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70" r:id="rId5"/>
    <p:sldId id="271" r:id="rId6"/>
    <p:sldId id="273" r:id="rId7"/>
    <p:sldId id="260" r:id="rId8"/>
    <p:sldId id="261" r:id="rId9"/>
    <p:sldId id="262" r:id="rId10"/>
    <p:sldId id="274" r:id="rId11"/>
    <p:sldId id="275" r:id="rId12"/>
    <p:sldId id="276" r:id="rId13"/>
    <p:sldId id="263" r:id="rId14"/>
    <p:sldId id="264" r:id="rId15"/>
    <p:sldId id="265" r:id="rId16"/>
    <p:sldId id="278" r:id="rId17"/>
    <p:sldId id="266" r:id="rId18"/>
    <p:sldId id="267" r:id="rId19"/>
    <p:sldId id="268" r:id="rId20"/>
    <p:sldId id="277" r:id="rId21"/>
    <p:sldId id="26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A7C869-B001-4948-9DDF-9AE2B96B94ED}" type="datetimeFigureOut">
              <a:rPr lang="en-US" smtClean="0"/>
              <a:t>10/3/2016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3139D4-E03F-4E78-8E0F-E340CE6B9952}" type="slidenum">
              <a:rPr lang="en-US" smtClean="0"/>
              <a:t>‹#›</a:t>
            </a:fld>
            <a:endParaRPr lang="en-US"/>
          </a:p>
        </p:txBody>
      </p:sp>
    </p:spTree>
    <p:extLst>
      <p:ext uri="{BB962C8B-B14F-4D97-AF65-F5344CB8AC3E}">
        <p14:creationId xmlns:p14="http://schemas.microsoft.com/office/powerpoint/2010/main" val="2287581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21867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31075"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3AF26F39-EE84-4E8E-8C1E-75744642954F}" type="slidenum">
              <a:rPr lang="en-US" altLang="en-US">
                <a:latin typeface="Times New Roman" panose="02020603050405020304" pitchFamily="18" charset="0"/>
              </a:rPr>
              <a:pPr/>
              <a:t>17</a:t>
            </a:fld>
            <a:endParaRPr lang="en-US" altLang="en-US">
              <a:latin typeface="Times New Roman" panose="02020603050405020304" pitchFamily="18" charset="0"/>
            </a:endParaRPr>
          </a:p>
        </p:txBody>
      </p:sp>
      <p:sp>
        <p:nvSpPr>
          <p:cNvPr id="131076" name="Rectangle 2"/>
          <p:cNvSpPr>
            <a:spLocks noGrp="1" noRot="1" noChangeAspect="1" noChangeArrowheads="1" noTextEdit="1"/>
          </p:cNvSpPr>
          <p:nvPr>
            <p:ph type="sldImg"/>
          </p:nvPr>
        </p:nvSpPr>
        <p:spPr>
          <a:xfrm>
            <a:off x="406400" y="696913"/>
            <a:ext cx="6197600" cy="3486150"/>
          </a:xfrm>
          <a:ln/>
        </p:spPr>
      </p:sp>
      <p:sp>
        <p:nvSpPr>
          <p:cNvPr id="131077"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679731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33123"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9B11BBE6-C6A6-4114-9DF6-40869F39AB97}" type="slidenum">
              <a:rPr lang="en-US" altLang="en-US">
                <a:latin typeface="Times New Roman" panose="02020603050405020304" pitchFamily="18" charset="0"/>
              </a:rPr>
              <a:pPr/>
              <a:t>18</a:t>
            </a:fld>
            <a:endParaRPr lang="en-US" altLang="en-US">
              <a:latin typeface="Times New Roman" panose="02020603050405020304" pitchFamily="18" charset="0"/>
            </a:endParaRPr>
          </a:p>
        </p:txBody>
      </p:sp>
      <p:sp>
        <p:nvSpPr>
          <p:cNvPr id="133124" name="Rectangle 2"/>
          <p:cNvSpPr>
            <a:spLocks noGrp="1" noRot="1" noChangeAspect="1" noChangeArrowheads="1" noTextEdit="1"/>
          </p:cNvSpPr>
          <p:nvPr>
            <p:ph type="sldImg"/>
          </p:nvPr>
        </p:nvSpPr>
        <p:spPr>
          <a:xfrm>
            <a:off x="406400" y="696913"/>
            <a:ext cx="6197600" cy="3486150"/>
          </a:xfrm>
          <a:ln/>
        </p:spPr>
      </p:sp>
      <p:sp>
        <p:nvSpPr>
          <p:cNvPr id="133125"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6213673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35171"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1B8420E8-62A3-46FB-B191-D53865DA157C}" type="slidenum">
              <a:rPr lang="en-US" altLang="en-US">
                <a:latin typeface="Times New Roman" panose="02020603050405020304" pitchFamily="18" charset="0"/>
              </a:rPr>
              <a:pPr/>
              <a:t>19</a:t>
            </a:fld>
            <a:endParaRPr lang="en-US" altLang="en-US">
              <a:latin typeface="Times New Roman" panose="02020603050405020304" pitchFamily="18" charset="0"/>
            </a:endParaRPr>
          </a:p>
        </p:txBody>
      </p:sp>
      <p:sp>
        <p:nvSpPr>
          <p:cNvPr id="135172" name="Rectangle 2"/>
          <p:cNvSpPr>
            <a:spLocks noGrp="1" noRot="1" noChangeAspect="1" noChangeArrowheads="1" noTextEdit="1"/>
          </p:cNvSpPr>
          <p:nvPr>
            <p:ph type="sldImg"/>
          </p:nvPr>
        </p:nvSpPr>
        <p:spPr>
          <a:xfrm>
            <a:off x="406400" y="696913"/>
            <a:ext cx="6197600" cy="3486150"/>
          </a:xfrm>
          <a:ln/>
        </p:spPr>
      </p:sp>
      <p:sp>
        <p:nvSpPr>
          <p:cNvPr id="135173"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3853567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37219"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63C93978-13DC-425D-A9FF-6815148A9FE5}" type="slidenum">
              <a:rPr lang="en-US" altLang="en-US">
                <a:latin typeface="Times New Roman" panose="02020603050405020304" pitchFamily="18" charset="0"/>
              </a:rPr>
              <a:pPr/>
              <a:t>21</a:t>
            </a:fld>
            <a:endParaRPr lang="en-US" altLang="en-US">
              <a:latin typeface="Times New Roman" panose="02020603050405020304" pitchFamily="18" charset="0"/>
            </a:endParaRPr>
          </a:p>
        </p:txBody>
      </p:sp>
      <p:sp>
        <p:nvSpPr>
          <p:cNvPr id="137220" name="Rectangle 2"/>
          <p:cNvSpPr>
            <a:spLocks noGrp="1" noRot="1" noChangeAspect="1" noChangeArrowheads="1" noTextEdit="1"/>
          </p:cNvSpPr>
          <p:nvPr>
            <p:ph type="sldImg"/>
          </p:nvPr>
        </p:nvSpPr>
        <p:spPr>
          <a:xfrm>
            <a:off x="406400" y="696913"/>
            <a:ext cx="6197600" cy="3486150"/>
          </a:xfrm>
          <a:ln/>
        </p:spPr>
      </p:sp>
      <p:sp>
        <p:nvSpPr>
          <p:cNvPr id="137221"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450799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14691"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E9C1E9B5-55B9-41E6-BBBE-84DA5C0F3CE8}" type="slidenum">
              <a:rPr lang="en-US" altLang="en-US">
                <a:latin typeface="Times New Roman" panose="02020603050405020304" pitchFamily="18" charset="0"/>
              </a:rPr>
              <a:pPr/>
              <a:t>2</a:t>
            </a:fld>
            <a:endParaRPr lang="en-US" altLang="en-US">
              <a:latin typeface="Times New Roman" panose="02020603050405020304" pitchFamily="18" charset="0"/>
            </a:endParaRPr>
          </a:p>
        </p:txBody>
      </p:sp>
      <p:sp>
        <p:nvSpPr>
          <p:cNvPr id="114692" name="Rectangle 2"/>
          <p:cNvSpPr>
            <a:spLocks noGrp="1" noRot="1" noChangeAspect="1" noChangeArrowheads="1" noTextEdit="1"/>
          </p:cNvSpPr>
          <p:nvPr>
            <p:ph type="sldImg"/>
          </p:nvPr>
        </p:nvSpPr>
        <p:spPr>
          <a:xfrm>
            <a:off x="406400" y="696913"/>
            <a:ext cx="6197600" cy="3486150"/>
          </a:xfrm>
          <a:ln/>
        </p:spPr>
      </p:sp>
      <p:sp>
        <p:nvSpPr>
          <p:cNvPr id="114693"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231436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16739"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A3AA906C-97D6-4DC3-A7DE-CA68931358AA}" type="slidenum">
              <a:rPr lang="en-US" altLang="en-US">
                <a:latin typeface="Times New Roman" panose="02020603050405020304" pitchFamily="18" charset="0"/>
              </a:rPr>
              <a:pPr/>
              <a:t>3</a:t>
            </a:fld>
            <a:endParaRPr lang="en-US" altLang="en-US">
              <a:latin typeface="Times New Roman" panose="02020603050405020304" pitchFamily="18" charset="0"/>
            </a:endParaRPr>
          </a:p>
        </p:txBody>
      </p:sp>
      <p:sp>
        <p:nvSpPr>
          <p:cNvPr id="116740" name="Rectangle 2"/>
          <p:cNvSpPr>
            <a:spLocks noGrp="1" noRot="1" noChangeAspect="1" noChangeArrowheads="1" noTextEdit="1"/>
          </p:cNvSpPr>
          <p:nvPr>
            <p:ph type="sldImg"/>
          </p:nvPr>
        </p:nvSpPr>
        <p:spPr>
          <a:xfrm>
            <a:off x="406400" y="696913"/>
            <a:ext cx="6197600" cy="3486150"/>
          </a:xfrm>
          <a:ln/>
        </p:spPr>
      </p:sp>
      <p:sp>
        <p:nvSpPr>
          <p:cNvPr id="116741"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000549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18787"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F35A74D9-7FDB-4AB4-97DF-D03342999621}" type="slidenum">
              <a:rPr lang="en-US" altLang="en-US">
                <a:latin typeface="Times New Roman" panose="02020603050405020304" pitchFamily="18" charset="0"/>
              </a:rPr>
              <a:pPr/>
              <a:t>7</a:t>
            </a:fld>
            <a:endParaRPr lang="en-US" altLang="en-US">
              <a:latin typeface="Times New Roman" panose="02020603050405020304" pitchFamily="18" charset="0"/>
            </a:endParaRPr>
          </a:p>
        </p:txBody>
      </p:sp>
      <p:sp>
        <p:nvSpPr>
          <p:cNvPr id="118788" name="Rectangle 2"/>
          <p:cNvSpPr>
            <a:spLocks noGrp="1" noRot="1" noChangeAspect="1" noChangeArrowheads="1" noTextEdit="1"/>
          </p:cNvSpPr>
          <p:nvPr>
            <p:ph type="sldImg"/>
          </p:nvPr>
        </p:nvSpPr>
        <p:spPr>
          <a:xfrm>
            <a:off x="406400" y="696913"/>
            <a:ext cx="6197600" cy="3486150"/>
          </a:xfrm>
          <a:ln/>
        </p:spPr>
      </p:sp>
      <p:sp>
        <p:nvSpPr>
          <p:cNvPr id="118789"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654222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20835"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D54747F6-0422-4A2C-83DC-943323BE3544}" type="slidenum">
              <a:rPr lang="en-US" altLang="en-US">
                <a:latin typeface="Times New Roman" panose="02020603050405020304" pitchFamily="18" charset="0"/>
              </a:rPr>
              <a:pPr/>
              <a:t>8</a:t>
            </a:fld>
            <a:endParaRPr lang="en-US" altLang="en-US">
              <a:latin typeface="Times New Roman" panose="02020603050405020304" pitchFamily="18" charset="0"/>
            </a:endParaRPr>
          </a:p>
        </p:txBody>
      </p:sp>
      <p:sp>
        <p:nvSpPr>
          <p:cNvPr id="120836" name="Rectangle 2"/>
          <p:cNvSpPr>
            <a:spLocks noGrp="1" noRot="1" noChangeAspect="1" noChangeArrowheads="1" noTextEdit="1"/>
          </p:cNvSpPr>
          <p:nvPr>
            <p:ph type="sldImg"/>
          </p:nvPr>
        </p:nvSpPr>
        <p:spPr>
          <a:xfrm>
            <a:off x="406400" y="696913"/>
            <a:ext cx="6197600" cy="3486150"/>
          </a:xfrm>
          <a:ln/>
        </p:spPr>
      </p:sp>
      <p:sp>
        <p:nvSpPr>
          <p:cNvPr id="120837"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235580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22883"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3D5DD32C-C187-45AB-9652-9952CAC3B956}" type="slidenum">
              <a:rPr lang="en-US" altLang="en-US">
                <a:latin typeface="Times New Roman" panose="02020603050405020304" pitchFamily="18" charset="0"/>
              </a:rPr>
              <a:pPr/>
              <a:t>9</a:t>
            </a:fld>
            <a:endParaRPr lang="en-US" altLang="en-US">
              <a:latin typeface="Times New Roman" panose="02020603050405020304" pitchFamily="18" charset="0"/>
            </a:endParaRPr>
          </a:p>
        </p:txBody>
      </p:sp>
      <p:sp>
        <p:nvSpPr>
          <p:cNvPr id="122884" name="Rectangle 2"/>
          <p:cNvSpPr>
            <a:spLocks noGrp="1" noRot="1" noChangeAspect="1" noChangeArrowheads="1" noTextEdit="1"/>
          </p:cNvSpPr>
          <p:nvPr>
            <p:ph type="sldImg"/>
          </p:nvPr>
        </p:nvSpPr>
        <p:spPr>
          <a:xfrm>
            <a:off x="406400" y="696913"/>
            <a:ext cx="6197600" cy="3486150"/>
          </a:xfrm>
          <a:ln/>
        </p:spPr>
      </p:sp>
      <p:sp>
        <p:nvSpPr>
          <p:cNvPr id="122885"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98452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24931"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8D9DD27A-A6FD-477D-AF95-3DCC85394D98}" type="slidenum">
              <a:rPr lang="en-US" altLang="en-US">
                <a:latin typeface="Times New Roman" panose="02020603050405020304" pitchFamily="18" charset="0"/>
              </a:rPr>
              <a:pPr/>
              <a:t>13</a:t>
            </a:fld>
            <a:endParaRPr lang="en-US" altLang="en-US">
              <a:latin typeface="Times New Roman" panose="02020603050405020304" pitchFamily="18" charset="0"/>
            </a:endParaRPr>
          </a:p>
        </p:txBody>
      </p:sp>
      <p:sp>
        <p:nvSpPr>
          <p:cNvPr id="124932" name="Rectangle 2"/>
          <p:cNvSpPr>
            <a:spLocks noGrp="1" noRot="1" noChangeAspect="1" noChangeArrowheads="1" noTextEdit="1"/>
          </p:cNvSpPr>
          <p:nvPr>
            <p:ph type="sldImg"/>
          </p:nvPr>
        </p:nvSpPr>
        <p:spPr>
          <a:xfrm>
            <a:off x="406400" y="696913"/>
            <a:ext cx="6197600" cy="3486150"/>
          </a:xfrm>
          <a:ln/>
        </p:spPr>
      </p:sp>
      <p:sp>
        <p:nvSpPr>
          <p:cNvPr id="124933"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872607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26979"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184DF6B5-AE6D-43CB-A429-2B603B1E3A85}" type="slidenum">
              <a:rPr lang="en-US" altLang="en-US">
                <a:latin typeface="Times New Roman" panose="02020603050405020304" pitchFamily="18" charset="0"/>
              </a:rPr>
              <a:pPr/>
              <a:t>14</a:t>
            </a:fld>
            <a:endParaRPr lang="en-US" altLang="en-US">
              <a:latin typeface="Times New Roman" panose="02020603050405020304" pitchFamily="18" charset="0"/>
            </a:endParaRPr>
          </a:p>
        </p:txBody>
      </p:sp>
      <p:sp>
        <p:nvSpPr>
          <p:cNvPr id="126980" name="Rectangle 2"/>
          <p:cNvSpPr>
            <a:spLocks noGrp="1" noRot="1" noChangeAspect="1" noChangeArrowheads="1" noTextEdit="1"/>
          </p:cNvSpPr>
          <p:nvPr>
            <p:ph type="sldImg"/>
          </p:nvPr>
        </p:nvSpPr>
        <p:spPr>
          <a:xfrm>
            <a:off x="406400" y="696913"/>
            <a:ext cx="6197600" cy="3486150"/>
          </a:xfrm>
          <a:ln/>
        </p:spPr>
      </p:sp>
      <p:sp>
        <p:nvSpPr>
          <p:cNvPr id="126981"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009565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6"/>
          <p:cNvSpPr>
            <a:spLocks noGrp="1" noChangeArrowheads="1"/>
          </p:cNvSpPr>
          <p:nvPr>
            <p:ph type="ftr" sz="quarter" idx="4"/>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r>
              <a:rPr lang="en-US" altLang="en-US" sz="900" smtClean="0">
                <a:cs typeface="Arial" panose="020B0604020202020204" pitchFamily="34" charset="0"/>
              </a:rPr>
              <a:t>© The KTP Company, 2005</a:t>
            </a:r>
          </a:p>
          <a:p>
            <a:endParaRPr kumimoji="0" lang="en-US" altLang="en-US" smtClean="0">
              <a:latin typeface="Times New Roman" panose="02020603050405020304" pitchFamily="18" charset="0"/>
              <a:cs typeface="Arial" panose="020B0604020202020204" pitchFamily="34" charset="0"/>
            </a:endParaRPr>
          </a:p>
        </p:txBody>
      </p:sp>
      <p:sp>
        <p:nvSpPr>
          <p:cNvPr id="129027"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fld id="{D66C1403-938E-4044-90C8-65D4C4843421}" type="slidenum">
              <a:rPr lang="en-US" altLang="en-US">
                <a:latin typeface="Times New Roman" panose="02020603050405020304" pitchFamily="18" charset="0"/>
              </a:rPr>
              <a:pPr/>
              <a:t>15</a:t>
            </a:fld>
            <a:endParaRPr lang="en-US" altLang="en-US">
              <a:latin typeface="Times New Roman" panose="02020603050405020304" pitchFamily="18" charset="0"/>
            </a:endParaRPr>
          </a:p>
        </p:txBody>
      </p:sp>
      <p:sp>
        <p:nvSpPr>
          <p:cNvPr id="129028" name="Rectangle 2"/>
          <p:cNvSpPr>
            <a:spLocks noGrp="1" noRot="1" noChangeAspect="1" noChangeArrowheads="1" noTextEdit="1"/>
          </p:cNvSpPr>
          <p:nvPr>
            <p:ph type="sldImg"/>
          </p:nvPr>
        </p:nvSpPr>
        <p:spPr>
          <a:xfrm>
            <a:off x="406400" y="696913"/>
            <a:ext cx="6197600" cy="3486150"/>
          </a:xfrm>
          <a:ln/>
        </p:spPr>
      </p:sp>
      <p:sp>
        <p:nvSpPr>
          <p:cNvPr id="129029" name="Rectangle 3"/>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77" tIns="46589" rIns="93177" bIns="46589"/>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019847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991CD1-CB57-426B-8F23-F1C92EDF396B}" type="datetimeFigureOut">
              <a:rPr lang="en-US" smtClean="0"/>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821587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91CD1-CB57-426B-8F23-F1C92EDF396B}" type="datetimeFigureOut">
              <a:rPr lang="en-US" smtClean="0"/>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1454305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91CD1-CB57-426B-8F23-F1C92EDF396B}" type="datetimeFigureOut">
              <a:rPr lang="en-US" smtClean="0"/>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1540681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91CD1-CB57-426B-8F23-F1C92EDF396B}" type="datetimeFigureOut">
              <a:rPr lang="en-US" smtClean="0"/>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4212548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991CD1-CB57-426B-8F23-F1C92EDF396B}" type="datetimeFigureOut">
              <a:rPr lang="en-US" smtClean="0"/>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134813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991CD1-CB57-426B-8F23-F1C92EDF396B}" type="datetimeFigureOut">
              <a:rPr lang="en-US" smtClean="0"/>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1691057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991CD1-CB57-426B-8F23-F1C92EDF396B}" type="datetimeFigureOut">
              <a:rPr lang="en-US" smtClean="0"/>
              <a:t>10/3/2016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2086793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991CD1-CB57-426B-8F23-F1C92EDF396B}" type="datetimeFigureOut">
              <a:rPr lang="en-US" smtClean="0"/>
              <a:t>10/3/2016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97263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991CD1-CB57-426B-8F23-F1C92EDF396B}" type="datetimeFigureOut">
              <a:rPr lang="en-US" smtClean="0"/>
              <a:t>10/3/2016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133624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991CD1-CB57-426B-8F23-F1C92EDF396B}" type="datetimeFigureOut">
              <a:rPr lang="en-US" smtClean="0"/>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60579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991CD1-CB57-426B-8F23-F1C92EDF396B}" type="datetimeFigureOut">
              <a:rPr lang="en-US" smtClean="0"/>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A627D-A6B3-41AF-B5D7-D6807A63B6E9}" type="slidenum">
              <a:rPr lang="en-US" smtClean="0"/>
              <a:t>‹#›</a:t>
            </a:fld>
            <a:endParaRPr lang="en-US"/>
          </a:p>
        </p:txBody>
      </p:sp>
    </p:spTree>
    <p:extLst>
      <p:ext uri="{BB962C8B-B14F-4D97-AF65-F5344CB8AC3E}">
        <p14:creationId xmlns:p14="http://schemas.microsoft.com/office/powerpoint/2010/main" val="4219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91CD1-CB57-426B-8F23-F1C92EDF396B}" type="datetimeFigureOut">
              <a:rPr lang="en-US" smtClean="0"/>
              <a:t>10/3/2016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A627D-A6B3-41AF-B5D7-D6807A63B6E9}" type="slidenum">
              <a:rPr lang="en-US" smtClean="0"/>
              <a:t>‹#›</a:t>
            </a:fld>
            <a:endParaRPr lang="en-US"/>
          </a:p>
        </p:txBody>
      </p:sp>
    </p:spTree>
    <p:extLst>
      <p:ext uri="{BB962C8B-B14F-4D97-AF65-F5344CB8AC3E}">
        <p14:creationId xmlns:p14="http://schemas.microsoft.com/office/powerpoint/2010/main" val="3673899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6"/>
          <p:cNvSpPr>
            <a:spLocks noGrp="1" noChangeArrowheads="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761257CE-9EAF-4C81-A900-363852332B3C}" type="slidenum">
              <a:rPr lang="en-US" altLang="en-US" sz="1200">
                <a:latin typeface="Garamond" panose="02020404030301010803" pitchFamily="18" charset="0"/>
              </a:rPr>
              <a:pPr>
                <a:spcBef>
                  <a:spcPct val="0"/>
                </a:spcBef>
                <a:buClrTx/>
                <a:buSzTx/>
                <a:buFontTx/>
                <a:buNone/>
              </a:pPr>
              <a:t>1</a:t>
            </a:fld>
            <a:endParaRPr lang="en-US" altLang="en-US" sz="1200">
              <a:latin typeface="Garamond" panose="02020404030301010803" pitchFamily="18" charset="0"/>
            </a:endParaRPr>
          </a:p>
        </p:txBody>
      </p:sp>
      <p:sp>
        <p:nvSpPr>
          <p:cNvPr id="111619" name="Rectangle 2"/>
          <p:cNvSpPr>
            <a:spLocks noGrp="1" noChangeArrowheads="1"/>
          </p:cNvSpPr>
          <p:nvPr>
            <p:ph type="ctrTitle"/>
          </p:nvPr>
        </p:nvSpPr>
        <p:spPr>
          <a:xfrm>
            <a:off x="2076450" y="1524000"/>
            <a:ext cx="8382000" cy="1752600"/>
          </a:xfrm>
        </p:spPr>
        <p:txBody>
          <a:bodyPr>
            <a:normAutofit/>
          </a:bodyPr>
          <a:lstStyle/>
          <a:p>
            <a:pPr eaLnBrk="1" hangingPunct="1"/>
            <a:r>
              <a:rPr lang="en-US" altLang="en-US" sz="4400" b="1" dirty="0" smtClean="0"/>
              <a:t>Estimating</a:t>
            </a:r>
            <a:endParaRPr lang="en-US" altLang="en-US" sz="4400" b="1" dirty="0"/>
          </a:p>
        </p:txBody>
      </p:sp>
    </p:spTree>
    <p:extLst>
      <p:ext uri="{BB962C8B-B14F-4D97-AF65-F5344CB8AC3E}">
        <p14:creationId xmlns:p14="http://schemas.microsoft.com/office/powerpoint/2010/main" val="2135551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3"/>
          <p:cNvSpPr>
            <a:spLocks noGrp="1"/>
          </p:cNvSpPr>
          <p:nvPr>
            <p:ph type="title"/>
          </p:nvPr>
        </p:nvSpPr>
        <p:spPr/>
        <p:txBody>
          <a:bodyPr/>
          <a:lstStyle/>
          <a:p>
            <a:r>
              <a:rPr lang="en-US" b="1" dirty="0"/>
              <a:t>Function </a:t>
            </a:r>
            <a:r>
              <a:rPr lang="en-US" b="1" dirty="0" smtClean="0"/>
              <a:t>Point Estimation </a:t>
            </a:r>
          </a:p>
        </p:txBody>
      </p:sp>
      <p:sp>
        <p:nvSpPr>
          <p:cNvPr id="27650" name="Content Placeholder 4"/>
          <p:cNvSpPr>
            <a:spLocks noGrp="1"/>
          </p:cNvSpPr>
          <p:nvPr>
            <p:ph idx="1"/>
          </p:nvPr>
        </p:nvSpPr>
        <p:spPr>
          <a:xfrm>
            <a:off x="1981200" y="1981200"/>
            <a:ext cx="8229600" cy="4389438"/>
          </a:xfrm>
        </p:spPr>
        <p:txBody>
          <a:bodyPr/>
          <a:lstStyle/>
          <a:p>
            <a:pPr eaLnBrk="1" hangingPunct="1"/>
            <a:r>
              <a:rPr lang="en-US" b="1" i="1" dirty="0">
                <a:solidFill>
                  <a:srgbClr val="FF0000"/>
                </a:solidFill>
              </a:rPr>
              <a:t>Function Point Analysis </a:t>
            </a:r>
            <a:r>
              <a:rPr lang="en-US" dirty="0"/>
              <a:t>is a system for estimating the size of software projects based on what the software does.</a:t>
            </a:r>
          </a:p>
          <a:p>
            <a:pPr eaLnBrk="1" hangingPunct="1"/>
            <a:r>
              <a:rPr lang="en-US" b="1" i="1" dirty="0">
                <a:solidFill>
                  <a:srgbClr val="FF0000"/>
                </a:solidFill>
              </a:rPr>
              <a:t>Function points </a:t>
            </a:r>
            <a:r>
              <a:rPr lang="en-US" dirty="0"/>
              <a:t>are a standard unit of measure that represents the functional size of a software application.</a:t>
            </a:r>
          </a:p>
        </p:txBody>
      </p:sp>
      <p:sp>
        <p:nvSpPr>
          <p:cNvPr id="3" name="Slide Number Placeholder 2"/>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a:t>
            </a:r>
            <a:fld id="{A65EAC34-B6AD-4182-B148-E1B9871FD10A}" type="slidenum">
              <a:rPr lang="en-US">
                <a:solidFill>
                  <a:srgbClr val="045C75"/>
                </a:solidFill>
                <a:cs typeface="Arial" charset="0"/>
              </a:rPr>
              <a:pPr fontAlgn="base">
                <a:spcBef>
                  <a:spcPct val="0"/>
                </a:spcBef>
                <a:spcAft>
                  <a:spcPct val="0"/>
                </a:spcAft>
                <a:defRPr/>
              </a:pPr>
              <a:t>10</a:t>
            </a:fld>
            <a:endParaRPr lang="en-US">
              <a:solidFill>
                <a:srgbClr val="045C75"/>
              </a:solidFill>
              <a:cs typeface="Arial" charset="0"/>
            </a:endParaRPr>
          </a:p>
        </p:txBody>
      </p:sp>
    </p:spTree>
    <p:extLst>
      <p:ext uri="{BB962C8B-B14F-4D97-AF65-F5344CB8AC3E}">
        <p14:creationId xmlns:p14="http://schemas.microsoft.com/office/powerpoint/2010/main" val="2940734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34" y="365125"/>
            <a:ext cx="11014166" cy="1325563"/>
          </a:xfrm>
        </p:spPr>
        <p:txBody>
          <a:bodyPr>
            <a:noAutofit/>
          </a:bodyPr>
          <a:lstStyle/>
          <a:p>
            <a:pPr>
              <a:defRPr/>
            </a:pPr>
            <a:r>
              <a:rPr lang="en-US" sz="3600" b="1" dirty="0"/>
              <a:t>Complexity Weighting Table for Function Point Analysis</a:t>
            </a:r>
            <a:endParaRPr lang="en-US" sz="3600" dirty="0"/>
          </a:p>
        </p:txBody>
      </p:sp>
      <p:sp>
        <p:nvSpPr>
          <p:cNvPr id="3" name="Slide Number Placeholder 2"/>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a:t>
            </a:r>
            <a:fld id="{FABEA0F5-099E-4C99-91D4-3B6FA2F90951}" type="slidenum">
              <a:rPr lang="en-US">
                <a:solidFill>
                  <a:srgbClr val="045C75"/>
                </a:solidFill>
                <a:cs typeface="Arial" charset="0"/>
              </a:rPr>
              <a:pPr fontAlgn="base">
                <a:spcBef>
                  <a:spcPct val="0"/>
                </a:spcBef>
                <a:spcAft>
                  <a:spcPct val="0"/>
                </a:spcAft>
                <a:defRPr/>
              </a:pPr>
              <a:t>11</a:t>
            </a:fld>
            <a:endParaRPr lang="en-US">
              <a:solidFill>
                <a:srgbClr val="045C75"/>
              </a:solidFill>
              <a:cs typeface="Arial" charset="0"/>
            </a:endParaRPr>
          </a:p>
        </p:txBody>
      </p:sp>
      <p:pic>
        <p:nvPicPr>
          <p:cNvPr id="29699" name="Picture 3"/>
          <p:cNvPicPr>
            <a:picLocks noChangeAspect="1" noChangeArrowheads="1"/>
          </p:cNvPicPr>
          <p:nvPr/>
        </p:nvPicPr>
        <p:blipFill>
          <a:blip r:embed="rId2"/>
          <a:srcRect/>
          <a:stretch>
            <a:fillRect/>
          </a:stretch>
        </p:blipFill>
        <p:spPr bwMode="auto">
          <a:xfrm>
            <a:off x="1676400" y="1665243"/>
            <a:ext cx="8534400" cy="4310062"/>
          </a:xfrm>
          <a:prstGeom prst="rect">
            <a:avLst/>
          </a:prstGeom>
          <a:noFill/>
          <a:ln w="9525">
            <a:solidFill>
              <a:schemeClr val="tx1"/>
            </a:solidFill>
            <a:miter lim="800000"/>
            <a:headEnd/>
            <a:tailEnd/>
          </a:ln>
        </p:spPr>
      </p:pic>
      <p:sp>
        <p:nvSpPr>
          <p:cNvPr id="29700" name="Footer Placeholder 18"/>
          <p:cNvSpPr txBox="1">
            <a:spLocks/>
          </p:cNvSpPr>
          <p:nvPr/>
        </p:nvSpPr>
        <p:spPr bwMode="auto">
          <a:xfrm>
            <a:off x="1676400" y="6553200"/>
            <a:ext cx="5867400" cy="228600"/>
          </a:xfrm>
          <a:prstGeom prst="rect">
            <a:avLst/>
          </a:prstGeom>
          <a:noFill/>
          <a:ln w="9525">
            <a:noFill/>
            <a:miter lim="800000"/>
            <a:headEnd/>
            <a:tailEnd/>
          </a:ln>
        </p:spPr>
        <p:txBody>
          <a:bodyPr lIns="0" tIns="0" rIns="0" bIns="0" anchor="b"/>
          <a:lstStyle/>
          <a:p>
            <a:r>
              <a:rPr lang="en-US" sz="1200">
                <a:solidFill>
                  <a:srgbClr val="045C75"/>
                </a:solidFill>
                <a:latin typeface="Constantia" pitchFamily="18" charset="0"/>
              </a:rPr>
              <a:t>Copyright © 2013 Pearson Education, Inc. Publishing as Prentice Hall</a:t>
            </a:r>
          </a:p>
        </p:txBody>
      </p:sp>
    </p:spTree>
    <p:extLst>
      <p:ext uri="{BB962C8B-B14F-4D97-AF65-F5344CB8AC3E}">
        <p14:creationId xmlns:p14="http://schemas.microsoft.com/office/powerpoint/2010/main" val="4049809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8278"/>
            <a:ext cx="10515600" cy="1325563"/>
          </a:xfrm>
        </p:spPr>
        <p:txBody>
          <a:bodyPr>
            <a:noAutofit/>
          </a:bodyPr>
          <a:lstStyle/>
          <a:p>
            <a:pPr>
              <a:defRPr/>
            </a:pPr>
            <a:r>
              <a:rPr lang="en-US" sz="3200" b="1" dirty="0"/>
              <a:t>Function Point Calculations for Restaurant Reorder System</a:t>
            </a:r>
            <a:endParaRPr lang="en-US" sz="3200" dirty="0"/>
          </a:p>
        </p:txBody>
      </p:sp>
      <p:sp>
        <p:nvSpPr>
          <p:cNvPr id="3" name="Slide Number Placeholder 2"/>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a:t>
            </a:r>
            <a:fld id="{5F17498E-9D41-409B-B0B2-F630AF692286}" type="slidenum">
              <a:rPr lang="en-US">
                <a:solidFill>
                  <a:srgbClr val="045C75"/>
                </a:solidFill>
                <a:cs typeface="Arial" charset="0"/>
              </a:rPr>
              <a:pPr fontAlgn="base">
                <a:spcBef>
                  <a:spcPct val="0"/>
                </a:spcBef>
                <a:spcAft>
                  <a:spcPct val="0"/>
                </a:spcAft>
                <a:defRPr/>
              </a:pPr>
              <a:t>12</a:t>
            </a:fld>
            <a:endParaRPr lang="en-US">
              <a:solidFill>
                <a:srgbClr val="045C75"/>
              </a:solidFill>
              <a:cs typeface="Arial" charset="0"/>
            </a:endParaRPr>
          </a:p>
        </p:txBody>
      </p:sp>
      <p:pic>
        <p:nvPicPr>
          <p:cNvPr id="30723" name="Picture 2"/>
          <p:cNvPicPr>
            <a:picLocks noChangeAspect="1" noChangeArrowheads="1"/>
          </p:cNvPicPr>
          <p:nvPr/>
        </p:nvPicPr>
        <p:blipFill>
          <a:blip r:embed="rId2"/>
          <a:srcRect/>
          <a:stretch>
            <a:fillRect/>
          </a:stretch>
        </p:blipFill>
        <p:spPr bwMode="auto">
          <a:xfrm>
            <a:off x="1626326" y="907098"/>
            <a:ext cx="7726680" cy="4059613"/>
          </a:xfrm>
          <a:prstGeom prst="rect">
            <a:avLst/>
          </a:prstGeom>
          <a:noFill/>
          <a:ln w="9525">
            <a:solidFill>
              <a:schemeClr val="tx1"/>
            </a:solidFill>
            <a:miter lim="800000"/>
            <a:headEnd/>
            <a:tailEnd/>
          </a:ln>
        </p:spPr>
      </p:pic>
      <p:sp>
        <p:nvSpPr>
          <p:cNvPr id="30724" name="Footer Placeholder 18"/>
          <p:cNvSpPr txBox="1">
            <a:spLocks/>
          </p:cNvSpPr>
          <p:nvPr/>
        </p:nvSpPr>
        <p:spPr bwMode="auto">
          <a:xfrm>
            <a:off x="1676400" y="6553200"/>
            <a:ext cx="5867400" cy="228600"/>
          </a:xfrm>
          <a:prstGeom prst="rect">
            <a:avLst/>
          </a:prstGeom>
          <a:noFill/>
          <a:ln w="9525">
            <a:noFill/>
            <a:miter lim="800000"/>
            <a:headEnd/>
            <a:tailEnd/>
          </a:ln>
        </p:spPr>
        <p:txBody>
          <a:bodyPr lIns="0" tIns="0" rIns="0" bIns="0" anchor="b"/>
          <a:lstStyle/>
          <a:p>
            <a:r>
              <a:rPr lang="en-US" sz="1200">
                <a:solidFill>
                  <a:srgbClr val="045C75"/>
                </a:solidFill>
                <a:latin typeface="Constantia" pitchFamily="18" charset="0"/>
              </a:rPr>
              <a:t>Copyright © 2013 Pearson Education, Inc. Publishing as Prentice Hall</a:t>
            </a:r>
          </a:p>
        </p:txBody>
      </p:sp>
      <p:sp>
        <p:nvSpPr>
          <p:cNvPr id="5" name="TextBox 4"/>
          <p:cNvSpPr txBox="1"/>
          <p:nvPr/>
        </p:nvSpPr>
        <p:spPr>
          <a:xfrm>
            <a:off x="522514" y="4966711"/>
            <a:ext cx="11161486" cy="1477328"/>
          </a:xfrm>
          <a:prstGeom prst="rect">
            <a:avLst/>
          </a:prstGeom>
          <a:noFill/>
        </p:spPr>
        <p:txBody>
          <a:bodyPr wrap="square" rtlCol="0">
            <a:spAutoFit/>
          </a:bodyPr>
          <a:lstStyle/>
          <a:p>
            <a:r>
              <a:rPr lang="en-US" dirty="0" smtClean="0"/>
              <a:t>Our organization estimates that each resource can perform 10 FPs per man month. 409/10 = 40.1. If we assign 4 programmers it would take 10 person months. 10 programmers would take about 4 months.</a:t>
            </a:r>
          </a:p>
          <a:p>
            <a:r>
              <a:rPr lang="en-US" dirty="0" smtClean="0"/>
              <a:t>If our avg. resource cost per programmer is 5k per month then our estimated cost for completing the job is about  $200,000.</a:t>
            </a:r>
          </a:p>
          <a:p>
            <a:r>
              <a:rPr lang="en-US" dirty="0" smtClean="0"/>
              <a:t>Not an exact science.</a:t>
            </a:r>
          </a:p>
        </p:txBody>
      </p:sp>
    </p:spTree>
    <p:extLst>
      <p:ext uri="{BB962C8B-B14F-4D97-AF65-F5344CB8AC3E}">
        <p14:creationId xmlns:p14="http://schemas.microsoft.com/office/powerpoint/2010/main" val="7791565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0C0CB2E5-E7EA-4DC4-9CA8-25D9B25F4B64}" type="slidenum">
              <a:rPr lang="en-US" altLang="en-US" sz="1200">
                <a:latin typeface="Garamond" panose="02020404030301010803" pitchFamily="18" charset="0"/>
              </a:rPr>
              <a:pPr>
                <a:spcBef>
                  <a:spcPct val="0"/>
                </a:spcBef>
                <a:buClrTx/>
                <a:buSzTx/>
                <a:buFontTx/>
                <a:buNone/>
              </a:pPr>
              <a:t>13</a:t>
            </a:fld>
            <a:endParaRPr lang="en-US" altLang="en-US" sz="1200">
              <a:latin typeface="Garamond" panose="02020404030301010803" pitchFamily="18" charset="0"/>
            </a:endParaRPr>
          </a:p>
        </p:txBody>
      </p:sp>
      <p:sp>
        <p:nvSpPr>
          <p:cNvPr id="123907" name="Rectangle 2"/>
          <p:cNvSpPr>
            <a:spLocks noGrp="1" noChangeArrowheads="1"/>
          </p:cNvSpPr>
          <p:nvPr>
            <p:ph type="title"/>
          </p:nvPr>
        </p:nvSpPr>
        <p:spPr/>
        <p:txBody>
          <a:bodyPr/>
          <a:lstStyle/>
          <a:p>
            <a:pPr eaLnBrk="1" hangingPunct="1"/>
            <a:r>
              <a:rPr lang="en-US" altLang="en-US" smtClean="0"/>
              <a:t>Bottom-Up Estimating</a:t>
            </a:r>
          </a:p>
        </p:txBody>
      </p:sp>
      <p:sp>
        <p:nvSpPr>
          <p:cNvPr id="1576963" name="Rectangle 3"/>
          <p:cNvSpPr>
            <a:spLocks noGrp="1" noChangeArrowheads="1"/>
          </p:cNvSpPr>
          <p:nvPr>
            <p:ph type="body" idx="1"/>
          </p:nvPr>
        </p:nvSpPr>
        <p:spPr>
          <a:xfrm>
            <a:off x="1136469" y="1657352"/>
            <a:ext cx="9315994" cy="4506912"/>
          </a:xfrm>
        </p:spPr>
        <p:txBody>
          <a:bodyPr/>
          <a:lstStyle/>
          <a:p>
            <a:pPr eaLnBrk="1" hangingPunct="1">
              <a:defRPr/>
            </a:pPr>
            <a:r>
              <a:rPr lang="en-US" sz="2000" dirty="0">
                <a:solidFill>
                  <a:schemeClr val="tx2"/>
                </a:solidFill>
              </a:rPr>
              <a:t>Bottom-up estimating is one of the most common and </a:t>
            </a:r>
            <a:r>
              <a:rPr lang="en-US" sz="2000" b="1" dirty="0">
                <a:solidFill>
                  <a:schemeClr val="accent5">
                    <a:lumMod val="50000"/>
                  </a:schemeClr>
                </a:solidFill>
              </a:rPr>
              <a:t>most reliable </a:t>
            </a:r>
            <a:r>
              <a:rPr lang="en-US" sz="2000" dirty="0">
                <a:solidFill>
                  <a:schemeClr val="tx2"/>
                </a:solidFill>
              </a:rPr>
              <a:t>methods of estimating</a:t>
            </a:r>
          </a:p>
          <a:p>
            <a:pPr eaLnBrk="1" hangingPunct="1">
              <a:defRPr/>
            </a:pPr>
            <a:r>
              <a:rPr lang="en-US" sz="2000" dirty="0">
                <a:solidFill>
                  <a:schemeClr val="tx2"/>
                </a:solidFill>
              </a:rPr>
              <a:t>Its use depends on having a </a:t>
            </a:r>
            <a:r>
              <a:rPr lang="en-US" sz="2000" b="1" dirty="0">
                <a:solidFill>
                  <a:schemeClr val="accent5">
                    <a:lumMod val="50000"/>
                  </a:schemeClr>
                </a:solidFill>
              </a:rPr>
              <a:t>good understanding of the components of the work</a:t>
            </a:r>
            <a:r>
              <a:rPr lang="en-US" sz="2000" dirty="0">
                <a:solidFill>
                  <a:schemeClr val="tx2"/>
                </a:solidFill>
              </a:rPr>
              <a:t> to be done</a:t>
            </a:r>
          </a:p>
          <a:p>
            <a:pPr eaLnBrk="1" hangingPunct="1">
              <a:defRPr/>
            </a:pPr>
            <a:r>
              <a:rPr lang="en-US" sz="2000" dirty="0">
                <a:solidFill>
                  <a:schemeClr val="tx2"/>
                </a:solidFill>
              </a:rPr>
              <a:t>As we have seen, the </a:t>
            </a:r>
            <a:r>
              <a:rPr lang="en-US" sz="2000" b="1" dirty="0">
                <a:solidFill>
                  <a:schemeClr val="accent5">
                    <a:lumMod val="50000"/>
                  </a:schemeClr>
                </a:solidFill>
              </a:rPr>
              <a:t>WBS is a primary artifact </a:t>
            </a:r>
            <a:r>
              <a:rPr lang="en-US" sz="2000" dirty="0">
                <a:solidFill>
                  <a:schemeClr val="tx2"/>
                </a:solidFill>
              </a:rPr>
              <a:t>used in bottom-up estimating</a:t>
            </a:r>
          </a:p>
          <a:p>
            <a:pPr eaLnBrk="1" hangingPunct="1">
              <a:defRPr/>
            </a:pPr>
            <a:r>
              <a:rPr lang="en-US" sz="2000" dirty="0">
                <a:solidFill>
                  <a:schemeClr val="tx2"/>
                </a:solidFill>
              </a:rPr>
              <a:t>Recall that the advantage this approach accrues from the </a:t>
            </a:r>
            <a:r>
              <a:rPr lang="en-US" sz="2000" b="1" dirty="0">
                <a:solidFill>
                  <a:schemeClr val="accent5">
                    <a:lumMod val="50000"/>
                  </a:schemeClr>
                </a:solidFill>
              </a:rPr>
              <a:t>progressive decomposition</a:t>
            </a:r>
            <a:r>
              <a:rPr lang="en-US" sz="2000" dirty="0">
                <a:solidFill>
                  <a:schemeClr val="tx2"/>
                </a:solidFill>
              </a:rPr>
              <a:t> we do in a WBS because it is usually much easier to estimate the cost of work packages accurately, than to estimate larger work components accurately  </a:t>
            </a:r>
          </a:p>
          <a:p>
            <a:pPr eaLnBrk="1" hangingPunct="1">
              <a:defRPr/>
            </a:pPr>
            <a:r>
              <a:rPr lang="en-US" sz="2000" dirty="0">
                <a:solidFill>
                  <a:schemeClr val="tx2"/>
                </a:solidFill>
              </a:rPr>
              <a:t>The accuracy of the method is further improved when we get the people who will actually be responsible for the work being estimated involved in providing the estimates</a:t>
            </a:r>
          </a:p>
        </p:txBody>
      </p:sp>
    </p:spTree>
    <p:extLst>
      <p:ext uri="{BB962C8B-B14F-4D97-AF65-F5344CB8AC3E}">
        <p14:creationId xmlns:p14="http://schemas.microsoft.com/office/powerpoint/2010/main" val="4229007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13557813-4F9D-45A7-8634-F694154B76A7}" type="slidenum">
              <a:rPr lang="en-US" altLang="en-US" sz="1200">
                <a:latin typeface="Garamond" panose="02020404030301010803" pitchFamily="18" charset="0"/>
              </a:rPr>
              <a:pPr>
                <a:spcBef>
                  <a:spcPct val="0"/>
                </a:spcBef>
                <a:buClrTx/>
                <a:buSzTx/>
                <a:buFontTx/>
                <a:buNone/>
              </a:pPr>
              <a:t>14</a:t>
            </a:fld>
            <a:endParaRPr lang="en-US" altLang="en-US" sz="1200">
              <a:latin typeface="Garamond" panose="02020404030301010803" pitchFamily="18" charset="0"/>
            </a:endParaRPr>
          </a:p>
        </p:txBody>
      </p:sp>
      <p:sp>
        <p:nvSpPr>
          <p:cNvPr id="125955" name="Rectangle 2"/>
          <p:cNvSpPr>
            <a:spLocks noGrp="1" noChangeArrowheads="1"/>
          </p:cNvSpPr>
          <p:nvPr>
            <p:ph type="title"/>
          </p:nvPr>
        </p:nvSpPr>
        <p:spPr/>
        <p:txBody>
          <a:bodyPr/>
          <a:lstStyle/>
          <a:p>
            <a:pPr eaLnBrk="1" hangingPunct="1"/>
            <a:r>
              <a:rPr lang="en-US" altLang="en-US" smtClean="0"/>
              <a:t>Three-Point Estimating</a:t>
            </a:r>
          </a:p>
        </p:txBody>
      </p:sp>
      <p:sp>
        <p:nvSpPr>
          <p:cNvPr id="1576963" name="Rectangle 3"/>
          <p:cNvSpPr>
            <a:spLocks noGrp="1" noChangeArrowheads="1"/>
          </p:cNvSpPr>
          <p:nvPr>
            <p:ph type="body" idx="1"/>
          </p:nvPr>
        </p:nvSpPr>
        <p:spPr>
          <a:xfrm>
            <a:off x="537028" y="1812926"/>
            <a:ext cx="11103429" cy="4506912"/>
          </a:xfrm>
        </p:spPr>
        <p:txBody>
          <a:bodyPr>
            <a:normAutofit/>
          </a:bodyPr>
          <a:lstStyle/>
          <a:p>
            <a:pPr eaLnBrk="1" hangingPunct="1">
              <a:defRPr/>
            </a:pPr>
            <a:r>
              <a:rPr lang="en-US" sz="2400" dirty="0">
                <a:solidFill>
                  <a:schemeClr val="tx2"/>
                </a:solidFill>
              </a:rPr>
              <a:t>The three-point estimating technique relies on taking a </a:t>
            </a:r>
            <a:r>
              <a:rPr lang="en-US" sz="2400" b="1" dirty="0">
                <a:solidFill>
                  <a:schemeClr val="accent5">
                    <a:lumMod val="50000"/>
                  </a:schemeClr>
                </a:solidFill>
              </a:rPr>
              <a:t>weighted average of three separate estimates</a:t>
            </a:r>
          </a:p>
          <a:p>
            <a:pPr eaLnBrk="1" hangingPunct="1">
              <a:defRPr/>
            </a:pPr>
            <a:r>
              <a:rPr lang="en-US" sz="2400" dirty="0">
                <a:solidFill>
                  <a:schemeClr val="tx2"/>
                </a:solidFill>
              </a:rPr>
              <a:t>Usually you would </a:t>
            </a:r>
            <a:r>
              <a:rPr lang="en-US" sz="2400" dirty="0" smtClean="0">
                <a:solidFill>
                  <a:schemeClr val="tx2"/>
                </a:solidFill>
              </a:rPr>
              <a:t>employ </a:t>
            </a:r>
            <a:r>
              <a:rPr lang="en-US" sz="2000" dirty="0" smtClean="0">
                <a:solidFill>
                  <a:schemeClr val="tx2"/>
                </a:solidFill>
              </a:rPr>
              <a:t>(4*ML +O + P)/6</a:t>
            </a:r>
            <a:endParaRPr lang="en-US" sz="2000" dirty="0">
              <a:solidFill>
                <a:schemeClr val="tx2"/>
              </a:solidFill>
            </a:endParaRPr>
          </a:p>
          <a:p>
            <a:pPr lvl="1" eaLnBrk="1" hangingPunct="1">
              <a:defRPr/>
            </a:pPr>
            <a:r>
              <a:rPr lang="en-US" sz="2000" dirty="0">
                <a:solidFill>
                  <a:schemeClr val="tx2"/>
                </a:solidFill>
              </a:rPr>
              <a:t>A most likely estimate</a:t>
            </a:r>
          </a:p>
          <a:p>
            <a:pPr lvl="1" eaLnBrk="1" hangingPunct="1">
              <a:defRPr/>
            </a:pPr>
            <a:r>
              <a:rPr lang="en-US" sz="2000" dirty="0">
                <a:solidFill>
                  <a:schemeClr val="tx2"/>
                </a:solidFill>
              </a:rPr>
              <a:t>An optimistic estimate</a:t>
            </a:r>
          </a:p>
          <a:p>
            <a:pPr lvl="1" eaLnBrk="1" hangingPunct="1">
              <a:defRPr/>
            </a:pPr>
            <a:r>
              <a:rPr lang="en-US" sz="2000" dirty="0">
                <a:solidFill>
                  <a:schemeClr val="tx2"/>
                </a:solidFill>
              </a:rPr>
              <a:t>A pessimistic estimate</a:t>
            </a:r>
          </a:p>
          <a:p>
            <a:pPr eaLnBrk="1" hangingPunct="1">
              <a:defRPr/>
            </a:pPr>
            <a:r>
              <a:rPr lang="en-US" sz="2400" dirty="0">
                <a:solidFill>
                  <a:schemeClr val="tx2"/>
                </a:solidFill>
              </a:rPr>
              <a:t>A popular technique that employs three-point estimating is </a:t>
            </a:r>
            <a:r>
              <a:rPr lang="en-US" sz="2400" b="1" dirty="0">
                <a:solidFill>
                  <a:schemeClr val="accent5">
                    <a:lumMod val="50000"/>
                  </a:schemeClr>
                </a:solidFill>
              </a:rPr>
              <a:t>PERT (Program Evaluation and Review Technique)</a:t>
            </a:r>
            <a:r>
              <a:rPr lang="en-US" sz="2400" b="1" dirty="0">
                <a:solidFill>
                  <a:schemeClr val="tx2"/>
                </a:solidFill>
              </a:rPr>
              <a:t>,</a:t>
            </a:r>
            <a:r>
              <a:rPr lang="en-US" sz="2400" b="1" dirty="0">
                <a:solidFill>
                  <a:schemeClr val="accent5">
                    <a:lumMod val="50000"/>
                  </a:schemeClr>
                </a:solidFill>
              </a:rPr>
              <a:t> </a:t>
            </a:r>
            <a:r>
              <a:rPr lang="en-US" sz="2400" dirty="0">
                <a:solidFill>
                  <a:schemeClr val="tx2"/>
                </a:solidFill>
              </a:rPr>
              <a:t>pioneered by the US Navy in the Polaris Submarine Missile Program.  PERT calculates an expected project activity cost using such a weighted average.</a:t>
            </a:r>
          </a:p>
        </p:txBody>
      </p:sp>
    </p:spTree>
    <p:extLst>
      <p:ext uri="{BB962C8B-B14F-4D97-AF65-F5344CB8AC3E}">
        <p14:creationId xmlns:p14="http://schemas.microsoft.com/office/powerpoint/2010/main" val="34644231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D5F3A7D5-4D13-4DB5-9A47-F459DEB7F451}" type="slidenum">
              <a:rPr lang="en-US" altLang="en-US" sz="1200">
                <a:latin typeface="Garamond" panose="02020404030301010803" pitchFamily="18" charset="0"/>
              </a:rPr>
              <a:pPr>
                <a:spcBef>
                  <a:spcPct val="0"/>
                </a:spcBef>
                <a:buClrTx/>
                <a:buSzTx/>
                <a:buFontTx/>
                <a:buNone/>
              </a:pPr>
              <a:t>15</a:t>
            </a:fld>
            <a:endParaRPr lang="en-US" altLang="en-US" sz="1200">
              <a:latin typeface="Garamond" panose="02020404030301010803" pitchFamily="18" charset="0"/>
            </a:endParaRPr>
          </a:p>
        </p:txBody>
      </p:sp>
      <p:sp>
        <p:nvSpPr>
          <p:cNvPr id="128003" name="Rectangle 2"/>
          <p:cNvSpPr>
            <a:spLocks noGrp="1" noChangeArrowheads="1"/>
          </p:cNvSpPr>
          <p:nvPr>
            <p:ph type="title"/>
          </p:nvPr>
        </p:nvSpPr>
        <p:spPr/>
        <p:txBody>
          <a:bodyPr/>
          <a:lstStyle/>
          <a:p>
            <a:pPr eaLnBrk="1" hangingPunct="1"/>
            <a:r>
              <a:rPr lang="en-US" altLang="en-US" smtClean="0"/>
              <a:t>Contingency Reserves</a:t>
            </a:r>
          </a:p>
        </p:txBody>
      </p:sp>
      <p:sp>
        <p:nvSpPr>
          <p:cNvPr id="1576963" name="Rectangle 3"/>
          <p:cNvSpPr>
            <a:spLocks noGrp="1" noChangeArrowheads="1"/>
          </p:cNvSpPr>
          <p:nvPr>
            <p:ph type="body" idx="1"/>
          </p:nvPr>
        </p:nvSpPr>
        <p:spPr>
          <a:xfrm>
            <a:off x="580570" y="1657352"/>
            <a:ext cx="9744529" cy="4506912"/>
          </a:xfrm>
        </p:spPr>
        <p:txBody>
          <a:bodyPr/>
          <a:lstStyle/>
          <a:p>
            <a:pPr eaLnBrk="1" hangingPunct="1">
              <a:defRPr/>
            </a:pPr>
            <a:r>
              <a:rPr lang="en-US" sz="2000" dirty="0">
                <a:solidFill>
                  <a:schemeClr val="tx2"/>
                </a:solidFill>
              </a:rPr>
              <a:t>An additional tool that can be used in estimating costs is called </a:t>
            </a:r>
            <a:r>
              <a:rPr lang="en-US" sz="2000" b="1" dirty="0">
                <a:solidFill>
                  <a:schemeClr val="accent5">
                    <a:lumMod val="50000"/>
                  </a:schemeClr>
                </a:solidFill>
              </a:rPr>
              <a:t>reserve analysis</a:t>
            </a:r>
          </a:p>
          <a:p>
            <a:pPr eaLnBrk="1" hangingPunct="1">
              <a:defRPr/>
            </a:pPr>
            <a:r>
              <a:rPr lang="en-US" sz="2000" dirty="0">
                <a:solidFill>
                  <a:schemeClr val="tx2"/>
                </a:solidFill>
              </a:rPr>
              <a:t>This usually includes including </a:t>
            </a:r>
            <a:r>
              <a:rPr lang="en-US" sz="2000" b="1" dirty="0">
                <a:solidFill>
                  <a:schemeClr val="accent5">
                    <a:lumMod val="50000"/>
                  </a:schemeClr>
                </a:solidFill>
              </a:rPr>
              <a:t>contingency reserves </a:t>
            </a:r>
            <a:r>
              <a:rPr lang="en-US" sz="2000" dirty="0">
                <a:solidFill>
                  <a:schemeClr val="tx2"/>
                </a:solidFill>
              </a:rPr>
              <a:t>to account for the uncertainty in cost estimation.  </a:t>
            </a:r>
          </a:p>
          <a:p>
            <a:pPr eaLnBrk="1" hangingPunct="1">
              <a:defRPr/>
            </a:pPr>
            <a:r>
              <a:rPr lang="en-US" sz="2000" dirty="0">
                <a:solidFill>
                  <a:schemeClr val="tx2"/>
                </a:solidFill>
              </a:rPr>
              <a:t>Such reserves can be calculated as a percentage of the total estimated cost (often called </a:t>
            </a:r>
            <a:r>
              <a:rPr lang="en-US" sz="2000" b="1" dirty="0">
                <a:solidFill>
                  <a:schemeClr val="accent5">
                    <a:lumMod val="50000"/>
                  </a:schemeClr>
                </a:solidFill>
              </a:rPr>
              <a:t>management reserves</a:t>
            </a:r>
            <a:r>
              <a:rPr lang="en-US" sz="2000" dirty="0">
                <a:solidFill>
                  <a:schemeClr val="tx2"/>
                </a:solidFill>
              </a:rPr>
              <a:t>)</a:t>
            </a:r>
          </a:p>
          <a:p>
            <a:pPr eaLnBrk="1" hangingPunct="1">
              <a:defRPr/>
            </a:pPr>
            <a:r>
              <a:rPr lang="en-US" sz="2000" dirty="0">
                <a:solidFill>
                  <a:schemeClr val="tx2"/>
                </a:solidFill>
              </a:rPr>
              <a:t>As better information about the project becomes available, the contingency reserve may be used or reduced or even eliminated</a:t>
            </a:r>
          </a:p>
          <a:p>
            <a:pPr eaLnBrk="1" hangingPunct="1">
              <a:defRPr/>
            </a:pPr>
            <a:r>
              <a:rPr lang="en-US" sz="2000" dirty="0">
                <a:solidFill>
                  <a:schemeClr val="tx2"/>
                </a:solidFill>
              </a:rPr>
              <a:t>When this tool is used, contingencies should be clearly identified as such in the cost documentation.</a:t>
            </a:r>
          </a:p>
        </p:txBody>
      </p:sp>
    </p:spTree>
    <p:extLst>
      <p:ext uri="{BB962C8B-B14F-4D97-AF65-F5344CB8AC3E}">
        <p14:creationId xmlns:p14="http://schemas.microsoft.com/office/powerpoint/2010/main" val="2256065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1981200" y="533400"/>
            <a:ext cx="8229600" cy="1143000"/>
          </a:xfrm>
        </p:spPr>
        <p:txBody>
          <a:bodyPr/>
          <a:lstStyle/>
          <a:p>
            <a:pPr eaLnBrk="1" hangingPunct="1"/>
            <a:r>
              <a:rPr lang="en-US" b="1" smtClean="0"/>
              <a:t>Budget Contingencies</a:t>
            </a:r>
          </a:p>
        </p:txBody>
      </p:sp>
      <p:sp>
        <p:nvSpPr>
          <p:cNvPr id="38914" name="Rectangle 3"/>
          <p:cNvSpPr>
            <a:spLocks noGrp="1" noChangeArrowheads="1"/>
          </p:cNvSpPr>
          <p:nvPr>
            <p:ph type="body" idx="1"/>
          </p:nvPr>
        </p:nvSpPr>
        <p:spPr/>
        <p:txBody>
          <a:bodyPr/>
          <a:lstStyle/>
          <a:p>
            <a:pPr eaLnBrk="1" hangingPunct="1">
              <a:buFontTx/>
              <a:buNone/>
            </a:pPr>
            <a:r>
              <a:rPr lang="en-US" dirty="0" smtClean="0">
                <a:solidFill>
                  <a:srgbClr val="FF0000"/>
                </a:solidFill>
              </a:rPr>
              <a:t>	</a:t>
            </a:r>
            <a:endParaRPr lang="en-US" b="1" i="1" dirty="0" smtClean="0">
              <a:solidFill>
                <a:srgbClr val="3333FF"/>
              </a:solidFill>
            </a:endParaRPr>
          </a:p>
          <a:p>
            <a:pPr algn="ctr" eaLnBrk="1" hangingPunct="1">
              <a:buFontTx/>
              <a:buNone/>
            </a:pPr>
            <a:r>
              <a:rPr lang="en-US" u="sng" dirty="0" smtClean="0"/>
              <a:t>Contingencies are needed </a:t>
            </a:r>
            <a:r>
              <a:rPr lang="en-US" u="sng" dirty="0" smtClean="0"/>
              <a:t>because</a:t>
            </a:r>
            <a:br>
              <a:rPr lang="en-US" u="sng" dirty="0" smtClean="0"/>
            </a:br>
            <a:endParaRPr lang="en-US" u="sng" dirty="0" smtClean="0"/>
          </a:p>
          <a:p>
            <a:pPr eaLnBrk="1" hangingPunct="1"/>
            <a:r>
              <a:rPr lang="en-US" dirty="0" smtClean="0"/>
              <a:t>Project </a:t>
            </a:r>
            <a:r>
              <a:rPr lang="en-US" dirty="0" smtClean="0"/>
              <a:t>scope may change</a:t>
            </a:r>
          </a:p>
          <a:p>
            <a:pPr eaLnBrk="1" hangingPunct="1"/>
            <a:r>
              <a:rPr lang="en-US" dirty="0" smtClean="0"/>
              <a:t>Murphy’s Law is </a:t>
            </a:r>
            <a:r>
              <a:rPr lang="en-US" dirty="0" smtClean="0"/>
              <a:t>present</a:t>
            </a:r>
          </a:p>
          <a:p>
            <a:pPr lvl="1"/>
            <a:r>
              <a:rPr lang="en-US" dirty="0"/>
              <a:t>Anything that can go wrong, will go wrong.</a:t>
            </a:r>
            <a:endParaRPr lang="en-US" dirty="0" smtClean="0"/>
          </a:p>
          <a:p>
            <a:pPr eaLnBrk="1" hangingPunct="1"/>
            <a:r>
              <a:rPr lang="en-US" dirty="0" smtClean="0"/>
              <a:t>Cost estimation must anticipate interaction costs</a:t>
            </a:r>
          </a:p>
          <a:p>
            <a:pPr eaLnBrk="1" hangingPunct="1"/>
            <a:r>
              <a:rPr lang="en-US" dirty="0" smtClean="0"/>
              <a:t>Normal conditions are rarely encountered</a:t>
            </a:r>
          </a:p>
        </p:txBody>
      </p:sp>
      <p:sp>
        <p:nvSpPr>
          <p:cNvPr id="2" name="Slide Number Placeholder 1"/>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a:t>
            </a:r>
            <a:fld id="{AC027D98-7ACA-4641-B1DE-1D9498E9FE3C}" type="slidenum">
              <a:rPr lang="en-US">
                <a:solidFill>
                  <a:srgbClr val="045C75"/>
                </a:solidFill>
                <a:cs typeface="Arial" charset="0"/>
              </a:rPr>
              <a:pPr fontAlgn="base">
                <a:spcBef>
                  <a:spcPct val="0"/>
                </a:spcBef>
                <a:spcAft>
                  <a:spcPct val="0"/>
                </a:spcAft>
                <a:defRPr/>
              </a:pPr>
              <a:t>16</a:t>
            </a:fld>
            <a:endParaRPr lang="en-US">
              <a:solidFill>
                <a:srgbClr val="045C75"/>
              </a:solidFill>
              <a:cs typeface="Arial" charset="0"/>
            </a:endParaRPr>
          </a:p>
        </p:txBody>
      </p:sp>
    </p:spTree>
    <p:extLst>
      <p:ext uri="{BB962C8B-B14F-4D97-AF65-F5344CB8AC3E}">
        <p14:creationId xmlns:p14="http://schemas.microsoft.com/office/powerpoint/2010/main" val="3313400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CB20A63D-CF5E-4C01-AE14-7703DCB02DE9}" type="slidenum">
              <a:rPr lang="en-US" altLang="en-US" sz="1200">
                <a:latin typeface="Garamond" panose="02020404030301010803" pitchFamily="18" charset="0"/>
              </a:rPr>
              <a:pPr>
                <a:spcBef>
                  <a:spcPct val="0"/>
                </a:spcBef>
                <a:buClrTx/>
                <a:buSzTx/>
                <a:buFontTx/>
                <a:buNone/>
              </a:pPr>
              <a:t>17</a:t>
            </a:fld>
            <a:endParaRPr lang="en-US" altLang="en-US" sz="1200">
              <a:latin typeface="Garamond" panose="02020404030301010803" pitchFamily="18" charset="0"/>
            </a:endParaRPr>
          </a:p>
        </p:txBody>
      </p:sp>
      <p:sp>
        <p:nvSpPr>
          <p:cNvPr id="130051" name="Rectangle 2"/>
          <p:cNvSpPr>
            <a:spLocks noGrp="1" noChangeArrowheads="1"/>
          </p:cNvSpPr>
          <p:nvPr>
            <p:ph type="title"/>
          </p:nvPr>
        </p:nvSpPr>
        <p:spPr>
          <a:xfrm>
            <a:off x="838200" y="173834"/>
            <a:ext cx="10515600" cy="1325563"/>
          </a:xfrm>
        </p:spPr>
        <p:txBody>
          <a:bodyPr/>
          <a:lstStyle/>
          <a:p>
            <a:pPr eaLnBrk="1" hangingPunct="1"/>
            <a:r>
              <a:rPr lang="en-US" altLang="en-US" dirty="0" smtClean="0"/>
              <a:t>Cost of Quality</a:t>
            </a:r>
          </a:p>
        </p:txBody>
      </p:sp>
      <p:sp>
        <p:nvSpPr>
          <p:cNvPr id="1576963" name="Rectangle 3"/>
          <p:cNvSpPr>
            <a:spLocks noGrp="1" noChangeArrowheads="1"/>
          </p:cNvSpPr>
          <p:nvPr>
            <p:ph type="body" idx="1"/>
          </p:nvPr>
        </p:nvSpPr>
        <p:spPr>
          <a:xfrm>
            <a:off x="551543" y="1499397"/>
            <a:ext cx="11088914" cy="4506912"/>
          </a:xfrm>
        </p:spPr>
        <p:txBody>
          <a:bodyPr>
            <a:noAutofit/>
          </a:bodyPr>
          <a:lstStyle/>
          <a:p>
            <a:pPr eaLnBrk="1" hangingPunct="1">
              <a:defRPr/>
            </a:pPr>
            <a:r>
              <a:rPr lang="en-US" sz="2400" dirty="0">
                <a:solidFill>
                  <a:schemeClr val="tx2"/>
                </a:solidFill>
              </a:rPr>
              <a:t>A possible input for cost estimating are assumptions about the </a:t>
            </a:r>
            <a:r>
              <a:rPr lang="en-US" sz="2400" b="1" dirty="0">
                <a:solidFill>
                  <a:schemeClr val="accent5">
                    <a:lumMod val="50000"/>
                  </a:schemeClr>
                </a:solidFill>
              </a:rPr>
              <a:t>cost of quality (COQ)</a:t>
            </a:r>
          </a:p>
          <a:p>
            <a:pPr eaLnBrk="1" hangingPunct="1">
              <a:defRPr/>
            </a:pPr>
            <a:r>
              <a:rPr lang="en-US" sz="2400" dirty="0">
                <a:solidFill>
                  <a:schemeClr val="tx2"/>
                </a:solidFill>
              </a:rPr>
              <a:t>There are two major categories of quality, called the </a:t>
            </a:r>
            <a:r>
              <a:rPr lang="en-US" sz="2400" b="1" dirty="0">
                <a:solidFill>
                  <a:schemeClr val="accent5">
                    <a:lumMod val="50000"/>
                  </a:schemeClr>
                </a:solidFill>
              </a:rPr>
              <a:t>cost of conformance</a:t>
            </a:r>
            <a:r>
              <a:rPr lang="en-US" sz="2400" dirty="0">
                <a:solidFill>
                  <a:schemeClr val="tx2"/>
                </a:solidFill>
              </a:rPr>
              <a:t> and the </a:t>
            </a:r>
            <a:r>
              <a:rPr lang="en-US" sz="2400" b="1" dirty="0">
                <a:solidFill>
                  <a:schemeClr val="accent5">
                    <a:lumMod val="50000"/>
                  </a:schemeClr>
                </a:solidFill>
              </a:rPr>
              <a:t>cost of nonconformance</a:t>
            </a:r>
            <a:endParaRPr lang="en-US" sz="2400" dirty="0">
              <a:solidFill>
                <a:schemeClr val="tx2"/>
              </a:solidFill>
            </a:endParaRPr>
          </a:p>
          <a:p>
            <a:pPr eaLnBrk="1" hangingPunct="1">
              <a:defRPr/>
            </a:pPr>
            <a:r>
              <a:rPr lang="en-US" sz="2400" dirty="0">
                <a:solidFill>
                  <a:schemeClr val="tx2"/>
                </a:solidFill>
              </a:rPr>
              <a:t>The cost of conformance is estimated based on the activities in the project designed to create a quality product</a:t>
            </a:r>
          </a:p>
          <a:p>
            <a:pPr eaLnBrk="1" hangingPunct="1">
              <a:defRPr/>
            </a:pPr>
            <a:r>
              <a:rPr lang="en-US" sz="2400" dirty="0">
                <a:solidFill>
                  <a:schemeClr val="tx2"/>
                </a:solidFill>
              </a:rPr>
              <a:t>The cost of nonconformance, which includes such things as rework or scrap work, is very difficult to estimate and is often overlooked when project costs are estimated</a:t>
            </a:r>
          </a:p>
          <a:p>
            <a:pPr eaLnBrk="1" hangingPunct="1">
              <a:defRPr/>
            </a:pPr>
            <a:r>
              <a:rPr lang="en-US" sz="2400" dirty="0">
                <a:solidFill>
                  <a:schemeClr val="tx2"/>
                </a:solidFill>
              </a:rPr>
              <a:t>However, it is wise to include some assumptions about the cost of nonconformance in the original project cost estimates, especially in software projects</a:t>
            </a:r>
          </a:p>
        </p:txBody>
      </p:sp>
    </p:spTree>
    <p:extLst>
      <p:ext uri="{BB962C8B-B14F-4D97-AF65-F5344CB8AC3E}">
        <p14:creationId xmlns:p14="http://schemas.microsoft.com/office/powerpoint/2010/main" val="2708010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815206B-EA84-4961-9D64-32A6191A4D91}" type="slidenum">
              <a:rPr lang="en-US" altLang="en-US" sz="1200">
                <a:latin typeface="Garamond" panose="02020404030301010803" pitchFamily="18" charset="0"/>
              </a:rPr>
              <a:pPr>
                <a:spcBef>
                  <a:spcPct val="0"/>
                </a:spcBef>
                <a:buClrTx/>
                <a:buSzTx/>
                <a:buFontTx/>
                <a:buNone/>
              </a:pPr>
              <a:t>18</a:t>
            </a:fld>
            <a:endParaRPr lang="en-US" altLang="en-US" sz="1200">
              <a:latin typeface="Garamond" panose="02020404030301010803" pitchFamily="18" charset="0"/>
            </a:endParaRPr>
          </a:p>
        </p:txBody>
      </p:sp>
      <p:sp>
        <p:nvSpPr>
          <p:cNvPr id="132099" name="Rectangle 2"/>
          <p:cNvSpPr>
            <a:spLocks noGrp="1" noChangeArrowheads="1"/>
          </p:cNvSpPr>
          <p:nvPr>
            <p:ph type="title"/>
          </p:nvPr>
        </p:nvSpPr>
        <p:spPr/>
        <p:txBody>
          <a:bodyPr/>
          <a:lstStyle/>
          <a:p>
            <a:pPr eaLnBrk="1" hangingPunct="1"/>
            <a:r>
              <a:rPr lang="en-US" altLang="en-US" smtClean="0"/>
              <a:t>Outputs of the Estimate Costs Process</a:t>
            </a:r>
          </a:p>
        </p:txBody>
      </p:sp>
      <p:sp>
        <p:nvSpPr>
          <p:cNvPr id="1576963" name="Rectangle 3"/>
          <p:cNvSpPr>
            <a:spLocks noGrp="1" noChangeArrowheads="1"/>
          </p:cNvSpPr>
          <p:nvPr>
            <p:ph type="body" idx="1"/>
          </p:nvPr>
        </p:nvSpPr>
        <p:spPr>
          <a:xfrm>
            <a:off x="1332411" y="1657352"/>
            <a:ext cx="8992689" cy="4506912"/>
          </a:xfrm>
        </p:spPr>
        <p:txBody>
          <a:bodyPr>
            <a:normAutofit/>
          </a:bodyPr>
          <a:lstStyle/>
          <a:p>
            <a:pPr eaLnBrk="1" hangingPunct="1">
              <a:defRPr/>
            </a:pPr>
            <a:r>
              <a:rPr lang="en-US" dirty="0">
                <a:solidFill>
                  <a:schemeClr val="tx2"/>
                </a:solidFill>
              </a:rPr>
              <a:t>There are two major outputs for the Estimate Costs process</a:t>
            </a:r>
          </a:p>
          <a:p>
            <a:pPr lvl="1" eaLnBrk="1" hangingPunct="1">
              <a:defRPr/>
            </a:pPr>
            <a:r>
              <a:rPr lang="en-US" dirty="0">
                <a:solidFill>
                  <a:schemeClr val="tx2"/>
                </a:solidFill>
              </a:rPr>
              <a:t>Activity cost estimates </a:t>
            </a:r>
          </a:p>
          <a:p>
            <a:pPr lvl="1" eaLnBrk="1" hangingPunct="1">
              <a:defRPr/>
            </a:pPr>
            <a:r>
              <a:rPr lang="en-US" dirty="0">
                <a:solidFill>
                  <a:schemeClr val="tx2"/>
                </a:solidFill>
              </a:rPr>
              <a:t>The basis for these estimates.  </a:t>
            </a:r>
          </a:p>
          <a:p>
            <a:pPr eaLnBrk="1" hangingPunct="1">
              <a:defRPr/>
            </a:pPr>
            <a:r>
              <a:rPr lang="en-US" dirty="0">
                <a:solidFill>
                  <a:schemeClr val="tx2"/>
                </a:solidFill>
              </a:rPr>
              <a:t>The basis for the estimates should include enough supporting documentation to indicate clearly how cost estimates were derived</a:t>
            </a:r>
          </a:p>
          <a:p>
            <a:pPr eaLnBrk="1" hangingPunct="1">
              <a:defRPr/>
            </a:pPr>
            <a:r>
              <a:rPr lang="en-US" dirty="0">
                <a:solidFill>
                  <a:schemeClr val="tx2"/>
                </a:solidFill>
              </a:rPr>
              <a:t>This allows those using the estimates to better understand their possible accuracy</a:t>
            </a:r>
          </a:p>
        </p:txBody>
      </p:sp>
    </p:spTree>
    <p:extLst>
      <p:ext uri="{BB962C8B-B14F-4D97-AF65-F5344CB8AC3E}">
        <p14:creationId xmlns:p14="http://schemas.microsoft.com/office/powerpoint/2010/main" val="372939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33AE14D-4328-45DC-9BD7-6DE5E59F85D5}" type="slidenum">
              <a:rPr lang="en-US" altLang="en-US" sz="1200">
                <a:latin typeface="Garamond" panose="02020404030301010803" pitchFamily="18" charset="0"/>
              </a:rPr>
              <a:pPr>
                <a:spcBef>
                  <a:spcPct val="0"/>
                </a:spcBef>
                <a:buClrTx/>
                <a:buSzTx/>
                <a:buFontTx/>
                <a:buNone/>
              </a:pPr>
              <a:t>19</a:t>
            </a:fld>
            <a:endParaRPr lang="en-US" altLang="en-US" sz="1200">
              <a:latin typeface="Garamond" panose="02020404030301010803" pitchFamily="18" charset="0"/>
            </a:endParaRPr>
          </a:p>
        </p:txBody>
      </p:sp>
      <p:sp>
        <p:nvSpPr>
          <p:cNvPr id="134147" name="Rectangle 2"/>
          <p:cNvSpPr>
            <a:spLocks noGrp="1" noChangeArrowheads="1"/>
          </p:cNvSpPr>
          <p:nvPr>
            <p:ph type="title"/>
          </p:nvPr>
        </p:nvSpPr>
        <p:spPr>
          <a:xfrm>
            <a:off x="829129" y="203200"/>
            <a:ext cx="10515600" cy="1325563"/>
          </a:xfrm>
        </p:spPr>
        <p:txBody>
          <a:bodyPr/>
          <a:lstStyle/>
          <a:p>
            <a:pPr eaLnBrk="1" hangingPunct="1"/>
            <a:r>
              <a:rPr lang="en-US" altLang="en-US" dirty="0" smtClean="0"/>
              <a:t>Updating Estimates</a:t>
            </a:r>
          </a:p>
        </p:txBody>
      </p:sp>
      <p:sp>
        <p:nvSpPr>
          <p:cNvPr id="1576963" name="Rectangle 3"/>
          <p:cNvSpPr>
            <a:spLocks noGrp="1" noChangeArrowheads="1"/>
          </p:cNvSpPr>
          <p:nvPr>
            <p:ph type="body" idx="1"/>
          </p:nvPr>
        </p:nvSpPr>
        <p:spPr>
          <a:xfrm>
            <a:off x="682171" y="1528763"/>
            <a:ext cx="9642929" cy="5103813"/>
          </a:xfrm>
        </p:spPr>
        <p:txBody>
          <a:bodyPr/>
          <a:lstStyle/>
          <a:p>
            <a:pPr eaLnBrk="1" hangingPunct="1">
              <a:defRPr/>
            </a:pPr>
            <a:r>
              <a:rPr lang="en-US" sz="2000" dirty="0">
                <a:solidFill>
                  <a:schemeClr val="tx2"/>
                </a:solidFill>
              </a:rPr>
              <a:t>Cost estimates should be refined throughout the project as more information about the project work becomes available</a:t>
            </a:r>
          </a:p>
          <a:p>
            <a:pPr eaLnBrk="1" hangingPunct="1">
              <a:defRPr/>
            </a:pPr>
            <a:r>
              <a:rPr lang="en-US" sz="2000" dirty="0">
                <a:solidFill>
                  <a:schemeClr val="tx2"/>
                </a:solidFill>
              </a:rPr>
              <a:t>As a </a:t>
            </a:r>
            <a:r>
              <a:rPr lang="en-US" sz="2000" b="1" dirty="0">
                <a:solidFill>
                  <a:schemeClr val="accent5">
                    <a:lumMod val="50000"/>
                  </a:schemeClr>
                </a:solidFill>
              </a:rPr>
              <a:t>rough rule of thumb</a:t>
            </a:r>
            <a:r>
              <a:rPr lang="en-US" sz="2000" dirty="0">
                <a:solidFill>
                  <a:schemeClr val="tx2"/>
                </a:solidFill>
              </a:rPr>
              <a:t>, cost estimates given early in the project life cycle -- </a:t>
            </a:r>
            <a:r>
              <a:rPr lang="en-US" sz="2000" b="1" dirty="0">
                <a:solidFill>
                  <a:schemeClr val="accent5">
                    <a:lumMod val="50000"/>
                  </a:schemeClr>
                </a:solidFill>
              </a:rPr>
              <a:t>rough order of magnitude (ROM) estimates</a:t>
            </a:r>
            <a:r>
              <a:rPr lang="en-US" sz="2000" dirty="0">
                <a:solidFill>
                  <a:schemeClr val="tx2"/>
                </a:solidFill>
              </a:rPr>
              <a:t> --  could have an accuracy range of as much as plus or minus 50%</a:t>
            </a:r>
          </a:p>
          <a:p>
            <a:pPr lvl="1" eaLnBrk="1" hangingPunct="1">
              <a:defRPr/>
            </a:pPr>
            <a:r>
              <a:rPr lang="en-US" sz="1800" dirty="0">
                <a:solidFill>
                  <a:schemeClr val="tx2"/>
                </a:solidFill>
              </a:rPr>
              <a:t>This means an estimate of 10,000 hours could be reflected by an actual cost anywhere in the range 5,000 to 15,000 hours</a:t>
            </a:r>
          </a:p>
          <a:p>
            <a:pPr eaLnBrk="1" hangingPunct="1">
              <a:defRPr/>
            </a:pPr>
            <a:r>
              <a:rPr lang="en-US" sz="2000" dirty="0">
                <a:solidFill>
                  <a:schemeClr val="tx2"/>
                </a:solidFill>
              </a:rPr>
              <a:t> Later as project information improves, cost estimates should converge toward a plus or minus 10% accuracy range</a:t>
            </a:r>
          </a:p>
          <a:p>
            <a:pPr lvl="1" eaLnBrk="1" hangingPunct="1">
              <a:defRPr/>
            </a:pPr>
            <a:r>
              <a:rPr lang="en-US" sz="1800" dirty="0">
                <a:solidFill>
                  <a:schemeClr val="tx2"/>
                </a:solidFill>
              </a:rPr>
              <a:t>This means a 10,000 hour estimate could be reflected by a true cost of between 9,000 and 11,000 hours</a:t>
            </a:r>
          </a:p>
          <a:p>
            <a:pPr eaLnBrk="1" hangingPunct="1">
              <a:defRPr/>
            </a:pPr>
            <a:r>
              <a:rPr lang="en-US" sz="2000" b="1" dirty="0">
                <a:solidFill>
                  <a:schemeClr val="accent5">
                    <a:lumMod val="50000"/>
                  </a:schemeClr>
                </a:solidFill>
              </a:rPr>
              <a:t>Organizational environments will differ as to what accuracies are acceptable at various points in a project</a:t>
            </a:r>
          </a:p>
          <a:p>
            <a:pPr eaLnBrk="1" hangingPunct="1">
              <a:defRPr/>
            </a:pPr>
            <a:r>
              <a:rPr lang="en-US" sz="2000" dirty="0">
                <a:solidFill>
                  <a:schemeClr val="tx2"/>
                </a:solidFill>
              </a:rPr>
              <a:t>The project sponsor’s sensitivity to estimate accuracy will always be a factor too, of course</a:t>
            </a:r>
          </a:p>
        </p:txBody>
      </p:sp>
    </p:spTree>
    <p:extLst>
      <p:ext uri="{BB962C8B-B14F-4D97-AF65-F5344CB8AC3E}">
        <p14:creationId xmlns:p14="http://schemas.microsoft.com/office/powerpoint/2010/main" val="803637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54C74E99-9491-43A3-9194-833CB418E7B4}" type="slidenum">
              <a:rPr lang="en-US" altLang="en-US" sz="1200">
                <a:latin typeface="Garamond" panose="02020404030301010803" pitchFamily="18" charset="0"/>
              </a:rPr>
              <a:pPr>
                <a:spcBef>
                  <a:spcPct val="0"/>
                </a:spcBef>
                <a:buClrTx/>
                <a:buSzTx/>
                <a:buFontTx/>
                <a:buNone/>
              </a:pPr>
              <a:t>2</a:t>
            </a:fld>
            <a:endParaRPr lang="en-US" altLang="en-US" sz="1200">
              <a:latin typeface="Garamond" panose="02020404030301010803" pitchFamily="18" charset="0"/>
            </a:endParaRPr>
          </a:p>
        </p:txBody>
      </p:sp>
      <p:sp>
        <p:nvSpPr>
          <p:cNvPr id="113667" name="Rectangle 2"/>
          <p:cNvSpPr>
            <a:spLocks noGrp="1" noChangeArrowheads="1"/>
          </p:cNvSpPr>
          <p:nvPr>
            <p:ph type="title"/>
          </p:nvPr>
        </p:nvSpPr>
        <p:spPr/>
        <p:txBody>
          <a:bodyPr/>
          <a:lstStyle/>
          <a:p>
            <a:pPr eaLnBrk="1" hangingPunct="1"/>
            <a:r>
              <a:rPr lang="en-US" altLang="en-US" smtClean="0"/>
              <a:t>Cost Management</a:t>
            </a:r>
          </a:p>
        </p:txBody>
      </p:sp>
      <p:sp>
        <p:nvSpPr>
          <p:cNvPr id="1576963" name="Rectangle 3"/>
          <p:cNvSpPr>
            <a:spLocks noGrp="1" noChangeArrowheads="1"/>
          </p:cNvSpPr>
          <p:nvPr>
            <p:ph type="body" idx="1"/>
          </p:nvPr>
        </p:nvSpPr>
        <p:spPr>
          <a:xfrm>
            <a:off x="1866900" y="1558925"/>
            <a:ext cx="8458200" cy="4797425"/>
          </a:xfrm>
        </p:spPr>
        <p:txBody>
          <a:bodyPr/>
          <a:lstStyle/>
          <a:p>
            <a:pPr eaLnBrk="1" hangingPunct="1">
              <a:defRPr/>
            </a:pPr>
            <a:r>
              <a:rPr lang="en-US" sz="2000" dirty="0">
                <a:solidFill>
                  <a:schemeClr val="accent5">
                    <a:lumMod val="50000"/>
                  </a:schemeClr>
                </a:solidFill>
              </a:rPr>
              <a:t>According to the </a:t>
            </a:r>
            <a:r>
              <a:rPr lang="en-US" sz="2000" i="1" dirty="0">
                <a:solidFill>
                  <a:schemeClr val="accent5">
                    <a:lumMod val="50000"/>
                  </a:schemeClr>
                </a:solidFill>
              </a:rPr>
              <a:t>PMBOK</a:t>
            </a:r>
            <a:r>
              <a:rPr lang="en-US" sz="2000" i="1" baseline="30000" dirty="0">
                <a:solidFill>
                  <a:schemeClr val="accent5">
                    <a:lumMod val="50000"/>
                  </a:schemeClr>
                </a:solidFill>
              </a:rPr>
              <a:t>®</a:t>
            </a:r>
            <a:r>
              <a:rPr lang="en-US" sz="2000" i="1" dirty="0">
                <a:solidFill>
                  <a:schemeClr val="accent5">
                    <a:lumMod val="50000"/>
                  </a:schemeClr>
                </a:solidFill>
              </a:rPr>
              <a:t> Guide, </a:t>
            </a:r>
            <a:r>
              <a:rPr lang="en-US" sz="2000" dirty="0">
                <a:solidFill>
                  <a:schemeClr val="accent5">
                    <a:lumMod val="50000"/>
                  </a:schemeClr>
                </a:solidFill>
              </a:rPr>
              <a:t>Project Cost Management knowledge area includes the processes involved in planning, estimating, budgeting, financing, funding, managing, and controlling costs to complete the project within the approved budget</a:t>
            </a:r>
          </a:p>
          <a:p>
            <a:pPr eaLnBrk="1" hangingPunct="1">
              <a:defRPr/>
            </a:pPr>
            <a:r>
              <a:rPr lang="en-US" sz="2000" dirty="0">
                <a:solidFill>
                  <a:schemeClr val="tx2"/>
                </a:solidFill>
              </a:rPr>
              <a:t>There are three constituent Cost Management processes in the Planning process group</a:t>
            </a:r>
          </a:p>
          <a:p>
            <a:pPr lvl="1" eaLnBrk="1" hangingPunct="1">
              <a:defRPr/>
            </a:pPr>
            <a:r>
              <a:rPr lang="en-US" sz="1800" b="1" dirty="0">
                <a:solidFill>
                  <a:schemeClr val="accent5">
                    <a:lumMod val="50000"/>
                  </a:schemeClr>
                </a:solidFill>
              </a:rPr>
              <a:t>Plan Cost Management</a:t>
            </a:r>
            <a:endParaRPr lang="en-US" sz="1800" dirty="0">
              <a:solidFill>
                <a:schemeClr val="tx2"/>
              </a:solidFill>
            </a:endParaRPr>
          </a:p>
          <a:p>
            <a:pPr lvl="1" eaLnBrk="1" hangingPunct="1">
              <a:defRPr/>
            </a:pPr>
            <a:r>
              <a:rPr lang="en-US" sz="1800" b="1" dirty="0">
                <a:solidFill>
                  <a:schemeClr val="accent5">
                    <a:lumMod val="50000"/>
                  </a:schemeClr>
                </a:solidFill>
              </a:rPr>
              <a:t>Estimate Costs</a:t>
            </a:r>
            <a:endParaRPr lang="en-US" sz="1800" dirty="0">
              <a:solidFill>
                <a:schemeClr val="tx2"/>
              </a:solidFill>
            </a:endParaRPr>
          </a:p>
          <a:p>
            <a:pPr lvl="1" eaLnBrk="1" hangingPunct="1">
              <a:defRPr/>
            </a:pPr>
            <a:r>
              <a:rPr lang="en-US" sz="1800" b="1" dirty="0">
                <a:solidFill>
                  <a:schemeClr val="accent5">
                    <a:lumMod val="50000"/>
                  </a:schemeClr>
                </a:solidFill>
              </a:rPr>
              <a:t>Determine Budget </a:t>
            </a:r>
            <a:r>
              <a:rPr lang="en-US" sz="1800" dirty="0">
                <a:solidFill>
                  <a:schemeClr val="tx2"/>
                </a:solidFill>
              </a:rPr>
              <a:t> </a:t>
            </a:r>
          </a:p>
          <a:p>
            <a:pPr eaLnBrk="1" hangingPunct="1">
              <a:defRPr/>
            </a:pPr>
            <a:r>
              <a:rPr lang="en-US" sz="2000" dirty="0">
                <a:solidFill>
                  <a:schemeClr val="tx2"/>
                </a:solidFill>
              </a:rPr>
              <a:t>The 4th Cost Management process is called </a:t>
            </a:r>
            <a:r>
              <a:rPr lang="en-US" sz="2000" b="1" dirty="0">
                <a:solidFill>
                  <a:schemeClr val="accent5">
                    <a:lumMod val="50000"/>
                  </a:schemeClr>
                </a:solidFill>
              </a:rPr>
              <a:t>Control Costs </a:t>
            </a:r>
            <a:r>
              <a:rPr lang="en-US" sz="2000" dirty="0">
                <a:solidFill>
                  <a:schemeClr val="tx2"/>
                </a:solidFill>
              </a:rPr>
              <a:t>and by its name it is clear that it is included within the Monitoring/Controlling process group</a:t>
            </a:r>
          </a:p>
        </p:txBody>
      </p:sp>
    </p:spTree>
    <p:extLst>
      <p:ext uri="{BB962C8B-B14F-4D97-AF65-F5344CB8AC3E}">
        <p14:creationId xmlns:p14="http://schemas.microsoft.com/office/powerpoint/2010/main" val="4242340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1981200" y="609600"/>
            <a:ext cx="8229600" cy="1143000"/>
          </a:xfrm>
        </p:spPr>
        <p:txBody>
          <a:bodyPr/>
          <a:lstStyle/>
          <a:p>
            <a:pPr eaLnBrk="1" hangingPunct="1"/>
            <a:r>
              <a:rPr lang="en-US" b="1" smtClean="0"/>
              <a:t>Problems with Cost Estimation</a:t>
            </a:r>
          </a:p>
        </p:txBody>
      </p:sp>
      <p:sp>
        <p:nvSpPr>
          <p:cNvPr id="31746" name="Rectangle 3"/>
          <p:cNvSpPr>
            <a:spLocks noGrp="1" noChangeArrowheads="1"/>
          </p:cNvSpPr>
          <p:nvPr>
            <p:ph type="body" idx="1"/>
          </p:nvPr>
        </p:nvSpPr>
        <p:spPr/>
        <p:txBody>
          <a:bodyPr/>
          <a:lstStyle/>
          <a:p>
            <a:pPr eaLnBrk="1" hangingPunct="1">
              <a:lnSpc>
                <a:spcPct val="170000"/>
              </a:lnSpc>
              <a:buFont typeface="Wingdings" pitchFamily="2" charset="2"/>
              <a:buChar char="ü"/>
            </a:pPr>
            <a:r>
              <a:rPr lang="en-US" smtClean="0"/>
              <a:t>Low initial estimates</a:t>
            </a:r>
          </a:p>
          <a:p>
            <a:pPr eaLnBrk="1" hangingPunct="1">
              <a:lnSpc>
                <a:spcPct val="170000"/>
              </a:lnSpc>
              <a:buFont typeface="Wingdings" pitchFamily="2" charset="2"/>
              <a:buChar char="ü"/>
            </a:pPr>
            <a:r>
              <a:rPr lang="en-US" smtClean="0"/>
              <a:t>Unexpected technical difficulties</a:t>
            </a:r>
          </a:p>
          <a:p>
            <a:pPr eaLnBrk="1" hangingPunct="1">
              <a:lnSpc>
                <a:spcPct val="170000"/>
              </a:lnSpc>
              <a:buFont typeface="Wingdings" pitchFamily="2" charset="2"/>
              <a:buChar char="ü"/>
            </a:pPr>
            <a:r>
              <a:rPr lang="en-US" smtClean="0"/>
              <a:t>Lack of definition</a:t>
            </a:r>
          </a:p>
          <a:p>
            <a:pPr eaLnBrk="1" hangingPunct="1">
              <a:lnSpc>
                <a:spcPct val="170000"/>
              </a:lnSpc>
              <a:buFont typeface="Wingdings" pitchFamily="2" charset="2"/>
              <a:buChar char="ü"/>
            </a:pPr>
            <a:r>
              <a:rPr lang="en-US" smtClean="0"/>
              <a:t>Specification changes</a:t>
            </a:r>
          </a:p>
          <a:p>
            <a:pPr eaLnBrk="1" hangingPunct="1">
              <a:lnSpc>
                <a:spcPct val="170000"/>
              </a:lnSpc>
              <a:buFont typeface="Wingdings" pitchFamily="2" charset="2"/>
              <a:buChar char="ü"/>
            </a:pPr>
            <a:r>
              <a:rPr lang="en-US" smtClean="0"/>
              <a:t>External factors</a:t>
            </a:r>
          </a:p>
        </p:txBody>
      </p:sp>
      <p:sp>
        <p:nvSpPr>
          <p:cNvPr id="2" name="Slide Number Placeholder 1"/>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a:t>
            </a:r>
            <a:fld id="{8F8036B6-B56E-4701-A8F0-30B065960F87}" type="slidenum">
              <a:rPr lang="en-US">
                <a:solidFill>
                  <a:srgbClr val="045C75"/>
                </a:solidFill>
                <a:cs typeface="Arial" charset="0"/>
              </a:rPr>
              <a:pPr fontAlgn="base">
                <a:spcBef>
                  <a:spcPct val="0"/>
                </a:spcBef>
                <a:spcAft>
                  <a:spcPct val="0"/>
                </a:spcAft>
                <a:defRPr/>
              </a:pPr>
              <a:t>20</a:t>
            </a:fld>
            <a:endParaRPr lang="en-US">
              <a:solidFill>
                <a:srgbClr val="045C75"/>
              </a:solidFill>
              <a:cs typeface="Arial" charset="0"/>
            </a:endParaRPr>
          </a:p>
        </p:txBody>
      </p:sp>
    </p:spTree>
    <p:extLst>
      <p:ext uri="{BB962C8B-B14F-4D97-AF65-F5344CB8AC3E}">
        <p14:creationId xmlns:p14="http://schemas.microsoft.com/office/powerpoint/2010/main" val="37094451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8AC98B48-B408-4AEB-982B-ADAAD5A13176}" type="slidenum">
              <a:rPr lang="en-US" altLang="en-US" sz="1200">
                <a:latin typeface="Garamond" panose="02020404030301010803" pitchFamily="18" charset="0"/>
              </a:rPr>
              <a:pPr>
                <a:spcBef>
                  <a:spcPct val="0"/>
                </a:spcBef>
                <a:buClrTx/>
                <a:buSzTx/>
                <a:buFontTx/>
                <a:buNone/>
              </a:pPr>
              <a:t>21</a:t>
            </a:fld>
            <a:endParaRPr lang="en-US" altLang="en-US" sz="1200">
              <a:latin typeface="Garamond" panose="02020404030301010803" pitchFamily="18" charset="0"/>
            </a:endParaRPr>
          </a:p>
        </p:txBody>
      </p:sp>
      <p:sp>
        <p:nvSpPr>
          <p:cNvPr id="136195" name="Rectangle 2"/>
          <p:cNvSpPr>
            <a:spLocks noGrp="1" noChangeArrowheads="1"/>
          </p:cNvSpPr>
          <p:nvPr>
            <p:ph type="title"/>
          </p:nvPr>
        </p:nvSpPr>
        <p:spPr/>
        <p:txBody>
          <a:bodyPr/>
          <a:lstStyle/>
          <a:p>
            <a:pPr eaLnBrk="1" hangingPunct="1"/>
            <a:r>
              <a:rPr lang="en-US" altLang="en-US" smtClean="0"/>
              <a:t>Determining a Budget</a:t>
            </a:r>
          </a:p>
        </p:txBody>
      </p:sp>
      <p:sp>
        <p:nvSpPr>
          <p:cNvPr id="1576963" name="Rectangle 3"/>
          <p:cNvSpPr>
            <a:spLocks noGrp="1" noChangeArrowheads="1"/>
          </p:cNvSpPr>
          <p:nvPr>
            <p:ph type="body" idx="1"/>
          </p:nvPr>
        </p:nvSpPr>
        <p:spPr>
          <a:xfrm>
            <a:off x="838200" y="1471613"/>
            <a:ext cx="9640389" cy="5103813"/>
          </a:xfrm>
        </p:spPr>
        <p:txBody>
          <a:bodyPr/>
          <a:lstStyle/>
          <a:p>
            <a:pPr eaLnBrk="1" hangingPunct="1">
              <a:defRPr/>
            </a:pPr>
            <a:r>
              <a:rPr lang="en-US" sz="2000" dirty="0">
                <a:solidFill>
                  <a:schemeClr val="tx2"/>
                </a:solidFill>
              </a:rPr>
              <a:t>The Determine Budget process basically combines, or aggregates,  the estimated costs of individual activities or work packages </a:t>
            </a:r>
          </a:p>
          <a:p>
            <a:pPr eaLnBrk="1" hangingPunct="1">
              <a:defRPr/>
            </a:pPr>
            <a:r>
              <a:rPr lang="en-US" sz="2000" dirty="0">
                <a:solidFill>
                  <a:schemeClr val="tx2"/>
                </a:solidFill>
              </a:rPr>
              <a:t>The primary inputs for the Determine Budget process are:</a:t>
            </a:r>
          </a:p>
          <a:p>
            <a:pPr lvl="1" eaLnBrk="1" hangingPunct="1">
              <a:defRPr/>
            </a:pPr>
            <a:r>
              <a:rPr lang="en-US" sz="1800" dirty="0">
                <a:solidFill>
                  <a:schemeClr val="tx2"/>
                </a:solidFill>
              </a:rPr>
              <a:t>Activity cost estimates </a:t>
            </a:r>
          </a:p>
          <a:p>
            <a:pPr lvl="1" eaLnBrk="1" hangingPunct="1">
              <a:defRPr/>
            </a:pPr>
            <a:r>
              <a:rPr lang="en-US" sz="1800" dirty="0">
                <a:solidFill>
                  <a:schemeClr val="tx2"/>
                </a:solidFill>
              </a:rPr>
              <a:t>Associated basis of those estimates</a:t>
            </a:r>
          </a:p>
          <a:p>
            <a:pPr lvl="1" eaLnBrk="1" hangingPunct="1">
              <a:defRPr/>
            </a:pPr>
            <a:r>
              <a:rPr lang="en-US" sz="1800" dirty="0">
                <a:solidFill>
                  <a:schemeClr val="tx2"/>
                </a:solidFill>
              </a:rPr>
              <a:t>Scope baseline containing</a:t>
            </a:r>
          </a:p>
          <a:p>
            <a:pPr lvl="2" eaLnBrk="1" hangingPunct="1">
              <a:defRPr/>
            </a:pPr>
            <a:r>
              <a:rPr lang="en-US" sz="1600" dirty="0">
                <a:solidFill>
                  <a:schemeClr val="tx2"/>
                </a:solidFill>
              </a:rPr>
              <a:t>Scope statement</a:t>
            </a:r>
          </a:p>
          <a:p>
            <a:pPr lvl="2" eaLnBrk="1" hangingPunct="1">
              <a:defRPr/>
            </a:pPr>
            <a:r>
              <a:rPr lang="en-US" sz="1600" dirty="0">
                <a:solidFill>
                  <a:schemeClr val="tx2"/>
                </a:solidFill>
              </a:rPr>
              <a:t>Work breakdown structure (WBS)</a:t>
            </a:r>
          </a:p>
          <a:p>
            <a:pPr eaLnBrk="1" hangingPunct="1">
              <a:defRPr/>
            </a:pPr>
            <a:r>
              <a:rPr lang="en-US" sz="2000" dirty="0">
                <a:solidFill>
                  <a:schemeClr val="tx2"/>
                </a:solidFill>
              </a:rPr>
              <a:t>The main output of the Determine Budget process is the establishment of  an </a:t>
            </a:r>
            <a:r>
              <a:rPr lang="en-US" sz="2000" b="1" dirty="0">
                <a:solidFill>
                  <a:schemeClr val="accent5">
                    <a:lumMod val="50000"/>
                  </a:schemeClr>
                </a:solidFill>
              </a:rPr>
              <a:t>authorized cost baseline </a:t>
            </a:r>
            <a:r>
              <a:rPr lang="en-US" sz="2000" dirty="0">
                <a:solidFill>
                  <a:schemeClr val="tx2"/>
                </a:solidFill>
              </a:rPr>
              <a:t>for the entire project</a:t>
            </a:r>
          </a:p>
          <a:p>
            <a:pPr eaLnBrk="1" hangingPunct="1">
              <a:defRPr/>
            </a:pPr>
            <a:r>
              <a:rPr lang="en-US" sz="2000" dirty="0">
                <a:solidFill>
                  <a:schemeClr val="tx2"/>
                </a:solidFill>
              </a:rPr>
              <a:t>This baseline includes all authorized budgets, but </a:t>
            </a:r>
            <a:r>
              <a:rPr lang="en-US" sz="2000" b="1" dirty="0">
                <a:solidFill>
                  <a:schemeClr val="accent5">
                    <a:lumMod val="50000"/>
                  </a:schemeClr>
                </a:solidFill>
              </a:rPr>
              <a:t>excludes any management reserve</a:t>
            </a:r>
          </a:p>
          <a:p>
            <a:pPr eaLnBrk="1" hangingPunct="1">
              <a:defRPr/>
            </a:pPr>
            <a:r>
              <a:rPr lang="en-US" sz="2000" dirty="0">
                <a:solidFill>
                  <a:schemeClr val="tx2"/>
                </a:solidFill>
              </a:rPr>
              <a:t>Cost performance in the project will always be measured against the authorized cost baseline</a:t>
            </a:r>
          </a:p>
          <a:p>
            <a:pPr eaLnBrk="1" hangingPunct="1">
              <a:defRPr/>
            </a:pPr>
            <a:endParaRPr lang="en-US" sz="2200" dirty="0">
              <a:solidFill>
                <a:schemeClr val="tx2"/>
              </a:solidFill>
            </a:endParaRPr>
          </a:p>
        </p:txBody>
      </p:sp>
    </p:spTree>
    <p:extLst>
      <p:ext uri="{BB962C8B-B14F-4D97-AF65-F5344CB8AC3E}">
        <p14:creationId xmlns:p14="http://schemas.microsoft.com/office/powerpoint/2010/main" val="4153586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B854DDCA-9944-441F-B4D6-53CB6864C805}" type="slidenum">
              <a:rPr lang="en-US" altLang="en-US" sz="1200">
                <a:latin typeface="Garamond" panose="02020404030301010803" pitchFamily="18" charset="0"/>
              </a:rPr>
              <a:pPr>
                <a:spcBef>
                  <a:spcPct val="0"/>
                </a:spcBef>
                <a:buClrTx/>
                <a:buSzTx/>
                <a:buFontTx/>
                <a:buNone/>
              </a:pPr>
              <a:t>3</a:t>
            </a:fld>
            <a:endParaRPr lang="en-US" altLang="en-US" sz="1200">
              <a:latin typeface="Garamond" panose="02020404030301010803" pitchFamily="18" charset="0"/>
            </a:endParaRPr>
          </a:p>
        </p:txBody>
      </p:sp>
      <p:sp>
        <p:nvSpPr>
          <p:cNvPr id="115715" name="Rectangle 2"/>
          <p:cNvSpPr>
            <a:spLocks noGrp="1" noChangeArrowheads="1"/>
          </p:cNvSpPr>
          <p:nvPr>
            <p:ph type="title"/>
          </p:nvPr>
        </p:nvSpPr>
        <p:spPr/>
        <p:txBody>
          <a:bodyPr/>
          <a:lstStyle/>
          <a:p>
            <a:pPr eaLnBrk="1" hangingPunct="1"/>
            <a:r>
              <a:rPr lang="en-US" altLang="en-US" smtClean="0"/>
              <a:t>Note on Cost Management</a:t>
            </a:r>
          </a:p>
        </p:txBody>
      </p:sp>
      <p:sp>
        <p:nvSpPr>
          <p:cNvPr id="1576963" name="Rectangle 3"/>
          <p:cNvSpPr>
            <a:spLocks noGrp="1" noChangeArrowheads="1"/>
          </p:cNvSpPr>
          <p:nvPr>
            <p:ph type="body" idx="1"/>
          </p:nvPr>
        </p:nvSpPr>
        <p:spPr>
          <a:xfrm>
            <a:off x="1668464" y="1948272"/>
            <a:ext cx="7570787" cy="1679575"/>
          </a:xfrm>
          <a:ln w="19050">
            <a:solidFill>
              <a:schemeClr val="accent5">
                <a:lumMod val="50000"/>
              </a:schemeClr>
            </a:solidFill>
          </a:ln>
        </p:spPr>
        <p:txBody>
          <a:bodyPr/>
          <a:lstStyle/>
          <a:p>
            <a:pPr marL="0" indent="0">
              <a:buNone/>
              <a:defRPr/>
            </a:pPr>
            <a:r>
              <a:rPr lang="en-US" sz="2000" dirty="0">
                <a:solidFill>
                  <a:schemeClr val="tx2"/>
                </a:solidFill>
              </a:rPr>
              <a:t>We should note that such things as the level of accuracy to be used for cost estimates, the units of measure (for example, hours, days, weeks, etc. for effort), the control accounts to be used in conjunction with the WBS (if applicable) are all environment specific and hence will not be a part of our discussion</a:t>
            </a:r>
          </a:p>
        </p:txBody>
      </p:sp>
    </p:spTree>
    <p:extLst>
      <p:ext uri="{BB962C8B-B14F-4D97-AF65-F5344CB8AC3E}">
        <p14:creationId xmlns:p14="http://schemas.microsoft.com/office/powerpoint/2010/main" val="4051206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1981200" y="533400"/>
            <a:ext cx="8229600" cy="1143000"/>
          </a:xfrm>
        </p:spPr>
        <p:txBody>
          <a:bodyPr/>
          <a:lstStyle/>
          <a:p>
            <a:pPr eaLnBrk="1" hangingPunct="1"/>
            <a:r>
              <a:rPr lang="en-US" b="1" smtClean="0"/>
              <a:t>Common Sources of Project Cost</a:t>
            </a:r>
          </a:p>
        </p:txBody>
      </p:sp>
      <p:sp>
        <p:nvSpPr>
          <p:cNvPr id="19458" name="Rectangle 3"/>
          <p:cNvSpPr>
            <a:spLocks noGrp="1" noChangeArrowheads="1"/>
          </p:cNvSpPr>
          <p:nvPr>
            <p:ph type="body" idx="1"/>
          </p:nvPr>
        </p:nvSpPr>
        <p:spPr/>
        <p:txBody>
          <a:bodyPr/>
          <a:lstStyle/>
          <a:p>
            <a:pPr eaLnBrk="1" hangingPunct="1">
              <a:lnSpc>
                <a:spcPct val="150000"/>
              </a:lnSpc>
              <a:buSzPct val="125000"/>
              <a:buFont typeface="Wingdings" pitchFamily="2" charset="2"/>
              <a:buChar char="§"/>
            </a:pPr>
            <a:r>
              <a:rPr lang="en-US" smtClean="0"/>
              <a:t>Labor</a:t>
            </a:r>
          </a:p>
          <a:p>
            <a:pPr eaLnBrk="1" hangingPunct="1">
              <a:lnSpc>
                <a:spcPct val="150000"/>
              </a:lnSpc>
              <a:buSzPct val="125000"/>
              <a:buFont typeface="Wingdings" pitchFamily="2" charset="2"/>
              <a:buChar char="§"/>
            </a:pPr>
            <a:r>
              <a:rPr lang="en-US" smtClean="0"/>
              <a:t>Materials</a:t>
            </a:r>
          </a:p>
          <a:p>
            <a:pPr eaLnBrk="1" hangingPunct="1">
              <a:lnSpc>
                <a:spcPct val="150000"/>
              </a:lnSpc>
              <a:buSzPct val="125000"/>
              <a:buFont typeface="Wingdings" pitchFamily="2" charset="2"/>
              <a:buChar char="§"/>
            </a:pPr>
            <a:r>
              <a:rPr lang="en-US" smtClean="0"/>
              <a:t>Subcontractors</a:t>
            </a:r>
          </a:p>
          <a:p>
            <a:pPr eaLnBrk="1" hangingPunct="1">
              <a:lnSpc>
                <a:spcPct val="150000"/>
              </a:lnSpc>
              <a:buSzPct val="125000"/>
              <a:buFont typeface="Wingdings" pitchFamily="2" charset="2"/>
              <a:buChar char="§"/>
            </a:pPr>
            <a:r>
              <a:rPr lang="en-US" smtClean="0"/>
              <a:t>Equipment &amp; facilities</a:t>
            </a:r>
          </a:p>
          <a:p>
            <a:pPr eaLnBrk="1" hangingPunct="1">
              <a:lnSpc>
                <a:spcPct val="150000"/>
              </a:lnSpc>
              <a:buSzPct val="125000"/>
              <a:buFont typeface="Wingdings" pitchFamily="2" charset="2"/>
              <a:buChar char="§"/>
            </a:pPr>
            <a:r>
              <a:rPr lang="en-US" smtClean="0"/>
              <a:t>Travel</a:t>
            </a:r>
          </a:p>
          <a:p>
            <a:pPr eaLnBrk="1" hangingPunct="1"/>
            <a:endParaRPr lang="en-US" smtClean="0"/>
          </a:p>
        </p:txBody>
      </p:sp>
      <p:sp>
        <p:nvSpPr>
          <p:cNvPr id="2" name="Slide Number Placeholder 1"/>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08-0</a:t>
            </a:r>
            <a:fld id="{7741076A-2350-464E-80F0-08A929EA48C9}" type="slidenum">
              <a:rPr lang="en-US">
                <a:solidFill>
                  <a:srgbClr val="045C75"/>
                </a:solidFill>
                <a:cs typeface="Arial" charset="0"/>
              </a:rPr>
              <a:pPr fontAlgn="base">
                <a:spcBef>
                  <a:spcPct val="0"/>
                </a:spcBef>
                <a:spcAft>
                  <a:spcPct val="0"/>
                </a:spcAft>
                <a:defRPr/>
              </a:pPr>
              <a:t>4</a:t>
            </a:fld>
            <a:endParaRPr lang="en-US">
              <a:solidFill>
                <a:srgbClr val="045C75"/>
              </a:solidFill>
              <a:cs typeface="Arial" charset="0"/>
            </a:endParaRPr>
          </a:p>
        </p:txBody>
      </p:sp>
    </p:spTree>
    <p:extLst>
      <p:ext uri="{BB962C8B-B14F-4D97-AF65-F5344CB8AC3E}">
        <p14:creationId xmlns:p14="http://schemas.microsoft.com/office/powerpoint/2010/main" val="1044405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4371703" y="-265951"/>
            <a:ext cx="8229600" cy="1143000"/>
          </a:xfrm>
        </p:spPr>
        <p:txBody>
          <a:bodyPr/>
          <a:lstStyle/>
          <a:p>
            <a:pPr eaLnBrk="1" hangingPunct="1"/>
            <a:r>
              <a:rPr lang="en-US" b="1" dirty="0" smtClean="0"/>
              <a:t>Types of Costs</a:t>
            </a:r>
          </a:p>
        </p:txBody>
      </p:sp>
      <p:sp>
        <p:nvSpPr>
          <p:cNvPr id="20482" name="Rectangle 3"/>
          <p:cNvSpPr>
            <a:spLocks noGrp="1" noChangeArrowheads="1"/>
          </p:cNvSpPr>
          <p:nvPr>
            <p:ph type="body" idx="1"/>
          </p:nvPr>
        </p:nvSpPr>
        <p:spPr>
          <a:xfrm>
            <a:off x="444137" y="877049"/>
            <a:ext cx="10739846" cy="4771118"/>
          </a:xfrm>
        </p:spPr>
        <p:txBody>
          <a:bodyPr>
            <a:noAutofit/>
          </a:bodyPr>
          <a:lstStyle/>
          <a:p>
            <a:pPr eaLnBrk="1" hangingPunct="1">
              <a:lnSpc>
                <a:spcPct val="150000"/>
              </a:lnSpc>
              <a:buFont typeface="Wingdings" panose="05000000000000000000" pitchFamily="2" charset="2"/>
              <a:buChar char="§"/>
            </a:pPr>
            <a:r>
              <a:rPr lang="en-US" sz="1600" b="1" dirty="0" smtClean="0"/>
              <a:t>Direct Vs. Indirect</a:t>
            </a:r>
          </a:p>
          <a:p>
            <a:pPr lvl="1">
              <a:lnSpc>
                <a:spcPct val="150000"/>
              </a:lnSpc>
              <a:buFont typeface="Wingdings" panose="05000000000000000000" pitchFamily="2" charset="2"/>
              <a:buChar char="§"/>
            </a:pPr>
            <a:r>
              <a:rPr lang="en-US" sz="1600" dirty="0" smtClean="0"/>
              <a:t>Direct – assigned to the project that generate the cost: Labor &amp; </a:t>
            </a:r>
            <a:r>
              <a:rPr lang="en-US" sz="1600" dirty="0" smtClean="0"/>
              <a:t>material</a:t>
            </a:r>
          </a:p>
          <a:p>
            <a:pPr lvl="2">
              <a:lnSpc>
                <a:spcPct val="150000"/>
              </a:lnSpc>
              <a:buFont typeface="Wingdings" panose="05000000000000000000" pitchFamily="2" charset="2"/>
              <a:buChar char="§"/>
            </a:pPr>
            <a:r>
              <a:rPr lang="en-US" sz="1200" dirty="0" smtClean="0"/>
              <a:t>Total Direct labor costs = (direct labor rate)(Total labor hours)</a:t>
            </a:r>
            <a:endParaRPr lang="en-US" sz="1200" dirty="0" smtClean="0"/>
          </a:p>
          <a:p>
            <a:pPr lvl="1">
              <a:lnSpc>
                <a:spcPct val="150000"/>
              </a:lnSpc>
              <a:buFont typeface="Wingdings" panose="05000000000000000000" pitchFamily="2" charset="2"/>
              <a:buChar char="§"/>
            </a:pPr>
            <a:r>
              <a:rPr lang="en-US" sz="1600" dirty="0" smtClean="0"/>
              <a:t>Indirect – Overhead and General and Admin (utilities, taxes, </a:t>
            </a:r>
            <a:r>
              <a:rPr lang="en-US" sz="1600" dirty="0" smtClean="0"/>
              <a:t>insurance, travel </a:t>
            </a:r>
            <a:r>
              <a:rPr lang="en-US" sz="1600" dirty="0" err="1" smtClean="0"/>
              <a:t>etc</a:t>
            </a:r>
            <a:r>
              <a:rPr lang="en-US" sz="1600" dirty="0" smtClean="0"/>
              <a:t>)</a:t>
            </a:r>
          </a:p>
          <a:p>
            <a:pPr eaLnBrk="1" hangingPunct="1">
              <a:lnSpc>
                <a:spcPct val="150000"/>
              </a:lnSpc>
              <a:buFont typeface="Wingdings" panose="05000000000000000000" pitchFamily="2" charset="2"/>
              <a:buChar char="§"/>
            </a:pPr>
            <a:r>
              <a:rPr lang="en-US" sz="1600" b="1" dirty="0" smtClean="0"/>
              <a:t>Recurring Vs. Nonrecurring</a:t>
            </a:r>
          </a:p>
          <a:p>
            <a:pPr lvl="1">
              <a:lnSpc>
                <a:spcPct val="150000"/>
              </a:lnSpc>
              <a:buFont typeface="Wingdings" panose="05000000000000000000" pitchFamily="2" charset="2"/>
              <a:buChar char="§"/>
            </a:pPr>
            <a:r>
              <a:rPr lang="en-US" sz="1600" dirty="0" smtClean="0"/>
              <a:t>Recurring- continue over project life cycle</a:t>
            </a:r>
          </a:p>
          <a:p>
            <a:pPr lvl="1">
              <a:lnSpc>
                <a:spcPct val="150000"/>
              </a:lnSpc>
              <a:buFont typeface="Wingdings" panose="05000000000000000000" pitchFamily="2" charset="2"/>
              <a:buChar char="§"/>
            </a:pPr>
            <a:r>
              <a:rPr lang="en-US" sz="1600" dirty="0" smtClean="0"/>
              <a:t>Nonrecurring - once at beginning or end such as marketing analysis</a:t>
            </a:r>
          </a:p>
          <a:p>
            <a:pPr eaLnBrk="1" hangingPunct="1">
              <a:lnSpc>
                <a:spcPct val="150000"/>
              </a:lnSpc>
              <a:buFont typeface="Wingdings" panose="05000000000000000000" pitchFamily="2" charset="2"/>
              <a:buChar char="§"/>
            </a:pPr>
            <a:r>
              <a:rPr lang="en-US" sz="1600" b="1" dirty="0" smtClean="0"/>
              <a:t>Fixed Vs. Variable</a:t>
            </a:r>
          </a:p>
          <a:p>
            <a:pPr lvl="1">
              <a:lnSpc>
                <a:spcPct val="150000"/>
              </a:lnSpc>
              <a:buFont typeface="Wingdings" panose="05000000000000000000" pitchFamily="2" charset="2"/>
              <a:buChar char="§"/>
            </a:pPr>
            <a:r>
              <a:rPr lang="en-US" sz="1600" dirty="0" smtClean="0"/>
              <a:t>Fixed do not vary with usage- capital equipment lease</a:t>
            </a:r>
          </a:p>
          <a:p>
            <a:pPr lvl="1">
              <a:lnSpc>
                <a:spcPct val="150000"/>
              </a:lnSpc>
              <a:buFont typeface="Wingdings" panose="05000000000000000000" pitchFamily="2" charset="2"/>
              <a:buChar char="§"/>
            </a:pPr>
            <a:r>
              <a:rPr lang="en-US" sz="1600" dirty="0" smtClean="0"/>
              <a:t>Variable – increase through usage</a:t>
            </a:r>
          </a:p>
          <a:p>
            <a:pPr eaLnBrk="1" hangingPunct="1">
              <a:lnSpc>
                <a:spcPct val="150000"/>
              </a:lnSpc>
              <a:buFont typeface="Wingdings" panose="05000000000000000000" pitchFamily="2" charset="2"/>
              <a:buChar char="§"/>
            </a:pPr>
            <a:r>
              <a:rPr lang="en-US" sz="1600" b="1" dirty="0" smtClean="0"/>
              <a:t>Normal Vs. Expedited</a:t>
            </a:r>
          </a:p>
          <a:p>
            <a:pPr lvl="1">
              <a:lnSpc>
                <a:spcPct val="150000"/>
              </a:lnSpc>
              <a:buFont typeface="Wingdings" panose="05000000000000000000" pitchFamily="2" charset="2"/>
              <a:buChar char="§"/>
            </a:pPr>
            <a:r>
              <a:rPr lang="en-US" sz="1600" dirty="0" smtClean="0"/>
              <a:t>Expedited are unplanned costs incurred when steps are taken to speed up a project’s completion </a:t>
            </a:r>
            <a:r>
              <a:rPr lang="en-US" sz="1600" dirty="0" smtClean="0"/>
              <a:t>such </a:t>
            </a:r>
            <a:r>
              <a:rPr lang="en-US" sz="1600" dirty="0" err="1" smtClean="0"/>
              <a:t>as</a:t>
            </a:r>
            <a:r>
              <a:rPr lang="en-US" sz="1600" dirty="0" err="1" smtClean="0"/>
              <a:t>overtime</a:t>
            </a:r>
            <a:r>
              <a:rPr lang="en-US" sz="1600" dirty="0" smtClean="0"/>
              <a:t> </a:t>
            </a:r>
            <a:r>
              <a:rPr lang="en-US" sz="1600" dirty="0" smtClean="0"/>
              <a:t>or adding temp or contract workers</a:t>
            </a:r>
          </a:p>
          <a:p>
            <a:pPr eaLnBrk="1" hangingPunct="1">
              <a:lnSpc>
                <a:spcPct val="180000"/>
              </a:lnSpc>
              <a:buFont typeface="Wingdings" panose="05000000000000000000" pitchFamily="2" charset="2"/>
              <a:buChar char="§"/>
            </a:pPr>
            <a:endParaRPr lang="en-US" sz="1600" dirty="0" smtClean="0"/>
          </a:p>
          <a:p>
            <a:pPr eaLnBrk="1" hangingPunct="1">
              <a:lnSpc>
                <a:spcPct val="180000"/>
              </a:lnSpc>
              <a:buFont typeface="Wingdings" panose="05000000000000000000" pitchFamily="2" charset="2"/>
              <a:buChar char="§"/>
            </a:pPr>
            <a:endParaRPr lang="en-US" sz="1600" dirty="0" smtClean="0"/>
          </a:p>
        </p:txBody>
      </p:sp>
      <p:sp>
        <p:nvSpPr>
          <p:cNvPr id="2" name="Slide Number Placeholder 1"/>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08-0</a:t>
            </a:r>
            <a:fld id="{DC83A70F-8318-4CB4-970C-E7E72F08D1A0}" type="slidenum">
              <a:rPr lang="en-US">
                <a:solidFill>
                  <a:srgbClr val="045C75"/>
                </a:solidFill>
                <a:cs typeface="Arial" charset="0"/>
              </a:rPr>
              <a:pPr fontAlgn="base">
                <a:spcBef>
                  <a:spcPct val="0"/>
                </a:spcBef>
                <a:spcAft>
                  <a:spcPct val="0"/>
                </a:spcAft>
                <a:defRPr/>
              </a:pPr>
              <a:t>5</a:t>
            </a:fld>
            <a:endParaRPr lang="en-US">
              <a:solidFill>
                <a:srgbClr val="045C75"/>
              </a:solidFill>
              <a:cs typeface="Arial" charset="0"/>
            </a:endParaRPr>
          </a:p>
        </p:txBody>
      </p:sp>
    </p:spTree>
    <p:extLst>
      <p:ext uri="{BB962C8B-B14F-4D97-AF65-F5344CB8AC3E}">
        <p14:creationId xmlns:p14="http://schemas.microsoft.com/office/powerpoint/2010/main" val="131399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838200" y="-105138"/>
            <a:ext cx="10515600" cy="1325563"/>
          </a:xfrm>
        </p:spPr>
        <p:txBody>
          <a:bodyPr/>
          <a:lstStyle/>
          <a:p>
            <a:pPr eaLnBrk="1" hangingPunct="1"/>
            <a:r>
              <a:rPr lang="en-US" b="1" dirty="0" smtClean="0"/>
              <a:t>Cost Estimation</a:t>
            </a:r>
          </a:p>
        </p:txBody>
      </p:sp>
      <p:sp>
        <p:nvSpPr>
          <p:cNvPr id="22530" name="Rectangle 3"/>
          <p:cNvSpPr>
            <a:spLocks noGrp="1" noChangeArrowheads="1"/>
          </p:cNvSpPr>
          <p:nvPr>
            <p:ph type="body" idx="1"/>
          </p:nvPr>
        </p:nvSpPr>
        <p:spPr>
          <a:xfrm>
            <a:off x="470263" y="1220425"/>
            <a:ext cx="10765971" cy="4351338"/>
          </a:xfrm>
        </p:spPr>
        <p:txBody>
          <a:bodyPr>
            <a:normAutofit/>
          </a:bodyPr>
          <a:lstStyle/>
          <a:p>
            <a:pPr eaLnBrk="1" hangingPunct="1">
              <a:lnSpc>
                <a:spcPct val="100000"/>
              </a:lnSpc>
              <a:buFont typeface="Wingdings" panose="05000000000000000000" pitchFamily="2" charset="2"/>
              <a:buChar char="§"/>
            </a:pPr>
            <a:r>
              <a:rPr lang="en-US" sz="2000" dirty="0"/>
              <a:t>Ballpark (order of magnitude) </a:t>
            </a:r>
            <a:r>
              <a:rPr lang="en-US" sz="2000" dirty="0" smtClean="0">
                <a:cs typeface="Arial" charset="0"/>
              </a:rPr>
              <a:t>±50%</a:t>
            </a:r>
          </a:p>
          <a:p>
            <a:pPr lvl="1">
              <a:lnSpc>
                <a:spcPct val="100000"/>
              </a:lnSpc>
              <a:buFont typeface="Wingdings" panose="05000000000000000000" pitchFamily="2" charset="2"/>
              <a:buChar char="§"/>
            </a:pPr>
            <a:r>
              <a:rPr lang="en-US" sz="2000" dirty="0" smtClean="0">
                <a:cs typeface="Arial" charset="0"/>
              </a:rPr>
              <a:t>Used when time is or information is scarce</a:t>
            </a:r>
            <a:endParaRPr lang="en-US" sz="2000" dirty="0" smtClean="0">
              <a:cs typeface="Arial" charset="0"/>
            </a:endParaRPr>
          </a:p>
          <a:p>
            <a:pPr eaLnBrk="1" hangingPunct="1">
              <a:lnSpc>
                <a:spcPct val="100000"/>
              </a:lnSpc>
              <a:buFont typeface="Wingdings" panose="05000000000000000000" pitchFamily="2" charset="2"/>
              <a:buChar char="§"/>
            </a:pPr>
            <a:r>
              <a:rPr lang="en-US" sz="2000" dirty="0" smtClean="0"/>
              <a:t>Comparative </a:t>
            </a:r>
            <a:r>
              <a:rPr lang="en-US" sz="2000" dirty="0">
                <a:cs typeface="Arial" charset="0"/>
              </a:rPr>
              <a:t>±15</a:t>
            </a:r>
            <a:r>
              <a:rPr lang="en-US" sz="2000" dirty="0" smtClean="0">
                <a:cs typeface="Arial" charset="0"/>
              </a:rPr>
              <a:t>%</a:t>
            </a:r>
          </a:p>
          <a:p>
            <a:pPr lvl="1">
              <a:lnSpc>
                <a:spcPct val="100000"/>
              </a:lnSpc>
              <a:buFont typeface="Wingdings" panose="05000000000000000000" pitchFamily="2" charset="2"/>
              <a:buChar char="§"/>
            </a:pPr>
            <a:r>
              <a:rPr lang="en-US" sz="2000" dirty="0" smtClean="0">
                <a:cs typeface="Arial" charset="0"/>
              </a:rPr>
              <a:t>Assumption that historical data can be used as a frame of reference (parametric)</a:t>
            </a:r>
            <a:endParaRPr lang="en-US" sz="2000" dirty="0"/>
          </a:p>
          <a:p>
            <a:pPr eaLnBrk="1" hangingPunct="1">
              <a:lnSpc>
                <a:spcPct val="100000"/>
              </a:lnSpc>
              <a:buFont typeface="Wingdings" panose="05000000000000000000" pitchFamily="2" charset="2"/>
              <a:buChar char="§"/>
            </a:pPr>
            <a:r>
              <a:rPr lang="en-US" sz="2000" dirty="0"/>
              <a:t>Feasibility </a:t>
            </a:r>
            <a:r>
              <a:rPr lang="en-US" sz="2000" dirty="0">
                <a:cs typeface="Arial" charset="0"/>
              </a:rPr>
              <a:t>±10</a:t>
            </a:r>
            <a:r>
              <a:rPr lang="en-US" sz="2000" dirty="0" smtClean="0">
                <a:cs typeface="Arial" charset="0"/>
              </a:rPr>
              <a:t>%</a:t>
            </a:r>
          </a:p>
          <a:p>
            <a:pPr lvl="1">
              <a:lnSpc>
                <a:spcPct val="100000"/>
              </a:lnSpc>
              <a:buFont typeface="Wingdings" panose="05000000000000000000" pitchFamily="2" charset="2"/>
              <a:buChar char="§"/>
            </a:pPr>
            <a:r>
              <a:rPr lang="en-US" sz="2000" dirty="0" smtClean="0">
                <a:cs typeface="Arial" charset="0"/>
              </a:rPr>
              <a:t>Routinely used for construction projects. Developed after design work</a:t>
            </a:r>
            <a:endParaRPr lang="en-US" sz="2000" dirty="0" smtClean="0">
              <a:cs typeface="Arial" charset="0"/>
            </a:endParaRPr>
          </a:p>
          <a:p>
            <a:pPr eaLnBrk="1" hangingPunct="1">
              <a:lnSpc>
                <a:spcPct val="100000"/>
              </a:lnSpc>
              <a:buFont typeface="Wingdings" panose="05000000000000000000" pitchFamily="2" charset="2"/>
              <a:buChar char="§"/>
            </a:pPr>
            <a:r>
              <a:rPr lang="en-US" sz="2000" dirty="0" smtClean="0"/>
              <a:t>Definitive </a:t>
            </a:r>
            <a:r>
              <a:rPr lang="en-US" sz="2000" dirty="0">
                <a:cs typeface="Arial" charset="0"/>
              </a:rPr>
              <a:t>±5</a:t>
            </a:r>
            <a:r>
              <a:rPr lang="en-US" sz="2000" dirty="0" smtClean="0">
                <a:cs typeface="Arial" charset="0"/>
              </a:rPr>
              <a:t>%</a:t>
            </a:r>
          </a:p>
          <a:p>
            <a:pPr lvl="1">
              <a:lnSpc>
                <a:spcPct val="100000"/>
              </a:lnSpc>
              <a:buFont typeface="Wingdings" panose="05000000000000000000" pitchFamily="2" charset="2"/>
              <a:buChar char="§"/>
            </a:pPr>
            <a:r>
              <a:rPr lang="en-US" sz="2000" dirty="0" smtClean="0">
                <a:cs typeface="Arial" charset="0"/>
              </a:rPr>
              <a:t>Can only be given upon completion of most design work at a point when the scope and capabilities are well understood.</a:t>
            </a:r>
            <a:endParaRPr lang="en-US" sz="2000" dirty="0">
              <a:cs typeface="Arial" charset="0"/>
            </a:endParaRPr>
          </a:p>
        </p:txBody>
      </p:sp>
      <p:sp>
        <p:nvSpPr>
          <p:cNvPr id="2" name="Slide Number Placeholder 1"/>
          <p:cNvSpPr>
            <a:spLocks noGrp="1"/>
          </p:cNvSpPr>
          <p:nvPr>
            <p:ph type="sldNum" sz="quarter" idx="10"/>
          </p:nvPr>
        </p:nvSpPr>
        <p:spPr/>
        <p:txBody>
          <a:bodyPr wrap="square" numCol="1" anchorCtr="0" compatLnSpc="1">
            <a:prstTxWarp prst="textNoShape">
              <a:avLst/>
            </a:prstTxWarp>
          </a:bodyPr>
          <a:lstStyle/>
          <a:p>
            <a:pPr fontAlgn="base">
              <a:spcBef>
                <a:spcPct val="0"/>
              </a:spcBef>
              <a:spcAft>
                <a:spcPct val="0"/>
              </a:spcAft>
              <a:defRPr/>
            </a:pPr>
            <a:r>
              <a:rPr lang="en-US">
                <a:solidFill>
                  <a:srgbClr val="045C75"/>
                </a:solidFill>
                <a:cs typeface="Arial" charset="0"/>
              </a:rPr>
              <a:t>08-0</a:t>
            </a:r>
            <a:fld id="{5E3C4C3A-DDEA-4850-9BA2-3A3DAB0E9FF4}" type="slidenum">
              <a:rPr lang="en-US">
                <a:solidFill>
                  <a:srgbClr val="045C75"/>
                </a:solidFill>
                <a:cs typeface="Arial" charset="0"/>
              </a:rPr>
              <a:pPr fontAlgn="base">
                <a:spcBef>
                  <a:spcPct val="0"/>
                </a:spcBef>
                <a:spcAft>
                  <a:spcPct val="0"/>
                </a:spcAft>
                <a:defRPr/>
              </a:pPr>
              <a:t>6</a:t>
            </a:fld>
            <a:endParaRPr lang="en-US">
              <a:solidFill>
                <a:srgbClr val="045C75"/>
              </a:solidFill>
              <a:cs typeface="Arial" charset="0"/>
            </a:endParaRPr>
          </a:p>
        </p:txBody>
      </p:sp>
    </p:spTree>
    <p:extLst>
      <p:ext uri="{BB962C8B-B14F-4D97-AF65-F5344CB8AC3E}">
        <p14:creationId xmlns:p14="http://schemas.microsoft.com/office/powerpoint/2010/main" val="4046795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F9D981CF-7637-417F-A905-198FC99C9806}" type="slidenum">
              <a:rPr lang="en-US" altLang="en-US" sz="1200">
                <a:latin typeface="Garamond" panose="02020404030301010803" pitchFamily="18" charset="0"/>
              </a:rPr>
              <a:pPr>
                <a:spcBef>
                  <a:spcPct val="0"/>
                </a:spcBef>
                <a:buClrTx/>
                <a:buSzTx/>
                <a:buFontTx/>
                <a:buNone/>
              </a:pPr>
              <a:t>7</a:t>
            </a:fld>
            <a:endParaRPr lang="en-US" altLang="en-US" sz="1200">
              <a:latin typeface="Garamond" panose="02020404030301010803" pitchFamily="18" charset="0"/>
            </a:endParaRPr>
          </a:p>
        </p:txBody>
      </p:sp>
      <p:sp>
        <p:nvSpPr>
          <p:cNvPr id="117763" name="Rectangle 2"/>
          <p:cNvSpPr>
            <a:spLocks noGrp="1" noChangeArrowheads="1"/>
          </p:cNvSpPr>
          <p:nvPr>
            <p:ph type="title"/>
          </p:nvPr>
        </p:nvSpPr>
        <p:spPr/>
        <p:txBody>
          <a:bodyPr/>
          <a:lstStyle/>
          <a:p>
            <a:pPr eaLnBrk="1" hangingPunct="1"/>
            <a:r>
              <a:rPr lang="en-US" altLang="en-US" smtClean="0"/>
              <a:t>Estimating</a:t>
            </a:r>
          </a:p>
        </p:txBody>
      </p:sp>
      <p:sp>
        <p:nvSpPr>
          <p:cNvPr id="1576963" name="Rectangle 3"/>
          <p:cNvSpPr>
            <a:spLocks noGrp="1" noChangeArrowheads="1"/>
          </p:cNvSpPr>
          <p:nvPr>
            <p:ph type="body" idx="1"/>
          </p:nvPr>
        </p:nvSpPr>
        <p:spPr>
          <a:xfrm>
            <a:off x="1524000" y="1803399"/>
            <a:ext cx="8458200" cy="3998912"/>
          </a:xfrm>
        </p:spPr>
        <p:txBody>
          <a:bodyPr/>
          <a:lstStyle/>
          <a:p>
            <a:pPr eaLnBrk="1" hangingPunct="1">
              <a:lnSpc>
                <a:spcPct val="90000"/>
              </a:lnSpc>
              <a:defRPr/>
            </a:pPr>
            <a:r>
              <a:rPr lang="en-US" sz="2400" dirty="0">
                <a:solidFill>
                  <a:schemeClr val="tx2"/>
                </a:solidFill>
              </a:rPr>
              <a:t>The </a:t>
            </a:r>
            <a:r>
              <a:rPr lang="en-US" sz="2400" i="1" dirty="0">
                <a:solidFill>
                  <a:schemeClr val="tx2"/>
                </a:solidFill>
              </a:rPr>
              <a:t>PMBOK</a:t>
            </a:r>
            <a:r>
              <a:rPr lang="en-US" sz="2400" i="1" baseline="30000" dirty="0">
                <a:solidFill>
                  <a:schemeClr val="tx2"/>
                </a:solidFill>
              </a:rPr>
              <a:t>®</a:t>
            </a:r>
            <a:r>
              <a:rPr lang="en-US" sz="2400" i="1" dirty="0">
                <a:solidFill>
                  <a:schemeClr val="tx2"/>
                </a:solidFill>
              </a:rPr>
              <a:t> Guide</a:t>
            </a:r>
            <a:r>
              <a:rPr lang="en-US" sz="2400" dirty="0">
                <a:solidFill>
                  <a:schemeClr val="tx2"/>
                </a:solidFill>
              </a:rPr>
              <a:t> identifies </a:t>
            </a:r>
            <a:r>
              <a:rPr lang="en-US" sz="2400" dirty="0" smtClean="0">
                <a:solidFill>
                  <a:schemeClr val="tx2"/>
                </a:solidFill>
              </a:rPr>
              <a:t>important </a:t>
            </a:r>
            <a:r>
              <a:rPr lang="en-US" sz="2400" dirty="0">
                <a:solidFill>
                  <a:schemeClr val="tx2"/>
                </a:solidFill>
              </a:rPr>
              <a:t>estimating techniques</a:t>
            </a:r>
          </a:p>
          <a:p>
            <a:pPr lvl="1" eaLnBrk="1" hangingPunct="1">
              <a:lnSpc>
                <a:spcPct val="90000"/>
              </a:lnSpc>
              <a:defRPr/>
            </a:pPr>
            <a:r>
              <a:rPr lang="en-US" sz="2000" dirty="0">
                <a:solidFill>
                  <a:schemeClr val="tx2"/>
                </a:solidFill>
              </a:rPr>
              <a:t>Analogous estimating</a:t>
            </a:r>
          </a:p>
          <a:p>
            <a:pPr lvl="1" eaLnBrk="1" hangingPunct="1">
              <a:lnSpc>
                <a:spcPct val="90000"/>
              </a:lnSpc>
              <a:defRPr/>
            </a:pPr>
            <a:r>
              <a:rPr lang="en-US" sz="2000" dirty="0">
                <a:solidFill>
                  <a:schemeClr val="tx2"/>
                </a:solidFill>
              </a:rPr>
              <a:t>Parametric </a:t>
            </a:r>
            <a:r>
              <a:rPr lang="en-US" sz="2000" dirty="0" smtClean="0">
                <a:solidFill>
                  <a:schemeClr val="tx2"/>
                </a:solidFill>
              </a:rPr>
              <a:t>estimating</a:t>
            </a:r>
          </a:p>
          <a:p>
            <a:pPr lvl="1">
              <a:defRPr/>
            </a:pPr>
            <a:r>
              <a:rPr lang="en-US" sz="2000" dirty="0" smtClean="0">
                <a:solidFill>
                  <a:schemeClr val="tx2"/>
                </a:solidFill>
              </a:rPr>
              <a:t>Function Point</a:t>
            </a:r>
            <a:endParaRPr lang="en-US" sz="2000" dirty="0">
              <a:solidFill>
                <a:schemeClr val="tx2"/>
              </a:solidFill>
            </a:endParaRPr>
          </a:p>
          <a:p>
            <a:pPr lvl="1" eaLnBrk="1" hangingPunct="1">
              <a:lnSpc>
                <a:spcPct val="90000"/>
              </a:lnSpc>
              <a:defRPr/>
            </a:pPr>
            <a:r>
              <a:rPr lang="en-US" sz="2000" dirty="0">
                <a:solidFill>
                  <a:schemeClr val="tx2"/>
                </a:solidFill>
              </a:rPr>
              <a:t>Bottom-up estimating</a:t>
            </a:r>
          </a:p>
          <a:p>
            <a:pPr lvl="1" eaLnBrk="1" hangingPunct="1">
              <a:lnSpc>
                <a:spcPct val="90000"/>
              </a:lnSpc>
              <a:defRPr/>
            </a:pPr>
            <a:r>
              <a:rPr lang="en-US" sz="2000" dirty="0">
                <a:solidFill>
                  <a:schemeClr val="tx2"/>
                </a:solidFill>
              </a:rPr>
              <a:t>Three-point estimating</a:t>
            </a:r>
          </a:p>
          <a:p>
            <a:pPr eaLnBrk="1" hangingPunct="1">
              <a:lnSpc>
                <a:spcPct val="90000"/>
              </a:lnSpc>
              <a:defRPr/>
            </a:pPr>
            <a:r>
              <a:rPr lang="en-US" sz="2400" dirty="0">
                <a:solidFill>
                  <a:schemeClr val="tx2"/>
                </a:solidFill>
              </a:rPr>
              <a:t>All can be useful depending on the circumstances</a:t>
            </a:r>
          </a:p>
        </p:txBody>
      </p:sp>
    </p:spTree>
    <p:extLst>
      <p:ext uri="{BB962C8B-B14F-4D97-AF65-F5344CB8AC3E}">
        <p14:creationId xmlns:p14="http://schemas.microsoft.com/office/powerpoint/2010/main" val="27214294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C0BA5E1A-558D-48C2-9EB2-AF9B8CD36800}" type="slidenum">
              <a:rPr lang="en-US" altLang="en-US" sz="1200">
                <a:latin typeface="Garamond" panose="02020404030301010803" pitchFamily="18" charset="0"/>
              </a:rPr>
              <a:pPr>
                <a:spcBef>
                  <a:spcPct val="0"/>
                </a:spcBef>
                <a:buClrTx/>
                <a:buSzTx/>
                <a:buFontTx/>
                <a:buNone/>
              </a:pPr>
              <a:t>8</a:t>
            </a:fld>
            <a:endParaRPr lang="en-US" altLang="en-US" sz="1200">
              <a:latin typeface="Garamond" panose="02020404030301010803" pitchFamily="18" charset="0"/>
            </a:endParaRPr>
          </a:p>
        </p:txBody>
      </p:sp>
      <p:sp>
        <p:nvSpPr>
          <p:cNvPr id="119811" name="Rectangle 2"/>
          <p:cNvSpPr>
            <a:spLocks noGrp="1" noChangeArrowheads="1"/>
          </p:cNvSpPr>
          <p:nvPr>
            <p:ph type="title"/>
          </p:nvPr>
        </p:nvSpPr>
        <p:spPr/>
        <p:txBody>
          <a:bodyPr/>
          <a:lstStyle/>
          <a:p>
            <a:pPr eaLnBrk="1" hangingPunct="1"/>
            <a:r>
              <a:rPr lang="en-US" altLang="en-US" smtClean="0"/>
              <a:t>Analogous (Top-Down) Estimating</a:t>
            </a:r>
          </a:p>
        </p:txBody>
      </p:sp>
      <p:sp>
        <p:nvSpPr>
          <p:cNvPr id="1576963" name="Rectangle 3"/>
          <p:cNvSpPr>
            <a:spLocks noGrp="1" noChangeArrowheads="1"/>
          </p:cNvSpPr>
          <p:nvPr>
            <p:ph type="body" idx="1"/>
          </p:nvPr>
        </p:nvSpPr>
        <p:spPr>
          <a:xfrm>
            <a:off x="838200" y="1470525"/>
            <a:ext cx="9486900" cy="4506912"/>
          </a:xfrm>
        </p:spPr>
        <p:txBody>
          <a:bodyPr/>
          <a:lstStyle/>
          <a:p>
            <a:pPr eaLnBrk="1" hangingPunct="1">
              <a:defRPr/>
            </a:pPr>
            <a:r>
              <a:rPr lang="en-US" sz="2000" dirty="0">
                <a:solidFill>
                  <a:schemeClr val="tx2"/>
                </a:solidFill>
              </a:rPr>
              <a:t>Analogous estimating uses information from previous similar projects as a basis for estimating the current project</a:t>
            </a:r>
          </a:p>
          <a:p>
            <a:pPr eaLnBrk="1" hangingPunct="1">
              <a:defRPr/>
            </a:pPr>
            <a:r>
              <a:rPr lang="en-US" sz="2000" dirty="0">
                <a:solidFill>
                  <a:schemeClr val="tx2"/>
                </a:solidFill>
              </a:rPr>
              <a:t>When estimating costs, the technique relies on the </a:t>
            </a:r>
            <a:r>
              <a:rPr lang="en-US" sz="2000" b="1" dirty="0">
                <a:solidFill>
                  <a:schemeClr val="accent5">
                    <a:lumMod val="50000"/>
                  </a:schemeClr>
                </a:solidFill>
              </a:rPr>
              <a:t>actual costs of previous similar projects</a:t>
            </a:r>
            <a:r>
              <a:rPr lang="en-US" sz="2000" dirty="0">
                <a:solidFill>
                  <a:schemeClr val="tx2"/>
                </a:solidFill>
              </a:rPr>
              <a:t> (not the estimated costs) as a basis for estimating the cost for the current project </a:t>
            </a:r>
          </a:p>
          <a:p>
            <a:pPr eaLnBrk="1" hangingPunct="1">
              <a:defRPr/>
            </a:pPr>
            <a:r>
              <a:rPr lang="en-US" sz="2000" dirty="0">
                <a:solidFill>
                  <a:schemeClr val="tx2"/>
                </a:solidFill>
              </a:rPr>
              <a:t>Of course some adjustments may need to be made when applying historical information to the current project which will be in many ways different from any project done before</a:t>
            </a:r>
          </a:p>
          <a:p>
            <a:pPr eaLnBrk="1" hangingPunct="1">
              <a:defRPr/>
            </a:pPr>
            <a:r>
              <a:rPr lang="en-US" sz="2000" dirty="0">
                <a:solidFill>
                  <a:schemeClr val="tx2"/>
                </a:solidFill>
              </a:rPr>
              <a:t>Analogous cost estimating while generally less costly and less time-consuming to apply than other techniques, is also generally less accurate</a:t>
            </a:r>
          </a:p>
          <a:p>
            <a:pPr eaLnBrk="1" hangingPunct="1">
              <a:defRPr/>
            </a:pPr>
            <a:r>
              <a:rPr lang="en-US" sz="2000" dirty="0">
                <a:solidFill>
                  <a:schemeClr val="tx2"/>
                </a:solidFill>
              </a:rPr>
              <a:t>It may be more useful in the earlier phases of the project then later phases, when we have more project information available</a:t>
            </a:r>
          </a:p>
        </p:txBody>
      </p:sp>
    </p:spTree>
    <p:extLst>
      <p:ext uri="{BB962C8B-B14F-4D97-AF65-F5344CB8AC3E}">
        <p14:creationId xmlns:p14="http://schemas.microsoft.com/office/powerpoint/2010/main" val="1767341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Number Placeholder 5"/>
          <p:cNvSpPr>
            <a:spLocks noGrp="1"/>
          </p:cNvSpPr>
          <p:nvPr>
            <p:ph type="sldNum" sz="quarter" idx="12"/>
          </p:nvPr>
        </p:nvSpPr>
        <p:spPr>
          <a:noFill/>
        </p:spPr>
        <p:txBody>
          <a:bodyPr/>
          <a:lstStyle>
            <a:lvl1pPr>
              <a:spcBef>
                <a:spcPct val="20000"/>
              </a:spcBef>
              <a:buClr>
                <a:schemeClr val="accent1"/>
              </a:buClr>
              <a:buSzPct val="65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4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fld id="{7D06753A-B889-4AD2-956E-064F0F5D9F6F}" type="slidenum">
              <a:rPr lang="en-US" altLang="en-US" sz="1200">
                <a:latin typeface="Garamond" panose="02020404030301010803" pitchFamily="18" charset="0"/>
              </a:rPr>
              <a:pPr>
                <a:spcBef>
                  <a:spcPct val="0"/>
                </a:spcBef>
                <a:buClrTx/>
                <a:buSzTx/>
                <a:buFontTx/>
                <a:buNone/>
              </a:pPr>
              <a:t>9</a:t>
            </a:fld>
            <a:endParaRPr lang="en-US" altLang="en-US" sz="1200">
              <a:latin typeface="Garamond" panose="02020404030301010803" pitchFamily="18" charset="0"/>
            </a:endParaRPr>
          </a:p>
        </p:txBody>
      </p:sp>
      <p:sp>
        <p:nvSpPr>
          <p:cNvPr id="121859" name="Rectangle 2"/>
          <p:cNvSpPr>
            <a:spLocks noGrp="1" noChangeArrowheads="1"/>
          </p:cNvSpPr>
          <p:nvPr>
            <p:ph type="title"/>
          </p:nvPr>
        </p:nvSpPr>
        <p:spPr/>
        <p:txBody>
          <a:bodyPr/>
          <a:lstStyle/>
          <a:p>
            <a:pPr eaLnBrk="1" hangingPunct="1"/>
            <a:r>
              <a:rPr lang="en-US" altLang="en-US" smtClean="0"/>
              <a:t>Parametric Estimating</a:t>
            </a:r>
          </a:p>
        </p:txBody>
      </p:sp>
      <p:sp>
        <p:nvSpPr>
          <p:cNvPr id="1576963" name="Rectangle 3"/>
          <p:cNvSpPr>
            <a:spLocks noGrp="1" noChangeArrowheads="1"/>
          </p:cNvSpPr>
          <p:nvPr>
            <p:ph type="body" idx="1"/>
          </p:nvPr>
        </p:nvSpPr>
        <p:spPr>
          <a:xfrm>
            <a:off x="838200" y="1522776"/>
            <a:ext cx="9486900" cy="4506912"/>
          </a:xfrm>
        </p:spPr>
        <p:txBody>
          <a:bodyPr/>
          <a:lstStyle/>
          <a:p>
            <a:pPr eaLnBrk="1" hangingPunct="1">
              <a:defRPr/>
            </a:pPr>
            <a:r>
              <a:rPr lang="en-US" sz="2000" dirty="0">
                <a:solidFill>
                  <a:schemeClr val="tx2"/>
                </a:solidFill>
              </a:rPr>
              <a:t>Parametric estimating uses a </a:t>
            </a:r>
            <a:r>
              <a:rPr lang="en-US" sz="2000" b="1" dirty="0">
                <a:solidFill>
                  <a:schemeClr val="accent5">
                    <a:lumMod val="50000"/>
                  </a:schemeClr>
                </a:solidFill>
              </a:rPr>
              <a:t>statistical relationship </a:t>
            </a:r>
            <a:r>
              <a:rPr lang="en-US" sz="2000" dirty="0">
                <a:solidFill>
                  <a:schemeClr val="tx2"/>
                </a:solidFill>
              </a:rPr>
              <a:t>between historical data and other variables called </a:t>
            </a:r>
            <a:r>
              <a:rPr lang="en-US" sz="2000" b="1" dirty="0">
                <a:solidFill>
                  <a:schemeClr val="accent5">
                    <a:lumMod val="50000"/>
                  </a:schemeClr>
                </a:solidFill>
              </a:rPr>
              <a:t>parameters</a:t>
            </a:r>
            <a:r>
              <a:rPr lang="en-US" sz="2000" dirty="0">
                <a:solidFill>
                  <a:schemeClr val="tx2"/>
                </a:solidFill>
              </a:rPr>
              <a:t> to calculate estimates for activities. </a:t>
            </a:r>
          </a:p>
          <a:p>
            <a:pPr marL="0" indent="0">
              <a:buNone/>
              <a:defRPr/>
            </a:pPr>
            <a:endParaRPr lang="en-US" sz="2000" dirty="0">
              <a:solidFill>
                <a:schemeClr val="tx2"/>
              </a:solidFill>
            </a:endParaRPr>
          </a:p>
          <a:p>
            <a:pPr eaLnBrk="1" hangingPunct="1">
              <a:defRPr/>
            </a:pPr>
            <a:r>
              <a:rPr lang="en-US" sz="2000" dirty="0">
                <a:solidFill>
                  <a:schemeClr val="tx2"/>
                </a:solidFill>
              </a:rPr>
              <a:t>These parameters might include such things as square footage in building construction, or lines of code in software development</a:t>
            </a:r>
          </a:p>
          <a:p>
            <a:pPr marL="0" indent="0">
              <a:buNone/>
              <a:defRPr/>
            </a:pPr>
            <a:endParaRPr lang="en-US" sz="2000" dirty="0">
              <a:solidFill>
                <a:schemeClr val="tx2"/>
              </a:solidFill>
            </a:endParaRPr>
          </a:p>
          <a:p>
            <a:pPr eaLnBrk="1" hangingPunct="1">
              <a:defRPr/>
            </a:pPr>
            <a:r>
              <a:rPr lang="en-US" sz="2000" dirty="0">
                <a:solidFill>
                  <a:schemeClr val="tx2"/>
                </a:solidFill>
              </a:rPr>
              <a:t>This technique can produce more accurate estimates than analogous estimating </a:t>
            </a:r>
            <a:r>
              <a:rPr lang="en-US" sz="2000" i="1" dirty="0">
                <a:solidFill>
                  <a:schemeClr val="tx2"/>
                </a:solidFill>
              </a:rPr>
              <a:t>provided</a:t>
            </a:r>
            <a:r>
              <a:rPr lang="en-US" sz="2000" dirty="0">
                <a:solidFill>
                  <a:schemeClr val="tx2"/>
                </a:solidFill>
              </a:rPr>
              <a:t> that the </a:t>
            </a:r>
            <a:r>
              <a:rPr lang="en-US" sz="2000" b="1" dirty="0">
                <a:solidFill>
                  <a:schemeClr val="accent5">
                    <a:lumMod val="50000"/>
                  </a:schemeClr>
                </a:solidFill>
              </a:rPr>
              <a:t>underlying data </a:t>
            </a:r>
            <a:r>
              <a:rPr lang="en-US" sz="2000" dirty="0">
                <a:solidFill>
                  <a:schemeClr val="tx2"/>
                </a:solidFill>
              </a:rPr>
              <a:t>built into the statistical model being used is </a:t>
            </a:r>
            <a:r>
              <a:rPr lang="en-US" sz="2000" b="1" dirty="0">
                <a:solidFill>
                  <a:schemeClr val="accent5">
                    <a:lumMod val="50000"/>
                  </a:schemeClr>
                </a:solidFill>
              </a:rPr>
              <a:t>accurate and applies </a:t>
            </a:r>
            <a:r>
              <a:rPr lang="en-US" sz="2000" dirty="0">
                <a:solidFill>
                  <a:schemeClr val="tx2"/>
                </a:solidFill>
              </a:rPr>
              <a:t>to the current project</a:t>
            </a:r>
          </a:p>
        </p:txBody>
      </p:sp>
    </p:spTree>
    <p:extLst>
      <p:ext uri="{BB962C8B-B14F-4D97-AF65-F5344CB8AC3E}">
        <p14:creationId xmlns:p14="http://schemas.microsoft.com/office/powerpoint/2010/main" val="3041516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1485</Words>
  <Application>Microsoft Office PowerPoint</Application>
  <PresentationFormat>Widescreen</PresentationFormat>
  <Paragraphs>177</Paragraphs>
  <Slides>21</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Calibri Light</vt:lpstr>
      <vt:lpstr>Constantia</vt:lpstr>
      <vt:lpstr>Garamond</vt:lpstr>
      <vt:lpstr>Times New Roman</vt:lpstr>
      <vt:lpstr>Wingdings</vt:lpstr>
      <vt:lpstr>Office Theme</vt:lpstr>
      <vt:lpstr>Estimating</vt:lpstr>
      <vt:lpstr>Cost Management</vt:lpstr>
      <vt:lpstr>Note on Cost Management</vt:lpstr>
      <vt:lpstr>Common Sources of Project Cost</vt:lpstr>
      <vt:lpstr>Types of Costs</vt:lpstr>
      <vt:lpstr>Cost Estimation</vt:lpstr>
      <vt:lpstr>Estimating</vt:lpstr>
      <vt:lpstr>Analogous (Top-Down) Estimating</vt:lpstr>
      <vt:lpstr>Parametric Estimating</vt:lpstr>
      <vt:lpstr>Function Point Estimation </vt:lpstr>
      <vt:lpstr>Complexity Weighting Table for Function Point Analysis</vt:lpstr>
      <vt:lpstr>Function Point Calculations for Restaurant Reorder System</vt:lpstr>
      <vt:lpstr>Bottom-Up Estimating</vt:lpstr>
      <vt:lpstr>Three-Point Estimating</vt:lpstr>
      <vt:lpstr>Contingency Reserves</vt:lpstr>
      <vt:lpstr>Budget Contingencies</vt:lpstr>
      <vt:lpstr>Cost of Quality</vt:lpstr>
      <vt:lpstr>Outputs of the Estimate Costs Process</vt:lpstr>
      <vt:lpstr>Updating Estimates</vt:lpstr>
      <vt:lpstr>Problems with Cost Estimation</vt:lpstr>
      <vt:lpstr>Determining a Budget</vt:lpstr>
    </vt:vector>
  </TitlesOfParts>
  <Company>Furman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peggy batchelor</dc:creator>
  <cp:lastModifiedBy>peggy batchelor</cp:lastModifiedBy>
  <cp:revision>15</cp:revision>
  <dcterms:created xsi:type="dcterms:W3CDTF">2016-10-02T19:12:16Z</dcterms:created>
  <dcterms:modified xsi:type="dcterms:W3CDTF">2016-10-03T21:36:04Z</dcterms:modified>
</cp:coreProperties>
</file>