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4" r:id="rId3"/>
    <p:sldId id="265" r:id="rId4"/>
    <p:sldId id="266" r:id="rId5"/>
    <p:sldId id="267" r:id="rId6"/>
    <p:sldId id="268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1EEE5-297C-43FE-9A04-34D0EF3B76DE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7F9E6-2396-48D0-A173-9F845FFD5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58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>
                <a:cs typeface="Arial" panose="020B0604020202020204" pitchFamily="34" charset="0"/>
              </a:rPr>
              <a:t>© The KTP Company, 2005</a:t>
            </a:r>
          </a:p>
          <a:p>
            <a:endParaRPr kumimoji="0" lang="en-US" altLang="en-US" sz="120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C614C3-6DA6-4584-9BA8-78B8C9C1374E}" type="slidenum">
              <a:rPr lang="en-US" altLang="en-US">
                <a:latin typeface="Times New Roman" panose="02020603050405020304" pitchFamily="18" charset="0"/>
              </a:rPr>
              <a:pPr/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3" tIns="46477" rIns="92953" bIns="46477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6123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>
                <a:cs typeface="Arial" panose="020B0604020202020204" pitchFamily="34" charset="0"/>
              </a:rPr>
              <a:t>© The KTP Company, 2005</a:t>
            </a:r>
          </a:p>
          <a:p>
            <a:endParaRPr kumimoji="0" lang="en-US" altLang="en-US" sz="120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27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5484BD-1651-4164-AD57-43A7C38F1E03}" type="slidenum">
              <a:rPr lang="en-US" altLang="en-US">
                <a:latin typeface="Times New Roman" panose="02020603050405020304" pitchFamily="18" charset="0"/>
              </a:rPr>
              <a:pPr/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2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3" tIns="46477" rIns="92953" bIns="46477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9902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>
                <a:cs typeface="Arial" panose="020B0604020202020204" pitchFamily="34" charset="0"/>
              </a:rPr>
              <a:t>© The KTP Company, 2005</a:t>
            </a:r>
          </a:p>
          <a:p>
            <a:endParaRPr kumimoji="0" lang="en-US" altLang="en-US" sz="120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47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6DF971-B81E-4EFE-A045-7429BAFBA070}" type="slidenum">
              <a:rPr lang="en-US" altLang="en-US">
                <a:latin typeface="Times New Roman" panose="02020603050405020304" pitchFamily="18" charset="0"/>
              </a:rPr>
              <a:pPr/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3" tIns="46477" rIns="92953" bIns="46477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1216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>
                <a:cs typeface="Arial" panose="020B0604020202020204" pitchFamily="34" charset="0"/>
              </a:rPr>
              <a:t>© The KTP Company, 2005</a:t>
            </a:r>
          </a:p>
          <a:p>
            <a:endParaRPr kumimoji="0" lang="en-US" altLang="en-US" sz="120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68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55D8B8-B9CD-459E-B96C-5FC0365CDBB4}" type="slidenum">
              <a:rPr lang="en-US" altLang="en-US">
                <a:latin typeface="Times New Roman" panose="02020603050405020304" pitchFamily="18" charset="0"/>
              </a:rPr>
              <a:pPr/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68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3" tIns="46477" rIns="92953" bIns="46477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4371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>
                <a:cs typeface="Arial" panose="020B0604020202020204" pitchFamily="34" charset="0"/>
              </a:rPr>
              <a:t>© The KTP Company, 2005</a:t>
            </a:r>
          </a:p>
          <a:p>
            <a:endParaRPr kumimoji="0" lang="en-US" altLang="en-US" sz="120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88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632AE0-763B-4193-A4B8-B69077830BF8}" type="slidenum">
              <a:rPr lang="en-US" altLang="en-US">
                <a:latin typeface="Times New Roman" panose="02020603050405020304" pitchFamily="18" charset="0"/>
              </a:rPr>
              <a:pPr/>
              <a:t>14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88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3" tIns="46477" rIns="92953" bIns="46477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4172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>
                <a:cs typeface="Arial" panose="020B0604020202020204" pitchFamily="34" charset="0"/>
              </a:rPr>
              <a:t>© The KTP Company, 2005</a:t>
            </a:r>
          </a:p>
          <a:p>
            <a:endParaRPr kumimoji="0" lang="en-US" altLang="en-US" sz="120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08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382241-EA38-4E0C-BD72-AE37D63327AB}" type="slidenum">
              <a:rPr lang="en-US" altLang="en-US">
                <a:latin typeface="Times New Roman" panose="02020603050405020304" pitchFamily="18" charset="0"/>
              </a:rPr>
              <a:pPr/>
              <a:t>15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3" tIns="46477" rIns="92953" bIns="46477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6707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>
                <a:cs typeface="Arial" panose="020B0604020202020204" pitchFamily="34" charset="0"/>
              </a:rPr>
              <a:t>© The KTP Company, 2005</a:t>
            </a:r>
          </a:p>
          <a:p>
            <a:endParaRPr kumimoji="0" lang="en-US" altLang="en-US" sz="120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29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52E371-B906-462A-A99E-519936AC0984}" type="slidenum">
              <a:rPr lang="en-US" altLang="en-US">
                <a:latin typeface="Times New Roman" panose="02020603050405020304" pitchFamily="18" charset="0"/>
              </a:rPr>
              <a:pPr/>
              <a:t>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29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3" tIns="46477" rIns="92953" bIns="46477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75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21" tIns="45610" rIns="91221" bIns="4561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4996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© The KTP Company, 2005</a:t>
            </a:r>
          </a:p>
          <a:p>
            <a:endParaRPr lang="en-US" altLang="en-US" sz="120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499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0CAB08-21F9-4A9C-BEE3-1451F667FD5F}" type="slidenum">
              <a:rPr lang="en-US" altLang="en-US">
                <a:latin typeface="Times New Roman" panose="02020603050405020304" pitchFamily="18" charset="0"/>
              </a:rPr>
              <a:pPr/>
              <a:t>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3675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>
                <a:cs typeface="Arial" panose="020B0604020202020204" pitchFamily="34" charset="0"/>
              </a:rPr>
              <a:t>© The KTP Company, 2005</a:t>
            </a:r>
          </a:p>
          <a:p>
            <a:endParaRPr kumimoji="0" lang="en-US" altLang="en-US" sz="120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70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9B55C0-EFE4-438D-943B-2D95D5C0F5F1}" type="slidenum">
              <a:rPr lang="en-US" altLang="en-US">
                <a:latin typeface="Times New Roman" panose="02020603050405020304" pitchFamily="18" charset="0"/>
              </a:rPr>
              <a:pPr/>
              <a:t>18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3" tIns="46477" rIns="92953" bIns="46477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022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>
                <a:cs typeface="Arial" panose="020B0604020202020204" pitchFamily="34" charset="0"/>
              </a:rPr>
              <a:t>© The KTP Company, 2006</a:t>
            </a:r>
          </a:p>
          <a:p>
            <a:endParaRPr kumimoji="0" lang="en-US" altLang="en-US" sz="120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D9B2EA0-7BBC-4FDF-A441-A273927EB451}" type="slidenum">
              <a:rPr lang="en-US" altLang="en-US">
                <a:latin typeface="Times New Roman" panose="02020603050405020304" pitchFamily="18" charset="0"/>
              </a:rPr>
              <a:pPr/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3" tIns="46477" rIns="92953" bIns="46477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849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>
                <a:cs typeface="Arial" panose="020B0604020202020204" pitchFamily="34" charset="0"/>
              </a:rPr>
              <a:t>© The KTP Company, 2006</a:t>
            </a:r>
          </a:p>
          <a:p>
            <a:endParaRPr kumimoji="0" lang="en-US" altLang="en-US" sz="120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22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83CEBC-C3BC-4986-B349-9913591D4E36}" type="slidenum">
              <a:rPr lang="en-US" altLang="en-US">
                <a:latin typeface="Times New Roman" panose="02020603050405020304" pitchFamily="18" charset="0"/>
              </a:rPr>
              <a:pPr/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3" tIns="46477" rIns="92953" bIns="46477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922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>
                <a:cs typeface="Arial" panose="020B0604020202020204" pitchFamily="34" charset="0"/>
              </a:rPr>
              <a:t>© The KTP Company, 2006</a:t>
            </a:r>
          </a:p>
          <a:p>
            <a:endParaRPr kumimoji="0" lang="en-US" altLang="en-US" sz="120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147BD8-5381-4481-BBFE-7D00DF3CADED}" type="slidenum">
              <a:rPr lang="en-US" altLang="en-US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3" tIns="46477" rIns="92953" bIns="46477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509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>
                <a:cs typeface="Arial" panose="020B0604020202020204" pitchFamily="34" charset="0"/>
              </a:rPr>
              <a:t>© The KTP Company, 2006</a:t>
            </a:r>
          </a:p>
          <a:p>
            <a:endParaRPr kumimoji="0" lang="en-US" altLang="en-US" sz="120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63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CEEA14-1E05-4F1D-8AB9-89001CF75372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3" tIns="46477" rIns="92953" bIns="46477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464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>
                <a:cs typeface="Arial" panose="020B0604020202020204" pitchFamily="34" charset="0"/>
              </a:rPr>
              <a:t>© The KTP Company, 2005</a:t>
            </a:r>
          </a:p>
          <a:p>
            <a:endParaRPr kumimoji="0" lang="en-US" altLang="en-US" sz="120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45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5FA401-AF3B-45C4-9B5B-BD9E5DE21F3D}" type="slidenum">
              <a:rPr lang="en-US" altLang="en-US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3" tIns="46477" rIns="92953" bIns="46477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723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>
                <a:cs typeface="Arial" panose="020B0604020202020204" pitchFamily="34" charset="0"/>
              </a:rPr>
              <a:t>© The KTP Company, 2005</a:t>
            </a:r>
          </a:p>
          <a:p>
            <a:endParaRPr kumimoji="0" lang="en-US" altLang="en-US" sz="120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45F325-8269-4556-B8C7-447FC6455E82}" type="slidenum">
              <a:rPr lang="en-US" altLang="en-US">
                <a:latin typeface="Times New Roman" panose="02020603050405020304" pitchFamily="18" charset="0"/>
              </a:rPr>
              <a:pPr/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3" tIns="46477" rIns="92953" bIns="46477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244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>
                <a:cs typeface="Arial" panose="020B0604020202020204" pitchFamily="34" charset="0"/>
              </a:rPr>
              <a:t>© The KTP Company, 2005</a:t>
            </a:r>
          </a:p>
          <a:p>
            <a:endParaRPr kumimoji="0" lang="en-US" altLang="en-US" sz="120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86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BA4928-A7AA-474B-9738-2836E38E0A18}" type="slidenum">
              <a:rPr lang="en-US" altLang="en-US">
                <a:latin typeface="Times New Roman" panose="02020603050405020304" pitchFamily="18" charset="0"/>
              </a:rPr>
              <a:pPr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86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3" tIns="46477" rIns="92953" bIns="46477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032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>
                <a:cs typeface="Arial" panose="020B0604020202020204" pitchFamily="34" charset="0"/>
              </a:rPr>
              <a:t>© The KTP Company, 2005</a:t>
            </a:r>
          </a:p>
          <a:p>
            <a:endParaRPr kumimoji="0" lang="en-US" altLang="en-US" sz="120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06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54ED9F-C235-42C5-B62F-ADFE8058B7EE}" type="slidenum">
              <a:rPr lang="en-US" altLang="en-US">
                <a:latin typeface="Times New Roman" panose="02020603050405020304" pitchFamily="18" charset="0"/>
              </a:rPr>
              <a:pPr/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06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3" tIns="46477" rIns="92953" bIns="46477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181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E525-D520-4E74-9C96-A6BDF18E06D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24AF0-EAF7-45F7-BE69-91B29D577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43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E525-D520-4E74-9C96-A6BDF18E06D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24AF0-EAF7-45F7-BE69-91B29D577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96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E525-D520-4E74-9C96-A6BDF18E06D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24AF0-EAF7-45F7-BE69-91B29D577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21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89F96-8037-403A-BD61-B2348400A5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5821670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E525-D520-4E74-9C96-A6BDF18E06D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24AF0-EAF7-45F7-BE69-91B29D577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30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E525-D520-4E74-9C96-A6BDF18E06D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24AF0-EAF7-45F7-BE69-91B29D577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31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E525-D520-4E74-9C96-A6BDF18E06D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24AF0-EAF7-45F7-BE69-91B29D577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8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E525-D520-4E74-9C96-A6BDF18E06D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24AF0-EAF7-45F7-BE69-91B29D577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4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E525-D520-4E74-9C96-A6BDF18E06D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24AF0-EAF7-45F7-BE69-91B29D577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7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E525-D520-4E74-9C96-A6BDF18E06D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24AF0-EAF7-45F7-BE69-91B29D577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6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E525-D520-4E74-9C96-A6BDF18E06D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24AF0-EAF7-45F7-BE69-91B29D577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8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E525-D520-4E74-9C96-A6BDF18E06D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24AF0-EAF7-45F7-BE69-91B29D577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2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9E525-D520-4E74-9C96-A6BDF18E06D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24AF0-EAF7-45F7-BE69-91B29D577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0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Project Charter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94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24110BE-3570-4C9E-8907-2FA5892C86E8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70114" y="1563689"/>
            <a:ext cx="7031037" cy="4116387"/>
          </a:xfrm>
        </p:spPr>
        <p:txBody>
          <a:bodyPr/>
          <a:lstStyle/>
          <a:p>
            <a:pPr eaLnBrk="1" hangingPunct="1"/>
            <a:r>
              <a:rPr lang="en-US" altLang="en-US" sz="2400">
                <a:solidFill>
                  <a:schemeClr val="tx2"/>
                </a:solidFill>
              </a:rPr>
              <a:t>What is the business problem to be addressed?</a:t>
            </a:r>
          </a:p>
          <a:p>
            <a:pPr eaLnBrk="1" hangingPunct="1"/>
            <a:r>
              <a:rPr lang="en-US" altLang="en-US" sz="2400">
                <a:solidFill>
                  <a:schemeClr val="tx2"/>
                </a:solidFill>
              </a:rPr>
              <a:t>Do the primary stakeholders agree on its statement?</a:t>
            </a:r>
          </a:p>
          <a:p>
            <a:pPr eaLnBrk="1" hangingPunct="1"/>
            <a:r>
              <a:rPr lang="en-US" altLang="en-US" sz="2400">
                <a:solidFill>
                  <a:schemeClr val="tx2"/>
                </a:solidFill>
              </a:rPr>
              <a:t>Why is the problem important?</a:t>
            </a:r>
          </a:p>
          <a:p>
            <a:pPr eaLnBrk="1" hangingPunct="1"/>
            <a:r>
              <a:rPr lang="en-US" altLang="en-US" sz="2400">
                <a:solidFill>
                  <a:schemeClr val="tx2"/>
                </a:solidFill>
              </a:rPr>
              <a:t>Can we define its scope?</a:t>
            </a:r>
          </a:p>
          <a:p>
            <a:pPr eaLnBrk="1" hangingPunct="1"/>
            <a:r>
              <a:rPr lang="en-US" altLang="en-US" sz="2400">
                <a:solidFill>
                  <a:schemeClr val="tx2"/>
                </a:solidFill>
              </a:rPr>
              <a:t>Can we agree on its scope?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Business Need …</a:t>
            </a:r>
          </a:p>
        </p:txBody>
      </p:sp>
      <p:pic>
        <p:nvPicPr>
          <p:cNvPr id="69637" name="Picture 6" descr="question mark thumbna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800" y="3184526"/>
            <a:ext cx="3175000" cy="279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335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E2D8079-04C0-412E-BEE1-E1DAC090B438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93914" y="1306514"/>
            <a:ext cx="6650037" cy="4116387"/>
          </a:xfrm>
        </p:spPr>
        <p:txBody>
          <a:bodyPr/>
          <a:lstStyle/>
          <a:p>
            <a:pPr eaLnBrk="1" hangingPunct="1"/>
            <a:r>
              <a:rPr lang="en-US" altLang="en-US" sz="2400">
                <a:solidFill>
                  <a:schemeClr val="tx2"/>
                </a:solidFill>
              </a:rPr>
              <a:t>What are we going to do?</a:t>
            </a:r>
          </a:p>
          <a:p>
            <a:pPr eaLnBrk="1" hangingPunct="1"/>
            <a:r>
              <a:rPr lang="en-US" altLang="en-US" sz="2400">
                <a:solidFill>
                  <a:schemeClr val="tx2"/>
                </a:solidFill>
              </a:rPr>
              <a:t>Who are we doing it for? (Customers)</a:t>
            </a:r>
          </a:p>
          <a:p>
            <a:pPr eaLnBrk="1" hangingPunct="1"/>
            <a:r>
              <a:rPr lang="en-US" altLang="en-US" sz="2400">
                <a:solidFill>
                  <a:schemeClr val="tx2"/>
                </a:solidFill>
              </a:rPr>
              <a:t>Who else will be impacted? (Stakeholders)</a:t>
            </a:r>
          </a:p>
          <a:p>
            <a:pPr eaLnBrk="1" hangingPunct="1"/>
            <a:r>
              <a:rPr lang="en-US" altLang="en-US" sz="2400">
                <a:solidFill>
                  <a:schemeClr val="tx2"/>
                </a:solidFill>
              </a:rPr>
              <a:t>How will we go about it at </a:t>
            </a:r>
            <a:br>
              <a:rPr lang="en-US" altLang="en-US" sz="2400">
                <a:solidFill>
                  <a:schemeClr val="tx2"/>
                </a:solidFill>
              </a:rPr>
            </a:br>
            <a:r>
              <a:rPr lang="en-US" altLang="en-US" sz="2400">
                <a:solidFill>
                  <a:schemeClr val="tx2"/>
                </a:solidFill>
              </a:rPr>
              <a:t>a very high level?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Project Purpose Includes …</a:t>
            </a:r>
          </a:p>
        </p:txBody>
      </p:sp>
      <p:pic>
        <p:nvPicPr>
          <p:cNvPr id="71685" name="Picture 4" descr="sign2_thumbna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300" y="3079751"/>
            <a:ext cx="3492500" cy="261937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86" name="Picture 4" descr="triangle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4" y="6243639"/>
            <a:ext cx="693737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447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C6D4F1-E86D-471A-BB8F-2DA28277B5FD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887413" y="-307180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Exercise #1</a:t>
            </a:r>
          </a:p>
        </p:txBody>
      </p:sp>
      <p:sp>
        <p:nvSpPr>
          <p:cNvPr id="73732" name="Text Box 3"/>
          <p:cNvSpPr txBox="1">
            <a:spLocks noChangeArrowheads="1"/>
          </p:cNvSpPr>
          <p:nvPr/>
        </p:nvSpPr>
        <p:spPr bwMode="auto">
          <a:xfrm>
            <a:off x="2136775" y="806450"/>
            <a:ext cx="6999288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600">
                <a:solidFill>
                  <a:schemeClr val="tx2"/>
                </a:solidFill>
              </a:rPr>
              <a:t>You work for a website design firm and a potential client has contacted </a:t>
            </a:r>
            <a:br>
              <a:rPr lang="en-US" altLang="en-US" sz="1600">
                <a:solidFill>
                  <a:schemeClr val="tx2"/>
                </a:solidFill>
              </a:rPr>
            </a:br>
            <a:r>
              <a:rPr lang="en-US" altLang="en-US" sz="1600">
                <a:solidFill>
                  <a:schemeClr val="tx2"/>
                </a:solidFill>
              </a:rPr>
              <a:t>your company with the following possible project.  The client, named </a:t>
            </a:r>
            <a:br>
              <a:rPr lang="en-US" altLang="en-US" sz="1600">
                <a:solidFill>
                  <a:schemeClr val="tx2"/>
                </a:solidFill>
              </a:rPr>
            </a:br>
            <a:r>
              <a:rPr lang="en-US" altLang="en-US" sz="1600">
                <a:solidFill>
                  <a:schemeClr val="tx2"/>
                </a:solidFill>
              </a:rPr>
              <a:t>Diane, is the co-owner and overall manager of a local book store (with coffee shop).  Diane is feeling the need to offer an “online” presence in </a:t>
            </a:r>
            <a:br>
              <a:rPr lang="en-US" altLang="en-US" sz="1600">
                <a:solidFill>
                  <a:schemeClr val="tx2"/>
                </a:solidFill>
              </a:rPr>
            </a:br>
            <a:r>
              <a:rPr lang="en-US" altLang="en-US" sz="1600">
                <a:solidFill>
                  <a:schemeClr val="tx2"/>
                </a:solidFill>
              </a:rPr>
              <a:t>the face of the intense competition the store is getting from Barnes and Noble, Amazon, Books-a-Million, etc.  Her initial thoughts are to build a website to attract new customers and keep the loyalty of her current customers. You’ve been asked to investigate (as the likely project manager) a project for creating a system that will win this client’s business. Diane and her management team have suggested the following features, but they are open to explore others:</a:t>
            </a:r>
          </a:p>
        </p:txBody>
      </p:sp>
      <p:pic>
        <p:nvPicPr>
          <p:cNvPr id="73733" name="Picture 4" descr="puzzle_thumbna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2525" y="584201"/>
            <a:ext cx="1809750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4" name="Text Box 10"/>
          <p:cNvSpPr txBox="1">
            <a:spLocks noChangeArrowheads="1"/>
          </p:cNvSpPr>
          <p:nvPr/>
        </p:nvSpPr>
        <p:spPr bwMode="auto">
          <a:xfrm>
            <a:off x="9372601" y="5791200"/>
            <a:ext cx="1082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hlink"/>
                </a:solidFill>
              </a:rPr>
              <a:t>Cont’d </a:t>
            </a:r>
            <a:r>
              <a:rPr lang="en-US" altLang="en-US" sz="1600" b="1">
                <a:solidFill>
                  <a:schemeClr val="hlink"/>
                </a:solidFill>
                <a:sym typeface="Wingdings" panose="05000000000000000000" pitchFamily="2" charset="2"/>
              </a:rPr>
              <a:t></a:t>
            </a:r>
            <a:endParaRPr lang="en-US" altLang="en-US" sz="1600" b="1">
              <a:solidFill>
                <a:schemeClr val="hlink"/>
              </a:solidFill>
            </a:endParaRPr>
          </a:p>
        </p:txBody>
      </p:sp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1835151" y="3573464"/>
            <a:ext cx="8620125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Garamond" panose="02020404030301010803" pitchFamily="18" charset="0"/>
              <a:buAutoNum type="arabicPeriod"/>
            </a:pPr>
            <a:r>
              <a:rPr lang="en-US" altLang="en-US" sz="1600">
                <a:solidFill>
                  <a:schemeClr val="tx2"/>
                </a:solidFill>
              </a:rPr>
              <a:t>Customers will be able to buy books in the store’s  inventory online – for delivery via post or for store pickup.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Garamond" panose="02020404030301010803" pitchFamily="18" charset="0"/>
              <a:buAutoNum type="arabicPeriod"/>
            </a:pPr>
            <a:r>
              <a:rPr lang="en-US" altLang="en-US" sz="1600">
                <a:solidFill>
                  <a:schemeClr val="tx2"/>
                </a:solidFill>
              </a:rPr>
              <a:t>Customers will be able to order books not in inventory.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Garamond" panose="02020404030301010803" pitchFamily="18" charset="0"/>
              <a:buAutoNum type="arabicPeriod"/>
            </a:pPr>
            <a:r>
              <a:rPr lang="en-US" altLang="en-US" sz="1600">
                <a:solidFill>
                  <a:schemeClr val="tx2"/>
                </a:solidFill>
              </a:rPr>
              <a:t>Customers will be able to access the shop’s schedule of book signings, readings, and other promotional offers.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Garamond" panose="02020404030301010803" pitchFamily="18" charset="0"/>
              <a:buAutoNum type="arabicPeriod"/>
            </a:pPr>
            <a:r>
              <a:rPr lang="en-US" altLang="en-US" sz="1600">
                <a:solidFill>
                  <a:schemeClr val="tx2"/>
                </a:solidFill>
              </a:rPr>
              <a:t>The site should push email to “registered” customers offering them incentives to visit the store (coupons, private readings, coffee shop specials, etc.). 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Garamond" panose="02020404030301010803" pitchFamily="18" charset="0"/>
              <a:buAutoNum type="arabicPeriod"/>
            </a:pPr>
            <a:r>
              <a:rPr lang="en-US" altLang="en-US" sz="1600">
                <a:solidFill>
                  <a:schemeClr val="tx2"/>
                </a:solidFill>
              </a:rPr>
              <a:t>Customers can sign up online for two different levels of loyal customer memberships (depending on the amount of purchases they made during the previous year – the site should be able to look up their buying records).</a:t>
            </a:r>
          </a:p>
        </p:txBody>
      </p:sp>
    </p:spTree>
    <p:extLst>
      <p:ext uri="{BB962C8B-B14F-4D97-AF65-F5344CB8AC3E}">
        <p14:creationId xmlns:p14="http://schemas.microsoft.com/office/powerpoint/2010/main" val="389358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54250E5-6D65-4C68-B50D-B772B4D6DBDB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>
          <a:xfrm>
            <a:off x="852488" y="-62706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Exercise #1 (cont’d)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9313" y="3125789"/>
            <a:ext cx="7981950" cy="3119437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AutoNum type="arabicParenR"/>
            </a:pPr>
            <a:r>
              <a:rPr lang="en-US" altLang="en-US" sz="1800">
                <a:solidFill>
                  <a:schemeClr val="tx2"/>
                </a:solidFill>
              </a:rPr>
              <a:t>Identify, and write a description of, the business need.</a:t>
            </a:r>
          </a:p>
          <a:p>
            <a:pPr marL="457200" indent="-457200">
              <a:buFont typeface="Wingdings" panose="05000000000000000000" pitchFamily="2" charset="2"/>
              <a:buAutoNum type="arabicParenR"/>
            </a:pPr>
            <a:r>
              <a:rPr lang="en-US" altLang="en-US" sz="1800">
                <a:solidFill>
                  <a:schemeClr val="tx2"/>
                </a:solidFill>
              </a:rPr>
              <a:t>Write a project purpose statement.</a:t>
            </a:r>
          </a:p>
          <a:p>
            <a:pPr marL="457200" indent="-457200">
              <a:buFont typeface="Wingdings" panose="05000000000000000000" pitchFamily="2" charset="2"/>
              <a:buAutoNum type="arabicParenR"/>
            </a:pPr>
            <a:r>
              <a:rPr lang="en-US" altLang="en-US" sz="1800">
                <a:solidFill>
                  <a:schemeClr val="tx2"/>
                </a:solidFill>
              </a:rPr>
              <a:t>Should a purpose statement be measurable?  Explain your response.</a:t>
            </a:r>
          </a:p>
          <a:p>
            <a:pPr marL="457200" indent="-457200">
              <a:buFont typeface="Wingdings" panose="05000000000000000000" pitchFamily="2" charset="2"/>
              <a:buAutoNum type="arabicParenR"/>
            </a:pPr>
            <a:r>
              <a:rPr lang="en-US" altLang="en-US" sz="1800" b="1">
                <a:solidFill>
                  <a:schemeClr val="hlink"/>
                </a:solidFill>
              </a:rPr>
              <a:t>Once each development team has presented, work as a group to arrive at a consensus business need and project purpose statement.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2095500" y="1049338"/>
            <a:ext cx="581025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tx2"/>
                </a:solidFill>
              </a:rPr>
              <a:t>I will take the roll(s) of Diane and her team. Each of your teams will begin the development of the elements of a project charter </a:t>
            </a:r>
            <a:r>
              <a:rPr lang="en-US" altLang="en-US" sz="1800" u="sng" dirty="0">
                <a:solidFill>
                  <a:schemeClr val="tx2"/>
                </a:solidFill>
              </a:rPr>
              <a:t>in a group consultation with</a:t>
            </a:r>
            <a:r>
              <a:rPr lang="en-US" altLang="en-US" sz="1800" dirty="0">
                <a:solidFill>
                  <a:schemeClr val="tx2"/>
                </a:solidFill>
              </a:rPr>
              <a:t> me (the customer).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tx2"/>
                </a:solidFill>
              </a:rPr>
              <a:t>Particularly, the task at hand in this exercise is to:</a:t>
            </a:r>
          </a:p>
        </p:txBody>
      </p:sp>
      <p:pic>
        <p:nvPicPr>
          <p:cNvPr id="75783" name="Picture 4" descr="puzzle_thumbna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2525" y="584201"/>
            <a:ext cx="1809750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5092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8C326AB-D97F-443F-8B4C-81B83EBFC5FA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115050" y="1619251"/>
            <a:ext cx="4275138" cy="2798763"/>
          </a:xfrm>
        </p:spPr>
        <p:txBody>
          <a:bodyPr/>
          <a:lstStyle/>
          <a:p>
            <a:pPr eaLnBrk="1" hangingPunct="1"/>
            <a:r>
              <a:rPr lang="en-US" altLang="en-US" sz="2400">
                <a:solidFill>
                  <a:schemeClr val="tx2"/>
                </a:solidFill>
              </a:rPr>
              <a:t>Specificity for the project </a:t>
            </a:r>
            <a:br>
              <a:rPr lang="en-US" altLang="en-US" sz="2400">
                <a:solidFill>
                  <a:schemeClr val="tx2"/>
                </a:solidFill>
              </a:rPr>
            </a:br>
            <a:r>
              <a:rPr lang="en-US" altLang="en-US" sz="2400">
                <a:solidFill>
                  <a:schemeClr val="tx2"/>
                </a:solidFill>
              </a:rPr>
              <a:t>purpose, which by itself is very high-level</a:t>
            </a:r>
          </a:p>
          <a:p>
            <a:pPr eaLnBrk="1" hangingPunct="1"/>
            <a:r>
              <a:rPr lang="en-US" altLang="en-US" sz="2400">
                <a:solidFill>
                  <a:schemeClr val="tx2"/>
                </a:solidFill>
              </a:rPr>
              <a:t>Goals whose attainment </a:t>
            </a:r>
            <a:br>
              <a:rPr lang="en-US" altLang="en-US" sz="2400">
                <a:solidFill>
                  <a:schemeClr val="tx2"/>
                </a:solidFill>
              </a:rPr>
            </a:br>
            <a:r>
              <a:rPr lang="en-US" altLang="en-US" sz="2400">
                <a:solidFill>
                  <a:schemeClr val="tx2"/>
                </a:solidFill>
              </a:rPr>
              <a:t>will guarantee that the </a:t>
            </a:r>
            <a:br>
              <a:rPr lang="en-US" altLang="en-US" sz="2400">
                <a:solidFill>
                  <a:schemeClr val="tx2"/>
                </a:solidFill>
              </a:rPr>
            </a:br>
            <a:r>
              <a:rPr lang="en-US" altLang="en-US" sz="2400">
                <a:solidFill>
                  <a:schemeClr val="tx2"/>
                </a:solidFill>
              </a:rPr>
              <a:t>project purpose has been </a:t>
            </a:r>
            <a:br>
              <a:rPr lang="en-US" altLang="en-US" sz="2400">
                <a:solidFill>
                  <a:schemeClr val="tx2"/>
                </a:solidFill>
              </a:rPr>
            </a:br>
            <a:r>
              <a:rPr lang="en-US" altLang="en-US" sz="2400">
                <a:solidFill>
                  <a:schemeClr val="tx2"/>
                </a:solidFill>
              </a:rPr>
              <a:t>achieved</a:t>
            </a:r>
            <a:endParaRPr lang="en-US" altLang="en-US" sz="2400"/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Project Objectives Provide …</a:t>
            </a:r>
          </a:p>
        </p:txBody>
      </p:sp>
      <p:pic>
        <p:nvPicPr>
          <p:cNvPr id="77829" name="Picture 4" descr="bullsey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9" y="1722438"/>
            <a:ext cx="3724275" cy="2476500"/>
          </a:xfrm>
          <a:prstGeom prst="rect">
            <a:avLst/>
          </a:prstGeom>
          <a:noFill/>
          <a:ln w="254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830" name="Text Box 5"/>
          <p:cNvSpPr txBox="1">
            <a:spLocks noChangeArrowheads="1"/>
          </p:cNvSpPr>
          <p:nvPr/>
        </p:nvSpPr>
        <p:spPr bwMode="auto">
          <a:xfrm rot="-1620245">
            <a:off x="2017713" y="4749800"/>
            <a:ext cx="217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  <a:latin typeface="Comic Sans MS" panose="030F0702030302020204" pitchFamily="66" charset="0"/>
              </a:rPr>
              <a:t>Purpose Achieved!</a:t>
            </a:r>
          </a:p>
        </p:txBody>
      </p:sp>
      <p:pic>
        <p:nvPicPr>
          <p:cNvPr id="77831" name="Picture 4" descr="triangle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4" y="6243639"/>
            <a:ext cx="693737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049331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157DABE-8E96-448B-AFED-223B9E7174CA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Objectives Should be </a:t>
            </a:r>
            <a:r>
              <a:rPr lang="en-US" altLang="en-US" i="1" smtClean="0"/>
              <a:t>SMART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 b="1">
                <a:solidFill>
                  <a:srgbClr val="CC3300"/>
                </a:solidFill>
              </a:rPr>
              <a:t>S</a:t>
            </a:r>
            <a:r>
              <a:rPr lang="en-US" altLang="en-US" smtClean="0"/>
              <a:t>pecific</a:t>
            </a:r>
          </a:p>
          <a:p>
            <a:pPr eaLnBrk="1" hangingPunct="1"/>
            <a:r>
              <a:rPr lang="en-US" altLang="en-US" sz="3600" b="1">
                <a:solidFill>
                  <a:srgbClr val="CC3300"/>
                </a:solidFill>
              </a:rPr>
              <a:t>M</a:t>
            </a:r>
            <a:r>
              <a:rPr lang="en-US" altLang="en-US" smtClean="0"/>
              <a:t>easurable</a:t>
            </a:r>
          </a:p>
          <a:p>
            <a:pPr eaLnBrk="1" hangingPunct="1"/>
            <a:r>
              <a:rPr lang="en-US" altLang="en-US" sz="3600" b="1">
                <a:solidFill>
                  <a:srgbClr val="CC3300"/>
                </a:solidFill>
              </a:rPr>
              <a:t>A</a:t>
            </a:r>
            <a:r>
              <a:rPr lang="en-US" altLang="en-US" smtClean="0"/>
              <a:t>ttainable</a:t>
            </a:r>
          </a:p>
          <a:p>
            <a:pPr eaLnBrk="1" hangingPunct="1"/>
            <a:r>
              <a:rPr lang="en-US" altLang="en-US" sz="3600" b="1">
                <a:solidFill>
                  <a:srgbClr val="CC3300"/>
                </a:solidFill>
              </a:rPr>
              <a:t>R</a:t>
            </a:r>
            <a:r>
              <a:rPr lang="en-US" altLang="en-US" smtClean="0"/>
              <a:t>ealistic</a:t>
            </a:r>
          </a:p>
          <a:p>
            <a:pPr eaLnBrk="1" hangingPunct="1"/>
            <a:r>
              <a:rPr lang="en-US" altLang="en-US" sz="3600" b="1">
                <a:solidFill>
                  <a:srgbClr val="CC3300"/>
                </a:solidFill>
              </a:rPr>
              <a:t>T</a:t>
            </a:r>
            <a:r>
              <a:rPr lang="en-US" altLang="en-US" smtClean="0"/>
              <a:t>ime-Limited</a:t>
            </a:r>
          </a:p>
        </p:txBody>
      </p:sp>
      <p:sp>
        <p:nvSpPr>
          <p:cNvPr id="79877" name="Text Box 4"/>
          <p:cNvSpPr txBox="1">
            <a:spLocks noChangeArrowheads="1"/>
          </p:cNvSpPr>
          <p:nvPr/>
        </p:nvSpPr>
        <p:spPr bwMode="auto">
          <a:xfrm>
            <a:off x="2184400" y="5127626"/>
            <a:ext cx="39687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From James P. Lewis,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/>
              <a:t>Fundamentals of Project Management</a:t>
            </a:r>
          </a:p>
        </p:txBody>
      </p:sp>
      <p:pic>
        <p:nvPicPr>
          <p:cNvPr id="79878" name="Picture 5" descr="tiger_smart_thumbna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100" y="1704975"/>
            <a:ext cx="3200400" cy="306705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879" name="Picture 5" descr="triangle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242050"/>
            <a:ext cx="70485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6324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09A5F51-BC9B-4A7C-A49B-67408CF11968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458200" cy="1139825"/>
          </a:xfrm>
        </p:spPr>
        <p:txBody>
          <a:bodyPr/>
          <a:lstStyle/>
          <a:p>
            <a:pPr eaLnBrk="1" hangingPunct="1"/>
            <a:r>
              <a:rPr lang="en-US" altLang="en-US" smtClean="0"/>
              <a:t>Achieving SMART Objectives . . .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1175" y="1215232"/>
            <a:ext cx="8858250" cy="5229225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1800" dirty="0">
                <a:solidFill>
                  <a:schemeClr val="tx2"/>
                </a:solidFill>
              </a:rPr>
              <a:t>When assessing whether an objective is SMART, here are some questions to ask</a:t>
            </a:r>
            <a:r>
              <a:rPr lang="en-US" sz="1800" dirty="0">
                <a:solidFill>
                  <a:schemeClr val="tx2"/>
                </a:solidFill>
              </a:rPr>
              <a:t>:</a:t>
            </a:r>
            <a:endParaRPr lang="en-US" sz="18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1800" dirty="0">
                <a:solidFill>
                  <a:schemeClr val="tx2"/>
                </a:solidFill>
              </a:rPr>
              <a:t>Specific: </a:t>
            </a:r>
            <a:endParaRPr lang="en-US" sz="1800" dirty="0">
              <a:solidFill>
                <a:schemeClr val="tx2"/>
              </a:solidFill>
            </a:endParaRPr>
          </a:p>
          <a:p>
            <a:pPr lvl="1">
              <a:defRPr/>
            </a:pPr>
            <a:r>
              <a:rPr lang="en-US" sz="1600" dirty="0">
                <a:solidFill>
                  <a:schemeClr val="tx2"/>
                </a:solidFill>
              </a:rPr>
              <a:t>Is </a:t>
            </a:r>
            <a:r>
              <a:rPr lang="en-US" sz="1600" dirty="0">
                <a:solidFill>
                  <a:schemeClr val="tx2"/>
                </a:solidFill>
              </a:rPr>
              <a:t>the objective precise and well-defined? </a:t>
            </a:r>
            <a:endParaRPr lang="en-US" sz="1600" dirty="0">
              <a:solidFill>
                <a:schemeClr val="tx2"/>
              </a:solidFill>
            </a:endParaRPr>
          </a:p>
          <a:p>
            <a:pPr lvl="1">
              <a:defRPr/>
            </a:pPr>
            <a:r>
              <a:rPr lang="en-US" sz="1600" dirty="0">
                <a:solidFill>
                  <a:schemeClr val="tx2"/>
                </a:solidFill>
              </a:rPr>
              <a:t>Will its </a:t>
            </a:r>
            <a:r>
              <a:rPr lang="en-US" sz="1600" dirty="0">
                <a:solidFill>
                  <a:schemeClr val="tx2"/>
                </a:solidFill>
              </a:rPr>
              <a:t>meaning be clear to anyone who reads it</a:t>
            </a:r>
            <a:r>
              <a:rPr lang="en-US" sz="1600" dirty="0">
                <a:solidFill>
                  <a:schemeClr val="tx2"/>
                </a:solidFill>
              </a:rPr>
              <a:t>?</a:t>
            </a:r>
            <a:endParaRPr lang="en-US" sz="16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1800" dirty="0">
                <a:solidFill>
                  <a:schemeClr val="tx2"/>
                </a:solidFill>
              </a:rPr>
              <a:t>Measureable: </a:t>
            </a:r>
            <a:endParaRPr lang="en-US" sz="1800" dirty="0">
              <a:solidFill>
                <a:schemeClr val="tx2"/>
              </a:solidFill>
            </a:endParaRPr>
          </a:p>
          <a:p>
            <a:pPr lvl="1">
              <a:defRPr/>
            </a:pPr>
            <a:r>
              <a:rPr lang="en-US" sz="1600" dirty="0">
                <a:solidFill>
                  <a:schemeClr val="tx2"/>
                </a:solidFill>
              </a:rPr>
              <a:t>How </a:t>
            </a:r>
            <a:r>
              <a:rPr lang="en-US" sz="1600" dirty="0">
                <a:solidFill>
                  <a:schemeClr val="tx2"/>
                </a:solidFill>
              </a:rPr>
              <a:t>will we know when the objective has been achieved?  </a:t>
            </a:r>
          </a:p>
          <a:p>
            <a:pPr lvl="1">
              <a:defRPr/>
            </a:pPr>
            <a:r>
              <a:rPr lang="en-US" sz="1600" dirty="0">
                <a:solidFill>
                  <a:schemeClr val="tx2"/>
                </a:solidFill>
              </a:rPr>
              <a:t>What </a:t>
            </a:r>
            <a:r>
              <a:rPr lang="en-US" sz="1600" dirty="0">
                <a:solidFill>
                  <a:schemeClr val="tx2"/>
                </a:solidFill>
              </a:rPr>
              <a:t>evidence will be needed to confirm </a:t>
            </a:r>
            <a:r>
              <a:rPr lang="en-US" sz="1600" dirty="0">
                <a:solidFill>
                  <a:schemeClr val="tx2"/>
                </a:solidFill>
              </a:rPr>
              <a:t>this? How </a:t>
            </a:r>
            <a:r>
              <a:rPr lang="en-US" sz="1600" dirty="0">
                <a:solidFill>
                  <a:schemeClr val="tx2"/>
                </a:solidFill>
              </a:rPr>
              <a:t>will you judge this evidence</a:t>
            </a:r>
            <a:r>
              <a:rPr lang="en-US" sz="1600" dirty="0">
                <a:solidFill>
                  <a:schemeClr val="tx2"/>
                </a:solidFill>
              </a:rPr>
              <a:t>?</a:t>
            </a:r>
            <a:endParaRPr lang="en-US" sz="16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1800" dirty="0">
                <a:solidFill>
                  <a:schemeClr val="tx2"/>
                </a:solidFill>
              </a:rPr>
              <a:t>Attainable: </a:t>
            </a:r>
          </a:p>
          <a:p>
            <a:pPr lvl="1">
              <a:defRPr/>
            </a:pPr>
            <a:r>
              <a:rPr lang="en-US" sz="1600" dirty="0">
                <a:solidFill>
                  <a:schemeClr val="tx2"/>
                </a:solidFill>
              </a:rPr>
              <a:t>Can </a:t>
            </a:r>
            <a:r>
              <a:rPr lang="en-US" sz="1600" dirty="0">
                <a:solidFill>
                  <a:schemeClr val="tx2"/>
                </a:solidFill>
              </a:rPr>
              <a:t>this be done at all?  </a:t>
            </a:r>
            <a:r>
              <a:rPr lang="en-US" sz="1600" dirty="0">
                <a:solidFill>
                  <a:schemeClr val="tx2"/>
                </a:solidFill>
              </a:rPr>
              <a:t>If </a:t>
            </a:r>
            <a:r>
              <a:rPr lang="en-US" sz="1600" dirty="0">
                <a:solidFill>
                  <a:schemeClr val="tx2"/>
                </a:solidFill>
              </a:rPr>
              <a:t>so, is it within our capabilities?  </a:t>
            </a:r>
            <a:endParaRPr lang="en-US" sz="1600" dirty="0">
              <a:solidFill>
                <a:schemeClr val="tx2"/>
              </a:solidFill>
            </a:endParaRPr>
          </a:p>
          <a:p>
            <a:pPr lvl="1">
              <a:defRPr/>
            </a:pPr>
            <a:r>
              <a:rPr lang="en-US" sz="1600" dirty="0">
                <a:solidFill>
                  <a:schemeClr val="tx2"/>
                </a:solidFill>
              </a:rPr>
              <a:t>Are </a:t>
            </a:r>
            <a:r>
              <a:rPr lang="en-US" sz="1600" dirty="0">
                <a:solidFill>
                  <a:schemeClr val="tx2"/>
                </a:solidFill>
              </a:rPr>
              <a:t>sufficient resources available to achieve it?   </a:t>
            </a:r>
          </a:p>
          <a:p>
            <a:pPr>
              <a:defRPr/>
            </a:pPr>
            <a:r>
              <a:rPr lang="en-US" sz="1800" dirty="0">
                <a:solidFill>
                  <a:schemeClr val="tx2"/>
                </a:solidFill>
              </a:rPr>
              <a:t>Realistic:  </a:t>
            </a:r>
            <a:endParaRPr lang="en-US" sz="1800" dirty="0">
              <a:solidFill>
                <a:schemeClr val="tx2"/>
              </a:solidFill>
            </a:endParaRPr>
          </a:p>
          <a:p>
            <a:pPr lvl="1">
              <a:defRPr/>
            </a:pPr>
            <a:r>
              <a:rPr lang="en-US" sz="1600" dirty="0">
                <a:solidFill>
                  <a:schemeClr val="tx2"/>
                </a:solidFill>
              </a:rPr>
              <a:t>Is </a:t>
            </a:r>
            <a:r>
              <a:rPr lang="en-US" sz="1600" dirty="0">
                <a:solidFill>
                  <a:schemeClr val="tx2"/>
                </a:solidFill>
              </a:rPr>
              <a:t>it possible for the individuals who will work on the objective to accomplish it?  </a:t>
            </a:r>
            <a:endParaRPr lang="en-US" sz="1600" dirty="0">
              <a:solidFill>
                <a:schemeClr val="tx2"/>
              </a:solidFill>
            </a:endParaRPr>
          </a:p>
          <a:p>
            <a:pPr lvl="1">
              <a:defRPr/>
            </a:pPr>
            <a:r>
              <a:rPr lang="en-US" sz="1600" dirty="0">
                <a:solidFill>
                  <a:schemeClr val="tx2"/>
                </a:solidFill>
              </a:rPr>
              <a:t>How </a:t>
            </a:r>
            <a:r>
              <a:rPr lang="en-US" sz="1600" dirty="0">
                <a:solidFill>
                  <a:schemeClr val="tx2"/>
                </a:solidFill>
              </a:rPr>
              <a:t>sensible is it in the current economic and technological environment?  </a:t>
            </a:r>
            <a:endParaRPr lang="en-US" sz="1600" dirty="0">
              <a:solidFill>
                <a:schemeClr val="tx2"/>
              </a:solidFill>
            </a:endParaRPr>
          </a:p>
          <a:p>
            <a:pPr lvl="1">
              <a:defRPr/>
            </a:pPr>
            <a:r>
              <a:rPr lang="en-US" sz="1600" dirty="0">
                <a:solidFill>
                  <a:schemeClr val="tx2"/>
                </a:solidFill>
              </a:rPr>
              <a:t>Does </a:t>
            </a:r>
            <a:r>
              <a:rPr lang="en-US" sz="1600" dirty="0">
                <a:solidFill>
                  <a:schemeClr val="tx2"/>
                </a:solidFill>
              </a:rPr>
              <a:t>it fit into our overall strategy</a:t>
            </a:r>
            <a:r>
              <a:rPr lang="en-US" sz="1600" dirty="0">
                <a:solidFill>
                  <a:schemeClr val="tx2"/>
                </a:solidFill>
              </a:rPr>
              <a:t>?</a:t>
            </a:r>
            <a:endParaRPr lang="en-US" sz="16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1800" dirty="0">
                <a:solidFill>
                  <a:schemeClr val="tx2"/>
                </a:solidFill>
              </a:rPr>
              <a:t>Time-Limited:  </a:t>
            </a:r>
          </a:p>
          <a:p>
            <a:pPr lvl="1">
              <a:defRPr/>
            </a:pPr>
            <a:r>
              <a:rPr lang="en-US" sz="1600" dirty="0">
                <a:solidFill>
                  <a:schemeClr val="tx2"/>
                </a:solidFill>
              </a:rPr>
              <a:t>Can </a:t>
            </a:r>
            <a:r>
              <a:rPr lang="en-US" sz="1600" dirty="0">
                <a:solidFill>
                  <a:schemeClr val="tx2"/>
                </a:solidFill>
              </a:rPr>
              <a:t>we do it within the given timeframe? </a:t>
            </a:r>
            <a:endParaRPr lang="en-US" sz="1600" dirty="0">
              <a:solidFill>
                <a:schemeClr val="tx2"/>
              </a:solidFill>
            </a:endParaRPr>
          </a:p>
          <a:p>
            <a:pPr lvl="1">
              <a:defRPr/>
            </a:pPr>
            <a:r>
              <a:rPr lang="en-US" sz="1600" dirty="0">
                <a:solidFill>
                  <a:schemeClr val="tx2"/>
                </a:solidFill>
              </a:rPr>
              <a:t>Should </a:t>
            </a:r>
            <a:r>
              <a:rPr lang="en-US" sz="1600" dirty="0">
                <a:solidFill>
                  <a:schemeClr val="tx2"/>
                </a:solidFill>
              </a:rPr>
              <a:t>it be done now, or should we wait?</a:t>
            </a:r>
            <a:endParaRPr lang="en-US" sz="1600" dirty="0">
              <a:solidFill>
                <a:schemeClr val="tx2"/>
              </a:solidFill>
            </a:endParaRPr>
          </a:p>
        </p:txBody>
      </p:sp>
      <p:pic>
        <p:nvPicPr>
          <p:cNvPr id="81925" name="Picture 5" descr="tiger_smart_thumbna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1552575"/>
            <a:ext cx="1200150" cy="1150938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26" name="Picture 5" descr="triangle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242050"/>
            <a:ext cx="70485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9192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B195636-BE2A-48FB-A86C-E98CB44405D7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83971" name="Slide Number Placeholder 5"/>
          <p:cNvSpPr txBox="1">
            <a:spLocks noGrp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5BD49BFF-15C2-4935-8EBC-DD9A20172D5A}" type="slidenum">
              <a:rPr lang="en-US" altLang="en-US" sz="1200">
                <a:latin typeface="Garamond" panose="02020404030301010803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839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277814"/>
            <a:ext cx="8229600" cy="8651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Goals, Objectives and Requirements</a:t>
            </a:r>
          </a:p>
        </p:txBody>
      </p:sp>
      <p:sp>
        <p:nvSpPr>
          <p:cNvPr id="19404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908050"/>
            <a:ext cx="8229600" cy="51006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>
                <a:solidFill>
                  <a:schemeClr val="tx2"/>
                </a:solidFill>
              </a:rPr>
              <a:t>A project comes into existence to do something: to have the end result - effect some change. This is nearly always expressed in the language of the sponsor's business.  For example, the result of a web development project might be to increase sales or to implement customer self-service. We call these </a:t>
            </a:r>
            <a:r>
              <a:rPr lang="en-US" altLang="en-US" sz="1800" b="1">
                <a:solidFill>
                  <a:schemeClr val="tx2"/>
                </a:solidFill>
              </a:rPr>
              <a:t>Project Goals</a:t>
            </a:r>
            <a:r>
              <a:rPr lang="en-US" altLang="en-US" sz="1800">
                <a:solidFill>
                  <a:schemeClr val="tx2"/>
                </a:solidFill>
              </a:rPr>
              <a:t>, and meeting these goals is the primary focus of the project sponsor.  Project goals capture the intended fulfillment of a stated business need.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>
                <a:solidFill>
                  <a:schemeClr val="tx2"/>
                </a:solidFill>
              </a:rPr>
              <a:t>The project exists to produce accomplishments that do fulfill the stated goals. These accomplishments, which should be </a:t>
            </a:r>
            <a:r>
              <a:rPr lang="en-US" altLang="en-US" sz="1800" u="sng">
                <a:solidFill>
                  <a:schemeClr val="tx2"/>
                </a:solidFill>
              </a:rPr>
              <a:t>measurable</a:t>
            </a:r>
            <a:r>
              <a:rPr lang="en-US" altLang="en-US" sz="1800">
                <a:solidFill>
                  <a:schemeClr val="tx2"/>
                </a:solidFill>
              </a:rPr>
              <a:t>, we typically call </a:t>
            </a:r>
            <a:r>
              <a:rPr lang="en-US" altLang="en-US" sz="1800" b="1">
                <a:solidFill>
                  <a:schemeClr val="tx2"/>
                </a:solidFill>
              </a:rPr>
              <a:t>Project Objectives</a:t>
            </a:r>
            <a:r>
              <a:rPr lang="en-US" altLang="en-US" sz="1800">
                <a:solidFill>
                  <a:schemeClr val="tx2"/>
                </a:solidFill>
              </a:rPr>
              <a:t>. These are the things that the project directly produces: an eCommerce site; a web-enabled self-service application, etc. Accomplishing the project objectives should ensure that the project fulfills the stated goals.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>
                <a:solidFill>
                  <a:schemeClr val="tx2"/>
                </a:solidFill>
              </a:rPr>
              <a:t>So what are Requirements? </a:t>
            </a:r>
            <a:r>
              <a:rPr lang="en-US" altLang="en-US" sz="1800" b="1">
                <a:solidFill>
                  <a:schemeClr val="tx2"/>
                </a:solidFill>
              </a:rPr>
              <a:t>Requirements</a:t>
            </a:r>
            <a:r>
              <a:rPr lang="en-US" altLang="en-US" sz="1800">
                <a:solidFill>
                  <a:schemeClr val="tx2"/>
                </a:solidFill>
              </a:rPr>
              <a:t> are the necessary </a:t>
            </a:r>
            <a:r>
              <a:rPr lang="en-US" altLang="en-US" sz="1800" i="1">
                <a:solidFill>
                  <a:schemeClr val="tx2"/>
                </a:solidFill>
              </a:rPr>
              <a:t>specific outcomes</a:t>
            </a:r>
            <a:r>
              <a:rPr lang="en-US" altLang="en-US" sz="1800">
                <a:solidFill>
                  <a:schemeClr val="tx2"/>
                </a:solidFill>
              </a:rPr>
              <a:t> that are required to realize the objectives - and that the project therefore </a:t>
            </a:r>
            <a:r>
              <a:rPr lang="en-US" altLang="en-US" sz="1800" i="1">
                <a:solidFill>
                  <a:schemeClr val="tx2"/>
                </a:solidFill>
              </a:rPr>
              <a:t>must</a:t>
            </a:r>
            <a:r>
              <a:rPr lang="en-US" altLang="en-US" sz="1800">
                <a:solidFill>
                  <a:schemeClr val="tx2"/>
                </a:solidFill>
              </a:rPr>
              <a:t> deliver.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>
                <a:solidFill>
                  <a:schemeClr val="tx2"/>
                </a:solidFill>
              </a:rPr>
              <a:t>To put it another way, </a:t>
            </a:r>
            <a:r>
              <a:rPr lang="en-US" altLang="en-US" sz="1800" b="1">
                <a:solidFill>
                  <a:schemeClr val="tx2"/>
                </a:solidFill>
              </a:rPr>
              <a:t>requirements are the </a:t>
            </a:r>
            <a:r>
              <a:rPr lang="en-US" altLang="en-US" sz="1800" b="1" i="1">
                <a:solidFill>
                  <a:schemeClr val="tx2"/>
                </a:solidFill>
              </a:rPr>
              <a:t>detailed view of the project objectives</a:t>
            </a:r>
            <a:r>
              <a:rPr lang="en-US" altLang="en-US" sz="1800">
                <a:solidFill>
                  <a:schemeClr val="tx2"/>
                </a:solidFill>
              </a:rPr>
              <a:t>. Because requirements are the things that the project </a:t>
            </a:r>
            <a:r>
              <a:rPr lang="en-US" altLang="en-US" sz="1800" i="1">
                <a:solidFill>
                  <a:schemeClr val="tx2"/>
                </a:solidFill>
              </a:rPr>
              <a:t>must</a:t>
            </a:r>
            <a:r>
              <a:rPr lang="en-US" altLang="en-US" sz="1800">
                <a:solidFill>
                  <a:schemeClr val="tx2"/>
                </a:solidFill>
              </a:rPr>
              <a:t> deliver, they are the absolute definition of whether the project has achieved its objectives (and thus fulfilled its goals). </a:t>
            </a:r>
          </a:p>
        </p:txBody>
      </p:sp>
      <p:sp>
        <p:nvSpPr>
          <p:cNvPr id="83974" name="Text Box 5"/>
          <p:cNvSpPr txBox="1">
            <a:spLocks noChangeArrowheads="1"/>
          </p:cNvSpPr>
          <p:nvPr/>
        </p:nvSpPr>
        <p:spPr bwMode="auto">
          <a:xfrm>
            <a:off x="2282825" y="6283325"/>
            <a:ext cx="7461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Adapted from </a:t>
            </a:r>
            <a:r>
              <a:rPr lang="en-US" altLang="en-US" sz="1600" i="1"/>
              <a:t>Introducing Project Requirements</a:t>
            </a:r>
            <a:r>
              <a:rPr lang="en-US" altLang="en-US" sz="1600"/>
              <a:t>, by Martin Burns, www.evolt.org.</a:t>
            </a:r>
          </a:p>
        </p:txBody>
      </p:sp>
      <p:pic>
        <p:nvPicPr>
          <p:cNvPr id="83975" name="Picture 5" descr="triangle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025" y="5961064"/>
            <a:ext cx="70485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2869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A69B86C-A411-4D1D-9B32-CA1B4D980151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00821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Exercise #2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28850" y="2681288"/>
            <a:ext cx="7981950" cy="3357562"/>
          </a:xfrm>
        </p:spPr>
        <p:txBody>
          <a:bodyPr>
            <a:normAutofit/>
          </a:bodyPr>
          <a:lstStyle/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en-US" altLang="en-US" sz="1800" dirty="0">
                <a:solidFill>
                  <a:schemeClr val="tx2"/>
                </a:solidFill>
              </a:rPr>
              <a:t>Develop a set of high-level project objectives.  </a:t>
            </a:r>
            <a:r>
              <a:rPr lang="en-US" altLang="en-US" sz="1800" dirty="0" smtClean="0">
                <a:solidFill>
                  <a:schemeClr val="tx2"/>
                </a:solidFill>
              </a:rPr>
              <a:t>Normally you would get </a:t>
            </a:r>
            <a:r>
              <a:rPr lang="en-US" altLang="en-US" sz="1800" dirty="0">
                <a:solidFill>
                  <a:schemeClr val="tx2"/>
                </a:solidFill>
              </a:rPr>
              <a:t>customer agreement on these.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en-US" altLang="en-US" sz="1800" dirty="0" smtClean="0">
                <a:solidFill>
                  <a:schemeClr val="hlink"/>
                </a:solidFill>
              </a:rPr>
              <a:t>Once each team has presented, work as a group to arrive at a </a:t>
            </a:r>
            <a:r>
              <a:rPr lang="en-US" altLang="en-US" sz="1800" u="sng" dirty="0" smtClean="0">
                <a:solidFill>
                  <a:schemeClr val="hlink"/>
                </a:solidFill>
              </a:rPr>
              <a:t>consensus set of prioritized project objectives</a:t>
            </a:r>
            <a:r>
              <a:rPr lang="en-US" altLang="en-US" sz="1800" dirty="0" smtClean="0">
                <a:solidFill>
                  <a:schemeClr val="hlink"/>
                </a:solidFill>
              </a:rPr>
              <a:t>. </a:t>
            </a:r>
            <a:r>
              <a:rPr lang="en-US" altLang="en-US" sz="1800" dirty="0">
                <a:solidFill>
                  <a:schemeClr val="tx2"/>
                </a:solidFill>
              </a:rPr>
              <a:t>(use a scale from 1 to 3, with 1 = highest priority)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en-US" altLang="en-US" sz="1800" dirty="0" smtClean="0">
                <a:solidFill>
                  <a:schemeClr val="tx2"/>
                </a:solidFill>
              </a:rPr>
              <a:t>Evaluate </a:t>
            </a:r>
            <a:r>
              <a:rPr lang="en-US" altLang="en-US" sz="1800" dirty="0">
                <a:solidFill>
                  <a:schemeClr val="tx2"/>
                </a:solidFill>
              </a:rPr>
              <a:t>this consensus set of objectives to make sure that all objectives are SMART.</a:t>
            </a:r>
          </a:p>
          <a:p>
            <a:pPr marL="533400" indent="-533400">
              <a:buFont typeface="Wingdings" panose="05000000000000000000" pitchFamily="2" charset="2"/>
              <a:buAutoNum type="arabicParenR"/>
            </a:pPr>
            <a:r>
              <a:rPr lang="en-US" altLang="en-US" sz="1800" dirty="0">
                <a:solidFill>
                  <a:schemeClr val="tx2"/>
                </a:solidFill>
              </a:rPr>
              <a:t>Evaluate the level of detail carefully – remember that these objectives would be expanded later into system requirements, so the objectives can still be at a reasonably high-level.</a:t>
            </a:r>
          </a:p>
        </p:txBody>
      </p:sp>
      <p:pic>
        <p:nvPicPr>
          <p:cNvPr id="86021" name="Picture 4" descr="puzzle_thumbna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2526" y="595314"/>
            <a:ext cx="1782763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22" name="Text Box 5"/>
          <p:cNvSpPr txBox="1">
            <a:spLocks noChangeArrowheads="1"/>
          </p:cNvSpPr>
          <p:nvPr/>
        </p:nvSpPr>
        <p:spPr bwMode="auto">
          <a:xfrm>
            <a:off x="514350" y="1105220"/>
            <a:ext cx="8258176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>
                <a:solidFill>
                  <a:schemeClr val="tx2"/>
                </a:solidFill>
              </a:rPr>
              <a:t>This activity continues with the requested bookstore website project. Each team should use the consensus business need and project purpose statements the group agreed to in </a:t>
            </a:r>
            <a:r>
              <a:rPr lang="en-US" altLang="en-US" sz="1800" dirty="0">
                <a:solidFill>
                  <a:schemeClr val="tx2"/>
                </a:solidFill>
              </a:rPr>
              <a:t>Exercise </a:t>
            </a:r>
            <a:r>
              <a:rPr lang="en-US" altLang="en-US" sz="1800" dirty="0">
                <a:solidFill>
                  <a:schemeClr val="tx2"/>
                </a:solidFill>
              </a:rPr>
              <a:t>#1 as the starting point for this activity.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tx2"/>
                </a:solidFill>
              </a:rPr>
              <a:t>Particularly, the task at hand in this activity is to:</a:t>
            </a:r>
          </a:p>
        </p:txBody>
      </p:sp>
      <p:pic>
        <p:nvPicPr>
          <p:cNvPr id="86023" name="Picture 6" descr="triangle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6464" y="6232526"/>
            <a:ext cx="731837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3664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0D317F3-74AA-4114-B11A-6F89377B198F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7683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Project Charter:  Inputs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6950" y="1046164"/>
            <a:ext cx="7170738" cy="4530725"/>
          </a:xfrm>
        </p:spPr>
        <p:txBody>
          <a:bodyPr/>
          <a:lstStyle/>
          <a:p>
            <a:r>
              <a:rPr lang="en-US" altLang="en-US" sz="2000">
                <a:solidFill>
                  <a:schemeClr val="tx2"/>
                </a:solidFill>
              </a:rPr>
              <a:t>Inputs that are typical for the Develop Project Charter process are:</a:t>
            </a:r>
          </a:p>
          <a:p>
            <a:pPr lvl="1"/>
            <a:r>
              <a:rPr lang="en-US" altLang="en-US" sz="2000">
                <a:solidFill>
                  <a:schemeClr val="tx2"/>
                </a:solidFill>
              </a:rPr>
              <a:t>Statement of work (SOW)</a:t>
            </a:r>
          </a:p>
          <a:p>
            <a:pPr lvl="1"/>
            <a:r>
              <a:rPr lang="en-US" altLang="en-US" sz="2000">
                <a:solidFill>
                  <a:schemeClr val="tx2"/>
                </a:solidFill>
              </a:rPr>
              <a:t>Business case</a:t>
            </a:r>
          </a:p>
          <a:p>
            <a:pPr lvl="1"/>
            <a:r>
              <a:rPr lang="en-US" altLang="en-US" sz="2000">
                <a:solidFill>
                  <a:schemeClr val="tx2"/>
                </a:solidFill>
              </a:rPr>
              <a:t>Agreements</a:t>
            </a:r>
          </a:p>
          <a:p>
            <a:pPr lvl="1"/>
            <a:r>
              <a:rPr lang="en-US" altLang="en-US" sz="2000">
                <a:solidFill>
                  <a:schemeClr val="tx2"/>
                </a:solidFill>
              </a:rPr>
              <a:t>Enterprise environmental factors (EEF)</a:t>
            </a:r>
          </a:p>
          <a:p>
            <a:pPr lvl="1"/>
            <a:r>
              <a:rPr lang="en-US" altLang="en-US" sz="2000">
                <a:solidFill>
                  <a:schemeClr val="tx2"/>
                </a:solidFill>
              </a:rPr>
              <a:t>Organizational process assets (OPA)</a:t>
            </a:r>
          </a:p>
        </p:txBody>
      </p:sp>
    </p:spTree>
    <p:extLst>
      <p:ext uri="{BB962C8B-B14F-4D97-AF65-F5344CB8AC3E}">
        <p14:creationId xmlns:p14="http://schemas.microsoft.com/office/powerpoint/2010/main" val="63902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FC5E102-C585-417B-A68F-3384217D693C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285750"/>
            <a:ext cx="8575675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Statement of Work (SOW)</a:t>
            </a:r>
            <a:endParaRPr lang="en-US" altLang="en-US" sz="280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922338"/>
            <a:ext cx="7502525" cy="4627562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>
                <a:solidFill>
                  <a:schemeClr val="tx2"/>
                </a:solidFill>
              </a:rPr>
              <a:t>An </a:t>
            </a:r>
            <a:r>
              <a:rPr lang="en-US" sz="2000" b="1" dirty="0">
                <a:solidFill>
                  <a:schemeClr val="tx2"/>
                </a:solidFill>
              </a:rPr>
              <a:t>SOW</a:t>
            </a:r>
            <a:r>
              <a:rPr lang="en-US" sz="2000" dirty="0">
                <a:solidFill>
                  <a:schemeClr val="tx2"/>
                </a:solidFill>
              </a:rPr>
              <a:t> is a narrative description of </a:t>
            </a:r>
            <a:br>
              <a:rPr lang="en-US" sz="2000" dirty="0">
                <a:solidFill>
                  <a:schemeClr val="tx2"/>
                </a:solidFill>
              </a:rPr>
            </a:br>
            <a:r>
              <a:rPr lang="en-US" sz="2000" dirty="0">
                <a:solidFill>
                  <a:schemeClr val="tx2"/>
                </a:solidFill>
              </a:rPr>
              <a:t>products, services, or results to be </a:t>
            </a:r>
            <a:br>
              <a:rPr lang="en-US" sz="2000" dirty="0">
                <a:solidFill>
                  <a:schemeClr val="tx2"/>
                </a:solidFill>
              </a:rPr>
            </a:br>
            <a:r>
              <a:rPr lang="en-US" sz="2000" dirty="0">
                <a:solidFill>
                  <a:schemeClr val="tx2"/>
                </a:solidFill>
              </a:rPr>
              <a:t>delivered by a project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chemeClr val="tx2"/>
                </a:solidFill>
              </a:rPr>
              <a:t>The SOW should reference the </a:t>
            </a:r>
            <a:br>
              <a:rPr lang="en-US" sz="2000" dirty="0">
                <a:solidFill>
                  <a:schemeClr val="tx2"/>
                </a:solidFill>
              </a:rPr>
            </a:br>
            <a:r>
              <a:rPr lang="en-US" sz="2000" dirty="0">
                <a:solidFill>
                  <a:schemeClr val="tx2"/>
                </a:solidFill>
              </a:rPr>
              <a:t>Business Need and state how, at a high-level, </a:t>
            </a:r>
            <a:br>
              <a:rPr lang="en-US" sz="2000" dirty="0">
                <a:solidFill>
                  <a:schemeClr val="tx2"/>
                </a:solidFill>
              </a:rPr>
            </a:br>
            <a:r>
              <a:rPr lang="en-US" sz="2000" dirty="0">
                <a:solidFill>
                  <a:schemeClr val="tx2"/>
                </a:solidFill>
              </a:rPr>
              <a:t>the project will respond to and satisfy that need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chemeClr val="tx2"/>
                </a:solidFill>
              </a:rPr>
              <a:t>This kind of SOW is sometimes called a </a:t>
            </a:r>
            <a:r>
              <a:rPr lang="en-US" sz="2000" b="1" dirty="0">
                <a:solidFill>
                  <a:schemeClr val="tx2"/>
                </a:solidFill>
              </a:rPr>
              <a:t>Work Definition Document</a:t>
            </a:r>
          </a:p>
          <a:p>
            <a:pPr marL="0" indent="0">
              <a:buNone/>
              <a:defRPr/>
            </a:pPr>
            <a:endParaRPr lang="en-US" sz="2000" b="1" dirty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en-US" sz="2000" dirty="0">
                <a:solidFill>
                  <a:schemeClr val="tx2"/>
                </a:solidFill>
              </a:rPr>
              <a:t>Note that if the project is to be performed by an outside organization, the SOW must be more detailed as it will form the basis for a contract for the work to be done.  We'll cover this more formal SOW in detail in the later course PM525 where we discuss contracts and procurement.</a:t>
            </a:r>
          </a:p>
        </p:txBody>
      </p:sp>
    </p:spTree>
    <p:extLst>
      <p:ext uri="{BB962C8B-B14F-4D97-AF65-F5344CB8AC3E}">
        <p14:creationId xmlns:p14="http://schemas.microsoft.com/office/powerpoint/2010/main" val="194621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48668DB-DA39-453B-A0D7-96D7764D4668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285750"/>
            <a:ext cx="8575675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Statement of Work (SOW)</a:t>
            </a:r>
            <a:endParaRPr lang="en-US" altLang="en-US" sz="2800"/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0576" y="1136650"/>
            <a:ext cx="7502525" cy="3678238"/>
          </a:xfrm>
        </p:spPr>
        <p:txBody>
          <a:bodyPr/>
          <a:lstStyle/>
          <a:p>
            <a:pPr eaLnBrk="1" hangingPunct="1"/>
            <a:r>
              <a:rPr lang="en-US" altLang="en-US" sz="2000">
                <a:solidFill>
                  <a:schemeClr val="tx2"/>
                </a:solidFill>
              </a:rPr>
              <a:t>An </a:t>
            </a:r>
            <a:r>
              <a:rPr lang="en-US" altLang="en-US" sz="2000" b="1">
                <a:solidFill>
                  <a:schemeClr val="tx2"/>
                </a:solidFill>
              </a:rPr>
              <a:t>SOW</a:t>
            </a:r>
            <a:r>
              <a:rPr lang="en-US" altLang="en-US" sz="2000">
                <a:solidFill>
                  <a:schemeClr val="tx2"/>
                </a:solidFill>
              </a:rPr>
              <a:t> </a:t>
            </a:r>
            <a:r>
              <a:rPr lang="en-US" altLang="en-US" sz="2000" u="sng">
                <a:solidFill>
                  <a:schemeClr val="tx2"/>
                </a:solidFill>
              </a:rPr>
              <a:t>references</a:t>
            </a:r>
            <a:r>
              <a:rPr lang="en-US" altLang="en-US" sz="2000">
                <a:solidFill>
                  <a:schemeClr val="tx2"/>
                </a:solidFill>
              </a:rPr>
              <a:t>:</a:t>
            </a:r>
          </a:p>
          <a:p>
            <a:pPr lvl="2" eaLnBrk="1" hangingPunct="1"/>
            <a:r>
              <a:rPr lang="en-US" altLang="en-US">
                <a:solidFill>
                  <a:schemeClr val="tx2"/>
                </a:solidFill>
              </a:rPr>
              <a:t>Business need (the fundamental </a:t>
            </a:r>
            <a:br>
              <a:rPr lang="en-US" altLang="en-US">
                <a:solidFill>
                  <a:schemeClr val="tx2"/>
                </a:solidFill>
              </a:rPr>
            </a:br>
            <a:r>
              <a:rPr lang="en-US" altLang="en-US">
                <a:solidFill>
                  <a:schemeClr val="tx2"/>
                </a:solidFill>
              </a:rPr>
              <a:t>reason for the project work)</a:t>
            </a:r>
          </a:p>
          <a:p>
            <a:pPr lvl="2" eaLnBrk="1" hangingPunct="1"/>
            <a:r>
              <a:rPr lang="en-US" altLang="en-US">
                <a:solidFill>
                  <a:schemeClr val="tx2"/>
                </a:solidFill>
              </a:rPr>
              <a:t>Product scope description (documents </a:t>
            </a:r>
            <a:br>
              <a:rPr lang="en-US" altLang="en-US">
                <a:solidFill>
                  <a:schemeClr val="tx2"/>
                </a:solidFill>
              </a:rPr>
            </a:br>
            <a:r>
              <a:rPr lang="en-US" altLang="en-US">
                <a:solidFill>
                  <a:schemeClr val="tx2"/>
                </a:solidFill>
              </a:rPr>
              <a:t>the characteristics of the product, service, </a:t>
            </a:r>
            <a:br>
              <a:rPr lang="en-US" altLang="en-US">
                <a:solidFill>
                  <a:schemeClr val="tx2"/>
                </a:solidFill>
              </a:rPr>
            </a:br>
            <a:r>
              <a:rPr lang="en-US" altLang="en-US">
                <a:solidFill>
                  <a:schemeClr val="tx2"/>
                </a:solidFill>
              </a:rPr>
              <a:t>or results that the project will create)</a:t>
            </a:r>
          </a:p>
          <a:p>
            <a:pPr lvl="2" eaLnBrk="1" hangingPunct="1"/>
            <a:r>
              <a:rPr lang="en-US" altLang="en-US">
                <a:solidFill>
                  <a:schemeClr val="tx2"/>
                </a:solidFill>
              </a:rPr>
              <a:t>Strategic plan (all projects should be aligned with their organization’s strategic plan)</a:t>
            </a:r>
          </a:p>
        </p:txBody>
      </p:sp>
    </p:spTree>
    <p:extLst>
      <p:ext uri="{BB962C8B-B14F-4D97-AF65-F5344CB8AC3E}">
        <p14:creationId xmlns:p14="http://schemas.microsoft.com/office/powerpoint/2010/main" val="331222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8A477D0-6751-4982-A2C0-133964C1F91E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285750"/>
            <a:ext cx="8575675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Business Case</a:t>
            </a:r>
            <a:endParaRPr lang="en-US" altLang="en-US" sz="2800"/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0576" y="922338"/>
            <a:ext cx="7502525" cy="4989512"/>
          </a:xfrm>
        </p:spPr>
        <p:txBody>
          <a:bodyPr/>
          <a:lstStyle/>
          <a:p>
            <a:pPr eaLnBrk="1" hangingPunct="1"/>
            <a:r>
              <a:rPr lang="en-US" altLang="en-US" sz="2000">
                <a:solidFill>
                  <a:schemeClr val="tx2"/>
                </a:solidFill>
              </a:rPr>
              <a:t>A </a:t>
            </a:r>
            <a:r>
              <a:rPr lang="en-US" altLang="en-US" sz="2000" b="1">
                <a:solidFill>
                  <a:schemeClr val="tx2"/>
                </a:solidFill>
              </a:rPr>
              <a:t>business case </a:t>
            </a:r>
            <a:r>
              <a:rPr lang="en-US" altLang="en-US" sz="2000">
                <a:solidFill>
                  <a:schemeClr val="tx2"/>
                </a:solidFill>
              </a:rPr>
              <a:t>documents an analysis</a:t>
            </a:r>
            <a:br>
              <a:rPr lang="en-US" altLang="en-US" sz="2000">
                <a:solidFill>
                  <a:schemeClr val="tx2"/>
                </a:solidFill>
              </a:rPr>
            </a:br>
            <a:r>
              <a:rPr lang="en-US" altLang="en-US" sz="2000">
                <a:solidFill>
                  <a:schemeClr val="tx2"/>
                </a:solidFill>
              </a:rPr>
              <a:t>of the business need and the proposed work </a:t>
            </a:r>
            <a:br>
              <a:rPr lang="en-US" altLang="en-US" sz="2000">
                <a:solidFill>
                  <a:schemeClr val="tx2"/>
                </a:solidFill>
              </a:rPr>
            </a:br>
            <a:r>
              <a:rPr lang="en-US" altLang="en-US" sz="2000">
                <a:solidFill>
                  <a:schemeClr val="tx2"/>
                </a:solidFill>
              </a:rPr>
              <a:t>to decide from a business standpoint whether</a:t>
            </a:r>
            <a:br>
              <a:rPr lang="en-US" altLang="en-US" sz="2000">
                <a:solidFill>
                  <a:schemeClr val="tx2"/>
                </a:solidFill>
              </a:rPr>
            </a:br>
            <a:r>
              <a:rPr lang="en-US" altLang="en-US" sz="2000">
                <a:solidFill>
                  <a:schemeClr val="tx2"/>
                </a:solidFill>
              </a:rPr>
              <a:t>the  project is worth the required investment</a:t>
            </a:r>
          </a:p>
          <a:p>
            <a:pPr eaLnBrk="1" hangingPunct="1"/>
            <a:r>
              <a:rPr lang="en-US" altLang="en-US" sz="2000">
                <a:solidFill>
                  <a:schemeClr val="tx2"/>
                </a:solidFill>
              </a:rPr>
              <a:t>Such analysis, often called a </a:t>
            </a:r>
            <a:r>
              <a:rPr lang="en-US" altLang="en-US" sz="2000" b="1">
                <a:solidFill>
                  <a:schemeClr val="tx2"/>
                </a:solidFill>
              </a:rPr>
              <a:t>cost/benefits analysis</a:t>
            </a:r>
            <a:r>
              <a:rPr lang="en-US" altLang="en-US" sz="2000">
                <a:solidFill>
                  <a:schemeClr val="tx2"/>
                </a:solidFill>
              </a:rPr>
              <a:t>, is usually conducted before the project begins by a business analyst and/or a steering group</a:t>
            </a:r>
          </a:p>
          <a:p>
            <a:pPr eaLnBrk="1" hangingPunct="1"/>
            <a:r>
              <a:rPr lang="en-US" altLang="en-US" sz="2000">
                <a:solidFill>
                  <a:schemeClr val="tx2"/>
                </a:solidFill>
              </a:rPr>
              <a:t>The business case is created as result of one or more of the following:</a:t>
            </a:r>
          </a:p>
          <a:p>
            <a:pPr lvl="2" eaLnBrk="1" hangingPunct="1"/>
            <a:r>
              <a:rPr lang="en-US" altLang="en-US" sz="1800">
                <a:solidFill>
                  <a:schemeClr val="tx2"/>
                </a:solidFill>
              </a:rPr>
              <a:t>Market demand</a:t>
            </a:r>
          </a:p>
          <a:p>
            <a:pPr lvl="2" eaLnBrk="1" hangingPunct="1"/>
            <a:r>
              <a:rPr lang="en-US" altLang="en-US" sz="1800">
                <a:solidFill>
                  <a:schemeClr val="tx2"/>
                </a:solidFill>
              </a:rPr>
              <a:t>Organizational need</a:t>
            </a:r>
          </a:p>
          <a:p>
            <a:pPr lvl="2" eaLnBrk="1" hangingPunct="1"/>
            <a:r>
              <a:rPr lang="en-US" altLang="en-US" sz="1800">
                <a:solidFill>
                  <a:schemeClr val="tx2"/>
                </a:solidFill>
              </a:rPr>
              <a:t>Customer request</a:t>
            </a:r>
          </a:p>
          <a:p>
            <a:pPr lvl="2" eaLnBrk="1" hangingPunct="1"/>
            <a:r>
              <a:rPr lang="en-US" altLang="en-US" sz="1800">
                <a:solidFill>
                  <a:schemeClr val="tx2"/>
                </a:solidFill>
              </a:rPr>
              <a:t>Available technology</a:t>
            </a:r>
          </a:p>
          <a:p>
            <a:pPr lvl="2" eaLnBrk="1" hangingPunct="1"/>
            <a:r>
              <a:rPr lang="en-US" altLang="en-US" sz="1800">
                <a:solidFill>
                  <a:schemeClr val="tx2"/>
                </a:solidFill>
              </a:rPr>
              <a:t>Ecological impacts</a:t>
            </a:r>
          </a:p>
        </p:txBody>
      </p:sp>
    </p:spTree>
    <p:extLst>
      <p:ext uri="{BB962C8B-B14F-4D97-AF65-F5344CB8AC3E}">
        <p14:creationId xmlns:p14="http://schemas.microsoft.com/office/powerpoint/2010/main" val="113296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555A6F-9BC2-4801-8018-3E29594FFFE2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285750"/>
            <a:ext cx="8575675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Agreements</a:t>
            </a:r>
            <a:endParaRPr lang="en-US" altLang="en-US" sz="2800"/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0576" y="922339"/>
            <a:ext cx="7502525" cy="3678237"/>
          </a:xfrm>
        </p:spPr>
        <p:txBody>
          <a:bodyPr/>
          <a:lstStyle/>
          <a:p>
            <a:pPr eaLnBrk="1" hangingPunct="1"/>
            <a:r>
              <a:rPr lang="en-US" altLang="en-US" sz="2000" b="1">
                <a:solidFill>
                  <a:schemeClr val="tx2"/>
                </a:solidFill>
              </a:rPr>
              <a:t>Agreements</a:t>
            </a:r>
            <a:r>
              <a:rPr lang="en-US" altLang="en-US" sz="2000">
                <a:solidFill>
                  <a:schemeClr val="tx2"/>
                </a:solidFill>
              </a:rPr>
              <a:t> can take the form of:</a:t>
            </a:r>
          </a:p>
          <a:p>
            <a:pPr lvl="2" eaLnBrk="1" hangingPunct="1"/>
            <a:r>
              <a:rPr lang="en-US" altLang="en-US">
                <a:solidFill>
                  <a:schemeClr val="tx2"/>
                </a:solidFill>
              </a:rPr>
              <a:t>Contracts</a:t>
            </a:r>
          </a:p>
          <a:p>
            <a:pPr lvl="2" eaLnBrk="1" hangingPunct="1"/>
            <a:r>
              <a:rPr lang="en-US" altLang="en-US">
                <a:solidFill>
                  <a:schemeClr val="tx2"/>
                </a:solidFill>
              </a:rPr>
              <a:t>Service level agreements (SLAs)</a:t>
            </a:r>
          </a:p>
          <a:p>
            <a:pPr lvl="2" eaLnBrk="1" hangingPunct="1"/>
            <a:r>
              <a:rPr lang="en-US" altLang="en-US">
                <a:solidFill>
                  <a:schemeClr val="tx2"/>
                </a:solidFill>
              </a:rPr>
              <a:t>Memorandums of understanding (MOUs)</a:t>
            </a:r>
          </a:p>
          <a:p>
            <a:pPr lvl="2" eaLnBrk="1" hangingPunct="1"/>
            <a:r>
              <a:rPr lang="en-US" altLang="en-US">
                <a:solidFill>
                  <a:schemeClr val="tx2"/>
                </a:solidFill>
              </a:rPr>
              <a:t>Letters of intent, etc. </a:t>
            </a:r>
          </a:p>
          <a:p>
            <a:pPr lvl="2" eaLnBrk="1" hangingPunct="1"/>
            <a:endParaRPr lang="en-US" altLang="en-US">
              <a:solidFill>
                <a:schemeClr val="tx2"/>
              </a:solidFill>
            </a:endParaRPr>
          </a:p>
          <a:p>
            <a:pPr lvl="2" eaLnBrk="1" hangingPunct="1"/>
            <a:r>
              <a:rPr lang="en-US" altLang="en-US" b="1">
                <a:solidFill>
                  <a:schemeClr val="tx2"/>
                </a:solidFill>
              </a:rPr>
              <a:t>Contracts</a:t>
            </a:r>
            <a:r>
              <a:rPr lang="en-US" altLang="en-US">
                <a:solidFill>
                  <a:schemeClr val="tx2"/>
                </a:solidFill>
              </a:rPr>
              <a:t> are typically used when the project is performed for an </a:t>
            </a:r>
            <a:r>
              <a:rPr lang="en-US" altLang="en-US" b="1">
                <a:solidFill>
                  <a:schemeClr val="tx2"/>
                </a:solidFill>
              </a:rPr>
              <a:t>external customer</a:t>
            </a:r>
          </a:p>
        </p:txBody>
      </p:sp>
    </p:spTree>
    <p:extLst>
      <p:ext uri="{BB962C8B-B14F-4D97-AF65-F5344CB8AC3E}">
        <p14:creationId xmlns:p14="http://schemas.microsoft.com/office/powerpoint/2010/main" val="3599997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3599630-131E-4134-A1BF-9EB82FB6F9A4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7683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Project Charter:  Output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6950" y="1046164"/>
            <a:ext cx="6934200" cy="4530725"/>
          </a:xfrm>
        </p:spPr>
        <p:txBody>
          <a:bodyPr/>
          <a:lstStyle/>
          <a:p>
            <a:r>
              <a:rPr lang="en-US" altLang="en-US" sz="2000">
                <a:solidFill>
                  <a:schemeClr val="tx2"/>
                </a:solidFill>
              </a:rPr>
              <a:t>The single output of the Develop Charter process is, of course, the </a:t>
            </a:r>
            <a:r>
              <a:rPr lang="en-US" altLang="en-US" sz="2000" b="1">
                <a:solidFill>
                  <a:schemeClr val="tx2"/>
                </a:solidFill>
              </a:rPr>
              <a:t>project charter</a:t>
            </a:r>
            <a:r>
              <a:rPr lang="en-US" altLang="en-US" sz="2000">
                <a:solidFill>
                  <a:schemeClr val="tx2"/>
                </a:solidFill>
              </a:rPr>
              <a:t> itself</a:t>
            </a:r>
          </a:p>
          <a:p>
            <a:r>
              <a:rPr lang="en-US" altLang="en-US" sz="2000">
                <a:solidFill>
                  <a:schemeClr val="tx2"/>
                </a:solidFill>
              </a:rPr>
              <a:t>The project charter is the document that:</a:t>
            </a:r>
          </a:p>
          <a:p>
            <a:pPr lvl="1" indent="-342900">
              <a:buFont typeface="Garamond" panose="02020404030301010803" pitchFamily="18" charset="0"/>
              <a:buAutoNum type="arabicPeriod"/>
            </a:pPr>
            <a:r>
              <a:rPr lang="en-US" altLang="en-US" sz="1800">
                <a:solidFill>
                  <a:schemeClr val="tx2"/>
                </a:solidFill>
              </a:rPr>
              <a:t>Formally authorizes the existence of the project and </a:t>
            </a:r>
          </a:p>
          <a:p>
            <a:pPr lvl="1" indent="-342900">
              <a:buFont typeface="Garamond" panose="02020404030301010803" pitchFamily="18" charset="0"/>
              <a:buAutoNum type="arabicPeriod"/>
            </a:pPr>
            <a:r>
              <a:rPr lang="en-US" altLang="en-US" sz="1800">
                <a:solidFill>
                  <a:schemeClr val="tx2"/>
                </a:solidFill>
              </a:rPr>
              <a:t>Provides the project manger with the authority to apply organizational resources to project activities</a:t>
            </a:r>
          </a:p>
        </p:txBody>
      </p:sp>
      <p:sp>
        <p:nvSpPr>
          <p:cNvPr id="63494" name="TextBox 15"/>
          <p:cNvSpPr txBox="1">
            <a:spLocks noChangeArrowheads="1"/>
          </p:cNvSpPr>
          <p:nvPr/>
        </p:nvSpPr>
        <p:spPr bwMode="auto">
          <a:xfrm>
            <a:off x="1981200" y="4492626"/>
            <a:ext cx="74882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PMP Exam Note: The PMBOK emphasizes these </a:t>
            </a:r>
            <a:r>
              <a:rPr lang="en-US" altLang="en-US" sz="1800" b="1">
                <a:solidFill>
                  <a:schemeClr val="tx2"/>
                </a:solidFill>
              </a:rPr>
              <a:t>two major purposes </a:t>
            </a:r>
            <a:r>
              <a:rPr lang="en-US" altLang="en-US" sz="1800"/>
              <a:t>of a Charter.</a:t>
            </a:r>
          </a:p>
        </p:txBody>
      </p:sp>
      <p:cxnSp>
        <p:nvCxnSpPr>
          <p:cNvPr id="63495" name="Straight Arrow Connector 16"/>
          <p:cNvCxnSpPr>
            <a:cxnSpLocks noChangeShapeType="1"/>
          </p:cNvCxnSpPr>
          <p:nvPr/>
        </p:nvCxnSpPr>
        <p:spPr bwMode="auto">
          <a:xfrm flipH="1" flipV="1">
            <a:off x="6253164" y="3152775"/>
            <a:ext cx="1671637" cy="13398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752096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33471D0-8DD5-400B-9B43-E84168FFBB8B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76835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Project Charter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6950" y="1046164"/>
            <a:ext cx="6934200" cy="5197475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tx2"/>
                </a:solidFill>
              </a:rPr>
              <a:t>A </a:t>
            </a:r>
            <a:r>
              <a:rPr lang="en-US" sz="2000" b="1" dirty="0">
                <a:solidFill>
                  <a:schemeClr val="tx2"/>
                </a:solidFill>
              </a:rPr>
              <a:t>project charter</a:t>
            </a:r>
            <a:r>
              <a:rPr lang="en-US" sz="2000" dirty="0">
                <a:solidFill>
                  <a:schemeClr val="tx2"/>
                </a:solidFill>
              </a:rPr>
              <a:t> typically contains:</a:t>
            </a:r>
          </a:p>
          <a:p>
            <a:pPr marL="800100">
              <a:defRPr/>
            </a:pPr>
            <a:r>
              <a:rPr lang="en-US" sz="1800" dirty="0">
                <a:solidFill>
                  <a:schemeClr val="tx2"/>
                </a:solidFill>
              </a:rPr>
              <a:t>Project purpose</a:t>
            </a:r>
          </a:p>
          <a:p>
            <a:pPr marL="800100">
              <a:defRPr/>
            </a:pPr>
            <a:r>
              <a:rPr lang="en-US" sz="1800" dirty="0">
                <a:solidFill>
                  <a:schemeClr val="tx2"/>
                </a:solidFill>
              </a:rPr>
              <a:t>Measurable project objectives and related success criteria</a:t>
            </a:r>
          </a:p>
          <a:p>
            <a:pPr marL="800100">
              <a:defRPr/>
            </a:pPr>
            <a:r>
              <a:rPr lang="en-US" sz="1800" dirty="0">
                <a:solidFill>
                  <a:schemeClr val="tx2"/>
                </a:solidFill>
              </a:rPr>
              <a:t>High-level requirements</a:t>
            </a:r>
          </a:p>
          <a:p>
            <a:pPr marL="800100">
              <a:defRPr/>
            </a:pPr>
            <a:r>
              <a:rPr lang="en-US" sz="1800" dirty="0">
                <a:solidFill>
                  <a:schemeClr val="tx2"/>
                </a:solidFill>
              </a:rPr>
              <a:t>Known assumptions and constraints</a:t>
            </a:r>
          </a:p>
          <a:p>
            <a:pPr marL="800100">
              <a:defRPr/>
            </a:pPr>
            <a:r>
              <a:rPr lang="en-US" sz="1800" dirty="0">
                <a:solidFill>
                  <a:schemeClr val="tx2"/>
                </a:solidFill>
              </a:rPr>
              <a:t>High-level risks</a:t>
            </a:r>
          </a:p>
          <a:p>
            <a:pPr marL="800100">
              <a:defRPr/>
            </a:pPr>
            <a:r>
              <a:rPr lang="en-US" sz="1800" dirty="0">
                <a:solidFill>
                  <a:schemeClr val="tx2"/>
                </a:solidFill>
              </a:rPr>
              <a:t>Summary (high-level) milestone schedule</a:t>
            </a:r>
          </a:p>
          <a:p>
            <a:pPr marL="800100">
              <a:defRPr/>
            </a:pPr>
            <a:r>
              <a:rPr lang="en-US" sz="1800" dirty="0">
                <a:solidFill>
                  <a:schemeClr val="tx2"/>
                </a:solidFill>
              </a:rPr>
              <a:t>Summary (high-level) budget</a:t>
            </a:r>
          </a:p>
          <a:p>
            <a:pPr marL="800100">
              <a:defRPr/>
            </a:pPr>
            <a:r>
              <a:rPr lang="en-US" sz="1800" dirty="0">
                <a:solidFill>
                  <a:schemeClr val="tx2"/>
                </a:solidFill>
              </a:rPr>
              <a:t>Stakeholder list</a:t>
            </a:r>
          </a:p>
          <a:p>
            <a:pPr marL="800100">
              <a:defRPr/>
            </a:pPr>
            <a:r>
              <a:rPr lang="en-US" sz="1800" dirty="0">
                <a:solidFill>
                  <a:schemeClr val="tx2"/>
                </a:solidFill>
              </a:rPr>
              <a:t>Project approval requirements (what comprises a successful project and who will sign off on a successful conclusion)</a:t>
            </a:r>
          </a:p>
          <a:p>
            <a:pPr marL="800100">
              <a:defRPr/>
            </a:pPr>
            <a:r>
              <a:rPr lang="en-US" sz="1800" dirty="0">
                <a:solidFill>
                  <a:schemeClr val="tx2"/>
                </a:solidFill>
              </a:rPr>
              <a:t>Assigned project manager</a:t>
            </a:r>
          </a:p>
          <a:p>
            <a:pPr marL="800100">
              <a:defRPr/>
            </a:pPr>
            <a:r>
              <a:rPr lang="en-US" sz="1800" dirty="0">
                <a:solidFill>
                  <a:schemeClr val="tx2"/>
                </a:solidFill>
              </a:rPr>
              <a:t>Project sponsor (who has authorized and will pay for the project)</a:t>
            </a:r>
          </a:p>
          <a:p>
            <a:pPr marL="800100">
              <a:defRPr/>
            </a:pP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73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A69304F-960B-4CB3-8C3B-59A12985517D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67587" name="Rectangle 2"/>
          <p:cNvSpPr>
            <a:spLocks noChangeArrowheads="1"/>
          </p:cNvSpPr>
          <p:nvPr/>
        </p:nvSpPr>
        <p:spPr bwMode="auto">
          <a:xfrm>
            <a:off x="3243264" y="1543051"/>
            <a:ext cx="1944687" cy="741363"/>
          </a:xfrm>
          <a:prstGeom prst="rect">
            <a:avLst/>
          </a:prstGeom>
          <a:solidFill>
            <a:srgbClr val="EAAD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Business</a:t>
            </a:r>
            <a:br>
              <a:rPr lang="en-US" altLang="en-US" sz="2000" b="1"/>
            </a:br>
            <a:r>
              <a:rPr lang="en-US" altLang="en-US" sz="2000" b="1"/>
              <a:t>Need</a:t>
            </a:r>
          </a:p>
        </p:txBody>
      </p:sp>
      <p:sp>
        <p:nvSpPr>
          <p:cNvPr id="67588" name="AutoShape 3"/>
          <p:cNvSpPr>
            <a:spLocks noChangeArrowheads="1"/>
          </p:cNvSpPr>
          <p:nvPr/>
        </p:nvSpPr>
        <p:spPr bwMode="auto">
          <a:xfrm rot="2678648">
            <a:off x="4324350" y="2465388"/>
            <a:ext cx="711200" cy="361950"/>
          </a:xfrm>
          <a:prstGeom prst="rightArrow">
            <a:avLst>
              <a:gd name="adj1" fmla="val 50000"/>
              <a:gd name="adj2" fmla="val 4912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4214814" y="3032126"/>
            <a:ext cx="1944687" cy="7413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Project</a:t>
            </a:r>
            <a:br>
              <a:rPr lang="en-US" altLang="en-US" sz="2000" b="1"/>
            </a:br>
            <a:r>
              <a:rPr lang="en-US" altLang="en-US" sz="2000" b="1"/>
              <a:t>Purpose</a:t>
            </a:r>
          </a:p>
        </p:txBody>
      </p:sp>
      <p:sp>
        <p:nvSpPr>
          <p:cNvPr id="67590" name="AutoShape 5"/>
          <p:cNvSpPr>
            <a:spLocks noChangeArrowheads="1"/>
          </p:cNvSpPr>
          <p:nvPr/>
        </p:nvSpPr>
        <p:spPr bwMode="auto">
          <a:xfrm rot="2678648">
            <a:off x="5283200" y="3973513"/>
            <a:ext cx="711200" cy="361950"/>
          </a:xfrm>
          <a:prstGeom prst="rightArrow">
            <a:avLst>
              <a:gd name="adj1" fmla="val 50000"/>
              <a:gd name="adj2" fmla="val 4912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5230814" y="4533901"/>
            <a:ext cx="1944687" cy="741363"/>
          </a:xfrm>
          <a:prstGeom prst="rect">
            <a:avLst/>
          </a:prstGeom>
          <a:solidFill>
            <a:srgbClr val="EFCD6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Project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Objectives</a:t>
            </a:r>
          </a:p>
        </p:txBody>
      </p:sp>
      <p:sp>
        <p:nvSpPr>
          <p:cNvPr id="67592" name="Text Box 7"/>
          <p:cNvSpPr txBox="1">
            <a:spLocks noChangeArrowheads="1"/>
          </p:cNvSpPr>
          <p:nvPr/>
        </p:nvSpPr>
        <p:spPr bwMode="auto">
          <a:xfrm>
            <a:off x="6888164" y="2332039"/>
            <a:ext cx="29352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Agreed Upon By All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Relevant Stakeholders</a:t>
            </a:r>
          </a:p>
        </p:txBody>
      </p:sp>
      <p:sp>
        <p:nvSpPr>
          <p:cNvPr id="67593" name="Line 8"/>
          <p:cNvSpPr>
            <a:spLocks noChangeShapeType="1"/>
          </p:cNvSpPr>
          <p:nvPr/>
        </p:nvSpPr>
        <p:spPr bwMode="auto">
          <a:xfrm>
            <a:off x="5376864" y="1776414"/>
            <a:ext cx="1538287" cy="688975"/>
          </a:xfrm>
          <a:prstGeom prst="line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594" name="Line 9"/>
          <p:cNvSpPr>
            <a:spLocks noChangeShapeType="1"/>
          </p:cNvSpPr>
          <p:nvPr/>
        </p:nvSpPr>
        <p:spPr bwMode="auto">
          <a:xfrm flipH="1">
            <a:off x="7350126" y="3106738"/>
            <a:ext cx="696913" cy="1522412"/>
          </a:xfrm>
          <a:prstGeom prst="line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67595" name="AutoShape 10"/>
          <p:cNvCxnSpPr>
            <a:cxnSpLocks noChangeShapeType="1"/>
          </p:cNvCxnSpPr>
          <p:nvPr/>
        </p:nvCxnSpPr>
        <p:spPr bwMode="auto">
          <a:xfrm rot="5400000" flipH="1">
            <a:off x="4349751" y="3957638"/>
            <a:ext cx="1008062" cy="754063"/>
          </a:xfrm>
          <a:prstGeom prst="curvedConnector3">
            <a:avLst>
              <a:gd name="adj1" fmla="val 49921"/>
            </a:avLst>
          </a:prstGeom>
          <a:noFill/>
          <a:ln w="25400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596" name="AutoShape 11"/>
          <p:cNvCxnSpPr>
            <a:cxnSpLocks noChangeShapeType="1"/>
          </p:cNvCxnSpPr>
          <p:nvPr/>
        </p:nvCxnSpPr>
        <p:spPr bwMode="auto">
          <a:xfrm rot="5400000" flipH="1">
            <a:off x="3333751" y="2449513"/>
            <a:ext cx="1008062" cy="754063"/>
          </a:xfrm>
          <a:prstGeom prst="curvedConnector3">
            <a:avLst>
              <a:gd name="adj1" fmla="val 49921"/>
            </a:avLst>
          </a:prstGeom>
          <a:noFill/>
          <a:ln w="25400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597" name="Text Box 12"/>
          <p:cNvSpPr txBox="1">
            <a:spLocks noChangeArrowheads="1"/>
          </p:cNvSpPr>
          <p:nvPr/>
        </p:nvSpPr>
        <p:spPr bwMode="auto">
          <a:xfrm>
            <a:off x="2535238" y="2827338"/>
            <a:ext cx="15224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our response to</a:t>
            </a:r>
          </a:p>
        </p:txBody>
      </p:sp>
      <p:sp>
        <p:nvSpPr>
          <p:cNvPr id="67598" name="Text Box 13"/>
          <p:cNvSpPr txBox="1">
            <a:spLocks noChangeArrowheads="1"/>
          </p:cNvSpPr>
          <p:nvPr/>
        </p:nvSpPr>
        <p:spPr bwMode="auto">
          <a:xfrm>
            <a:off x="3986214" y="4381500"/>
            <a:ext cx="9810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reflecting</a:t>
            </a:r>
          </a:p>
        </p:txBody>
      </p:sp>
      <p:sp>
        <p:nvSpPr>
          <p:cNvPr id="67599" name="Line 14"/>
          <p:cNvSpPr>
            <a:spLocks noChangeShapeType="1"/>
          </p:cNvSpPr>
          <p:nvPr/>
        </p:nvSpPr>
        <p:spPr bwMode="auto">
          <a:xfrm flipH="1">
            <a:off x="6334125" y="3032125"/>
            <a:ext cx="1016000" cy="223838"/>
          </a:xfrm>
          <a:prstGeom prst="line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600" name="Oval 15"/>
          <p:cNvSpPr>
            <a:spLocks noChangeArrowheads="1"/>
          </p:cNvSpPr>
          <p:nvPr/>
        </p:nvSpPr>
        <p:spPr bwMode="auto">
          <a:xfrm>
            <a:off x="2724150" y="1692276"/>
            <a:ext cx="406400" cy="377825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1</a:t>
            </a:r>
          </a:p>
        </p:txBody>
      </p:sp>
      <p:sp>
        <p:nvSpPr>
          <p:cNvPr id="67601" name="Oval 16"/>
          <p:cNvSpPr>
            <a:spLocks noChangeArrowheads="1"/>
          </p:cNvSpPr>
          <p:nvPr/>
        </p:nvSpPr>
        <p:spPr bwMode="auto">
          <a:xfrm>
            <a:off x="3651250" y="3255964"/>
            <a:ext cx="406400" cy="377825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2</a:t>
            </a:r>
          </a:p>
        </p:txBody>
      </p:sp>
      <p:sp>
        <p:nvSpPr>
          <p:cNvPr id="67602" name="Oval 17"/>
          <p:cNvSpPr>
            <a:spLocks noChangeArrowheads="1"/>
          </p:cNvSpPr>
          <p:nvPr/>
        </p:nvSpPr>
        <p:spPr bwMode="auto">
          <a:xfrm>
            <a:off x="4705350" y="4816476"/>
            <a:ext cx="406400" cy="377825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3</a:t>
            </a:r>
          </a:p>
        </p:txBody>
      </p:sp>
      <p:sp>
        <p:nvSpPr>
          <p:cNvPr id="67603" name="Oval 18"/>
          <p:cNvSpPr>
            <a:spLocks noChangeArrowheads="1"/>
          </p:cNvSpPr>
          <p:nvPr/>
        </p:nvSpPr>
        <p:spPr bwMode="auto">
          <a:xfrm>
            <a:off x="8047038" y="1881189"/>
            <a:ext cx="406400" cy="377825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4</a:t>
            </a:r>
          </a:p>
        </p:txBody>
      </p:sp>
      <p:sp>
        <p:nvSpPr>
          <p:cNvPr id="67604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Four Essentials of </a:t>
            </a:r>
            <a:r>
              <a:rPr lang="en-US" altLang="en-US" i="1" smtClean="0"/>
              <a:t>Any</a:t>
            </a:r>
            <a:r>
              <a:rPr lang="en-US" altLang="en-US" smtClean="0"/>
              <a:t> Project Initiation</a:t>
            </a:r>
          </a:p>
        </p:txBody>
      </p:sp>
    </p:spTree>
    <p:extLst>
      <p:ext uri="{BB962C8B-B14F-4D97-AF65-F5344CB8AC3E}">
        <p14:creationId xmlns:p14="http://schemas.microsoft.com/office/powerpoint/2010/main" val="329939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1254</Words>
  <Application>Microsoft Office PowerPoint</Application>
  <PresentationFormat>Widescreen</PresentationFormat>
  <Paragraphs>191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Comic Sans MS</vt:lpstr>
      <vt:lpstr>Garamond</vt:lpstr>
      <vt:lpstr>Times New Roman</vt:lpstr>
      <vt:lpstr>Wingdings</vt:lpstr>
      <vt:lpstr>Office Theme</vt:lpstr>
      <vt:lpstr>The Project Charter</vt:lpstr>
      <vt:lpstr>Project Charter:  Inputs</vt:lpstr>
      <vt:lpstr>Statement of Work (SOW)</vt:lpstr>
      <vt:lpstr>Statement of Work (SOW)</vt:lpstr>
      <vt:lpstr>Business Case</vt:lpstr>
      <vt:lpstr>Agreements</vt:lpstr>
      <vt:lpstr>Project Charter:  Output</vt:lpstr>
      <vt:lpstr>The Project Charter</vt:lpstr>
      <vt:lpstr>Four Essentials of Any Project Initiation</vt:lpstr>
      <vt:lpstr>Business Need …</vt:lpstr>
      <vt:lpstr>Project Purpose Includes …</vt:lpstr>
      <vt:lpstr>Exercise #1</vt:lpstr>
      <vt:lpstr>Exercise #1 (cont’d)</vt:lpstr>
      <vt:lpstr>Project Objectives Provide …</vt:lpstr>
      <vt:lpstr>Objectives Should be SMART</vt:lpstr>
      <vt:lpstr>Achieving SMART Objectives . . .</vt:lpstr>
      <vt:lpstr>Goals, Objectives and Requirements</vt:lpstr>
      <vt:lpstr>Exercise #2</vt:lpstr>
    </vt:vector>
  </TitlesOfParts>
  <Company>Furman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Project Charter</dc:title>
  <dc:creator>peggy batchelor</dc:creator>
  <cp:lastModifiedBy>Peggy Batchelor</cp:lastModifiedBy>
  <cp:revision>7</cp:revision>
  <dcterms:created xsi:type="dcterms:W3CDTF">2016-09-08T20:37:49Z</dcterms:created>
  <dcterms:modified xsi:type="dcterms:W3CDTF">2016-09-15T17:28:50Z</dcterms:modified>
</cp:coreProperties>
</file>