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57" r:id="rId3"/>
    <p:sldId id="258" r:id="rId4"/>
    <p:sldId id="259" r:id="rId5"/>
    <p:sldId id="260" r:id="rId6"/>
    <p:sldId id="266" r:id="rId7"/>
    <p:sldId id="261" r:id="rId8"/>
    <p:sldId id="262" r:id="rId9"/>
    <p:sldId id="263" r:id="rId10"/>
    <p:sldId id="268" r:id="rId11"/>
    <p:sldId id="264" r:id="rId12"/>
    <p:sldId id="265" r:id="rId13"/>
    <p:sldId id="267"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FC88FF-2DCD-4253-B8EC-89B559ED15A1}" type="datetimeFigureOut">
              <a:rPr lang="en-US" smtClean="0"/>
              <a:t>11/6/2016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AC061-F6E6-49BF-AA31-BF6EC608FD1F}" type="slidenum">
              <a:rPr lang="en-US" smtClean="0"/>
              <a:t>‹#›</a:t>
            </a:fld>
            <a:endParaRPr lang="en-US"/>
          </a:p>
        </p:txBody>
      </p:sp>
    </p:spTree>
    <p:extLst>
      <p:ext uri="{BB962C8B-B14F-4D97-AF65-F5344CB8AC3E}">
        <p14:creationId xmlns:p14="http://schemas.microsoft.com/office/powerpoint/2010/main" val="3183861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cs typeface="Arial" panose="020B0604020202020204" pitchFamily="34" charset="0"/>
              </a:defRPr>
            </a:lvl1pPr>
            <a:lvl2pPr marL="742950" indent="-285750">
              <a:spcBef>
                <a:spcPct val="30000"/>
              </a:spcBef>
              <a:defRPr kumimoji="1" sz="1200">
                <a:solidFill>
                  <a:schemeClr val="tx1"/>
                </a:solidFill>
                <a:latin typeface="Arial" panose="020B0604020202020204" pitchFamily="34" charset="0"/>
                <a:cs typeface="Arial" panose="020B0604020202020204" pitchFamily="34" charset="0"/>
              </a:defRPr>
            </a:lvl2pPr>
            <a:lvl3pPr marL="1143000" indent="-228600">
              <a:spcBef>
                <a:spcPct val="30000"/>
              </a:spcBef>
              <a:defRPr kumimoji="1" sz="1200">
                <a:solidFill>
                  <a:schemeClr val="tx1"/>
                </a:solidFill>
                <a:latin typeface="Arial" panose="020B0604020202020204" pitchFamily="34" charset="0"/>
                <a:cs typeface="Arial" panose="020B0604020202020204" pitchFamily="34" charset="0"/>
              </a:defRPr>
            </a:lvl3pPr>
            <a:lvl4pPr marL="1600200" indent="-228600">
              <a:spcBef>
                <a:spcPct val="30000"/>
              </a:spcBef>
              <a:defRPr kumimoji="1" sz="1200">
                <a:solidFill>
                  <a:schemeClr val="tx1"/>
                </a:solidFill>
                <a:latin typeface="Arial" panose="020B0604020202020204" pitchFamily="34" charset="0"/>
                <a:cs typeface="Arial" panose="020B0604020202020204" pitchFamily="34" charset="0"/>
              </a:defRPr>
            </a:lvl4pPr>
            <a:lvl5pPr marL="2057400" indent="-228600">
              <a:spcBef>
                <a:spcPct val="30000"/>
              </a:spcBef>
              <a:defRPr kumimoji="1"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cs typeface="Arial" panose="020B0604020202020204" pitchFamily="34" charset="0"/>
              </a:defRPr>
            </a:lvl9pPr>
          </a:lstStyle>
          <a:p>
            <a:pPr>
              <a:spcBef>
                <a:spcPct val="0"/>
              </a:spcBef>
            </a:pPr>
            <a:fld id="{E52262D6-4A7E-46F7-B6E0-2D7E2A0C0C18}" type="slidenum">
              <a:rPr kumimoji="0" lang="en-US" altLang="en-US" smtClean="0">
                <a:latin typeface="Tahoma" panose="020B0604030504040204" pitchFamily="34" charset="0"/>
              </a:rPr>
              <a:pPr>
                <a:spcBef>
                  <a:spcPct val="0"/>
                </a:spcBef>
              </a:pPr>
              <a:t>15</a:t>
            </a:fld>
            <a:endParaRPr kumimoji="0" lang="en-US" altLang="en-US" smtClean="0">
              <a:latin typeface="Tahoma" panose="020B0604030504040204" pitchFamily="34"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1554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C699CB88-5E1A-4FAC-892A-60949ACB1F6F}" type="datetimeFigureOut">
              <a:rPr lang="en-US" smtClean="0"/>
              <a:pPr eaLnBrk="1" latinLnBrk="0" hangingPunct="1"/>
              <a:t>11/6/2016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eaLnBrk="1" latinLnBrk="0" hangingPunct="1"/>
            <a:fld id="{C699CB88-5E1A-4FAC-892A-60949ACB1F6F}" type="datetimeFigureOut">
              <a:rPr lang="en-US" smtClean="0"/>
              <a:pPr eaLnBrk="1" latinLnBrk="0" hangingPunct="1"/>
              <a:t>11/6/2016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0"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1974DF9-AD47-4691-BA21-BBFCE3637A9A}" type="slidenum">
              <a:rPr kumimoji="0" lang="en-US" smtClean="0"/>
              <a:pPr eaLnBrk="1" latinLnBrk="0" hangingPunct="1"/>
              <a:t>‹#›</a:t>
            </a:fld>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chemeClr val="hlink"/>
                </a:solidFill>
              </a:rPr>
              <a:t>System Conversion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94842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2"/>
          <p:cNvSpPr>
            <a:spLocks noGrp="1" noRot="1" noChangeArrowheads="1"/>
          </p:cNvSpPr>
          <p:nvPr>
            <p:ph type="title"/>
          </p:nvPr>
        </p:nvSpPr>
        <p:spPr/>
        <p:txBody>
          <a:bodyPr/>
          <a:lstStyle/>
          <a:p>
            <a:r>
              <a:rPr lang="en-GB">
                <a:solidFill>
                  <a:schemeClr val="hlink"/>
                </a:solidFill>
              </a:rPr>
              <a:t>Phased Conversion</a:t>
            </a:r>
            <a:endParaRPr lang="en-US">
              <a:solidFill>
                <a:schemeClr val="hlink"/>
              </a:solidFill>
            </a:endParaRPr>
          </a:p>
        </p:txBody>
      </p:sp>
      <p:sp>
        <p:nvSpPr>
          <p:cNvPr id="2" name="Content Placeholder 1"/>
          <p:cNvSpPr>
            <a:spLocks noGrp="1"/>
          </p:cNvSpPr>
          <p:nvPr>
            <p:ph idx="1"/>
          </p:nvPr>
        </p:nvSpPr>
        <p:spPr/>
        <p:txBody>
          <a:bodyPr/>
          <a:lstStyle/>
          <a:p>
            <a:endParaRPr lang="en-US"/>
          </a:p>
        </p:txBody>
      </p:sp>
      <p:pic>
        <p:nvPicPr>
          <p:cNvPr id="5" name="Picture 7" descr="Noname.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981200"/>
            <a:ext cx="7335838"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8332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2"/>
          <p:cNvSpPr>
            <a:spLocks noGrp="1" noRot="1" noChangeArrowheads="1"/>
          </p:cNvSpPr>
          <p:nvPr>
            <p:ph type="title"/>
          </p:nvPr>
        </p:nvSpPr>
        <p:spPr/>
        <p:txBody>
          <a:bodyPr/>
          <a:lstStyle/>
          <a:p>
            <a:r>
              <a:rPr lang="en-GB">
                <a:solidFill>
                  <a:schemeClr val="hlink"/>
                </a:solidFill>
              </a:rPr>
              <a:t>Pilot Conversion</a:t>
            </a:r>
            <a:endParaRPr lang="en-US">
              <a:solidFill>
                <a:schemeClr val="hlink"/>
              </a:solidFill>
            </a:endParaRPr>
          </a:p>
        </p:txBody>
      </p:sp>
      <p:sp>
        <p:nvSpPr>
          <p:cNvPr id="116739" name="Rectangle 3"/>
          <p:cNvSpPr>
            <a:spLocks noGrp="1" noChangeArrowheads="1"/>
          </p:cNvSpPr>
          <p:nvPr>
            <p:ph idx="1"/>
          </p:nvPr>
        </p:nvSpPr>
        <p:spPr>
          <a:xfrm>
            <a:off x="457200" y="1600200"/>
            <a:ext cx="8229600" cy="5068888"/>
          </a:xfrm>
        </p:spPr>
        <p:txBody>
          <a:bodyPr/>
          <a:lstStyle/>
          <a:p>
            <a:pPr>
              <a:lnSpc>
                <a:spcPct val="80000"/>
              </a:lnSpc>
            </a:pPr>
            <a:r>
              <a:rPr lang="en-US" sz="2000" dirty="0">
                <a:latin typeface="Comic Sans MS" pitchFamily="66" charset="0"/>
              </a:rPr>
              <a:t>When new systems involve new techniques or drastic changes, the </a:t>
            </a:r>
            <a:r>
              <a:rPr lang="en-US" sz="2000" b="1" dirty="0">
                <a:latin typeface="Comic Sans MS" pitchFamily="66" charset="0"/>
              </a:rPr>
              <a:t>pilot</a:t>
            </a:r>
            <a:r>
              <a:rPr lang="en-US" sz="2000" dirty="0">
                <a:latin typeface="Comic Sans MS" pitchFamily="66" charset="0"/>
              </a:rPr>
              <a:t> approach is often preferred.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In this method, a working version of the system is implemented in one part of the </a:t>
            </a:r>
            <a:r>
              <a:rPr lang="en-US" sz="2000" dirty="0" smtClean="0">
                <a:latin typeface="Comic Sans MS" pitchFamily="66" charset="0"/>
              </a:rPr>
              <a:t>organization, </a:t>
            </a:r>
            <a:r>
              <a:rPr lang="en-US" sz="2000" dirty="0">
                <a:latin typeface="Comic Sans MS" pitchFamily="66" charset="0"/>
              </a:rPr>
              <a:t>such as a single work area or single department.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The users in this area know that they are piloting a new system and that changes can still be made to improve the system.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When the system is deemed complete, it is installed throughout the </a:t>
            </a:r>
            <a:r>
              <a:rPr lang="en-US" sz="2000" dirty="0" smtClean="0">
                <a:latin typeface="Comic Sans MS" pitchFamily="66" charset="0"/>
              </a:rPr>
              <a:t>organization</a:t>
            </a:r>
            <a:r>
              <a:rPr lang="en-US" sz="2000" dirty="0">
                <a:latin typeface="Comic Sans MS" pitchFamily="66" charset="0"/>
              </a:rPr>
              <a:t>, either at once (direct conversion) or gradually (phased conversion). Pilot conversions are only possible in </a:t>
            </a:r>
            <a:r>
              <a:rPr lang="en-US" sz="2000" dirty="0" smtClean="0">
                <a:latin typeface="Comic Sans MS" pitchFamily="66" charset="0"/>
              </a:rPr>
              <a:t>organizations </a:t>
            </a:r>
            <a:r>
              <a:rPr lang="en-US" sz="2000" dirty="0">
                <a:latin typeface="Comic Sans MS" pitchFamily="66" charset="0"/>
              </a:rPr>
              <a:t>that have discrete sections or branches.</a:t>
            </a:r>
          </a:p>
        </p:txBody>
      </p:sp>
    </p:spTree>
    <p:extLst>
      <p:ext uri="{BB962C8B-B14F-4D97-AF65-F5344CB8AC3E}">
        <p14:creationId xmlns:p14="http://schemas.microsoft.com/office/powerpoint/2010/main" val="2083361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p:txBody>
          <a:bodyPr/>
          <a:lstStyle/>
          <a:p>
            <a:r>
              <a:rPr lang="en-GB">
                <a:solidFill>
                  <a:schemeClr val="hlink"/>
                </a:solidFill>
              </a:rPr>
              <a:t>Pilot Conversion</a:t>
            </a:r>
            <a:endParaRPr lang="en-US">
              <a:solidFill>
                <a:schemeClr val="hlink"/>
              </a:solidFill>
            </a:endParaRPr>
          </a:p>
        </p:txBody>
      </p:sp>
      <p:sp>
        <p:nvSpPr>
          <p:cNvPr id="117763" name="Rectangle 3"/>
          <p:cNvSpPr>
            <a:spLocks noGrp="1" noChangeArrowheads="1"/>
          </p:cNvSpPr>
          <p:nvPr>
            <p:ph idx="1"/>
          </p:nvPr>
        </p:nvSpPr>
        <p:spPr>
          <a:xfrm>
            <a:off x="457200" y="1600200"/>
            <a:ext cx="8229600" cy="5068888"/>
          </a:xfrm>
        </p:spPr>
        <p:txBody>
          <a:bodyPr/>
          <a:lstStyle/>
          <a:p>
            <a:pPr>
              <a:lnSpc>
                <a:spcPct val="80000"/>
              </a:lnSpc>
            </a:pPr>
            <a:r>
              <a:rPr lang="en-US" sz="2000" dirty="0">
                <a:latin typeface="Comic Sans MS" pitchFamily="66" charset="0"/>
              </a:rPr>
              <a:t>This approach has the advantage of providing a sound proving ground before full implementation.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However, if piloting is not handled properly and frequent changes are made to the system during the piloting, there is a danger that users could develop the impression that the new system continues to have problems and that it cannot be relied on.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Users involved in piloting the system may resent the fact that they are being used as sounding blocks for the system and may feel that there is additional burden placed upon them to cope with the frequent changes that take place to the system during the piloting. </a:t>
            </a:r>
          </a:p>
          <a:p>
            <a:pPr>
              <a:lnSpc>
                <a:spcPct val="80000"/>
              </a:lnSpc>
            </a:pPr>
            <a:endParaRPr lang="en-US" sz="2000" dirty="0">
              <a:latin typeface="Comic Sans MS" pitchFamily="66" charset="0"/>
            </a:endParaRPr>
          </a:p>
          <a:p>
            <a:pPr>
              <a:lnSpc>
                <a:spcPct val="80000"/>
              </a:lnSpc>
            </a:pPr>
            <a:r>
              <a:rPr lang="en-US" sz="2000" dirty="0">
                <a:latin typeface="Comic Sans MS" pitchFamily="66" charset="0"/>
              </a:rPr>
              <a:t>Not only </a:t>
            </a:r>
            <a:r>
              <a:rPr lang="en-US" sz="2000" dirty="0" smtClean="0">
                <a:latin typeface="Comic Sans MS" pitchFamily="66" charset="0"/>
              </a:rPr>
              <a:t>will </a:t>
            </a:r>
            <a:r>
              <a:rPr lang="en-US" sz="2000" dirty="0">
                <a:latin typeface="Comic Sans MS" pitchFamily="66" charset="0"/>
              </a:rPr>
              <a:t>they have to cope with the new system, they also have to cope with any changes that are made to it during the piloting.</a:t>
            </a:r>
          </a:p>
        </p:txBody>
      </p:sp>
    </p:spTree>
    <p:extLst>
      <p:ext uri="{BB962C8B-B14F-4D97-AF65-F5344CB8AC3E}">
        <p14:creationId xmlns:p14="http://schemas.microsoft.com/office/powerpoint/2010/main" val="4150813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p:txBody>
          <a:bodyPr/>
          <a:lstStyle/>
          <a:p>
            <a:r>
              <a:rPr lang="en-GB">
                <a:solidFill>
                  <a:schemeClr val="hlink"/>
                </a:solidFill>
              </a:rPr>
              <a:t>Pilot Conversion</a:t>
            </a:r>
            <a:endParaRPr lang="en-US">
              <a:solidFill>
                <a:schemeClr val="hlink"/>
              </a:solidFill>
            </a:endParaRPr>
          </a:p>
        </p:txBody>
      </p:sp>
      <p:sp>
        <p:nvSpPr>
          <p:cNvPr id="2" name="Content Placeholder 1"/>
          <p:cNvSpPr>
            <a:spLocks noGrp="1"/>
          </p:cNvSpPr>
          <p:nvPr>
            <p:ph idx="1"/>
          </p:nvPr>
        </p:nvSpPr>
        <p:spPr/>
        <p:txBody>
          <a:bodyPr/>
          <a:lstStyle/>
          <a:p>
            <a:endParaRPr lang="en-US"/>
          </a:p>
        </p:txBody>
      </p:sp>
      <p:pic>
        <p:nvPicPr>
          <p:cNvPr id="5" name="Picture 7" descr="Noname.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133600"/>
            <a:ext cx="6124575"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3012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2" descr="fig_13_04"/>
          <p:cNvPicPr preferRelativeResize="0">
            <a:picLocks noChangeAspect="1" noChangeArrowheads="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228600" y="2336800"/>
            <a:ext cx="8686800"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8281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p:txBody>
          <a:bodyPr/>
          <a:lstStyle/>
          <a:p>
            <a:pPr eaLnBrk="1" hangingPunct="1"/>
            <a:r>
              <a:rPr lang="en-US" altLang="en-US" dirty="0" smtClean="0">
                <a:solidFill>
                  <a:srgbClr val="0070C0"/>
                </a:solidFill>
              </a:rPr>
              <a:t>Planning Conversion</a:t>
            </a:r>
          </a:p>
        </p:txBody>
      </p:sp>
      <p:sp>
        <p:nvSpPr>
          <p:cNvPr id="24582" name="Rectangle 3"/>
          <p:cNvSpPr>
            <a:spLocks noGrp="1" noChangeArrowheads="1"/>
          </p:cNvSpPr>
          <p:nvPr>
            <p:ph type="body" idx="1"/>
          </p:nvPr>
        </p:nvSpPr>
        <p:spPr/>
        <p:txBody>
          <a:bodyPr/>
          <a:lstStyle/>
          <a:p>
            <a:pPr>
              <a:lnSpc>
                <a:spcPct val="80000"/>
              </a:lnSpc>
            </a:pPr>
            <a:r>
              <a:rPr lang="en-US" altLang="en-US" sz="3200" dirty="0">
                <a:latin typeface="Comic Sans MS" pitchFamily="66" charset="0"/>
              </a:rPr>
              <a:t>Considerations</a:t>
            </a:r>
          </a:p>
          <a:p>
            <a:pPr marL="457200" lvl="2">
              <a:lnSpc>
                <a:spcPct val="80000"/>
              </a:lnSpc>
            </a:pPr>
            <a:r>
              <a:rPr lang="en-US" altLang="en-US" sz="2400" dirty="0">
                <a:latin typeface="Comic Sans MS" pitchFamily="66" charset="0"/>
              </a:rPr>
              <a:t>Data conversion - often can be very time consuming</a:t>
            </a:r>
          </a:p>
          <a:p>
            <a:pPr marL="457200" lvl="3">
              <a:lnSpc>
                <a:spcPct val="80000"/>
              </a:lnSpc>
              <a:buSzPct val="85000"/>
            </a:pPr>
            <a:r>
              <a:rPr lang="en-US" altLang="en-US" sz="2400" dirty="0">
                <a:latin typeface="Comic Sans MS" pitchFamily="66" charset="0"/>
              </a:rPr>
              <a:t>Error correction</a:t>
            </a:r>
          </a:p>
          <a:p>
            <a:pPr marL="457200" lvl="3">
              <a:lnSpc>
                <a:spcPct val="80000"/>
              </a:lnSpc>
              <a:buSzPct val="85000"/>
            </a:pPr>
            <a:r>
              <a:rPr lang="en-US" altLang="en-US" sz="2400" dirty="0">
                <a:latin typeface="Comic Sans MS" pitchFamily="66" charset="0"/>
              </a:rPr>
              <a:t>Loading from current system</a:t>
            </a:r>
          </a:p>
          <a:p>
            <a:pPr marL="457200" lvl="2">
              <a:lnSpc>
                <a:spcPct val="80000"/>
              </a:lnSpc>
            </a:pPr>
            <a:r>
              <a:rPr lang="en-US" altLang="en-US" sz="2400" dirty="0">
                <a:latin typeface="Comic Sans MS" pitchFamily="66" charset="0"/>
              </a:rPr>
              <a:t>Planned system </a:t>
            </a:r>
            <a:r>
              <a:rPr lang="en-US" altLang="en-US" sz="2400" dirty="0" smtClean="0">
                <a:latin typeface="Comic Sans MS" pitchFamily="66" charset="0"/>
              </a:rPr>
              <a:t>shutdown or downtime</a:t>
            </a:r>
            <a:endParaRPr lang="en-US" altLang="en-US" sz="2400" dirty="0">
              <a:latin typeface="Comic Sans MS" pitchFamily="66" charset="0"/>
            </a:endParaRPr>
          </a:p>
          <a:p>
            <a:pPr marL="457200" lvl="2">
              <a:lnSpc>
                <a:spcPct val="80000"/>
              </a:lnSpc>
            </a:pPr>
            <a:r>
              <a:rPr lang="en-US" altLang="en-US" sz="2400" dirty="0">
                <a:latin typeface="Comic Sans MS" pitchFamily="66" charset="0"/>
              </a:rPr>
              <a:t>Business cycle of organization</a:t>
            </a:r>
          </a:p>
          <a:p>
            <a:pPr lvl="1" eaLnBrk="1" hangingPunct="1">
              <a:buFont typeface="Wingdings" panose="05000000000000000000" pitchFamily="2" charset="2"/>
              <a:buNone/>
            </a:pPr>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2658820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Title 1"/>
          <p:cNvSpPr>
            <a:spLocks noGrp="1"/>
          </p:cNvSpPr>
          <p:nvPr>
            <p:ph type="title"/>
          </p:nvPr>
        </p:nvSpPr>
        <p:spPr/>
        <p:txBody>
          <a:bodyPr/>
          <a:lstStyle/>
          <a:p>
            <a:pPr eaLnBrk="1" hangingPunct="1"/>
            <a:r>
              <a:rPr lang="en-US" altLang="en-US" dirty="0" smtClean="0">
                <a:solidFill>
                  <a:srgbClr val="0070C0"/>
                </a:solidFill>
              </a:rPr>
              <a:t>Preparing User Documentation</a:t>
            </a:r>
          </a:p>
        </p:txBody>
      </p:sp>
      <p:sp>
        <p:nvSpPr>
          <p:cNvPr id="28676" name="Content Placeholder 2"/>
          <p:cNvSpPr>
            <a:spLocks noGrp="1"/>
          </p:cNvSpPr>
          <p:nvPr>
            <p:ph idx="1"/>
          </p:nvPr>
        </p:nvSpPr>
        <p:spPr/>
        <p:txBody>
          <a:bodyPr/>
          <a:lstStyle/>
          <a:p>
            <a:pPr eaLnBrk="1" hangingPunct="1"/>
            <a:r>
              <a:rPr lang="en-US" altLang="en-US" dirty="0" smtClean="0">
                <a:latin typeface="Comic Sans MS" panose="030F0702030302020204" pitchFamily="66" charset="0"/>
              </a:rPr>
              <a:t>Traditional source has been information systems department.</a:t>
            </a:r>
          </a:p>
          <a:p>
            <a:pPr eaLnBrk="1" hangingPunct="1"/>
            <a:r>
              <a:rPr lang="en-US" altLang="en-US" dirty="0" smtClean="0">
                <a:latin typeface="Comic Sans MS" panose="030F0702030302020204" pitchFamily="66" charset="0"/>
              </a:rPr>
              <a:t>Application-oriented documentation is now often supplied by vendors and users themselves.</a:t>
            </a:r>
          </a:p>
        </p:txBody>
      </p:sp>
    </p:spTree>
    <p:extLst>
      <p:ext uri="{BB962C8B-B14F-4D97-AF65-F5344CB8AC3E}">
        <p14:creationId xmlns:p14="http://schemas.microsoft.com/office/powerpoint/2010/main" val="3818052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Title 1"/>
          <p:cNvSpPr>
            <a:spLocks noGrp="1"/>
          </p:cNvSpPr>
          <p:nvPr>
            <p:ph type="title"/>
          </p:nvPr>
        </p:nvSpPr>
        <p:spPr/>
        <p:txBody>
          <a:bodyPr/>
          <a:lstStyle/>
          <a:p>
            <a:pPr eaLnBrk="1" hangingPunct="1"/>
            <a:r>
              <a:rPr lang="en-US" altLang="en-US" dirty="0" smtClean="0">
                <a:solidFill>
                  <a:srgbClr val="0070C0"/>
                </a:solidFill>
              </a:rPr>
              <a:t>Training and Supporting Users</a:t>
            </a:r>
          </a:p>
        </p:txBody>
      </p:sp>
      <p:sp>
        <p:nvSpPr>
          <p:cNvPr id="29700" name="Content Placeholder 2"/>
          <p:cNvSpPr>
            <a:spLocks noGrp="1"/>
          </p:cNvSpPr>
          <p:nvPr>
            <p:ph idx="1"/>
          </p:nvPr>
        </p:nvSpPr>
        <p:spPr>
          <a:xfrm>
            <a:off x="450273" y="1482436"/>
            <a:ext cx="8229600" cy="4876800"/>
          </a:xfrm>
        </p:spPr>
        <p:txBody>
          <a:bodyPr/>
          <a:lstStyle/>
          <a:p>
            <a:pPr eaLnBrk="1" hangingPunct="1"/>
            <a:r>
              <a:rPr lang="en-US" altLang="en-US" b="1" dirty="0" smtClean="0">
                <a:latin typeface="Comic Sans MS" panose="030F0702030302020204" pitchFamily="66" charset="0"/>
              </a:rPr>
              <a:t>Support</a:t>
            </a:r>
            <a:r>
              <a:rPr lang="en-US" altLang="en-US" dirty="0" smtClean="0">
                <a:latin typeface="Comic Sans MS" panose="030F0702030302020204" pitchFamily="66" charset="0"/>
              </a:rPr>
              <a:t>: providing ongoing educational and problem-solving assistance to information system users </a:t>
            </a:r>
          </a:p>
          <a:p>
            <a:r>
              <a:rPr lang="en-US" altLang="en-US" dirty="0" smtClean="0">
                <a:latin typeface="Comic Sans MS" panose="030F0702030302020204" pitchFamily="66" charset="0"/>
              </a:rPr>
              <a:t>For in-house developed systems, support materials and jobs will have to be prepared or designed as part of the implementation process.</a:t>
            </a:r>
            <a:br>
              <a:rPr lang="en-US" altLang="en-US" dirty="0" smtClean="0">
                <a:latin typeface="Comic Sans MS" panose="030F0702030302020204" pitchFamily="66" charset="0"/>
              </a:rPr>
            </a:br>
            <a:r>
              <a:rPr lang="en-US" altLang="en-US" b="1" dirty="0">
                <a:latin typeface="Comic Sans MS" panose="030F0702030302020204" pitchFamily="66" charset="0"/>
              </a:rPr>
              <a:t>Computing infrastructure</a:t>
            </a:r>
            <a:r>
              <a:rPr lang="en-US" altLang="en-US" dirty="0">
                <a:latin typeface="Comic Sans MS" panose="030F0702030302020204" pitchFamily="66" charset="0"/>
              </a:rPr>
              <a:t>: all of the resources and practices required to help people and adequately use computer systems to do their primary </a:t>
            </a:r>
            <a:r>
              <a:rPr lang="en-US" altLang="en-US" dirty="0" smtClean="0">
                <a:latin typeface="Comic Sans MS" panose="030F0702030302020204" pitchFamily="66" charset="0"/>
              </a:rPr>
              <a:t>work</a:t>
            </a:r>
          </a:p>
          <a:p>
            <a:r>
              <a:rPr lang="en-US" altLang="en-US" b="1" dirty="0">
                <a:latin typeface="Comic Sans MS" panose="030F0702030302020204" pitchFamily="66" charset="0"/>
              </a:rPr>
              <a:t>Help desk</a:t>
            </a:r>
            <a:r>
              <a:rPr lang="en-US" altLang="en-US" dirty="0">
                <a:latin typeface="Comic Sans MS" panose="030F0702030302020204" pitchFamily="66" charset="0"/>
              </a:rPr>
              <a:t>: a single point of contact for all user inquiries and problems about a particular information system or for all users in a particular department</a:t>
            </a:r>
          </a:p>
          <a:p>
            <a:endParaRPr lang="en-US" altLang="en-US" dirty="0">
              <a:latin typeface="Comic Sans MS" panose="030F0702030302020204" pitchFamily="66" charset="0"/>
            </a:endParaRPr>
          </a:p>
          <a:p>
            <a:pPr eaLnBrk="1" hangingPunct="1"/>
            <a:endParaRPr lang="en-US" altLang="en-US" dirty="0" smtClean="0">
              <a:latin typeface="Comic Sans MS" panose="030F0702030302020204" pitchFamily="66" charset="0"/>
            </a:endParaRPr>
          </a:p>
        </p:txBody>
      </p:sp>
    </p:spTree>
    <p:extLst>
      <p:ext uri="{BB962C8B-B14F-4D97-AF65-F5344CB8AC3E}">
        <p14:creationId xmlns:p14="http://schemas.microsoft.com/office/powerpoint/2010/main" val="16477320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p:txBody>
          <a:bodyPr/>
          <a:lstStyle/>
          <a:p>
            <a:r>
              <a:rPr lang="en-GB" dirty="0">
                <a:solidFill>
                  <a:schemeClr val="hlink"/>
                </a:solidFill>
              </a:rPr>
              <a:t>System Conversion</a:t>
            </a:r>
            <a:endParaRPr lang="en-US" dirty="0">
              <a:solidFill>
                <a:schemeClr val="hlink"/>
              </a:solidFill>
            </a:endParaRPr>
          </a:p>
        </p:txBody>
      </p:sp>
      <p:sp>
        <p:nvSpPr>
          <p:cNvPr id="78851" name="Rectangle 3"/>
          <p:cNvSpPr>
            <a:spLocks noGrp="1" noChangeArrowheads="1"/>
          </p:cNvSpPr>
          <p:nvPr>
            <p:ph idx="1"/>
          </p:nvPr>
        </p:nvSpPr>
        <p:spPr/>
        <p:txBody>
          <a:bodyPr/>
          <a:lstStyle/>
          <a:p>
            <a:r>
              <a:rPr lang="en-US" sz="2800" dirty="0">
                <a:latin typeface="Comic Sans MS" pitchFamily="66" charset="0"/>
              </a:rPr>
              <a:t>System Conversion is the process of changing from the old system to the new one. </a:t>
            </a:r>
          </a:p>
          <a:p>
            <a:endParaRPr lang="en-US" sz="2800" dirty="0">
              <a:latin typeface="Comic Sans MS" pitchFamily="66" charset="0"/>
            </a:endParaRPr>
          </a:p>
          <a:p>
            <a:r>
              <a:rPr lang="en-US" sz="2800" dirty="0">
                <a:latin typeface="Comic Sans MS" pitchFamily="66" charset="0"/>
              </a:rPr>
              <a:t>There are four methods of handling a systems conversion:</a:t>
            </a:r>
          </a:p>
          <a:p>
            <a:pPr lvl="1"/>
            <a:r>
              <a:rPr lang="en-US" sz="2400" dirty="0">
                <a:latin typeface="Comic Sans MS" pitchFamily="66" charset="0"/>
              </a:rPr>
              <a:t>Parallel </a:t>
            </a:r>
            <a:r>
              <a:rPr lang="en-US" sz="2400" dirty="0" smtClean="0">
                <a:latin typeface="Comic Sans MS" pitchFamily="66" charset="0"/>
              </a:rPr>
              <a:t>conversion</a:t>
            </a:r>
            <a:r>
              <a:rPr lang="en-US" sz="2400" dirty="0" smtClean="0">
                <a:latin typeface="Comic Sans MS" pitchFamily="66" charset="0"/>
              </a:rPr>
              <a:t> </a:t>
            </a:r>
            <a:endParaRPr lang="en-US" sz="2400" dirty="0">
              <a:latin typeface="Comic Sans MS" pitchFamily="66" charset="0"/>
            </a:endParaRPr>
          </a:p>
          <a:p>
            <a:pPr lvl="1"/>
            <a:r>
              <a:rPr lang="en-US" sz="2400" dirty="0">
                <a:latin typeface="Comic Sans MS" pitchFamily="66" charset="0"/>
              </a:rPr>
              <a:t>Direct </a:t>
            </a:r>
            <a:r>
              <a:rPr lang="en-US" sz="2400" dirty="0" smtClean="0">
                <a:latin typeface="Comic Sans MS" pitchFamily="66" charset="0"/>
              </a:rPr>
              <a:t>conversion (also called “Big Bang”) </a:t>
            </a:r>
            <a:endParaRPr lang="en-US" sz="2400" dirty="0">
              <a:latin typeface="Comic Sans MS" pitchFamily="66" charset="0"/>
            </a:endParaRPr>
          </a:p>
          <a:p>
            <a:pPr lvl="1"/>
            <a:r>
              <a:rPr lang="en-US" sz="2400" dirty="0">
                <a:latin typeface="Comic Sans MS" pitchFamily="66" charset="0"/>
              </a:rPr>
              <a:t>Pilot system </a:t>
            </a:r>
            <a:r>
              <a:rPr lang="en-US" sz="2400" dirty="0" smtClean="0">
                <a:latin typeface="Comic Sans MS" pitchFamily="66" charset="0"/>
              </a:rPr>
              <a:t>(also called “</a:t>
            </a:r>
            <a:r>
              <a:rPr lang="en-US" altLang="en-US" sz="2400" dirty="0">
                <a:latin typeface="Comic Sans MS" pitchFamily="66" charset="0"/>
              </a:rPr>
              <a:t>Single-location installation</a:t>
            </a:r>
            <a:r>
              <a:rPr lang="en-US" altLang="en-US" sz="2400" dirty="0" smtClean="0"/>
              <a:t>”) </a:t>
            </a:r>
            <a:endParaRPr lang="en-US" sz="2400" dirty="0">
              <a:latin typeface="Comic Sans MS" pitchFamily="66" charset="0"/>
            </a:endParaRPr>
          </a:p>
          <a:p>
            <a:pPr lvl="1"/>
            <a:r>
              <a:rPr lang="en-US" sz="2400" dirty="0">
                <a:latin typeface="Comic Sans MS" pitchFamily="66" charset="0"/>
              </a:rPr>
              <a:t>Phased conversion</a:t>
            </a:r>
          </a:p>
        </p:txBody>
      </p:sp>
    </p:spTree>
    <p:extLst>
      <p:ext uri="{BB962C8B-B14F-4D97-AF65-F5344CB8AC3E}">
        <p14:creationId xmlns:p14="http://schemas.microsoft.com/office/powerpoint/2010/main" val="2922290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Rot="1" noChangeArrowheads="1"/>
          </p:cNvSpPr>
          <p:nvPr>
            <p:ph type="title"/>
          </p:nvPr>
        </p:nvSpPr>
        <p:spPr/>
        <p:txBody>
          <a:bodyPr/>
          <a:lstStyle/>
          <a:p>
            <a:r>
              <a:rPr lang="en-GB">
                <a:solidFill>
                  <a:schemeClr val="hlink"/>
                </a:solidFill>
              </a:rPr>
              <a:t>Direct Conversion</a:t>
            </a:r>
            <a:endParaRPr lang="en-US">
              <a:solidFill>
                <a:schemeClr val="hlink"/>
              </a:solidFill>
            </a:endParaRPr>
          </a:p>
        </p:txBody>
      </p:sp>
      <p:sp>
        <p:nvSpPr>
          <p:cNvPr id="110595" name="Rectangle 3"/>
          <p:cNvSpPr>
            <a:spLocks noGrp="1" noChangeArrowheads="1"/>
          </p:cNvSpPr>
          <p:nvPr>
            <p:ph idx="1"/>
          </p:nvPr>
        </p:nvSpPr>
        <p:spPr>
          <a:xfrm>
            <a:off x="457200" y="1600200"/>
            <a:ext cx="8229600" cy="5068888"/>
          </a:xfrm>
        </p:spPr>
        <p:txBody>
          <a:bodyPr/>
          <a:lstStyle/>
          <a:p>
            <a:pPr>
              <a:lnSpc>
                <a:spcPct val="80000"/>
              </a:lnSpc>
            </a:pPr>
            <a:r>
              <a:rPr lang="en-US" sz="1800" dirty="0">
                <a:latin typeface="Comic Sans MS" pitchFamily="66" charset="0"/>
              </a:rPr>
              <a:t>The direct</a:t>
            </a:r>
            <a:r>
              <a:rPr lang="en-US" sz="1800" b="1" dirty="0">
                <a:latin typeface="Comic Sans MS" pitchFamily="66" charset="0"/>
              </a:rPr>
              <a:t> </a:t>
            </a:r>
            <a:r>
              <a:rPr lang="en-US" sz="1800" dirty="0">
                <a:latin typeface="Comic Sans MS" pitchFamily="66" charset="0"/>
              </a:rPr>
              <a:t>changeover method converts from the old system to the new system abruptly, sometimes over a weekend or even overnight. </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The old system is used until a planned conversion day, when it is replaced by the new system - there are no parallel activities. </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If the </a:t>
            </a:r>
            <a:r>
              <a:rPr lang="en-US" sz="1800" dirty="0" smtClean="0">
                <a:latin typeface="Comic Sans MS" pitchFamily="66" charset="0"/>
              </a:rPr>
              <a:t>analyst or PM </a:t>
            </a:r>
            <a:r>
              <a:rPr lang="en-US" sz="1800" dirty="0">
                <a:latin typeface="Comic Sans MS" pitchFamily="66" charset="0"/>
              </a:rPr>
              <a:t>must make the change and wants to ensure that the new system fully replaces the old one so that users cannot rely on the previous methods, direct changeover will accomplish this goal. </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This method forces the users to make the new system work since they have no other method to fall back on.</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This method is normally only adopted when there is insufficient similarity between the old and new systems to make parallel or pilot runs meaningful or when extra staff required to supervise parallel runs are not available.</a:t>
            </a:r>
            <a:r>
              <a:rPr lang="en-US" sz="1800" dirty="0"/>
              <a:t> </a:t>
            </a:r>
          </a:p>
        </p:txBody>
      </p:sp>
    </p:spTree>
    <p:extLst>
      <p:ext uri="{BB962C8B-B14F-4D97-AF65-F5344CB8AC3E}">
        <p14:creationId xmlns:p14="http://schemas.microsoft.com/office/powerpoint/2010/main" val="1329767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p:txBody>
          <a:bodyPr/>
          <a:lstStyle/>
          <a:p>
            <a:r>
              <a:rPr lang="en-GB">
                <a:solidFill>
                  <a:schemeClr val="hlink"/>
                </a:solidFill>
              </a:rPr>
              <a:t>Parallel Conversion</a:t>
            </a:r>
            <a:endParaRPr lang="en-US">
              <a:solidFill>
                <a:schemeClr val="hlink"/>
              </a:solidFill>
            </a:endParaRPr>
          </a:p>
        </p:txBody>
      </p:sp>
      <p:sp>
        <p:nvSpPr>
          <p:cNvPr id="111619" name="Rectangle 3"/>
          <p:cNvSpPr>
            <a:spLocks noGrp="1" noChangeArrowheads="1"/>
          </p:cNvSpPr>
          <p:nvPr>
            <p:ph idx="1"/>
          </p:nvPr>
        </p:nvSpPr>
        <p:spPr>
          <a:xfrm>
            <a:off x="457200" y="1600200"/>
            <a:ext cx="8229600" cy="5068888"/>
          </a:xfrm>
        </p:spPr>
        <p:txBody>
          <a:bodyPr/>
          <a:lstStyle/>
          <a:p>
            <a:pPr>
              <a:lnSpc>
                <a:spcPct val="80000"/>
              </a:lnSpc>
            </a:pPr>
            <a:r>
              <a:rPr lang="en-US" sz="2000">
                <a:latin typeface="Comic Sans MS" pitchFamily="66" charset="0"/>
              </a:rPr>
              <a:t>Under this approach, users continue to operate the old system in the accustomed manner but they also begin to use the new system. </a:t>
            </a:r>
          </a:p>
          <a:p>
            <a:pPr>
              <a:lnSpc>
                <a:spcPct val="80000"/>
              </a:lnSpc>
            </a:pPr>
            <a:endParaRPr lang="en-US" sz="2000">
              <a:latin typeface="Comic Sans MS" pitchFamily="66" charset="0"/>
            </a:endParaRPr>
          </a:p>
          <a:p>
            <a:pPr>
              <a:lnSpc>
                <a:spcPct val="80000"/>
              </a:lnSpc>
            </a:pPr>
            <a:r>
              <a:rPr lang="en-US" sz="2000">
                <a:latin typeface="Comic Sans MS" pitchFamily="66" charset="0"/>
              </a:rPr>
              <a:t>This method is the safest conversion method since it guarantees that, should problems such as errors in processing or inability to handle certain types of transactions arise in using the new system, the organisation can still fall back to the old system without loss of time or loss of service. </a:t>
            </a:r>
          </a:p>
          <a:p>
            <a:pPr>
              <a:lnSpc>
                <a:spcPct val="80000"/>
              </a:lnSpc>
            </a:pPr>
            <a:endParaRPr lang="en-US" sz="2000">
              <a:latin typeface="Comic Sans MS" pitchFamily="66" charset="0"/>
            </a:endParaRPr>
          </a:p>
          <a:p>
            <a:pPr>
              <a:lnSpc>
                <a:spcPct val="80000"/>
              </a:lnSpc>
            </a:pPr>
            <a:r>
              <a:rPr lang="en-US" sz="2000">
                <a:latin typeface="Comic Sans MS" pitchFamily="66" charset="0"/>
              </a:rPr>
              <a:t>By processing data simultaneously by both old and new systems, it is also possible to cross-check results. </a:t>
            </a:r>
          </a:p>
          <a:p>
            <a:pPr>
              <a:lnSpc>
                <a:spcPct val="80000"/>
              </a:lnSpc>
            </a:pPr>
            <a:endParaRPr lang="en-US" sz="2000">
              <a:latin typeface="Comic Sans MS" pitchFamily="66" charset="0"/>
            </a:endParaRPr>
          </a:p>
          <a:p>
            <a:pPr>
              <a:lnSpc>
                <a:spcPct val="80000"/>
              </a:lnSpc>
            </a:pPr>
            <a:r>
              <a:rPr lang="en-US" sz="2000">
                <a:latin typeface="Comic Sans MS" pitchFamily="66" charset="0"/>
              </a:rPr>
              <a:t>Parallel conversions allow users to learn the new system at their own pace, without the fear that making mistakes would be disastrous.</a:t>
            </a:r>
          </a:p>
        </p:txBody>
      </p:sp>
    </p:spTree>
    <p:extLst>
      <p:ext uri="{BB962C8B-B14F-4D97-AF65-F5344CB8AC3E}">
        <p14:creationId xmlns:p14="http://schemas.microsoft.com/office/powerpoint/2010/main" val="20469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p:txBody>
          <a:bodyPr/>
          <a:lstStyle/>
          <a:p>
            <a:r>
              <a:rPr lang="en-GB">
                <a:solidFill>
                  <a:schemeClr val="hlink"/>
                </a:solidFill>
              </a:rPr>
              <a:t>Parallel Conversion</a:t>
            </a:r>
            <a:endParaRPr lang="en-US">
              <a:solidFill>
                <a:schemeClr val="hlink"/>
              </a:solidFill>
            </a:endParaRPr>
          </a:p>
        </p:txBody>
      </p:sp>
      <p:sp>
        <p:nvSpPr>
          <p:cNvPr id="112643" name="Rectangle 3"/>
          <p:cNvSpPr>
            <a:spLocks noGrp="1" noChangeArrowheads="1"/>
          </p:cNvSpPr>
          <p:nvPr>
            <p:ph idx="1"/>
          </p:nvPr>
        </p:nvSpPr>
        <p:spPr>
          <a:xfrm>
            <a:off x="457200" y="1600200"/>
            <a:ext cx="8229600" cy="5068888"/>
          </a:xfrm>
        </p:spPr>
        <p:txBody>
          <a:bodyPr/>
          <a:lstStyle/>
          <a:p>
            <a:pPr>
              <a:lnSpc>
                <a:spcPct val="80000"/>
              </a:lnSpc>
            </a:pPr>
            <a:r>
              <a:rPr lang="en-US" sz="2400" dirty="0">
                <a:latin typeface="Comic Sans MS" pitchFamily="66" charset="0"/>
              </a:rPr>
              <a:t>The disadvantages of parallel systems approach are significant. </a:t>
            </a:r>
          </a:p>
          <a:p>
            <a:pPr lvl="1">
              <a:lnSpc>
                <a:spcPct val="80000"/>
              </a:lnSpc>
            </a:pPr>
            <a:r>
              <a:rPr lang="en-US" sz="2000" dirty="0">
                <a:latin typeface="Comic Sans MS" pitchFamily="66" charset="0"/>
              </a:rPr>
              <a:t>The running costs of the system double since there are two systems to support. In some situations it is necessary to hire temporary personnel to assist in operating both systems in parallel. </a:t>
            </a:r>
          </a:p>
          <a:p>
            <a:pPr lvl="1">
              <a:lnSpc>
                <a:spcPct val="80000"/>
              </a:lnSpc>
            </a:pPr>
            <a:endParaRPr lang="en-US" sz="2000" dirty="0">
              <a:latin typeface="Comic Sans MS" pitchFamily="66" charset="0"/>
            </a:endParaRPr>
          </a:p>
          <a:p>
            <a:pPr lvl="1">
              <a:lnSpc>
                <a:spcPct val="80000"/>
              </a:lnSpc>
            </a:pPr>
            <a:r>
              <a:rPr lang="en-US" sz="2000" dirty="0">
                <a:latin typeface="Comic Sans MS" pitchFamily="66" charset="0"/>
              </a:rPr>
              <a:t>The fact that users know they can fall back to the old system may be a disadvantage if there is any resistance to change. Because of this in-built resistance, the new system may not get a fair trial.</a:t>
            </a:r>
          </a:p>
          <a:p>
            <a:pPr lvl="1">
              <a:lnSpc>
                <a:spcPct val="80000"/>
              </a:lnSpc>
            </a:pPr>
            <a:endParaRPr lang="en-US" sz="2000" dirty="0">
              <a:latin typeface="Comic Sans MS" pitchFamily="66" charset="0"/>
            </a:endParaRPr>
          </a:p>
          <a:p>
            <a:pPr>
              <a:lnSpc>
                <a:spcPct val="80000"/>
              </a:lnSpc>
            </a:pPr>
            <a:r>
              <a:rPr lang="en-US" sz="2400" dirty="0">
                <a:latin typeface="Comic Sans MS" pitchFamily="66" charset="0"/>
              </a:rPr>
              <a:t>The parallel method of conversion offers the most secure implementation plan if things go wrong, but the costs and risks to a fair trial cannot be overlooked.</a:t>
            </a:r>
          </a:p>
        </p:txBody>
      </p:sp>
    </p:spTree>
    <p:extLst>
      <p:ext uri="{BB962C8B-B14F-4D97-AF65-F5344CB8AC3E}">
        <p14:creationId xmlns:p14="http://schemas.microsoft.com/office/powerpoint/2010/main" val="2554588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normAutofit/>
          </a:bodyPr>
          <a:lstStyle/>
          <a:p>
            <a:pPr eaLnBrk="1" hangingPunct="1"/>
            <a:r>
              <a:rPr lang="en-US" altLang="en-US" sz="3600" b="1" dirty="0">
                <a:solidFill>
                  <a:srgbClr val="0070C0"/>
                </a:solidFill>
                <a:latin typeface="Comic Sans MS" pitchFamily="66" charset="0"/>
                <a:ea typeface="+mn-ea"/>
                <a:cs typeface="+mn-cs"/>
              </a:rPr>
              <a:t>Parallel </a:t>
            </a:r>
            <a:r>
              <a:rPr lang="en-US" altLang="en-US" sz="3600" b="1" dirty="0" smtClean="0">
                <a:solidFill>
                  <a:srgbClr val="0070C0"/>
                </a:solidFill>
                <a:latin typeface="Comic Sans MS" pitchFamily="66" charset="0"/>
                <a:ea typeface="+mn-ea"/>
                <a:cs typeface="+mn-cs"/>
              </a:rPr>
              <a:t>Conversion</a:t>
            </a:r>
            <a:endParaRPr lang="en-US" altLang="en-US" sz="3600" b="1" dirty="0">
              <a:solidFill>
                <a:srgbClr val="0070C0"/>
              </a:solidFill>
              <a:latin typeface="Comic Sans MS" pitchFamily="66" charset="0"/>
              <a:ea typeface="+mn-ea"/>
              <a:cs typeface="+mn-cs"/>
            </a:endParaRPr>
          </a:p>
        </p:txBody>
      </p:sp>
      <p:sp>
        <p:nvSpPr>
          <p:cNvPr id="18436" name="Content Placeholder 2"/>
          <p:cNvSpPr>
            <a:spLocks noGrp="1"/>
          </p:cNvSpPr>
          <p:nvPr>
            <p:ph idx="1"/>
          </p:nvPr>
        </p:nvSpPr>
        <p:spPr/>
        <p:txBody>
          <a:bodyPr>
            <a:normAutofit/>
          </a:bodyPr>
          <a:lstStyle/>
          <a:p>
            <a:pPr eaLnBrk="1" hangingPunct="1"/>
            <a:r>
              <a:rPr lang="en-US" altLang="en-US" b="1" dirty="0">
                <a:latin typeface="Comic Sans MS" pitchFamily="66" charset="0"/>
              </a:rPr>
              <a:t>Parallel </a:t>
            </a:r>
            <a:r>
              <a:rPr lang="en-US" altLang="en-US" b="1" dirty="0" smtClean="0">
                <a:latin typeface="Comic Sans MS" pitchFamily="66" charset="0"/>
              </a:rPr>
              <a:t>conversion: </a:t>
            </a:r>
            <a:r>
              <a:rPr lang="en-US" altLang="en-US" dirty="0">
                <a:latin typeface="Comic Sans MS" pitchFamily="66" charset="0"/>
              </a:rPr>
              <a:t>running the old information system and the new one at the same time until management decides the old system can be turned off</a:t>
            </a:r>
          </a:p>
        </p:txBody>
      </p:sp>
      <p:sp>
        <p:nvSpPr>
          <p:cNvPr id="18438" name="Date Placeholder 5"/>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r>
              <a:rPr lang="en-US" altLang="en-US" sz="1200" smtClean="0"/>
              <a:t>Chapter 13</a:t>
            </a:r>
          </a:p>
        </p:txBody>
      </p:sp>
      <p:sp>
        <p:nvSpPr>
          <p:cNvPr id="18434" name="Rectangle 2"/>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r>
              <a:rPr lang="en-US" altLang="en-US" sz="1200" smtClean="0"/>
              <a:t>© 2011 Pearson Education, Inc. Publishing as Prentice Hall</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800BB52E-6193-461A-AB89-6FE28B39419A}" type="slidenum">
              <a:rPr lang="en-US" altLang="en-US" sz="1200" smtClean="0">
                <a:latin typeface="Arial Black" panose="020B0A04020102020204" pitchFamily="34" charset="0"/>
              </a:rPr>
              <a:pPr>
                <a:spcBef>
                  <a:spcPct val="0"/>
                </a:spcBef>
                <a:buClrTx/>
                <a:buSzTx/>
                <a:buFontTx/>
                <a:buNone/>
              </a:pPr>
              <a:t>6</a:t>
            </a:fld>
            <a:endParaRPr lang="en-US" altLang="en-US" sz="1200" smtClean="0">
              <a:latin typeface="Arial Black" panose="020B0A04020102020204" pitchFamily="34" charset="0"/>
            </a:endParaRPr>
          </a:p>
        </p:txBody>
      </p:sp>
      <p:pic>
        <p:nvPicPr>
          <p:cNvPr id="18439" name="Picture 6" descr="Noname.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114800"/>
            <a:ext cx="4232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55431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p:txBody>
          <a:bodyPr/>
          <a:lstStyle/>
          <a:p>
            <a:r>
              <a:rPr lang="en-GB">
                <a:solidFill>
                  <a:schemeClr val="hlink"/>
                </a:solidFill>
              </a:rPr>
              <a:t>Phased Conversion</a:t>
            </a:r>
            <a:endParaRPr lang="en-US">
              <a:solidFill>
                <a:schemeClr val="hlink"/>
              </a:solidFill>
            </a:endParaRPr>
          </a:p>
        </p:txBody>
      </p:sp>
      <p:sp>
        <p:nvSpPr>
          <p:cNvPr id="113667" name="Rectangle 3"/>
          <p:cNvSpPr>
            <a:spLocks noGrp="1" noChangeArrowheads="1"/>
          </p:cNvSpPr>
          <p:nvPr>
            <p:ph idx="1"/>
          </p:nvPr>
        </p:nvSpPr>
        <p:spPr>
          <a:xfrm>
            <a:off x="457200" y="1600200"/>
            <a:ext cx="8229600" cy="5068888"/>
          </a:xfrm>
        </p:spPr>
        <p:txBody>
          <a:bodyPr/>
          <a:lstStyle/>
          <a:p>
            <a:pPr>
              <a:lnSpc>
                <a:spcPct val="90000"/>
              </a:lnSpc>
            </a:pPr>
            <a:r>
              <a:rPr lang="en-US" sz="2400">
                <a:latin typeface="Comic Sans MS" pitchFamily="66" charset="0"/>
              </a:rPr>
              <a:t>The </a:t>
            </a:r>
            <a:r>
              <a:rPr lang="en-US" sz="2400" b="1">
                <a:latin typeface="Comic Sans MS" pitchFamily="66" charset="0"/>
              </a:rPr>
              <a:t>phased</a:t>
            </a:r>
            <a:r>
              <a:rPr lang="en-US" sz="2400">
                <a:latin typeface="Comic Sans MS" pitchFamily="66" charset="0"/>
              </a:rPr>
              <a:t> method of conversion introduces the new system gradually. </a:t>
            </a:r>
          </a:p>
          <a:p>
            <a:pPr>
              <a:lnSpc>
                <a:spcPct val="90000"/>
              </a:lnSpc>
            </a:pPr>
            <a:endParaRPr lang="en-US" sz="2400">
              <a:latin typeface="Comic Sans MS" pitchFamily="66" charset="0"/>
            </a:endParaRPr>
          </a:p>
          <a:p>
            <a:pPr>
              <a:lnSpc>
                <a:spcPct val="90000"/>
              </a:lnSpc>
            </a:pPr>
            <a:r>
              <a:rPr lang="en-US" sz="2400">
                <a:latin typeface="Comic Sans MS" pitchFamily="66" charset="0"/>
              </a:rPr>
              <a:t>It can be used when it is not possible to install a new system throughout an organisation all at once. </a:t>
            </a:r>
          </a:p>
          <a:p>
            <a:pPr lvl="1">
              <a:lnSpc>
                <a:spcPct val="90000"/>
              </a:lnSpc>
            </a:pPr>
            <a:r>
              <a:rPr lang="en-US" sz="2000">
                <a:latin typeface="Comic Sans MS" pitchFamily="66" charset="0"/>
              </a:rPr>
              <a:t>This may be due to incomplete training of users, late arrival of equipment or limited funding meaning that the costs involved in the introduction of the new system need to be spread over a period of time, ranging from weeks to months. </a:t>
            </a:r>
          </a:p>
          <a:p>
            <a:pPr>
              <a:lnSpc>
                <a:spcPct val="90000"/>
              </a:lnSpc>
            </a:pPr>
            <a:endParaRPr lang="en-US" sz="2400">
              <a:latin typeface="Comic Sans MS" pitchFamily="66" charset="0"/>
            </a:endParaRPr>
          </a:p>
          <a:p>
            <a:pPr>
              <a:lnSpc>
                <a:spcPct val="90000"/>
              </a:lnSpc>
            </a:pPr>
            <a:r>
              <a:rPr lang="en-US" sz="2400">
                <a:latin typeface="Comic Sans MS" pitchFamily="66" charset="0"/>
              </a:rPr>
              <a:t>When used in this way, phasing the introduction of the system means that some users in the organisation can begin to take advantage of the new system before others. </a:t>
            </a:r>
          </a:p>
        </p:txBody>
      </p:sp>
    </p:spTree>
    <p:extLst>
      <p:ext uri="{BB962C8B-B14F-4D97-AF65-F5344CB8AC3E}">
        <p14:creationId xmlns:p14="http://schemas.microsoft.com/office/powerpoint/2010/main" val="1548056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0" name="Rectangle 2"/>
          <p:cNvSpPr>
            <a:spLocks noGrp="1" noRot="1" noChangeArrowheads="1"/>
          </p:cNvSpPr>
          <p:nvPr>
            <p:ph type="title"/>
          </p:nvPr>
        </p:nvSpPr>
        <p:spPr/>
        <p:txBody>
          <a:bodyPr/>
          <a:lstStyle/>
          <a:p>
            <a:r>
              <a:rPr lang="en-GB">
                <a:solidFill>
                  <a:schemeClr val="hlink"/>
                </a:solidFill>
              </a:rPr>
              <a:t>Phased Conversion</a:t>
            </a:r>
            <a:endParaRPr lang="en-US">
              <a:solidFill>
                <a:schemeClr val="hlink"/>
              </a:solidFill>
            </a:endParaRPr>
          </a:p>
        </p:txBody>
      </p:sp>
      <p:sp>
        <p:nvSpPr>
          <p:cNvPr id="114691" name="Rectangle 3"/>
          <p:cNvSpPr>
            <a:spLocks noGrp="1" noChangeArrowheads="1"/>
          </p:cNvSpPr>
          <p:nvPr>
            <p:ph idx="1"/>
          </p:nvPr>
        </p:nvSpPr>
        <p:spPr>
          <a:xfrm>
            <a:off x="457200" y="1600200"/>
            <a:ext cx="8229600" cy="5068888"/>
          </a:xfrm>
        </p:spPr>
        <p:txBody>
          <a:bodyPr/>
          <a:lstStyle/>
          <a:p>
            <a:pPr>
              <a:lnSpc>
                <a:spcPct val="90000"/>
              </a:lnSpc>
            </a:pPr>
            <a:r>
              <a:rPr lang="en-US" sz="2400">
                <a:latin typeface="Comic Sans MS" pitchFamily="66" charset="0"/>
              </a:rPr>
              <a:t>The </a:t>
            </a:r>
            <a:r>
              <a:rPr lang="en-US" sz="2400" b="1">
                <a:latin typeface="Comic Sans MS" pitchFamily="66" charset="0"/>
              </a:rPr>
              <a:t>phased</a:t>
            </a:r>
            <a:r>
              <a:rPr lang="en-US" sz="2400">
                <a:latin typeface="Comic Sans MS" pitchFamily="66" charset="0"/>
              </a:rPr>
              <a:t> method of conversion introduces the new system gradually. </a:t>
            </a:r>
          </a:p>
          <a:p>
            <a:pPr>
              <a:lnSpc>
                <a:spcPct val="90000"/>
              </a:lnSpc>
            </a:pPr>
            <a:endParaRPr lang="en-US" sz="2400">
              <a:latin typeface="Comic Sans MS" pitchFamily="66" charset="0"/>
            </a:endParaRPr>
          </a:p>
          <a:p>
            <a:pPr>
              <a:lnSpc>
                <a:spcPct val="90000"/>
              </a:lnSpc>
            </a:pPr>
            <a:r>
              <a:rPr lang="en-US" sz="2400">
                <a:latin typeface="Comic Sans MS" pitchFamily="66" charset="0"/>
              </a:rPr>
              <a:t>It can be used when it is not possible to install a new system throughout an organisation all at once. </a:t>
            </a:r>
          </a:p>
          <a:p>
            <a:pPr lvl="1">
              <a:lnSpc>
                <a:spcPct val="90000"/>
              </a:lnSpc>
            </a:pPr>
            <a:r>
              <a:rPr lang="en-US" sz="2000">
                <a:latin typeface="Comic Sans MS" pitchFamily="66" charset="0"/>
              </a:rPr>
              <a:t>This may be due to incomplete training of users, late arrival of equipment or limited funding meaning that the costs involved in the introduction of the new system need to be spread over a period of time, ranging from weeks to months. </a:t>
            </a:r>
          </a:p>
          <a:p>
            <a:pPr>
              <a:lnSpc>
                <a:spcPct val="90000"/>
              </a:lnSpc>
            </a:pPr>
            <a:endParaRPr lang="en-US" sz="2400">
              <a:latin typeface="Comic Sans MS" pitchFamily="66" charset="0"/>
            </a:endParaRPr>
          </a:p>
          <a:p>
            <a:pPr>
              <a:lnSpc>
                <a:spcPct val="90000"/>
              </a:lnSpc>
            </a:pPr>
            <a:r>
              <a:rPr lang="en-US" sz="2400">
                <a:latin typeface="Comic Sans MS" pitchFamily="66" charset="0"/>
              </a:rPr>
              <a:t>When used in this way, phasing the introduction of the system means that some users in the organisation can begin to take advantage of the new system before others. </a:t>
            </a:r>
          </a:p>
        </p:txBody>
      </p:sp>
    </p:spTree>
    <p:extLst>
      <p:ext uri="{BB962C8B-B14F-4D97-AF65-F5344CB8AC3E}">
        <p14:creationId xmlns:p14="http://schemas.microsoft.com/office/powerpoint/2010/main" val="3015786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2"/>
          <p:cNvSpPr>
            <a:spLocks noGrp="1" noRot="1" noChangeArrowheads="1"/>
          </p:cNvSpPr>
          <p:nvPr>
            <p:ph type="title"/>
          </p:nvPr>
        </p:nvSpPr>
        <p:spPr/>
        <p:txBody>
          <a:bodyPr/>
          <a:lstStyle/>
          <a:p>
            <a:r>
              <a:rPr lang="en-GB">
                <a:solidFill>
                  <a:schemeClr val="hlink"/>
                </a:solidFill>
              </a:rPr>
              <a:t>Phased Conversion</a:t>
            </a:r>
            <a:endParaRPr lang="en-US">
              <a:solidFill>
                <a:schemeClr val="hlink"/>
              </a:solidFill>
            </a:endParaRPr>
          </a:p>
        </p:txBody>
      </p:sp>
      <p:sp>
        <p:nvSpPr>
          <p:cNvPr id="115715" name="Rectangle 3"/>
          <p:cNvSpPr>
            <a:spLocks noGrp="1" noChangeArrowheads="1"/>
          </p:cNvSpPr>
          <p:nvPr>
            <p:ph idx="1"/>
          </p:nvPr>
        </p:nvSpPr>
        <p:spPr>
          <a:xfrm>
            <a:off x="457200" y="1600200"/>
            <a:ext cx="8229600" cy="5068888"/>
          </a:xfrm>
        </p:spPr>
        <p:txBody>
          <a:bodyPr/>
          <a:lstStyle/>
          <a:p>
            <a:pPr>
              <a:lnSpc>
                <a:spcPct val="80000"/>
              </a:lnSpc>
            </a:pPr>
            <a:r>
              <a:rPr lang="en-US" sz="1800" dirty="0">
                <a:latin typeface="Comic Sans MS" pitchFamily="66" charset="0"/>
              </a:rPr>
              <a:t>Long phase-in periods create difficulties for </a:t>
            </a:r>
            <a:r>
              <a:rPr lang="en-US" sz="1800" dirty="0" smtClean="0">
                <a:latin typeface="Comic Sans MS" pitchFamily="66" charset="0"/>
              </a:rPr>
              <a:t>analysts and PMs. </a:t>
            </a:r>
            <a:endParaRPr lang="en-US" sz="1800" dirty="0">
              <a:latin typeface="Comic Sans MS" pitchFamily="66" charset="0"/>
            </a:endParaRPr>
          </a:p>
          <a:p>
            <a:pPr lvl="1">
              <a:lnSpc>
                <a:spcPct val="80000"/>
              </a:lnSpc>
            </a:pPr>
            <a:r>
              <a:rPr lang="en-US" sz="1600" dirty="0" smtClean="0">
                <a:latin typeface="Comic Sans MS" pitchFamily="66" charset="0"/>
              </a:rPr>
              <a:t>If there </a:t>
            </a:r>
            <a:r>
              <a:rPr lang="en-US" sz="1600" dirty="0">
                <a:latin typeface="Comic Sans MS" pitchFamily="66" charset="0"/>
              </a:rPr>
              <a:t>are problems in the early phases of implementation, word of the difficulties will also spread. </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A phased conversion may also be used if the new system has several independent components. By phasing the introduction of the components, they can be introduced one at a time. Phased conversion used in this way takes more time to fully implement the system, but each small step is less traumatic than one huge one, and users can become accustomed to one change before facing the next. </a:t>
            </a:r>
          </a:p>
          <a:p>
            <a:pPr>
              <a:lnSpc>
                <a:spcPct val="80000"/>
              </a:lnSpc>
            </a:pPr>
            <a:endParaRPr lang="en-US" sz="1800" dirty="0">
              <a:latin typeface="Comic Sans MS" pitchFamily="66" charset="0"/>
            </a:endParaRPr>
          </a:p>
          <a:p>
            <a:pPr>
              <a:lnSpc>
                <a:spcPct val="80000"/>
              </a:lnSpc>
            </a:pPr>
            <a:r>
              <a:rPr lang="en-US" sz="1800" dirty="0">
                <a:latin typeface="Comic Sans MS" pitchFamily="66" charset="0"/>
              </a:rPr>
              <a:t>Also, problems with any step can be detected and fixed before the next step is taken. Phased conversion used in this way is, however, impossible if the system is "one piece" and cannot be broken down in separate component. </a:t>
            </a:r>
          </a:p>
        </p:txBody>
      </p:sp>
    </p:spTree>
    <p:extLst>
      <p:ext uri="{BB962C8B-B14F-4D97-AF65-F5344CB8AC3E}">
        <p14:creationId xmlns:p14="http://schemas.microsoft.com/office/powerpoint/2010/main" val="34532728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IW_TYPE_IMAGE" val="Text Box 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31</TotalTime>
  <Words>1199</Words>
  <Application>Microsoft Office PowerPoint</Application>
  <PresentationFormat>On-screen Show (4:3)</PresentationFormat>
  <Paragraphs>93</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Black</vt:lpstr>
      <vt:lpstr>Calibri</vt:lpstr>
      <vt:lpstr>Comic Sans MS</vt:lpstr>
      <vt:lpstr>Tahoma</vt:lpstr>
      <vt:lpstr>Wingdings</vt:lpstr>
      <vt:lpstr>Clarity</vt:lpstr>
      <vt:lpstr>System Conversion</vt:lpstr>
      <vt:lpstr>System Conversion</vt:lpstr>
      <vt:lpstr>Direct Conversion</vt:lpstr>
      <vt:lpstr>Parallel Conversion</vt:lpstr>
      <vt:lpstr>Parallel Conversion</vt:lpstr>
      <vt:lpstr>Parallel Conversion</vt:lpstr>
      <vt:lpstr>Phased Conversion</vt:lpstr>
      <vt:lpstr>Phased Conversion</vt:lpstr>
      <vt:lpstr>Phased Conversion</vt:lpstr>
      <vt:lpstr>Phased Conversion</vt:lpstr>
      <vt:lpstr>Pilot Conversion</vt:lpstr>
      <vt:lpstr>Pilot Conversion</vt:lpstr>
      <vt:lpstr>Pilot Conversion</vt:lpstr>
      <vt:lpstr>PowerPoint Presentation</vt:lpstr>
      <vt:lpstr>Planning Conversion</vt:lpstr>
      <vt:lpstr>Preparing User Documentation</vt:lpstr>
      <vt:lpstr>Training and Supporting Users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Conversion</dc:title>
  <dc:creator>peggy</dc:creator>
  <cp:lastModifiedBy>peggy batchelor</cp:lastModifiedBy>
  <cp:revision>6</cp:revision>
  <dcterms:created xsi:type="dcterms:W3CDTF">2012-10-28T02:14:50Z</dcterms:created>
  <dcterms:modified xsi:type="dcterms:W3CDTF">2016-11-07T01:05:58Z</dcterms:modified>
</cp:coreProperties>
</file>