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9"/>
  </p:notesMasterIdLst>
  <p:handoutMasterIdLst>
    <p:handoutMasterId r:id="rId50"/>
  </p:handoutMasterIdLst>
  <p:sldIdLst>
    <p:sldId id="257" r:id="rId2"/>
    <p:sldId id="260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19" r:id="rId47"/>
    <p:sldId id="320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248DF-56A9-48BA-99D7-A981470A72FC}" type="datetimeFigureOut">
              <a:rPr lang="en-US" smtClean="0"/>
              <a:t>8/3/2010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9554B-0239-44AA-BB08-336D184E65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BFA32-C80E-438C-A846-5187C5B539DA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47039-199F-4604-82FE-6240E04B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B55F5C-1BE6-46CC-820D-06E619EF204E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AAB3-ABC0-432A-BB50-5D3D42F22D8C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A5BF18-5244-4736-B9C2-D69B81AA8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AAB3-ABC0-432A-BB50-5D3D42F22D8C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5BF18-5244-4736-B9C2-D69B81AA8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8A5BF18-5244-4736-B9C2-D69B81AA8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AAB3-ABC0-432A-BB50-5D3D42F22D8C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6934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Succeeding in Business with Microsoft Office Excel 2007: A Problem-Solving Approach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69584-4281-4C62-A763-C30A4E11F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AAB3-ABC0-432A-BB50-5D3D42F22D8C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8A5BF18-5244-4736-B9C2-D69B81AA8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AAB3-ABC0-432A-BB50-5D3D42F22D8C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A5BF18-5244-4736-B9C2-D69B81AA8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07BAAB3-ABC0-432A-BB50-5D3D42F22D8C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5BF18-5244-4736-B9C2-D69B81AA8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AAB3-ABC0-432A-BB50-5D3D42F22D8C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8A5BF18-5244-4736-B9C2-D69B81AA8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AAB3-ABC0-432A-BB50-5D3D42F22D8C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8A5BF18-5244-4736-B9C2-D69B81AA8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AAB3-ABC0-432A-BB50-5D3D42F22D8C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A5BF18-5244-4736-B9C2-D69B81AA8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A5BF18-5244-4736-B9C2-D69B81AA8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AAB3-ABC0-432A-BB50-5D3D42F22D8C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8A5BF18-5244-4736-B9C2-D69B81AA8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07BAAB3-ABC0-432A-BB50-5D3D42F22D8C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07BAAB3-ABC0-432A-BB50-5D3D42F22D8C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A5BF18-5244-4736-B9C2-D69B81AA8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E2F310-866F-449B-95EB-DEC42B4D0FB9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Determining Effective Data Display with Charts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Understanding Line and Column Charts</a:t>
            </a: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039D4F-266A-4C9D-8C5B-B222EE6D86B1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838200" y="24384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685800" y="21336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30000"/>
              <a:buFontTx/>
              <a:buChar char="•"/>
            </a:pPr>
            <a:r>
              <a:rPr lang="en-US" b="1">
                <a:latin typeface="Arial" charset="0"/>
              </a:rPr>
              <a:t>Line chart-</a:t>
            </a:r>
            <a:r>
              <a:rPr lang="en-US">
                <a:latin typeface="Arial" charset="0"/>
              </a:rPr>
              <a:t> displays trends over time or by category.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30000"/>
            </a:pPr>
            <a:endParaRPr lang="en-US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30000"/>
              <a:buFontTx/>
              <a:buChar char="•"/>
            </a:pPr>
            <a:r>
              <a:rPr lang="en-US" b="1">
                <a:latin typeface="Arial" charset="0"/>
              </a:rPr>
              <a:t>Column chart-</a:t>
            </a:r>
            <a:r>
              <a:rPr lang="en-US">
                <a:latin typeface="Arial" charset="0"/>
              </a:rPr>
              <a:t> compares values across categories in a vertical orientation.</a:t>
            </a:r>
            <a:endParaRPr lang="en-US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Understanding Line and Column Charts</a:t>
            </a: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E89510-7104-4204-A8EE-40287EC2D791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74326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Comparing Line and</a:t>
            </a:r>
            <a:br>
              <a:rPr lang="en-US" smtClean="0"/>
            </a:br>
            <a:r>
              <a:rPr lang="en-US" smtClean="0"/>
              <a:t>XY (Scatter) Charts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33360E-EB73-46CB-AFF5-69D11F3100D2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838200" y="24384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4823" name="Rectangle 5"/>
          <p:cNvSpPr>
            <a:spLocks noChangeArrowheads="1"/>
          </p:cNvSpPr>
          <p:nvPr/>
        </p:nvSpPr>
        <p:spPr bwMode="auto">
          <a:xfrm>
            <a:off x="685800" y="21336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30000"/>
              <a:buFontTx/>
              <a:buChar char="•"/>
            </a:pPr>
            <a:r>
              <a:rPr lang="en-US" b="1">
                <a:latin typeface="Arial" charset="0"/>
              </a:rPr>
              <a:t>XY (Scatter) charts </a:t>
            </a:r>
            <a:r>
              <a:rPr lang="en-US">
                <a:latin typeface="Arial" charset="0"/>
              </a:rPr>
              <a:t>plot numeric values on </a:t>
            </a:r>
            <a:r>
              <a:rPr lang="en-US" i="1">
                <a:latin typeface="Arial" charset="0"/>
              </a:rPr>
              <a:t>both</a:t>
            </a:r>
            <a:r>
              <a:rPr lang="en-US">
                <a:latin typeface="Arial" charset="0"/>
              </a:rPr>
              <a:t> the X- and Y- axes based on the value of the data.</a:t>
            </a:r>
          </a:p>
          <a:p>
            <a:pPr marL="742950" lvl="1" indent="-285750">
              <a:spcBef>
                <a:spcPct val="20000"/>
              </a:spcBef>
              <a:buSzPct val="90000"/>
              <a:buFont typeface="Wingdings" pitchFamily="2" charset="2"/>
              <a:buChar char="§"/>
            </a:pPr>
            <a:r>
              <a:rPr lang="en-US" sz="2200">
                <a:latin typeface="Arial" charset="0"/>
              </a:rPr>
              <a:t>Whereas a line chart plots numeric values on one axis and category labels equidistantly on the other axis.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Comparing Line and</a:t>
            </a:r>
            <a:br>
              <a:rPr lang="en-US" smtClean="0"/>
            </a:br>
            <a:r>
              <a:rPr lang="en-US" smtClean="0"/>
              <a:t>XY (Scatter) Charts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CC3D3B-674E-4C74-9D52-1BFE9D9E02D5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  <p:pic>
        <p:nvPicPr>
          <p:cNvPr id="3584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28800"/>
            <a:ext cx="62769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Changing the Chart Source Data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77CC99-E69C-4D03-9F66-DAB0A6948052}" type="slidenum">
              <a:rPr lang="en-US" smtClean="0">
                <a:cs typeface="Arial" charset="0"/>
              </a:rPr>
              <a:pPr/>
              <a:t>14</a:t>
            </a:fld>
            <a:endParaRPr lang="en-US" smtClean="0">
              <a:cs typeface="Arial" charset="0"/>
            </a:endParaRPr>
          </a:p>
        </p:txBody>
      </p:sp>
      <p:pic>
        <p:nvPicPr>
          <p:cNvPr id="3687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7085013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Results of Changing Source Data</a:t>
            </a:r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661F1D-7AB4-445B-B78F-281CC4E8C185}" type="slidenum">
              <a:rPr lang="en-US" smtClean="0">
                <a:cs typeface="Arial" charset="0"/>
              </a:rPr>
              <a:pPr/>
              <a:t>15</a:t>
            </a:fld>
            <a:endParaRPr lang="en-US" smtClean="0">
              <a:cs typeface="Arial" charset="0"/>
            </a:endParaRP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7637463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Specifying Chart Layout Options</a:t>
            </a: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B34D93-701B-49C4-9F15-4A9283C1BA5A}" type="slidenum">
              <a:rPr lang="en-US" smtClean="0">
                <a:cs typeface="Arial" charset="0"/>
              </a:rPr>
              <a:pPr/>
              <a:t>16</a:t>
            </a:fld>
            <a:endParaRPr lang="en-US" smtClean="0">
              <a:cs typeface="Arial" charset="0"/>
            </a:endParaRPr>
          </a:p>
        </p:txBody>
      </p:sp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838200" y="24384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57733" name="Rectangle 5"/>
          <p:cNvSpPr>
            <a:spLocks noChangeArrowheads="1"/>
          </p:cNvSpPr>
          <p:nvPr/>
        </p:nvSpPr>
        <p:spPr bwMode="auto">
          <a:xfrm>
            <a:off x="685800" y="21336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30000"/>
              <a:buFontTx/>
              <a:buChar char="•"/>
              <a:defRPr/>
            </a:pPr>
            <a:r>
              <a:rPr lang="en-US" dirty="0">
                <a:latin typeface="Arial" charset="0"/>
                <a:cs typeface="+mn-cs"/>
              </a:rPr>
              <a:t>Click chart to display Chart Tools contextual tabs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30000"/>
              <a:buFontTx/>
              <a:buChar char="•"/>
              <a:defRPr/>
            </a:pPr>
            <a:r>
              <a:rPr lang="en-US" dirty="0">
                <a:latin typeface="Arial" charset="0"/>
                <a:cs typeface="+mn-cs"/>
              </a:rPr>
              <a:t>Chart Tools Layout Tab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130000"/>
              <a:buFontTx/>
              <a:buChar char="•"/>
              <a:defRPr/>
            </a:pPr>
            <a:r>
              <a:rPr lang="en-US" dirty="0">
                <a:latin typeface="+mn-lt"/>
                <a:cs typeface="+mn-cs"/>
              </a:rPr>
              <a:t>Options grouped by Labels, Axes, and Background</a:t>
            </a:r>
            <a:endParaRPr lang="en-US" dirty="0">
              <a:latin typeface="Arial" charset="0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30000"/>
              <a:defRPr/>
            </a:pPr>
            <a:endParaRPr lang="en-US" dirty="0">
              <a:latin typeface="Arial" charset="0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30000"/>
              <a:buFontTx/>
              <a:buChar char="•"/>
              <a:defRPr/>
            </a:pPr>
            <a:endParaRPr lang="en-US" dirty="0">
              <a:latin typeface="Arial" charset="0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30000"/>
              <a:defRPr/>
            </a:pPr>
            <a:endParaRPr lang="en-US" dirty="0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Specifying Chart Options</a:t>
            </a: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1C3F38-8663-4893-A2C2-009BA33C9070}" type="slidenum">
              <a:rPr lang="en-US" smtClean="0">
                <a:cs typeface="Arial" charset="0"/>
              </a:rPr>
              <a:pPr/>
              <a:t>17</a:t>
            </a:fld>
            <a:endParaRPr lang="en-US" smtClean="0">
              <a:cs typeface="Arial" charset="0"/>
            </a:endParaRPr>
          </a:p>
        </p:txBody>
      </p:sp>
      <p:pic>
        <p:nvPicPr>
          <p:cNvPr id="3994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81200"/>
            <a:ext cx="5395913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Specifying Chart Options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0DD45A-2302-49A3-A3D5-A73F2A2703F2}" type="slidenum">
              <a:rPr lang="en-US" smtClean="0">
                <a:cs typeface="Arial" charset="0"/>
              </a:rPr>
              <a:pPr/>
              <a:t>18</a:t>
            </a:fld>
            <a:endParaRPr lang="en-US" smtClean="0">
              <a:cs typeface="Arial" charset="0"/>
            </a:endParaRPr>
          </a:p>
        </p:txBody>
      </p:sp>
      <p:pic>
        <p:nvPicPr>
          <p:cNvPr id="4096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05000"/>
            <a:ext cx="74676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Chart Options</a:t>
            </a:r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E34694-A02F-43BB-BC26-FBF3E611EFD3}" type="slidenum">
              <a:rPr lang="en-US" smtClean="0">
                <a:cs typeface="Arial" charset="0"/>
              </a:rPr>
              <a:pPr/>
              <a:t>19</a:t>
            </a:fld>
            <a:endParaRPr lang="en-US" smtClean="0">
              <a:cs typeface="Arial" charset="0"/>
            </a:endParaRPr>
          </a:p>
        </p:txBody>
      </p:sp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838200" y="24384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991" name="Rectangle 5"/>
          <p:cNvSpPr>
            <a:spLocks noChangeArrowheads="1"/>
          </p:cNvSpPr>
          <p:nvPr/>
        </p:nvSpPr>
        <p:spPr bwMode="auto">
          <a:xfrm>
            <a:off x="685800" y="21336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30000"/>
              <a:buFontTx/>
              <a:buChar char="•"/>
            </a:pPr>
            <a:endParaRPr lang="en-US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30000"/>
            </a:pPr>
            <a:endParaRPr lang="en-US">
              <a:latin typeface="Arial" charset="0"/>
            </a:endParaRPr>
          </a:p>
        </p:txBody>
      </p:sp>
      <p:sp>
        <p:nvSpPr>
          <p:cNvPr id="41992" name="Rectangle 6"/>
          <p:cNvSpPr>
            <a:spLocks noChangeArrowheads="1"/>
          </p:cNvSpPr>
          <p:nvPr/>
        </p:nvSpPr>
        <p:spPr bwMode="auto">
          <a:xfrm>
            <a:off x="838200" y="22860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30000"/>
              <a:buFontTx/>
              <a:buChar char="•"/>
            </a:pPr>
            <a:r>
              <a:rPr lang="en-US" b="1">
                <a:latin typeface="Arial" charset="0"/>
              </a:rPr>
              <a:t>Area chart</a:t>
            </a:r>
            <a:r>
              <a:rPr lang="en-US">
                <a:latin typeface="Arial" charset="0"/>
              </a:rPr>
              <a:t>- combines the features of a line chart with a bar or column chart by filling in the area below the line, and displaying the trend values over time or categories.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30000"/>
              <a:buFontTx/>
              <a:buChar char="•"/>
            </a:pPr>
            <a:r>
              <a:rPr lang="en-US" b="1">
                <a:latin typeface="Arial" charset="0"/>
              </a:rPr>
              <a:t>Pie chart</a:t>
            </a:r>
            <a:r>
              <a:rPr lang="en-US">
                <a:latin typeface="Arial" charset="0"/>
              </a:rPr>
              <a:t>- displays the percentage contribution that each category makes to a whole or 100%.</a:t>
            </a:r>
            <a:endParaRPr lang="en-US" b="1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30000"/>
            </a:pPr>
            <a:endParaRPr lang="en-US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Chart Types Covered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80E1E3-C479-4837-B311-990BC0A4045B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2150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1430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Column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Line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Pie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Stock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XY (Scatter)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Area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Bubble</a:t>
            </a:r>
            <a:endParaRPr lang="en-US" dirty="0" smtClean="0">
              <a:solidFill>
                <a:srgbClr val="005C5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Column Charts and Area Charts</a:t>
            </a: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38B167-5CE3-4985-A34C-074046E9EA9A}" type="slidenum">
              <a:rPr lang="en-US" smtClean="0">
                <a:cs typeface="Arial" charset="0"/>
              </a:rPr>
              <a:pPr/>
              <a:t>20</a:t>
            </a:fld>
            <a:endParaRPr lang="en-US" smtClean="0">
              <a:cs typeface="Arial" charset="0"/>
            </a:endParaRPr>
          </a:p>
        </p:txBody>
      </p:sp>
      <p:pic>
        <p:nvPicPr>
          <p:cNvPr id="4301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81200"/>
            <a:ext cx="709295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Selecting Pie Chart Source Data</a:t>
            </a: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AC5986-CF7A-4A67-8DCA-50402A95B977}" type="slidenum">
              <a:rPr lang="en-US" smtClean="0">
                <a:cs typeface="Arial" charset="0"/>
              </a:rPr>
              <a:pPr/>
              <a:t>21</a:t>
            </a:fld>
            <a:endParaRPr lang="en-US" smtClean="0">
              <a:cs typeface="Arial" charset="0"/>
            </a:endParaRPr>
          </a:p>
        </p:txBody>
      </p:sp>
      <p:pic>
        <p:nvPicPr>
          <p:cNvPr id="4403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057400"/>
            <a:ext cx="58959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Pie Charts</a:t>
            </a:r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243F2E-464A-47D3-AD29-5B22DED8D568}" type="slidenum">
              <a:rPr lang="en-US" smtClean="0">
                <a:cs typeface="Arial" charset="0"/>
              </a:rPr>
              <a:pPr/>
              <a:t>22</a:t>
            </a:fld>
            <a:endParaRPr lang="en-US" smtClean="0">
              <a:cs typeface="Arial" charset="0"/>
            </a:endParaRPr>
          </a:p>
        </p:txBody>
      </p:sp>
      <p:pic>
        <p:nvPicPr>
          <p:cNvPr id="4506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05000"/>
            <a:ext cx="6889750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Formatting Data Labels</a:t>
            </a:r>
          </a:p>
        </p:txBody>
      </p:sp>
      <p:sp>
        <p:nvSpPr>
          <p:cNvPr id="460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2D60E9-25EE-4995-986F-0B32A10B16BD}" type="slidenum">
              <a:rPr lang="en-US" smtClean="0">
                <a:cs typeface="Arial" charset="0"/>
              </a:rPr>
              <a:pPr/>
              <a:t>23</a:t>
            </a:fld>
            <a:endParaRPr lang="en-US" smtClean="0">
              <a:cs typeface="Arial" charset="0"/>
            </a:endParaRPr>
          </a:p>
        </p:txBody>
      </p:sp>
      <p:pic>
        <p:nvPicPr>
          <p:cNvPr id="4608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05000"/>
            <a:ext cx="59055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Working with 3-D Charts</a:t>
            </a:r>
          </a:p>
        </p:txBody>
      </p:sp>
      <p:sp>
        <p:nvSpPr>
          <p:cNvPr id="4710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49F602-DF47-4991-991D-C56AE6A10ADC}" type="slidenum">
              <a:rPr lang="en-US" smtClean="0">
                <a:cs typeface="Arial" charset="0"/>
              </a:rPr>
              <a:pPr/>
              <a:t>24</a:t>
            </a:fld>
            <a:endParaRPr lang="en-US" smtClean="0">
              <a:cs typeface="Arial" charset="0"/>
            </a:endParaRPr>
          </a:p>
        </p:txBody>
      </p:sp>
      <p:pic>
        <p:nvPicPr>
          <p:cNvPr id="47110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828800"/>
            <a:ext cx="4786313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0" y="26670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Arial" charset="0"/>
              </a:rPr>
              <a:t>2-D Line chart</a:t>
            </a:r>
          </a:p>
        </p:txBody>
      </p:sp>
      <p:sp>
        <p:nvSpPr>
          <p:cNvPr id="47112" name="Text Box 7"/>
          <p:cNvSpPr txBox="1">
            <a:spLocks noChangeArrowheads="1"/>
          </p:cNvSpPr>
          <p:nvPr/>
        </p:nvSpPr>
        <p:spPr bwMode="auto">
          <a:xfrm>
            <a:off x="0" y="48768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Arial" charset="0"/>
              </a:rPr>
              <a:t>2-D Column chart</a:t>
            </a:r>
          </a:p>
        </p:txBody>
      </p:sp>
      <p:sp>
        <p:nvSpPr>
          <p:cNvPr id="47113" name="Text Box 7"/>
          <p:cNvSpPr txBox="1">
            <a:spLocks noChangeArrowheads="1"/>
          </p:cNvSpPr>
          <p:nvPr/>
        </p:nvSpPr>
        <p:spPr bwMode="auto">
          <a:xfrm>
            <a:off x="7010400" y="26670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3-D Line chart</a:t>
            </a:r>
          </a:p>
        </p:txBody>
      </p:sp>
      <p:sp>
        <p:nvSpPr>
          <p:cNvPr id="47114" name="Text Box 7"/>
          <p:cNvSpPr txBox="1">
            <a:spLocks noChangeArrowheads="1"/>
          </p:cNvSpPr>
          <p:nvPr/>
        </p:nvSpPr>
        <p:spPr bwMode="auto">
          <a:xfrm>
            <a:off x="7010400" y="48768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3-D Column chart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1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BFCE6C-1D87-49E7-BC45-7712518F89C9}" type="slidenum">
              <a:rPr lang="en-US" smtClean="0">
                <a:cs typeface="Arial" charset="0"/>
              </a:rPr>
              <a:pPr/>
              <a:t>25</a:t>
            </a:fld>
            <a:endParaRPr lang="en-US" smtClean="0">
              <a:cs typeface="Arial" charset="0"/>
            </a:endParaRPr>
          </a:p>
        </p:txBody>
      </p:sp>
      <p:sp>
        <p:nvSpPr>
          <p:cNvPr id="4813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Using charts to illustrate quantitative information adds visual analysis to problem solving</a:t>
            </a:r>
          </a:p>
          <a:p>
            <a:pPr eaLnBrk="1" hangingPunct="1"/>
            <a:r>
              <a:rPr lang="en-US" dirty="0" smtClean="0"/>
              <a:t>How choice of chart type can influence viewer’s perception of information presented</a:t>
            </a:r>
          </a:p>
          <a:p>
            <a:pPr eaLnBrk="1" hangingPunct="1"/>
            <a:r>
              <a:rPr lang="en-US" dirty="0" smtClean="0"/>
              <a:t>Differences between main chart types</a:t>
            </a:r>
          </a:p>
          <a:p>
            <a:pPr eaLnBrk="1" hangingPunct="1"/>
            <a:r>
              <a:rPr lang="en-US" dirty="0" smtClean="0"/>
              <a:t>Different interpretation of data can result from use of different chart 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Objectives:</a:t>
            </a:r>
            <a:br>
              <a:rPr lang="en-US" dirty="0" smtClean="0"/>
            </a:br>
            <a:r>
              <a:rPr lang="en-US" dirty="0" smtClean="0"/>
              <a:t>Evaluating Chart Sub-Types</a:t>
            </a: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365C30-47FA-4C14-B645-84A2D193280F}" type="slidenum">
              <a:rPr lang="en-US" smtClean="0">
                <a:cs typeface="Arial" charset="0"/>
              </a:rPr>
              <a:pPr/>
              <a:t>26</a:t>
            </a:fld>
            <a:endParaRPr lang="en-US" smtClean="0">
              <a:cs typeface="Arial" charset="0"/>
            </a:endParaRPr>
          </a:p>
        </p:txBody>
      </p:sp>
      <p:sp>
        <p:nvSpPr>
          <p:cNvPr id="4915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Examine the effectiveness of different chart sub-types</a:t>
            </a:r>
          </a:p>
          <a:p>
            <a:pPr eaLnBrk="1" hangingPunct="1"/>
            <a:r>
              <a:rPr lang="en-US" smtClean="0"/>
              <a:t>Evaluate the stacked and 100% stacked sub-types</a:t>
            </a:r>
          </a:p>
          <a:p>
            <a:pPr eaLnBrk="1" hangingPunct="1"/>
            <a:r>
              <a:rPr lang="en-US" smtClean="0"/>
              <a:t>Explore the Pie of Pie and Bar of Pie sub-types</a:t>
            </a:r>
          </a:p>
          <a:p>
            <a:pPr eaLnBrk="1" hangingPunct="1"/>
            <a:r>
              <a:rPr lang="en-US" smtClean="0"/>
              <a:t>Create various stock charts to display financial data</a:t>
            </a:r>
          </a:p>
          <a:p>
            <a:pPr eaLnBrk="1" hangingPunct="1"/>
            <a:r>
              <a:rPr lang="en-US" smtClean="0"/>
              <a:t>Clarify data with trendlines and moving averages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106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Examining Sub-types for Various Chart Types</a:t>
            </a:r>
          </a:p>
        </p:txBody>
      </p:sp>
      <p:graphicFrame>
        <p:nvGraphicFramePr>
          <p:cNvPr id="290853" name="Group 37"/>
          <p:cNvGraphicFramePr>
            <a:graphicFrameLocks noGrp="1"/>
          </p:cNvGraphicFramePr>
          <p:nvPr>
            <p:ph type="tbl" idx="1"/>
          </p:nvPr>
        </p:nvGraphicFramePr>
        <p:xfrm>
          <a:off x="685800" y="2014538"/>
          <a:ext cx="7772400" cy="4005263"/>
        </p:xfrm>
        <a:graphic>
          <a:graphicData uri="http://schemas.openxmlformats.org/drawingml/2006/table">
            <a:tbl>
              <a:tblPr/>
              <a:tblGrid>
                <a:gridCol w="2438400"/>
                <a:gridCol w="5334000"/>
              </a:tblGrid>
              <a:tr h="11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Stacked charts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3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Illustrate cumulative effects of data in categories</a:t>
                      </a: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3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Available for line, bar, column, area charts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Summing to 100% (100% stacked sub-type)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3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Illustrate cumulative (rather than individual) contribution for each category as a percentage</a:t>
                      </a: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3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Available for line, bar, column, area charts</a:t>
                      </a: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3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Combines features of a pie chart with features of line, column, or area charts</a:t>
                      </a: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3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Similar to pie except pieces are in a column instead of a circle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DAB31D-5261-4E3B-933A-C7CC72C0BDD1}" type="slidenum">
              <a:rPr lang="en-US" smtClean="0">
                <a:cs typeface="Arial" charset="0"/>
              </a:rPr>
              <a:pPr/>
              <a:t>27</a:t>
            </a:fld>
            <a:endParaRPr lang="en-US" dirty="0" smtClean="0">
              <a:cs typeface="Arial" charset="0"/>
            </a:endParaRP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Adding Things Up:</a:t>
            </a:r>
            <a:br>
              <a:rPr lang="en-US" dirty="0" smtClean="0"/>
            </a:br>
            <a:r>
              <a:rPr lang="en-US" dirty="0" smtClean="0"/>
              <a:t>Stacked Chart Options</a:t>
            </a:r>
          </a:p>
        </p:txBody>
      </p:sp>
      <p:sp>
        <p:nvSpPr>
          <p:cNvPr id="522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4F6477-7BE2-44F7-B034-C5425332D2A8}" type="slidenum">
              <a:rPr lang="en-US" smtClean="0">
                <a:cs typeface="Arial" charset="0"/>
              </a:rPr>
              <a:pPr/>
              <a:t>28</a:t>
            </a:fld>
            <a:endParaRPr lang="en-US" smtClean="0">
              <a:cs typeface="Arial" charset="0"/>
            </a:endParaRPr>
          </a:p>
        </p:txBody>
      </p:sp>
      <p:sp>
        <p:nvSpPr>
          <p:cNvPr id="52230" name="Text Box 7"/>
          <p:cNvSpPr txBox="1">
            <a:spLocks noChangeArrowheads="1"/>
          </p:cNvSpPr>
          <p:nvPr/>
        </p:nvSpPr>
        <p:spPr bwMode="auto">
          <a:xfrm>
            <a:off x="0" y="26670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Arial" charset="0"/>
              </a:rPr>
              <a:t>Original area chart</a:t>
            </a:r>
          </a:p>
        </p:txBody>
      </p:sp>
      <p:sp>
        <p:nvSpPr>
          <p:cNvPr id="52231" name="Text Box 8"/>
          <p:cNvSpPr txBox="1">
            <a:spLocks noChangeArrowheads="1"/>
          </p:cNvSpPr>
          <p:nvPr/>
        </p:nvSpPr>
        <p:spPr bwMode="auto">
          <a:xfrm>
            <a:off x="152400" y="469265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Arial" charset="0"/>
              </a:rPr>
              <a:t>Stacked column chart</a:t>
            </a:r>
          </a:p>
        </p:txBody>
      </p:sp>
      <p:sp>
        <p:nvSpPr>
          <p:cNvPr id="52232" name="Text Box 9"/>
          <p:cNvSpPr txBox="1">
            <a:spLocks noChangeArrowheads="1"/>
          </p:cNvSpPr>
          <p:nvPr/>
        </p:nvSpPr>
        <p:spPr bwMode="auto">
          <a:xfrm>
            <a:off x="6934200" y="26670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Stacked area chart</a:t>
            </a:r>
          </a:p>
        </p:txBody>
      </p:sp>
      <p:sp>
        <p:nvSpPr>
          <p:cNvPr id="52233" name="Text Box 10"/>
          <p:cNvSpPr txBox="1">
            <a:spLocks noChangeArrowheads="1"/>
          </p:cNvSpPr>
          <p:nvPr/>
        </p:nvSpPr>
        <p:spPr bwMode="auto">
          <a:xfrm>
            <a:off x="6934200" y="4967288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Stacked line chart</a:t>
            </a:r>
          </a:p>
        </p:txBody>
      </p:sp>
      <p:pic>
        <p:nvPicPr>
          <p:cNvPr id="5223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905000"/>
            <a:ext cx="44958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Summing to 100%:</a:t>
            </a:r>
            <a:br>
              <a:rPr lang="en-US" smtClean="0"/>
            </a:br>
            <a:r>
              <a:rPr lang="en-US" smtClean="0"/>
              <a:t>Alternatives to Pie Charts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C4917A-9BDF-4786-A562-C9F75E3FDC5F}" type="slidenum">
              <a:rPr lang="en-US" smtClean="0">
                <a:cs typeface="Arial" charset="0"/>
              </a:rPr>
              <a:pPr/>
              <a:t>29</a:t>
            </a:fld>
            <a:endParaRPr lang="en-US" smtClean="0">
              <a:cs typeface="Arial" charset="0"/>
            </a:endParaRPr>
          </a:p>
        </p:txBody>
      </p:sp>
      <p:sp>
        <p:nvSpPr>
          <p:cNvPr id="53254" name="Text Box 8"/>
          <p:cNvSpPr txBox="1">
            <a:spLocks noChangeArrowheads="1"/>
          </p:cNvSpPr>
          <p:nvPr/>
        </p:nvSpPr>
        <p:spPr bwMode="auto">
          <a:xfrm>
            <a:off x="0" y="26670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Arial" charset="0"/>
              </a:rPr>
              <a:t>Original area chart</a:t>
            </a:r>
          </a:p>
        </p:txBody>
      </p:sp>
      <p:sp>
        <p:nvSpPr>
          <p:cNvPr id="53255" name="Text Box 9"/>
          <p:cNvSpPr txBox="1">
            <a:spLocks noChangeArrowheads="1"/>
          </p:cNvSpPr>
          <p:nvPr/>
        </p:nvSpPr>
        <p:spPr bwMode="auto">
          <a:xfrm>
            <a:off x="152400" y="469265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Arial" charset="0"/>
              </a:rPr>
              <a:t>100% stacked column chart</a:t>
            </a:r>
          </a:p>
        </p:txBody>
      </p:sp>
      <p:sp>
        <p:nvSpPr>
          <p:cNvPr id="53256" name="Text Box 10"/>
          <p:cNvSpPr txBox="1">
            <a:spLocks noChangeArrowheads="1"/>
          </p:cNvSpPr>
          <p:nvPr/>
        </p:nvSpPr>
        <p:spPr bwMode="auto">
          <a:xfrm>
            <a:off x="6934200" y="266700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100% stacked area chart</a:t>
            </a:r>
          </a:p>
        </p:txBody>
      </p:sp>
      <p:sp>
        <p:nvSpPr>
          <p:cNvPr id="53257" name="Text Box 11"/>
          <p:cNvSpPr txBox="1">
            <a:spLocks noChangeArrowheads="1"/>
          </p:cNvSpPr>
          <p:nvPr/>
        </p:nvSpPr>
        <p:spPr bwMode="auto">
          <a:xfrm>
            <a:off x="6934200" y="469265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100% stacked line chart</a:t>
            </a:r>
          </a:p>
        </p:txBody>
      </p:sp>
      <p:pic>
        <p:nvPicPr>
          <p:cNvPr id="5325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828800"/>
            <a:ext cx="4724400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Visualizing Data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E5EB02-6F53-46AF-BD39-34B2B463DCE9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7635875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Summing to 100%:</a:t>
            </a:r>
            <a:br>
              <a:rPr lang="en-US" smtClean="0"/>
            </a:br>
            <a:r>
              <a:rPr lang="en-US" smtClean="0"/>
              <a:t>Alternatives to Pie Charts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50DD08-675C-44C4-9C97-58C869A8CA55}" type="slidenum">
              <a:rPr lang="en-US" smtClean="0">
                <a:cs typeface="Arial" charset="0"/>
              </a:rPr>
              <a:pPr/>
              <a:t>30</a:t>
            </a:fld>
            <a:endParaRPr lang="en-US" smtClean="0">
              <a:cs typeface="Arial" charset="0"/>
            </a:endParaRPr>
          </a:p>
        </p:txBody>
      </p:sp>
      <p:sp>
        <p:nvSpPr>
          <p:cNvPr id="5427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Showing the cumulative contribution for each category as a percentage can reduce confusion over whether the line on the chart represents the </a:t>
            </a:r>
            <a:r>
              <a:rPr lang="en-US" b="1" smtClean="0"/>
              <a:t>individual</a:t>
            </a:r>
            <a:r>
              <a:rPr lang="en-US" smtClean="0"/>
              <a:t> or </a:t>
            </a:r>
            <a:r>
              <a:rPr lang="en-US" b="1" smtClean="0"/>
              <a:t>cumulative</a:t>
            </a:r>
            <a:r>
              <a:rPr lang="en-US" smtClean="0"/>
              <a:t> contribution to the whole.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800" smtClean="0"/>
              <a:t>Slicing the Pie Too Thin: Summarizing Too Much Detail in Pie Charts</a:t>
            </a:r>
          </a:p>
        </p:txBody>
      </p:sp>
      <p:sp>
        <p:nvSpPr>
          <p:cNvPr id="552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FEDF8C-8096-4B2A-BE82-9561D0D8BF67}" type="slidenum">
              <a:rPr lang="en-US" smtClean="0">
                <a:cs typeface="Arial" charset="0"/>
              </a:rPr>
              <a:pPr/>
              <a:t>31</a:t>
            </a:fld>
            <a:endParaRPr lang="en-US" smtClean="0">
              <a:cs typeface="Arial" charset="0"/>
            </a:endParaRPr>
          </a:p>
        </p:txBody>
      </p:sp>
      <p:sp>
        <p:nvSpPr>
          <p:cNvPr id="55302" name="Text Box 7"/>
          <p:cNvSpPr txBox="1">
            <a:spLocks noChangeArrowheads="1"/>
          </p:cNvSpPr>
          <p:nvPr/>
        </p:nvSpPr>
        <p:spPr bwMode="auto">
          <a:xfrm>
            <a:off x="762000" y="1981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charset="0"/>
              </a:rPr>
              <a:t>An excessive number of pie slices makes the chart cluttered and confusing.</a:t>
            </a:r>
          </a:p>
        </p:txBody>
      </p:sp>
      <p:pic>
        <p:nvPicPr>
          <p:cNvPr id="5530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819400"/>
            <a:ext cx="7086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Pie of Pie and Bar of Pie Chart Sub-Types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16A5F4-DA4C-4EBF-BA49-DB01E5EE9FB7}" type="slidenum">
              <a:rPr lang="en-US" smtClean="0">
                <a:cs typeface="Arial" charset="0"/>
              </a:rPr>
              <a:pPr/>
              <a:t>32</a:t>
            </a:fld>
            <a:endParaRPr lang="en-US" smtClean="0">
              <a:cs typeface="Arial" charset="0"/>
            </a:endParaRPr>
          </a:p>
        </p:txBody>
      </p:sp>
      <p:sp>
        <p:nvSpPr>
          <p:cNvPr id="5632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Decrease number of pie segments to improve visual display of data</a:t>
            </a:r>
          </a:p>
          <a:p>
            <a:pPr eaLnBrk="1" hangingPunct="1"/>
            <a:r>
              <a:rPr lang="en-US" smtClean="0"/>
              <a:t>Use Format Data Series dialog box to select options for splitting data series</a:t>
            </a:r>
          </a:p>
          <a:p>
            <a:pPr lvl="1" eaLnBrk="1" hangingPunct="1"/>
            <a:r>
              <a:rPr lang="en-US" smtClean="0"/>
              <a:t>Position</a:t>
            </a:r>
          </a:p>
          <a:p>
            <a:pPr lvl="1" eaLnBrk="1" hangingPunct="1"/>
            <a:r>
              <a:rPr lang="en-US" smtClean="0"/>
              <a:t>Value</a:t>
            </a:r>
          </a:p>
          <a:p>
            <a:pPr lvl="1" eaLnBrk="1" hangingPunct="1"/>
            <a:r>
              <a:rPr lang="en-US" smtClean="0"/>
              <a:t>Percent Value</a:t>
            </a:r>
          </a:p>
          <a:p>
            <a:pPr lvl="1" eaLnBrk="1" hangingPunct="1"/>
            <a:r>
              <a:rPr lang="en-US" smtClean="0"/>
              <a:t>Custom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Pie of Pie Sub-Type</a:t>
            </a:r>
          </a:p>
        </p:txBody>
      </p:sp>
      <p:sp>
        <p:nvSpPr>
          <p:cNvPr id="573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051CA1-1917-40B7-92AE-D100BC8E3436}" type="slidenum">
              <a:rPr lang="en-US" smtClean="0">
                <a:cs typeface="Arial" charset="0"/>
              </a:rPr>
              <a:pPr/>
              <a:t>33</a:t>
            </a:fld>
            <a:endParaRPr lang="en-US" smtClean="0">
              <a:cs typeface="Arial" charset="0"/>
            </a:endParaRPr>
          </a:p>
        </p:txBody>
      </p:sp>
      <p:pic>
        <p:nvPicPr>
          <p:cNvPr id="573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1883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Using Format Data Series to Change the Format</a:t>
            </a:r>
          </a:p>
        </p:txBody>
      </p:sp>
      <p:sp>
        <p:nvSpPr>
          <p:cNvPr id="583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D86BDB-3616-4E0D-BA8C-0DE1AEEA45D7}" type="slidenum">
              <a:rPr lang="en-US" smtClean="0">
                <a:cs typeface="Arial" charset="0"/>
              </a:rPr>
              <a:pPr/>
              <a:t>34</a:t>
            </a:fld>
            <a:endParaRPr lang="en-US" smtClean="0">
              <a:cs typeface="Arial" charset="0"/>
            </a:endParaRPr>
          </a:p>
        </p:txBody>
      </p:sp>
      <p:pic>
        <p:nvPicPr>
          <p:cNvPr id="583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28800"/>
            <a:ext cx="62674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Applied Formatting Changes</a:t>
            </a:r>
          </a:p>
        </p:txBody>
      </p:sp>
      <p:sp>
        <p:nvSpPr>
          <p:cNvPr id="593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CFC0B3-10A7-416C-BB44-22A8F0B5A500}" type="slidenum">
              <a:rPr lang="en-US" smtClean="0">
                <a:cs typeface="Arial" charset="0"/>
              </a:rPr>
              <a:pPr/>
              <a:t>35</a:t>
            </a:fld>
            <a:endParaRPr lang="en-US" smtClean="0">
              <a:cs typeface="Arial" charset="0"/>
            </a:endParaRPr>
          </a:p>
        </p:txBody>
      </p:sp>
      <p:pic>
        <p:nvPicPr>
          <p:cNvPr id="593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7318375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Doughnut Charts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20765E-CDA1-488C-A6BB-4D9D1614B438}" type="slidenum">
              <a:rPr lang="en-US" smtClean="0">
                <a:cs typeface="Arial" charset="0"/>
              </a:rPr>
              <a:pPr/>
              <a:t>36</a:t>
            </a:fld>
            <a:endParaRPr lang="en-US" smtClean="0">
              <a:cs typeface="Arial" charset="0"/>
            </a:endParaRPr>
          </a:p>
        </p:txBody>
      </p:sp>
      <p:sp>
        <p:nvSpPr>
          <p:cNvPr id="6042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Show individual percentages contained in a pie chart for more than one series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Doughnut Charts</a:t>
            </a:r>
          </a:p>
        </p:txBody>
      </p:sp>
      <p:sp>
        <p:nvSpPr>
          <p:cNvPr id="614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D3CAD9-F72F-4FF4-9173-297787255483}" type="slidenum">
              <a:rPr lang="en-US" smtClean="0">
                <a:cs typeface="Arial" charset="0"/>
              </a:rPr>
              <a:pPr/>
              <a:t>37</a:t>
            </a:fld>
            <a:endParaRPr lang="en-US" smtClean="0">
              <a:cs typeface="Arial" charset="0"/>
            </a:endParaRPr>
          </a:p>
        </p:txBody>
      </p:sp>
      <p:pic>
        <p:nvPicPr>
          <p:cNvPr id="614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70945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Monitoring a Business</a:t>
            </a:r>
            <a:br>
              <a:rPr lang="en-US" smtClean="0"/>
            </a:br>
            <a:r>
              <a:rPr lang="en-US" smtClean="0"/>
              <a:t>with Stock Charts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A39733-3679-44F9-AF97-F18C69BDA340}" type="slidenum">
              <a:rPr lang="en-US" smtClean="0">
                <a:cs typeface="Arial" charset="0"/>
              </a:rPr>
              <a:pPr/>
              <a:t>38</a:t>
            </a:fld>
            <a:endParaRPr lang="en-US" smtClean="0">
              <a:cs typeface="Arial" charset="0"/>
            </a:endParaRPr>
          </a:p>
        </p:txBody>
      </p:sp>
      <p:sp>
        <p:nvSpPr>
          <p:cNvPr id="6246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Excel stock reporting charts are somewhat based on the candlestick plot format</a:t>
            </a:r>
          </a:p>
          <a:p>
            <a:pPr eaLnBrk="1" hangingPunct="1"/>
            <a:r>
              <a:rPr lang="en-US" smtClean="0"/>
              <a:t>Stock chart sub-types</a:t>
            </a:r>
          </a:p>
          <a:p>
            <a:pPr lvl="1" eaLnBrk="1" hangingPunct="1"/>
            <a:r>
              <a:rPr lang="en-US" smtClean="0"/>
              <a:t>High-Low-Close</a:t>
            </a:r>
          </a:p>
          <a:p>
            <a:pPr lvl="1" eaLnBrk="1" hangingPunct="1"/>
            <a:r>
              <a:rPr lang="en-US" smtClean="0"/>
              <a:t>Open-High-Low-Close</a:t>
            </a:r>
          </a:p>
          <a:p>
            <a:pPr lvl="1" eaLnBrk="1" hangingPunct="1"/>
            <a:r>
              <a:rPr lang="en-US" smtClean="0"/>
              <a:t>Volume-High-Low-Close</a:t>
            </a:r>
          </a:p>
          <a:p>
            <a:pPr lvl="1" eaLnBrk="1" hangingPunct="1"/>
            <a:r>
              <a:rPr lang="en-US" smtClean="0"/>
              <a:t>Volume-Open-High-Low-Close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Sample High-Low-Close Chart</a:t>
            </a:r>
          </a:p>
        </p:txBody>
      </p:sp>
      <p:sp>
        <p:nvSpPr>
          <p:cNvPr id="6349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84E9E6-A6D9-44A0-BFC3-041B2D824AE3}" type="slidenum">
              <a:rPr lang="en-US" smtClean="0">
                <a:cs typeface="Arial" charset="0"/>
              </a:rPr>
              <a:pPr/>
              <a:t>39</a:t>
            </a:fld>
            <a:endParaRPr lang="en-US" smtClean="0">
              <a:cs typeface="Arial" charset="0"/>
            </a:endParaRPr>
          </a:p>
        </p:txBody>
      </p:sp>
      <p:pic>
        <p:nvPicPr>
          <p:cNvPr id="634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59721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Graphics Principles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786741-F6DA-4756-9EC0-ACD24EE962E1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59150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Sample Open-High-Low-Close Chart</a:t>
            </a:r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14F015-B5E3-40FA-AEAA-C97563837631}" type="slidenum">
              <a:rPr lang="en-US" smtClean="0">
                <a:cs typeface="Arial" charset="0"/>
              </a:rPr>
              <a:pPr/>
              <a:t>40</a:t>
            </a:fld>
            <a:endParaRPr lang="en-US" smtClean="0">
              <a:cs typeface="Arial" charset="0"/>
            </a:endParaRPr>
          </a:p>
        </p:txBody>
      </p:sp>
      <p:pic>
        <p:nvPicPr>
          <p:cNvPr id="645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0"/>
            <a:ext cx="61531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Sample Volume-High-Low-Close Chart</a:t>
            </a:r>
          </a:p>
        </p:txBody>
      </p:sp>
      <p:sp>
        <p:nvSpPr>
          <p:cNvPr id="655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CCECB4-1382-4676-9C5A-2157CD923EB8}" type="slidenum">
              <a:rPr lang="en-US" smtClean="0">
                <a:cs typeface="Arial" charset="0"/>
              </a:rPr>
              <a:pPr/>
              <a:t>41</a:t>
            </a:fld>
            <a:endParaRPr lang="en-US" smtClean="0">
              <a:cs typeface="Arial" charset="0"/>
            </a:endParaRPr>
          </a:p>
        </p:txBody>
      </p:sp>
      <p:pic>
        <p:nvPicPr>
          <p:cNvPr id="655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28800"/>
            <a:ext cx="6938963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Sample Volume-Open-High-Low-Close Chart</a:t>
            </a:r>
          </a:p>
        </p:txBody>
      </p:sp>
      <p:sp>
        <p:nvSpPr>
          <p:cNvPr id="665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DA8C7B-5D1F-4EA5-95DA-F49F2B5782F7}" type="slidenum">
              <a:rPr lang="en-US" smtClean="0">
                <a:cs typeface="Arial" charset="0"/>
              </a:rPr>
              <a:pPr/>
              <a:t>42</a:t>
            </a:fld>
            <a:endParaRPr lang="en-US" smtClean="0">
              <a:cs typeface="Arial" charset="0"/>
            </a:endParaRPr>
          </a:p>
        </p:txBody>
      </p:sp>
      <p:pic>
        <p:nvPicPr>
          <p:cNvPr id="665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28800"/>
            <a:ext cx="54864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Adding Trendlines</a:t>
            </a:r>
            <a:br>
              <a:rPr lang="en-US" smtClean="0"/>
            </a:br>
            <a:r>
              <a:rPr lang="en-US" smtClean="0"/>
              <a:t>and Moving Averages</a:t>
            </a:r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74AF37-F23F-4B11-9364-4A4F59CFA994}" type="slidenum">
              <a:rPr lang="en-US" smtClean="0">
                <a:cs typeface="Arial" charset="0"/>
              </a:rPr>
              <a:pPr/>
              <a:t>43</a:t>
            </a:fld>
            <a:endParaRPr lang="en-US" smtClean="0">
              <a:cs typeface="Arial" charset="0"/>
            </a:endParaRPr>
          </a:p>
        </p:txBody>
      </p:sp>
      <p:sp>
        <p:nvSpPr>
          <p:cNvPr id="6758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Trendlines</a:t>
            </a:r>
          </a:p>
          <a:p>
            <a:pPr lvl="1" eaLnBrk="1" hangingPunct="1"/>
            <a:r>
              <a:rPr lang="en-US" smtClean="0"/>
              <a:t>Graphically illustrate trends in data using a statistical technique known as regression</a:t>
            </a:r>
          </a:p>
          <a:p>
            <a:pPr eaLnBrk="1" hangingPunct="1"/>
            <a:r>
              <a:rPr lang="en-US" smtClean="0"/>
              <a:t>Moving average line</a:t>
            </a:r>
          </a:p>
          <a:p>
            <a:pPr lvl="1" eaLnBrk="1" hangingPunct="1"/>
            <a:r>
              <a:rPr lang="en-US" smtClean="0"/>
              <a:t>Used to smooth out the data, making it easier to spot trends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Adding Trendlines</a:t>
            </a:r>
            <a:br>
              <a:rPr lang="en-US" smtClean="0"/>
            </a:br>
            <a:r>
              <a:rPr lang="en-US" smtClean="0"/>
              <a:t>and Moving Averages</a:t>
            </a:r>
          </a:p>
        </p:txBody>
      </p:sp>
      <p:sp>
        <p:nvSpPr>
          <p:cNvPr id="686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A877FF-D399-4D93-9D88-5A1FF6C709F1}" type="slidenum">
              <a:rPr lang="en-US" smtClean="0">
                <a:cs typeface="Arial" charset="0"/>
              </a:rPr>
              <a:pPr/>
              <a:t>44</a:t>
            </a:fld>
            <a:endParaRPr lang="en-US" smtClean="0">
              <a:cs typeface="Arial" charset="0"/>
            </a:endParaRPr>
          </a:p>
        </p:txBody>
      </p:sp>
      <p:pic>
        <p:nvPicPr>
          <p:cNvPr id="686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588645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2</a:t>
            </a:r>
          </a:p>
        </p:txBody>
      </p:sp>
      <p:sp>
        <p:nvSpPr>
          <p:cNvPr id="696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92BE3C-6BB7-4187-8A28-C1A3710FF034}" type="slidenum">
              <a:rPr lang="en-US" smtClean="0">
                <a:cs typeface="Arial" charset="0"/>
              </a:rPr>
              <a:pPr/>
              <a:t>45</a:t>
            </a:fld>
            <a:endParaRPr lang="en-US" smtClean="0">
              <a:cs typeface="Arial" charset="0"/>
            </a:endParaRPr>
          </a:p>
        </p:txBody>
      </p:sp>
      <p:sp>
        <p:nvSpPr>
          <p:cNvPr id="6963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Chart sub-types for line, column, and area charts (stacked and 100% stacked)</a:t>
            </a:r>
          </a:p>
          <a:p>
            <a:pPr eaLnBrk="1" hangingPunct="1"/>
            <a:r>
              <a:rPr lang="en-US" smtClean="0"/>
              <a:t>Pie of Pie and Bar of Pie chart sub-types</a:t>
            </a:r>
          </a:p>
          <a:p>
            <a:pPr eaLnBrk="1" hangingPunct="1"/>
            <a:r>
              <a:rPr lang="en-US" smtClean="0"/>
              <a:t>Sub-types of stock charts</a:t>
            </a:r>
          </a:p>
          <a:p>
            <a:pPr eaLnBrk="1" hangingPunct="1"/>
            <a:r>
              <a:rPr lang="en-US" smtClean="0"/>
              <a:t>Clarifying data in stock charts using trendlines and moving averages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Chart Summary</a:t>
            </a:r>
          </a:p>
        </p:txBody>
      </p:sp>
      <p:sp>
        <p:nvSpPr>
          <p:cNvPr id="849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EE3DE6-D252-4BDB-A108-D7AC79C432D3}" type="slidenum">
              <a:rPr lang="en-US" smtClean="0">
                <a:cs typeface="Arial" charset="0"/>
              </a:rPr>
              <a:pPr/>
              <a:t>46</a:t>
            </a:fld>
            <a:endParaRPr lang="en-US" smtClean="0">
              <a:cs typeface="Arial" charset="0"/>
            </a:endParaRPr>
          </a:p>
        </p:txBody>
      </p:sp>
      <p:pic>
        <p:nvPicPr>
          <p:cNvPr id="849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7942263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918BFF-104B-4B21-915E-D858CF77B872}" type="slidenum">
              <a:rPr lang="en-US" smtClean="0">
                <a:cs typeface="Arial" charset="0"/>
              </a:rPr>
              <a:pPr/>
              <a:t>47</a:t>
            </a:fld>
            <a:endParaRPr lang="en-US" smtClean="0">
              <a:cs typeface="Arial" charset="0"/>
            </a:endParaRPr>
          </a:p>
        </p:txBody>
      </p:sp>
      <p:pic>
        <p:nvPicPr>
          <p:cNvPr id="860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2400"/>
            <a:ext cx="5472113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Graphics Principles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4C5757-33EF-4FA7-8108-32713B303855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  <p:sp>
        <p:nvSpPr>
          <p:cNvPr id="2765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“Above all else show the data”</a:t>
            </a:r>
          </a:p>
          <a:p>
            <a:pPr lvl="1" eaLnBrk="1" hangingPunct="1"/>
            <a:r>
              <a:rPr lang="en-US" smtClean="0"/>
              <a:t>Reminder not to clutter a chart by adding unneeded illustration or decoration.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“Maximize the data-ink ratio”</a:t>
            </a:r>
          </a:p>
          <a:p>
            <a:pPr lvl="1" eaLnBrk="1" hangingPunct="1"/>
            <a:r>
              <a:rPr lang="en-US" smtClean="0"/>
              <a:t>Refers to the portion of ink that is devoted to displaying the data vs. the portion of graphic that can be removed without losing the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Graphics Principles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CBAAB5-2C62-4624-93EF-988A557A7F22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  <p:sp>
        <p:nvSpPr>
          <p:cNvPr id="2867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“Erase non-data-ink”</a:t>
            </a:r>
          </a:p>
          <a:p>
            <a:pPr lvl="1" eaLnBrk="1" hangingPunct="1"/>
            <a:r>
              <a:rPr lang="en-US" smtClean="0"/>
              <a:t>Non-data-ink is a part of the chart that decorates more than informs.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“Erase redundant data ink”</a:t>
            </a:r>
          </a:p>
          <a:p>
            <a:pPr lvl="1" eaLnBrk="1" hangingPunct="1"/>
            <a:r>
              <a:rPr lang="en-US" smtClean="0"/>
              <a:t>Redundant data ink is ink that repeats information.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“Revise and edit”</a:t>
            </a:r>
          </a:p>
          <a:p>
            <a:pPr lvl="1" eaLnBrk="1" hangingPunct="1"/>
            <a:r>
              <a:rPr lang="en-US" smtClean="0"/>
              <a:t>Revise and edit charts like you would a piece of writing.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Graphics Principles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2E85AB-5A80-40A0-B6D7-E73099068FBC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28800"/>
            <a:ext cx="5105400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Effective Charting in Excel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8981AF-5DA5-45B4-8ED9-9DD74F3787CA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3072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Chart in Excel</a:t>
            </a:r>
          </a:p>
          <a:p>
            <a:pPr lvl="1" eaLnBrk="1" hangingPunct="1"/>
            <a:r>
              <a:rPr lang="en-US" smtClean="0"/>
              <a:t>Select data to display</a:t>
            </a:r>
          </a:p>
          <a:p>
            <a:pPr lvl="1" eaLnBrk="1" hangingPunct="1"/>
            <a:r>
              <a:rPr lang="en-US" smtClean="0"/>
              <a:t>Click Insert tab on Ribbon</a:t>
            </a:r>
          </a:p>
          <a:p>
            <a:pPr lvl="1" eaLnBrk="1" hangingPunct="1"/>
            <a:r>
              <a:rPr lang="en-US" smtClean="0"/>
              <a:t>Click a button in Charts group or dialog box launcher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Chart Types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5DDE14-E770-445A-AD70-A9CADF37C89E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  <p:pic>
        <p:nvPicPr>
          <p:cNvPr id="3175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28800"/>
            <a:ext cx="5667375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</TotalTime>
  <Words>869</Words>
  <Application>Microsoft Office PowerPoint</Application>
  <PresentationFormat>On-screen Show (4:3)</PresentationFormat>
  <Paragraphs>182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Civic</vt:lpstr>
      <vt:lpstr>Determining Effective Data Display with Charts</vt:lpstr>
      <vt:lpstr>Chart Types Covered</vt:lpstr>
      <vt:lpstr>Visualizing Data</vt:lpstr>
      <vt:lpstr>Data Graphics Principles</vt:lpstr>
      <vt:lpstr>Data Graphics Principles</vt:lpstr>
      <vt:lpstr>Data Graphics Principles</vt:lpstr>
      <vt:lpstr>Data Graphics Principles</vt:lpstr>
      <vt:lpstr>Effective Charting in Excel</vt:lpstr>
      <vt:lpstr>Chart Types</vt:lpstr>
      <vt:lpstr>Understanding Line and Column Charts</vt:lpstr>
      <vt:lpstr>Understanding Line and Column Charts</vt:lpstr>
      <vt:lpstr>Comparing Line and XY (Scatter) Charts</vt:lpstr>
      <vt:lpstr>Comparing Line and XY (Scatter) Charts</vt:lpstr>
      <vt:lpstr>Changing the Chart Source Data</vt:lpstr>
      <vt:lpstr>Results of Changing Source Data</vt:lpstr>
      <vt:lpstr>Specifying Chart Layout Options</vt:lpstr>
      <vt:lpstr>Specifying Chart Options</vt:lpstr>
      <vt:lpstr>Specifying Chart Options</vt:lpstr>
      <vt:lpstr>Chart Options</vt:lpstr>
      <vt:lpstr>Column Charts and Area Charts</vt:lpstr>
      <vt:lpstr>Selecting Pie Chart Source Data</vt:lpstr>
      <vt:lpstr>Pie Charts</vt:lpstr>
      <vt:lpstr>Formatting Data Labels</vt:lpstr>
      <vt:lpstr>Working with 3-D Charts</vt:lpstr>
      <vt:lpstr>Summary 1</vt:lpstr>
      <vt:lpstr>Objectives: Evaluating Chart Sub-Types</vt:lpstr>
      <vt:lpstr>Examining Sub-types for Various Chart Types</vt:lpstr>
      <vt:lpstr>Adding Things Up: Stacked Chart Options</vt:lpstr>
      <vt:lpstr>Summing to 100%: Alternatives to Pie Charts</vt:lpstr>
      <vt:lpstr>Summing to 100%: Alternatives to Pie Charts</vt:lpstr>
      <vt:lpstr>Slicing the Pie Too Thin: Summarizing Too Much Detail in Pie Charts</vt:lpstr>
      <vt:lpstr>Pie of Pie and Bar of Pie Chart Sub-Types</vt:lpstr>
      <vt:lpstr>Pie of Pie Sub-Type</vt:lpstr>
      <vt:lpstr>Using Format Data Series to Change the Format</vt:lpstr>
      <vt:lpstr>Applied Formatting Changes</vt:lpstr>
      <vt:lpstr>Doughnut Charts</vt:lpstr>
      <vt:lpstr>Doughnut Charts</vt:lpstr>
      <vt:lpstr>Monitoring a Business with Stock Charts</vt:lpstr>
      <vt:lpstr>Sample High-Low-Close Chart</vt:lpstr>
      <vt:lpstr>Sample Open-High-Low-Close Chart</vt:lpstr>
      <vt:lpstr>Sample Volume-High-Low-Close Chart</vt:lpstr>
      <vt:lpstr>Sample Volume-Open-High-Low-Close Chart</vt:lpstr>
      <vt:lpstr>Adding Trendlines and Moving Averages</vt:lpstr>
      <vt:lpstr>Adding Trendlines and Moving Averages</vt:lpstr>
      <vt:lpstr>Summary 2</vt:lpstr>
      <vt:lpstr>Chart Summary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Determining Effective Data Display with Charts</dc:title>
  <dc:creator>Peggy</dc:creator>
  <cp:lastModifiedBy>Peggy</cp:lastModifiedBy>
  <cp:revision>5</cp:revision>
  <dcterms:created xsi:type="dcterms:W3CDTF">2010-08-03T19:41:33Z</dcterms:created>
  <dcterms:modified xsi:type="dcterms:W3CDTF">2010-08-03T20:37:25Z</dcterms:modified>
</cp:coreProperties>
</file>