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70" r:id="rId4"/>
    <p:sldId id="271" r:id="rId5"/>
    <p:sldId id="272" r:id="rId6"/>
    <p:sldId id="273" r:id="rId7"/>
    <p:sldId id="274" r:id="rId8"/>
    <p:sldId id="275" r:id="rId9"/>
    <p:sldId id="277" r:id="rId10"/>
    <p:sldId id="278" r:id="rId11"/>
    <p:sldId id="279" r:id="rId12"/>
    <p:sldId id="276" r:id="rId13"/>
    <p:sldId id="281" r:id="rId14"/>
    <p:sldId id="282" r:id="rId15"/>
    <p:sldId id="283" r:id="rId16"/>
    <p:sldId id="284" r:id="rId17"/>
    <p:sldId id="288" r:id="rId18"/>
    <p:sldId id="285" r:id="rId19"/>
    <p:sldId id="286" r:id="rId20"/>
    <p:sldId id="280" r:id="rId21"/>
    <p:sldId id="263" r:id="rId22"/>
    <p:sldId id="287" r:id="rId23"/>
    <p:sldId id="28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82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B7D2B-D8DD-4ADC-B819-56F64A918C8D}" type="datetimeFigureOut">
              <a:rPr lang="en-US" smtClean="0"/>
              <a:pPr/>
              <a:t>12/1/2011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EB7FE-DC52-4D1F-B0EB-B9DA44EC40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990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2D6FE-25A7-4F82-85BD-E42171788791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2D6FE-25A7-4F82-85BD-E4217178879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2D6FE-25A7-4F82-85BD-E4217178879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2D6FE-25A7-4F82-85BD-E4217178879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0CCE-D828-4893-A516-3D47E0A38A9F}" type="datetimeFigureOut">
              <a:rPr lang="en-US" smtClean="0"/>
              <a:pPr/>
              <a:t>12/1/2011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E207-A8E7-4CB7-A642-EEE20EC904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0CCE-D828-4893-A516-3D47E0A38A9F}" type="datetimeFigureOut">
              <a:rPr lang="en-US" smtClean="0"/>
              <a:pPr/>
              <a:t>12/1/2011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E207-A8E7-4CB7-A642-EEE20EC904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0CCE-D828-4893-A516-3D47E0A38A9F}" type="datetimeFigureOut">
              <a:rPr lang="en-US" smtClean="0"/>
              <a:pPr/>
              <a:t>12/1/2011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E207-A8E7-4CB7-A642-EEE20EC904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0CCE-D828-4893-A516-3D47E0A38A9F}" type="datetimeFigureOut">
              <a:rPr lang="en-US" smtClean="0"/>
              <a:pPr/>
              <a:t>12/1/2011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E207-A8E7-4CB7-A642-EEE20EC904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0CCE-D828-4893-A516-3D47E0A38A9F}" type="datetimeFigureOut">
              <a:rPr lang="en-US" smtClean="0"/>
              <a:pPr/>
              <a:t>12/1/2011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E207-A8E7-4CB7-A642-EEE20EC904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0CCE-D828-4893-A516-3D47E0A38A9F}" type="datetimeFigureOut">
              <a:rPr lang="en-US" smtClean="0"/>
              <a:pPr/>
              <a:t>12/1/2011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E207-A8E7-4CB7-A642-EEE20EC904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0CCE-D828-4893-A516-3D47E0A38A9F}" type="datetimeFigureOut">
              <a:rPr lang="en-US" smtClean="0"/>
              <a:pPr/>
              <a:t>12/1/2011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E207-A8E7-4CB7-A642-EEE20EC904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0CCE-D828-4893-A516-3D47E0A38A9F}" type="datetimeFigureOut">
              <a:rPr lang="en-US" smtClean="0"/>
              <a:pPr/>
              <a:t>12/1/2011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E207-A8E7-4CB7-A642-EEE20EC904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0CCE-D828-4893-A516-3D47E0A38A9F}" type="datetimeFigureOut">
              <a:rPr lang="en-US" smtClean="0"/>
              <a:pPr/>
              <a:t>12/1/2011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E207-A8E7-4CB7-A642-EEE20EC904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0CCE-D828-4893-A516-3D47E0A38A9F}" type="datetimeFigureOut">
              <a:rPr lang="en-US" smtClean="0"/>
              <a:pPr/>
              <a:t>12/1/2011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E207-A8E7-4CB7-A642-EEE20EC904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0CCE-D828-4893-A516-3D47E0A38A9F}" type="datetimeFigureOut">
              <a:rPr lang="en-US" smtClean="0"/>
              <a:pPr/>
              <a:t>12/1/2011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0E207-A8E7-4CB7-A642-EEE20EC904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F0CCE-D828-4893-A516-3D47E0A38A9F}" type="datetimeFigureOut">
              <a:rPr lang="en-US" smtClean="0"/>
              <a:pPr/>
              <a:t>12/1/2011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0E207-A8E7-4CB7-A642-EEE20EC904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55775"/>
          </a:xfrm>
          <a:solidFill>
            <a:schemeClr val="tx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Chapter 11:</a:t>
            </a:r>
            <a:b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Systems Development and</a:t>
            </a:r>
            <a:b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Procurement</a:t>
            </a:r>
            <a:endParaRPr 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029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Copyright © 2013 Pearson Education, Inc. publishing as Prentice Hall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Chapter 11 - 1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6. Implementation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Parallel</a:t>
            </a:r>
          </a:p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Phased</a:t>
            </a:r>
          </a:p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Direct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029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Copyright © 2013 Pearson Education, Inc. publishing as Prentice Hall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Chapter 11 - </a:t>
            </a:r>
            <a:fld id="{1CE032E7-AB0F-4251-B2F5-8A73174CF17D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74320"/>
            <a:ext cx="8229600" cy="1325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7. Maintenance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Bug fixes and change requests</a:t>
            </a:r>
          </a:p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Aging of IS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029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Copyright © 2013 Pearson Education, Inc. publishing as Prentice Hall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Chapter 11 - </a:t>
            </a:r>
            <a:fld id="{1CE032E7-AB0F-4251-B2F5-8A73174CF17D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74320"/>
            <a:ext cx="8229600" cy="1325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Software development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strategies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Waterfall</a:t>
            </a:r>
          </a:p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Iterative</a:t>
            </a:r>
          </a:p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Agile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029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Copyright © 2013 Pearson Education, Inc. publishing as Prentice Hall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Chapter 11 - </a:t>
            </a:r>
            <a:fld id="{1CE032E7-AB0F-4251-B2F5-8A73174CF17D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74320"/>
            <a:ext cx="8229600" cy="1325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Agile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Scrum</a:t>
            </a:r>
          </a:p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eXtreme programming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029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Copyright © 2013 Pearson Education, Inc. publishing as Prentice Hall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Chapter 11 - </a:t>
            </a:r>
            <a:fld id="{1CE032E7-AB0F-4251-B2F5-8A73174CF17D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74320"/>
            <a:ext cx="8229600" cy="1325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Comparing approaches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Type of project</a:t>
            </a:r>
          </a:p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Organizational culture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029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Copyright © 2013 Pearson Education, Inc. publishing as Prentice Hall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Chapter 11 - </a:t>
            </a:r>
            <a:fld id="{1CE032E7-AB0F-4251-B2F5-8A73174CF17D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74320"/>
            <a:ext cx="8229600" cy="1325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Waterfall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65138" indent="-465138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Still widely used for many reasons:</a:t>
            </a:r>
          </a:p>
          <a:p>
            <a:pPr marL="865188" lvl="1" indent="-465138">
              <a:lnSpc>
                <a:spcPct val="125000"/>
              </a:lnSpc>
              <a:spcBef>
                <a:spcPts val="0"/>
              </a:spcBef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Managers are familiar</a:t>
            </a:r>
          </a:p>
          <a:p>
            <a:pPr marL="865188" lvl="1" indent="-465138">
              <a:lnSpc>
                <a:spcPct val="125000"/>
              </a:lnSpc>
              <a:spcBef>
                <a:spcPts val="0"/>
              </a:spcBef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Developers are adapting</a:t>
            </a:r>
          </a:p>
          <a:p>
            <a:pPr marL="865188" lvl="1" indent="-465138">
              <a:lnSpc>
                <a:spcPct val="125000"/>
              </a:lnSpc>
              <a:spcBef>
                <a:spcPts val="0"/>
              </a:spcBef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Cultural challenges for agile</a:t>
            </a:r>
          </a:p>
          <a:p>
            <a:pPr marL="865188" lvl="1" indent="-465138">
              <a:lnSpc>
                <a:spcPct val="125000"/>
              </a:lnSpc>
              <a:spcBef>
                <a:spcPts val="0"/>
              </a:spcBef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Outsourcing fixed-bid contracts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029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Copyright © 2013 Pearson Education, Inc. publishing as Prentice Hall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Chapter 11 - </a:t>
            </a:r>
            <a:fld id="{1CE032E7-AB0F-4251-B2F5-8A73174CF17D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74320"/>
            <a:ext cx="8229600" cy="1325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Buy strategy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Advantages and disadvantages</a:t>
            </a:r>
          </a:p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RFI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and RFP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029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Copyright © 2013 Pearson Education, Inc. publishing as Prentice Hall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Chapter 11 - </a:t>
            </a:r>
            <a:fld id="{1CE032E7-AB0F-4251-B2F5-8A73174CF17D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74320"/>
            <a:ext cx="8229600" cy="1325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r>
              <a:rPr lang="en-US" smtClean="0">
                <a:latin typeface="Arial" pitchFamily="34" charset="0"/>
                <a:cs typeface="Arial" pitchFamily="34" charset="0"/>
              </a:rPr>
              <a:t>Evaluating 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options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Best of breed</a:t>
            </a:r>
          </a:p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Unified procurement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029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Copyright © 2013 Pearson Education, Inc. publishing as Prentice Hall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Chapter 11 - </a:t>
            </a:r>
            <a:fld id="{1CE032E7-AB0F-4251-B2F5-8A73174CF17D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74320"/>
            <a:ext cx="8229600" cy="1325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Adaptation and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customization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Adaptation</a:t>
            </a:r>
          </a:p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Customization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029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Copyright © 2013 Pearson Education, Inc. publishing as Prentice Hall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Chapter 11 - </a:t>
            </a:r>
            <a:fld id="{1CE032E7-AB0F-4251-B2F5-8A73174CF17D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74320"/>
            <a:ext cx="8229600" cy="1325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Human element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65138" indent="-465138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Cross-functional teams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Senior management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Consultants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029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Copyright © 2013 Pearson Education, Inc. publishing as Prentice Hall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Chapter 11 - </a:t>
            </a:r>
            <a:fld id="{1CE032E7-AB0F-4251-B2F5-8A73174CF17D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74320"/>
            <a:ext cx="8229600" cy="1325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tx1"/>
          </a:solidFill>
          <a:ln>
            <a:noFill/>
          </a:ln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Learning objectives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65138" indent="-465138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Systems development life cycle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Software development strategies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Strategy selection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Build vs. buy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Human element</a:t>
            </a:r>
          </a:p>
          <a:p>
            <a:pPr>
              <a:lnSpc>
                <a:spcPct val="125000"/>
              </a:lnSpc>
              <a:spcBef>
                <a:spcPts val="0"/>
              </a:spcBef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029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Copyright © 2013 Pearson Education, Inc. publishing as Prentice Hall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Chapter 11 - </a:t>
            </a:r>
            <a:fld id="{1CE032E7-AB0F-4251-B2F5-8A73174CF17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74320"/>
            <a:ext cx="8229600" cy="1325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tx1"/>
          </a:solidFill>
          <a:ln>
            <a:noFill/>
          </a:ln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Summary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65138" indent="-465138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Systems development life cycle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Software development strategies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Strategy selection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Build vs. buy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Human element</a:t>
            </a:r>
          </a:p>
          <a:p>
            <a:pPr>
              <a:lnSpc>
                <a:spcPct val="125000"/>
              </a:lnSpc>
              <a:spcBef>
                <a:spcPts val="0"/>
              </a:spcBef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029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Copyright © 2013 Pearson Education, Inc. publishing as Prentice Hall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Chapter 11 - </a:t>
            </a:r>
            <a:fld id="{1CE032E7-AB0F-4251-B2F5-8A73174CF17D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74320"/>
            <a:ext cx="8229600" cy="1325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Babycenter.com case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65138" indent="-465138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Before, 85% of time fixing bugs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Scrum discipline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Business results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029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Copyright © 2013 Pearson Education, Inc. publishing as Prentice Hall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Chapter 11 - </a:t>
            </a:r>
            <a:fld id="{1CE032E7-AB0F-4251-B2F5-8A73174CF17D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74320"/>
            <a:ext cx="8229600" cy="1325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bg1"/>
          </a:solidFill>
          <a:ln>
            <a:noFill/>
          </a:ln>
        </p:spPr>
        <p:txBody>
          <a:bodyPr>
            <a:no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U.S. Strategic Command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case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65138" indent="-465138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eXtreme programming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Pilot project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Problems and potential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029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Copyright © 2013 Pearson Education, Inc. publishing as Prentice Hall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Chapter 11 - </a:t>
            </a:r>
            <a:fld id="{1CE032E7-AB0F-4251-B2F5-8A73174CF17D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74320"/>
            <a:ext cx="8229600" cy="1325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Content Placeholder 7"/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381000" y="1600200"/>
            <a:ext cx="8382000" cy="2619375"/>
          </a:xfrm>
        </p:spPr>
      </p:pic>
      <p:sp>
        <p:nvSpPr>
          <p:cNvPr id="9" name="Date Placeholder 3"/>
          <p:cNvSpPr txBox="1">
            <a:spLocks noGrp="1"/>
          </p:cNvSpPr>
          <p:nvPr/>
        </p:nvSpPr>
        <p:spPr>
          <a:xfrm>
            <a:off x="457200" y="6356350"/>
            <a:ext cx="5029200" cy="365125"/>
          </a:xfrm>
          <a:prstGeom prst="rect">
            <a:avLst/>
          </a:prstGeom>
          <a:noFill/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z="1200" dirty="0" smtClean="0">
                <a:solidFill>
                  <a:schemeClr val="tx1">
                    <a:tint val="75000"/>
                  </a:schemeClr>
                </a:solidFill>
              </a:rPr>
              <a:t>Copyright © 2013 Pearson Education, Inc. publishing as Prentice Hall</a:t>
            </a: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0" name="Slide Number Placeholder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/>
            <a:r>
              <a:rPr lang="en-US" sz="1200" dirty="0">
                <a:solidFill>
                  <a:srgbClr val="898989"/>
                </a:solidFill>
                <a:latin typeface="Arial" pitchFamily="34" charset="0"/>
                <a:cs typeface="Arial" pitchFamily="34" charset="0"/>
              </a:rPr>
              <a:t> Chapter </a:t>
            </a:r>
            <a:r>
              <a:rPr lang="en-US" sz="1200" dirty="0" smtClean="0">
                <a:solidFill>
                  <a:srgbClr val="898989"/>
                </a:solidFill>
                <a:latin typeface="Arial" pitchFamily="34" charset="0"/>
                <a:cs typeface="Arial" pitchFamily="34" charset="0"/>
              </a:rPr>
              <a:t>11 </a:t>
            </a:r>
            <a:r>
              <a:rPr lang="en-US" sz="1200" dirty="0">
                <a:solidFill>
                  <a:srgbClr val="898989"/>
                </a:solidFill>
                <a:latin typeface="Arial" pitchFamily="34" charset="0"/>
                <a:cs typeface="Arial" pitchFamily="34" charset="0"/>
              </a:rPr>
              <a:t>- </a:t>
            </a:r>
            <a:fld id="{1C55BA1C-23AC-4750-97F6-A77B33C7AAA6}" type="slidenum">
              <a:rPr lang="en-US" sz="1200">
                <a:solidFill>
                  <a:srgbClr val="898989"/>
                </a:solidFill>
                <a:latin typeface="Arial" pitchFamily="34" charset="0"/>
                <a:cs typeface="Arial" pitchFamily="34" charset="0"/>
              </a:rPr>
              <a:pPr algn="r"/>
              <a:t>23</a:t>
            </a:fld>
            <a:endParaRPr lang="en-US" sz="1200" dirty="0">
              <a:solidFill>
                <a:srgbClr val="89898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41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tx1"/>
          </a:solidFill>
          <a:ln>
            <a:noFill/>
          </a:ln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Facebook and FBI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600200"/>
          <a:ext cx="8229600" cy="45519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25000"/>
                        </a:lnSpc>
                        <a:buFont typeface="Arial" pitchFamily="34" charset="0"/>
                        <a:buNone/>
                      </a:pP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Facebook</a:t>
                      </a:r>
                      <a:endParaRPr lang="en-US" sz="3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9250" indent="-349250" algn="ctr">
                        <a:lnSpc>
                          <a:spcPct val="125000"/>
                        </a:lnSpc>
                        <a:buFont typeface="Arial" pitchFamily="34" charset="0"/>
                        <a:buNone/>
                      </a:pPr>
                      <a:r>
                        <a:rPr lang="en-US" sz="3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FBI</a:t>
                      </a:r>
                      <a:endParaRPr lang="en-US" sz="3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89057">
                <a:tc>
                  <a:txBody>
                    <a:bodyPr/>
                    <a:lstStyle/>
                    <a:p>
                      <a:pPr marL="465138" indent="-465138">
                        <a:lnSpc>
                          <a:spcPct val="125000"/>
                        </a:lnSpc>
                        <a:buFont typeface="Arial" pitchFamily="34" charset="0"/>
                        <a:buChar char="•"/>
                      </a:pPr>
                      <a:r>
                        <a:rPr lang="en-US" sz="3000" baseline="0" dirty="0" smtClean="0">
                          <a:latin typeface="Arial" pitchFamily="34" charset="0"/>
                          <a:cs typeface="Arial" pitchFamily="34" charset="0"/>
                        </a:rPr>
                        <a:t>1,000 users within 24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5138" indent="-465138">
                        <a:lnSpc>
                          <a:spcPct val="125000"/>
                        </a:lnSpc>
                        <a:buFont typeface="Arial" pitchFamily="34" charset="0"/>
                        <a:buChar char="•"/>
                      </a:pPr>
                      <a:r>
                        <a:rPr lang="en-US" sz="3000" dirty="0" smtClean="0">
                          <a:latin typeface="Arial" pitchFamily="34" charset="0"/>
                          <a:cs typeface="Arial" pitchFamily="34" charset="0"/>
                        </a:rPr>
                        <a:t>$170 million project scrapped</a:t>
                      </a:r>
                      <a:endParaRPr lang="en-US" sz="3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029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Copyright © 2013 Pearson Education, Inc. publishing as Prentice Hall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Chapter 11 - </a:t>
            </a:r>
            <a:fld id="{1CE032E7-AB0F-4251-B2F5-8A73174CF17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74320"/>
            <a:ext cx="8229600" cy="1325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Slide Number Placeholder 1"/>
          <p:cNvSpPr txBox="1">
            <a:spLocks/>
          </p:cNvSpPr>
          <p:nvPr/>
        </p:nvSpPr>
        <p:spPr bwMode="auto">
          <a:xfrm>
            <a:off x="7239000" y="5791200"/>
            <a:ext cx="1447800" cy="30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Update Figure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tx1"/>
          </a:solidFill>
          <a:ln>
            <a:noFill/>
          </a:ln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Systems development</a:t>
            </a:r>
            <a:b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life cycle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65138" indent="-465138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Planning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Analysis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Design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Development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Testing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Implementation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Maintenance</a:t>
            </a:r>
          </a:p>
          <a:p>
            <a:pPr>
              <a:lnSpc>
                <a:spcPct val="125000"/>
              </a:lnSpc>
              <a:spcBef>
                <a:spcPts val="0"/>
              </a:spcBef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029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Copyright © 2013 Pearson Education, Inc. publishing as Prentice Hall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Chapter 11 - </a:t>
            </a:r>
            <a:fld id="{1CE032E7-AB0F-4251-B2F5-8A73174CF17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74320"/>
            <a:ext cx="8229600" cy="1325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1. Planning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65138" indent="-465138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Assessing business need</a:t>
            </a:r>
          </a:p>
          <a:p>
            <a:pPr marL="865188" lvl="1" indent="-465138">
              <a:lnSpc>
                <a:spcPct val="125000"/>
              </a:lnSpc>
              <a:spcBef>
                <a:spcPts val="0"/>
              </a:spcBef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Return on investment</a:t>
            </a:r>
          </a:p>
          <a:p>
            <a:pPr marL="865188" lvl="1" indent="-465138">
              <a:lnSpc>
                <a:spcPct val="125000"/>
              </a:lnSpc>
              <a:spcBef>
                <a:spcPts val="0"/>
              </a:spcBef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Competitive advantage</a:t>
            </a:r>
          </a:p>
          <a:p>
            <a:pPr marL="865188" lvl="1" indent="-465138">
              <a:lnSpc>
                <a:spcPct val="125000"/>
              </a:lnSpc>
              <a:spcBef>
                <a:spcPts val="0"/>
              </a:spcBef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Risk management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Feasibility study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029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Copyright © 2013 Pearson Education, Inc. publishing as Prentice Hall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Chapter 11 - </a:t>
            </a:r>
            <a:fld id="{1CE032E7-AB0F-4251-B2F5-8A73174CF17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74320"/>
            <a:ext cx="8229600" cy="1325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2. Analysis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65138" indent="-465138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Process diagrams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Requirements definition</a:t>
            </a:r>
          </a:p>
          <a:p>
            <a:pPr marL="465138" indent="-465138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Build or buy?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029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Copyright © 2013 Pearson Education, Inc. publishing as Prentice Hall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Chapter 11 - </a:t>
            </a:r>
            <a:fld id="{1CE032E7-AB0F-4251-B2F5-8A73174CF17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74320"/>
            <a:ext cx="8229600" cy="1325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3. Design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Architectural design</a:t>
            </a:r>
          </a:p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Data models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029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Copyright © 2013 Pearson Education, Inc. publishing as Prentice Hall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Chapter 11 - </a:t>
            </a:r>
            <a:fld id="{1CE032E7-AB0F-4251-B2F5-8A73174CF17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74320"/>
            <a:ext cx="8229600" cy="1325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4. Development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Version control</a:t>
            </a:r>
          </a:p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Project and issue tracking</a:t>
            </a:r>
          </a:p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Code review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029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Copyright © 2013 Pearson Education, Inc. publishing as Prentice Hall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Chapter 11 - </a:t>
            </a:r>
            <a:fld id="{1CE032E7-AB0F-4251-B2F5-8A73174CF17D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74320"/>
            <a:ext cx="8229600" cy="1325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5. Testing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Unit</a:t>
            </a:r>
          </a:p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System</a:t>
            </a:r>
          </a:p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Stress</a:t>
            </a:r>
          </a:p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Parallel</a:t>
            </a:r>
          </a:p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Integration</a:t>
            </a:r>
          </a:p>
          <a:p>
            <a:pPr marL="457200" indent="-457200">
              <a:lnSpc>
                <a:spcPct val="125000"/>
              </a:lnSpc>
              <a:spcBef>
                <a:spcPts val="0"/>
              </a:spcBef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Acceptance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5029200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Copyright © 2013 Pearson Education, Inc. publishing as Prentice Hall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 Chapter 11 - </a:t>
            </a:r>
            <a:fld id="{1CE032E7-AB0F-4251-B2F5-8A73174CF17D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74320"/>
            <a:ext cx="8229600" cy="132588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616</Words>
  <Application>Microsoft Office PowerPoint</Application>
  <PresentationFormat>On-screen Show (4:3)</PresentationFormat>
  <Paragraphs>145</Paragraphs>
  <Slides>23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Chapter 11: Systems Development and Procurement</vt:lpstr>
      <vt:lpstr>Learning objectives</vt:lpstr>
      <vt:lpstr>Facebook and FBI</vt:lpstr>
      <vt:lpstr>Systems development life cycle</vt:lpstr>
      <vt:lpstr>1. Planning</vt:lpstr>
      <vt:lpstr>2. Analysis</vt:lpstr>
      <vt:lpstr>3. Design</vt:lpstr>
      <vt:lpstr>4. Development</vt:lpstr>
      <vt:lpstr>5. Testing</vt:lpstr>
      <vt:lpstr>6. Implementation</vt:lpstr>
      <vt:lpstr>7. Maintenance</vt:lpstr>
      <vt:lpstr>Software development strategies</vt:lpstr>
      <vt:lpstr>Agile</vt:lpstr>
      <vt:lpstr>Comparing approaches</vt:lpstr>
      <vt:lpstr>Waterfall</vt:lpstr>
      <vt:lpstr>Buy strategy</vt:lpstr>
      <vt:lpstr>Evaluating the options</vt:lpstr>
      <vt:lpstr>Adaptation and customization</vt:lpstr>
      <vt:lpstr>Human element</vt:lpstr>
      <vt:lpstr>Summary</vt:lpstr>
      <vt:lpstr>Babycenter.com case</vt:lpstr>
      <vt:lpstr>U.S. Strategic Command case</vt:lpstr>
      <vt:lpstr>PowerPoint Presentation</vt:lpstr>
    </vt:vector>
  </TitlesOfParts>
  <Company>University of Richmond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Information Systems and Strategy</dc:title>
  <dc:creator>Information Services</dc:creator>
  <cp:lastModifiedBy>Jonathan Whitaker</cp:lastModifiedBy>
  <cp:revision>26</cp:revision>
  <dcterms:created xsi:type="dcterms:W3CDTF">2011-05-09T21:30:59Z</dcterms:created>
  <dcterms:modified xsi:type="dcterms:W3CDTF">2011-12-01T17:40:24Z</dcterms:modified>
</cp:coreProperties>
</file>