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1"/>
  </p:sldMasterIdLst>
  <p:notesMasterIdLst>
    <p:notesMasterId r:id="rId42"/>
  </p:notesMasterIdLst>
  <p:handoutMasterIdLst>
    <p:handoutMasterId r:id="rId43"/>
  </p:handoutMasterIdLst>
  <p:sldIdLst>
    <p:sldId id="262" r:id="rId2"/>
    <p:sldId id="305" r:id="rId3"/>
    <p:sldId id="306" r:id="rId4"/>
    <p:sldId id="307" r:id="rId5"/>
    <p:sldId id="308" r:id="rId6"/>
    <p:sldId id="309" r:id="rId7"/>
    <p:sldId id="310" r:id="rId8"/>
    <p:sldId id="311" r:id="rId9"/>
    <p:sldId id="312" r:id="rId10"/>
    <p:sldId id="313" r:id="rId11"/>
    <p:sldId id="314" r:id="rId12"/>
    <p:sldId id="315" r:id="rId13"/>
    <p:sldId id="317" r:id="rId14"/>
    <p:sldId id="318" r:id="rId15"/>
    <p:sldId id="319" r:id="rId16"/>
    <p:sldId id="320" r:id="rId17"/>
    <p:sldId id="321" r:id="rId18"/>
    <p:sldId id="322" r:id="rId19"/>
    <p:sldId id="323" r:id="rId20"/>
    <p:sldId id="324" r:id="rId21"/>
    <p:sldId id="325" r:id="rId22"/>
    <p:sldId id="327" r:id="rId23"/>
    <p:sldId id="328" r:id="rId24"/>
    <p:sldId id="329" r:id="rId25"/>
    <p:sldId id="330" r:id="rId26"/>
    <p:sldId id="331" r:id="rId27"/>
    <p:sldId id="333" r:id="rId28"/>
    <p:sldId id="334" r:id="rId29"/>
    <p:sldId id="335" r:id="rId30"/>
    <p:sldId id="336" r:id="rId31"/>
    <p:sldId id="337" r:id="rId32"/>
    <p:sldId id="338" r:id="rId33"/>
    <p:sldId id="339" r:id="rId34"/>
    <p:sldId id="340" r:id="rId35"/>
    <p:sldId id="341" r:id="rId36"/>
    <p:sldId id="342" r:id="rId37"/>
    <p:sldId id="343" r:id="rId38"/>
    <p:sldId id="344" r:id="rId39"/>
    <p:sldId id="345" r:id="rId40"/>
    <p:sldId id="346" r:id="rId4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E3FF"/>
    <a:srgbClr val="97DCFF"/>
    <a:srgbClr val="6B95C7"/>
    <a:srgbClr val="99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0" d="100"/>
          <a:sy n="90" d="100"/>
        </p:scale>
        <p:origin x="72" y="10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ea typeface="ヒラギノ角ゴ Pro W3" pitchFamily="-4" charset="-128"/>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ACE6318A-9A08-4FBC-A2CA-4338A77082B2}" type="datetime1">
              <a:rPr lang="en-US" altLang="en-US"/>
              <a:pPr/>
              <a:t>10/18/2016</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ea typeface="ヒラギノ角ゴ Pro W3" pitchFamily="-4" charset="-128"/>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70088E08-6398-4E2D-AB9E-E34ACB0E1918}"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ea typeface="ヒラギノ角ゴ Pro W3" pitchFamily="-4" charset="-128"/>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BE2A1C17-1BFC-4BAA-B1EE-D81DDC680696}" type="datetime1">
              <a:rPr lang="en-US" altLang="en-US"/>
              <a:pPr/>
              <a:t>10/18/2016</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pl-PL" noProof="0" smtClean="0"/>
              <a:t>Click to edit Master text styles</a:t>
            </a:r>
          </a:p>
          <a:p>
            <a:pPr lvl="1"/>
            <a:r>
              <a:rPr lang="pl-PL" noProof="0" smtClean="0"/>
              <a:t>Second level</a:t>
            </a:r>
          </a:p>
          <a:p>
            <a:pPr lvl="2"/>
            <a:r>
              <a:rPr lang="pl-PL" noProof="0" smtClean="0"/>
              <a:t>Third level</a:t>
            </a:r>
          </a:p>
          <a:p>
            <a:pPr lvl="3"/>
            <a:r>
              <a:rPr lang="pl-PL" noProof="0" smtClean="0"/>
              <a:t>Fourth level</a:t>
            </a:r>
          </a:p>
          <a:p>
            <a:pPr lvl="4"/>
            <a:r>
              <a:rPr lang="pl-PL" noProof="0" smtClean="0"/>
              <a:t>Fifth level</a:t>
            </a:r>
            <a:endParaRPr 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ea typeface="ヒラギノ角ゴ Pro W3" pitchFamily="-4" charset="-128"/>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4837AA9B-1FE2-4F19-8BF6-6BBCCB81081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ヒラギノ角ゴ Pro W3" pitchFamily="-4" charset="-128"/>
        <a:cs typeface="ヒラギノ角ゴ Pro W3" pitchFamily="-4" charset="-128"/>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pitchFamily="-4" charset="-128"/>
        <a:cs typeface="ヒラギノ角ゴ Pro W3"/>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pitchFamily="-4" charset="-128"/>
        <a:cs typeface="ヒラギノ角ゴ Pro W3"/>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pitchFamily="-4" charset="-128"/>
        <a:cs typeface="ヒラギノ角ゴ Pro W3"/>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pitchFamily="-4" charset="-128"/>
        <a:cs typeface="ヒラギノ角ゴ Pro W3"/>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ヒラギノ角ゴ Pro W3"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ヒラギノ角ゴ Pro W3" charset="-128"/>
            </a:endParaRPr>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fld id="{23FB73EC-6714-4D3F-9D22-760A832EE455}" type="slidenum">
              <a:rPr lang="en-US" altLang="en-US" sz="1200">
                <a:latin typeface="Calibri" panose="020F0502020204030204" pitchFamily="34" charset="0"/>
              </a:rPr>
              <a:pPr eaLnBrk="1" hangingPunct="1"/>
              <a:t>21</a:t>
            </a:fld>
            <a:endParaRPr lang="en-US" altLang="en-US" sz="120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981EDE-594F-43EE-A3CB-7A8D5931F03F}"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altLang="en-US" smtClean="0"/>
              <a:t>10-</a:t>
            </a:r>
            <a:fld id="{4212F979-41FE-4407-B55B-2D338E1C2994}" type="slidenum">
              <a:rPr lang="en-US" altLang="en-US" smtClean="0"/>
              <a:pPr/>
              <a:t>‹#›</a:t>
            </a:fld>
            <a:endParaRPr lang="en-US" altLang="en-US"/>
          </a:p>
        </p:txBody>
      </p:sp>
    </p:spTree>
    <p:extLst>
      <p:ext uri="{BB962C8B-B14F-4D97-AF65-F5344CB8AC3E}">
        <p14:creationId xmlns:p14="http://schemas.microsoft.com/office/powerpoint/2010/main" val="2166160350"/>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981EDE-594F-43EE-A3CB-7A8D5931F03F}"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altLang="en-US" smtClean="0"/>
              <a:t>10-</a:t>
            </a:r>
            <a:fld id="{4212F979-41FE-4407-B55B-2D338E1C2994}" type="slidenum">
              <a:rPr lang="en-US" altLang="en-US" smtClean="0"/>
              <a:pPr/>
              <a:t>‹#›</a:t>
            </a:fld>
            <a:endParaRPr lang="en-US" altLang="en-US"/>
          </a:p>
        </p:txBody>
      </p:sp>
    </p:spTree>
    <p:extLst>
      <p:ext uri="{BB962C8B-B14F-4D97-AF65-F5344CB8AC3E}">
        <p14:creationId xmlns:p14="http://schemas.microsoft.com/office/powerpoint/2010/main" val="338202877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981EDE-594F-43EE-A3CB-7A8D5931F03F}"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altLang="en-US" smtClean="0"/>
              <a:t>10-</a:t>
            </a:r>
            <a:fld id="{4212F979-41FE-4407-B55B-2D338E1C2994}" type="slidenum">
              <a:rPr lang="en-US" altLang="en-US" smtClean="0"/>
              <a:pPr/>
              <a:t>‹#›</a:t>
            </a:fld>
            <a:endParaRPr lang="en-US" altLang="en-US"/>
          </a:p>
        </p:txBody>
      </p:sp>
    </p:spTree>
    <p:extLst>
      <p:ext uri="{BB962C8B-B14F-4D97-AF65-F5344CB8AC3E}">
        <p14:creationId xmlns:p14="http://schemas.microsoft.com/office/powerpoint/2010/main" val="31757713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r>
              <a:rPr lang="en-US" altLang="en-US"/>
              <a:t>10-</a:t>
            </a:r>
            <a:fld id="{AF4F5B8F-BC9B-407B-AF90-12818FDDCE46}" type="slidenum">
              <a:rPr lang="en-US" altLang="en-US"/>
              <a:pPr/>
              <a:t>‹#›</a:t>
            </a:fld>
            <a:endParaRPr lang="en-US" altLang="en-US"/>
          </a:p>
        </p:txBody>
      </p:sp>
    </p:spTree>
    <p:extLst>
      <p:ext uri="{BB962C8B-B14F-4D97-AF65-F5344CB8AC3E}">
        <p14:creationId xmlns:p14="http://schemas.microsoft.com/office/powerpoint/2010/main" val="3595145246"/>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Click to edit Master title style</a:t>
            </a:r>
            <a:endParaRPr lang="en-US"/>
          </a:p>
        </p:txBody>
      </p:sp>
      <p:sp>
        <p:nvSpPr>
          <p:cNvPr id="4" name="Content Placeholder 3"/>
          <p:cNvSpPr>
            <a:spLocks noGrp="1"/>
          </p:cNvSpPr>
          <p:nvPr>
            <p:ph sz="half" idx="2"/>
          </p:nvPr>
        </p:nvSpPr>
        <p:spPr>
          <a:xfrm>
            <a:off x="457200" y="1411111"/>
            <a:ext cx="4040188" cy="3095037"/>
          </a:xfrm>
        </p:spPr>
        <p:txBody>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pl-PL" dirty="0" smtClean="0"/>
              <a:t>Click to edit Master text styles</a:t>
            </a:r>
          </a:p>
          <a:p>
            <a:pPr lvl="1"/>
            <a:r>
              <a:rPr lang="pl-PL" dirty="0" smtClean="0"/>
              <a:t>Second level</a:t>
            </a:r>
          </a:p>
          <a:p>
            <a:pPr lvl="2"/>
            <a:r>
              <a:rPr lang="pl-PL" dirty="0" smtClean="0"/>
              <a:t>Third level</a:t>
            </a:r>
          </a:p>
          <a:p>
            <a:pPr lvl="3"/>
            <a:r>
              <a:rPr lang="pl-PL" dirty="0" smtClean="0"/>
              <a:t>Fourth level</a:t>
            </a:r>
          </a:p>
          <a:p>
            <a:pPr lvl="4"/>
            <a:r>
              <a:rPr lang="pl-PL" dirty="0" smtClean="0"/>
              <a:t>Fifth level</a:t>
            </a:r>
            <a:endParaRPr lang="en-US" dirty="0"/>
          </a:p>
        </p:txBody>
      </p:sp>
      <p:sp>
        <p:nvSpPr>
          <p:cNvPr id="6" name="Content Placeholder 5"/>
          <p:cNvSpPr>
            <a:spLocks noGrp="1"/>
          </p:cNvSpPr>
          <p:nvPr>
            <p:ph sz="quarter" idx="4"/>
          </p:nvPr>
        </p:nvSpPr>
        <p:spPr>
          <a:xfrm>
            <a:off x="4645025" y="1411111"/>
            <a:ext cx="4041775" cy="3095037"/>
          </a:xfrm>
        </p:spPr>
        <p:txBody>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pl-PL" dirty="0" smtClean="0"/>
              <a:t>Click to edit Master text styles</a:t>
            </a:r>
          </a:p>
          <a:p>
            <a:pPr lvl="1"/>
            <a:r>
              <a:rPr lang="pl-PL" dirty="0" smtClean="0"/>
              <a:t>Second level</a:t>
            </a:r>
          </a:p>
          <a:p>
            <a:pPr lvl="2"/>
            <a:r>
              <a:rPr lang="pl-PL" dirty="0" smtClean="0"/>
              <a:t>Third level</a:t>
            </a:r>
          </a:p>
          <a:p>
            <a:pPr lvl="3"/>
            <a:r>
              <a:rPr lang="pl-PL" dirty="0" smtClean="0"/>
              <a:t>Fourth level</a:t>
            </a:r>
          </a:p>
          <a:p>
            <a:pPr lvl="4"/>
            <a:r>
              <a:rPr lang="pl-PL"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r>
              <a:rPr lang="en-US" altLang="en-US"/>
              <a:t>10-</a:t>
            </a:r>
            <a:fld id="{6A6E7362-4BCD-498D-8BCE-962B047D6C0A}" type="slidenum">
              <a:rPr lang="en-US" altLang="en-US"/>
              <a:pPr/>
              <a:t>‹#›</a:t>
            </a:fld>
            <a:endParaRPr lang="en-US" altLang="en-US"/>
          </a:p>
        </p:txBody>
      </p:sp>
    </p:spTree>
    <p:extLst>
      <p:ext uri="{BB962C8B-B14F-4D97-AF65-F5344CB8AC3E}">
        <p14:creationId xmlns:p14="http://schemas.microsoft.com/office/powerpoint/2010/main" val="1730521007"/>
      </p:ext>
    </p:extLst>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dirty="0"/>
          </a:p>
        </p:txBody>
      </p:sp>
      <p:sp>
        <p:nvSpPr>
          <p:cNvPr id="12" name="Picture Placeholder 7"/>
          <p:cNvSpPr>
            <a:spLocks noGrp="1"/>
          </p:cNvSpPr>
          <p:nvPr>
            <p:ph type="pic" sz="quarter" idx="14"/>
          </p:nvPr>
        </p:nvSpPr>
        <p:spPr>
          <a:xfrm>
            <a:off x="457200" y="1354138"/>
            <a:ext cx="4058356" cy="3240087"/>
          </a:xfrm>
        </p:spPr>
        <p:txBody>
          <a:bodyPr rtlCol="0"/>
          <a:lstStyle/>
          <a:p>
            <a:pPr lvl="0"/>
            <a:endParaRPr lang="en-US" noProof="0" dirty="0" smtClean="0"/>
          </a:p>
        </p:txBody>
      </p:sp>
      <p:sp>
        <p:nvSpPr>
          <p:cNvPr id="13" name="Picture Placeholder 7"/>
          <p:cNvSpPr>
            <a:spLocks noGrp="1"/>
          </p:cNvSpPr>
          <p:nvPr>
            <p:ph type="pic" sz="quarter" idx="15"/>
          </p:nvPr>
        </p:nvSpPr>
        <p:spPr>
          <a:xfrm>
            <a:off x="4628444" y="1354138"/>
            <a:ext cx="4058356" cy="3240087"/>
          </a:xfrm>
        </p:spPr>
        <p:txBody>
          <a:bodyPr rtlCol="0"/>
          <a:lstStyle/>
          <a:p>
            <a:pPr lvl="0"/>
            <a:endParaRPr lang="en-US" noProof="0" dirty="0" smtClean="0"/>
          </a:p>
        </p:txBody>
      </p:sp>
      <p:sp>
        <p:nvSpPr>
          <p:cNvPr id="5" name="Slide Number Placeholder 5"/>
          <p:cNvSpPr>
            <a:spLocks noGrp="1"/>
          </p:cNvSpPr>
          <p:nvPr>
            <p:ph type="sldNum" sz="quarter" idx="16"/>
          </p:nvPr>
        </p:nvSpPr>
        <p:spPr/>
        <p:txBody>
          <a:bodyPr/>
          <a:lstStyle>
            <a:lvl1pPr>
              <a:defRPr/>
            </a:lvl1pPr>
          </a:lstStyle>
          <a:p>
            <a:r>
              <a:rPr lang="en-US" altLang="en-US"/>
              <a:t>10-</a:t>
            </a:r>
            <a:fld id="{CA7FDF0D-12BD-41C9-B9A2-4E26BB182E5E}" type="slidenum">
              <a:rPr lang="en-US" altLang="en-US"/>
              <a:pPr/>
              <a:t>‹#›</a:t>
            </a:fld>
            <a:endParaRPr lang="en-US" altLang="en-US"/>
          </a:p>
        </p:txBody>
      </p:sp>
    </p:spTree>
    <p:extLst>
      <p:ext uri="{BB962C8B-B14F-4D97-AF65-F5344CB8AC3E}">
        <p14:creationId xmlns:p14="http://schemas.microsoft.com/office/powerpoint/2010/main" val="22206936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981EDE-594F-43EE-A3CB-7A8D5931F03F}"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altLang="en-US" smtClean="0"/>
              <a:t>10-</a:t>
            </a:r>
            <a:fld id="{4212F979-41FE-4407-B55B-2D338E1C2994}" type="slidenum">
              <a:rPr lang="en-US" altLang="en-US" smtClean="0"/>
              <a:pPr/>
              <a:t>‹#›</a:t>
            </a:fld>
            <a:endParaRPr lang="en-US" altLang="en-US"/>
          </a:p>
        </p:txBody>
      </p:sp>
    </p:spTree>
    <p:extLst>
      <p:ext uri="{BB962C8B-B14F-4D97-AF65-F5344CB8AC3E}">
        <p14:creationId xmlns:p14="http://schemas.microsoft.com/office/powerpoint/2010/main" val="216828102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8981EDE-594F-43EE-A3CB-7A8D5931F03F}"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altLang="en-US" smtClean="0"/>
              <a:t>10-</a:t>
            </a:r>
            <a:fld id="{4212F979-41FE-4407-B55B-2D338E1C2994}" type="slidenum">
              <a:rPr lang="en-US" altLang="en-US" smtClean="0"/>
              <a:pPr/>
              <a:t>‹#›</a:t>
            </a:fld>
            <a:endParaRPr lang="en-US" altLang="en-US"/>
          </a:p>
        </p:txBody>
      </p:sp>
    </p:spTree>
    <p:extLst>
      <p:ext uri="{BB962C8B-B14F-4D97-AF65-F5344CB8AC3E}">
        <p14:creationId xmlns:p14="http://schemas.microsoft.com/office/powerpoint/2010/main" val="1937055794"/>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981EDE-594F-43EE-A3CB-7A8D5931F03F}"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altLang="en-US" smtClean="0"/>
              <a:t>10-</a:t>
            </a:r>
            <a:fld id="{31168D81-9EAC-4662-85CF-C436A81A2E4E}" type="slidenum">
              <a:rPr lang="en-US" altLang="en-US" smtClean="0"/>
              <a:pPr/>
              <a:t>‹#›</a:t>
            </a:fld>
            <a:endParaRPr lang="en-US" altLang="en-US"/>
          </a:p>
        </p:txBody>
      </p:sp>
    </p:spTree>
    <p:extLst>
      <p:ext uri="{BB962C8B-B14F-4D97-AF65-F5344CB8AC3E}">
        <p14:creationId xmlns:p14="http://schemas.microsoft.com/office/powerpoint/2010/main" val="32432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981EDE-594F-43EE-A3CB-7A8D5931F03F}" type="datetimeFigureOut">
              <a:rPr lang="en-US" smtClean="0"/>
              <a:t>10/18/2016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r>
              <a:rPr lang="en-US" altLang="en-US" smtClean="0"/>
              <a:t>10-</a:t>
            </a:r>
            <a:fld id="{4212F979-41FE-4407-B55B-2D338E1C2994}" type="slidenum">
              <a:rPr lang="en-US" altLang="en-US" smtClean="0"/>
              <a:pPr/>
              <a:t>‹#›</a:t>
            </a:fld>
            <a:endParaRPr lang="en-US" altLang="en-US"/>
          </a:p>
        </p:txBody>
      </p:sp>
    </p:spTree>
    <p:extLst>
      <p:ext uri="{BB962C8B-B14F-4D97-AF65-F5344CB8AC3E}">
        <p14:creationId xmlns:p14="http://schemas.microsoft.com/office/powerpoint/2010/main" val="426564406"/>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981EDE-594F-43EE-A3CB-7A8D5931F03F}" type="datetimeFigureOut">
              <a:rPr lang="en-US" smtClean="0"/>
              <a:t>10/18/2016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r>
              <a:rPr lang="en-US" altLang="en-US" smtClean="0"/>
              <a:t>10-</a:t>
            </a:r>
            <a:fld id="{4212F979-41FE-4407-B55B-2D338E1C2994}" type="slidenum">
              <a:rPr lang="en-US" altLang="en-US" smtClean="0"/>
              <a:pPr/>
              <a:t>‹#›</a:t>
            </a:fld>
            <a:endParaRPr lang="en-US" altLang="en-US"/>
          </a:p>
        </p:txBody>
      </p:sp>
    </p:spTree>
    <p:extLst>
      <p:ext uri="{BB962C8B-B14F-4D97-AF65-F5344CB8AC3E}">
        <p14:creationId xmlns:p14="http://schemas.microsoft.com/office/powerpoint/2010/main" val="3651119833"/>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981EDE-594F-43EE-A3CB-7A8D5931F03F}" type="datetimeFigureOut">
              <a:rPr lang="en-US" smtClean="0"/>
              <a:t>10/18/2016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r>
              <a:rPr lang="en-US" altLang="en-US" smtClean="0"/>
              <a:t>10-</a:t>
            </a:r>
            <a:fld id="{F9402192-78D0-4E12-9F79-686100FC3EE8}" type="slidenum">
              <a:rPr lang="en-US" altLang="en-US" smtClean="0"/>
              <a:pPr/>
              <a:t>‹#›</a:t>
            </a:fld>
            <a:endParaRPr lang="en-US" altLang="en-US"/>
          </a:p>
        </p:txBody>
      </p:sp>
    </p:spTree>
    <p:extLst>
      <p:ext uri="{BB962C8B-B14F-4D97-AF65-F5344CB8AC3E}">
        <p14:creationId xmlns:p14="http://schemas.microsoft.com/office/powerpoint/2010/main" val="225138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A8981EDE-594F-43EE-A3CB-7A8D5931F03F}"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altLang="en-US" smtClean="0"/>
              <a:t>10-</a:t>
            </a:r>
            <a:fld id="{4212F979-41FE-4407-B55B-2D338E1C2994}" type="slidenum">
              <a:rPr lang="en-US" altLang="en-US" smtClean="0"/>
              <a:pPr/>
              <a:t>‹#›</a:t>
            </a:fld>
            <a:endParaRPr lang="en-US" altLang="en-US"/>
          </a:p>
        </p:txBody>
      </p:sp>
    </p:spTree>
    <p:extLst>
      <p:ext uri="{BB962C8B-B14F-4D97-AF65-F5344CB8AC3E}">
        <p14:creationId xmlns:p14="http://schemas.microsoft.com/office/powerpoint/2010/main" val="326763579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A8981EDE-594F-43EE-A3CB-7A8D5931F03F}"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altLang="en-US" smtClean="0"/>
              <a:t>10-</a:t>
            </a:r>
            <a:fld id="{4212F979-41FE-4407-B55B-2D338E1C2994}" type="slidenum">
              <a:rPr lang="en-US" altLang="en-US" smtClean="0"/>
              <a:pPr/>
              <a:t>‹#›</a:t>
            </a:fld>
            <a:endParaRPr lang="en-US" altLang="en-US"/>
          </a:p>
        </p:txBody>
      </p:sp>
    </p:spTree>
    <p:extLst>
      <p:ext uri="{BB962C8B-B14F-4D97-AF65-F5344CB8AC3E}">
        <p14:creationId xmlns:p14="http://schemas.microsoft.com/office/powerpoint/2010/main" val="354265281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8981EDE-594F-43EE-A3CB-7A8D5931F03F}" type="datetimeFigureOut">
              <a:rPr lang="en-US" smtClean="0"/>
              <a:t>10/18/2016</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altLang="en-US" smtClean="0"/>
              <a:t>10-</a:t>
            </a:r>
            <a:fld id="{13524CEC-925F-4222-ABAE-BE9F642A852E}" type="slidenum">
              <a:rPr lang="en-US" altLang="en-US" smtClean="0"/>
              <a:pPr/>
              <a:t>‹#›</a:t>
            </a:fld>
            <a:endParaRPr lang="en-US" altLang="en-US"/>
          </a:p>
        </p:txBody>
      </p:sp>
    </p:spTree>
    <p:extLst>
      <p:ext uri="{BB962C8B-B14F-4D97-AF65-F5344CB8AC3E}">
        <p14:creationId xmlns:p14="http://schemas.microsoft.com/office/powerpoint/2010/main" val="1420761433"/>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62" r:id="rId14"/>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itle 1"/>
          <p:cNvSpPr>
            <a:spLocks noGrp="1"/>
          </p:cNvSpPr>
          <p:nvPr>
            <p:ph type="title"/>
          </p:nvPr>
        </p:nvSpPr>
        <p:spPr>
          <a:xfrm>
            <a:off x="914400" y="1048378"/>
            <a:ext cx="8229600" cy="1292225"/>
          </a:xfrm>
        </p:spPr>
        <p:txBody>
          <a:bodyPr/>
          <a:lstStyle/>
          <a:p>
            <a:r>
              <a:rPr lang="en-US" altLang="en-US" sz="2600" b="1" dirty="0" smtClean="0">
                <a:latin typeface="Trebuchet MS" panose="020B0603020202020204" pitchFamily="34" charset="0"/>
                <a:ea typeface="ヒラギノ角ゴ Pro W3" charset="-128"/>
              </a:rPr>
              <a:t/>
            </a:r>
            <a:br>
              <a:rPr lang="en-US" altLang="en-US" sz="2600" b="1" dirty="0" smtClean="0">
                <a:latin typeface="Trebuchet MS" panose="020B0603020202020204" pitchFamily="34" charset="0"/>
                <a:ea typeface="ヒラギノ角ゴ Pro W3" charset="-128"/>
              </a:rPr>
            </a:br>
            <a:r>
              <a:rPr lang="en-US" altLang="en-US" sz="2600" b="1" dirty="0" smtClean="0">
                <a:latin typeface="Trebuchet MS" panose="020B0603020202020204" pitchFamily="34" charset="0"/>
                <a:ea typeface="ヒラギノ角ゴ Pro W3" charset="-128"/>
              </a:rPr>
              <a:t>Software in Flux: </a:t>
            </a:r>
            <a:r>
              <a:rPr lang="en-US" altLang="en-US" sz="2600" b="1" dirty="0" smtClean="0">
                <a:latin typeface="Trebuchet MS" panose="020B0603020202020204" pitchFamily="34" charset="0"/>
                <a:ea typeface="ヒラギノ角ゴ Pro W3" charset="-128"/>
              </a:rPr>
              <a:t>Cloud </a:t>
            </a:r>
            <a:r>
              <a:rPr lang="en-US" altLang="en-US" sz="2600" b="1" dirty="0" smtClean="0">
                <a:latin typeface="Trebuchet MS" panose="020B0603020202020204" pitchFamily="34" charset="0"/>
                <a:ea typeface="ヒラギノ角ゴ Pro W3" charset="-128"/>
              </a:rPr>
              <a:t>and </a:t>
            </a:r>
            <a:r>
              <a:rPr lang="en-US" altLang="en-US" sz="2600" b="1" dirty="0" smtClean="0">
                <a:latin typeface="Trebuchet MS" panose="020B0603020202020204" pitchFamily="34" charset="0"/>
                <a:ea typeface="ヒラギノ角ゴ Pro W3" charset="-128"/>
              </a:rPr>
              <a:t>Open Source Software</a:t>
            </a:r>
            <a:r>
              <a:rPr lang="en-US" altLang="en-US" sz="2600" b="1" dirty="0" smtClean="0">
                <a:latin typeface="Trebuchet MS" panose="020B0603020202020204" pitchFamily="34" charset="0"/>
                <a:ea typeface="ヒラギノ角ゴ Pro W3" charset="-128"/>
              </a:rPr>
              <a:t/>
            </a:r>
            <a:br>
              <a:rPr lang="en-US" altLang="en-US" sz="2600" b="1" dirty="0" smtClean="0">
                <a:latin typeface="Trebuchet MS" panose="020B0603020202020204" pitchFamily="34" charset="0"/>
                <a:ea typeface="ヒラギノ角ゴ Pro W3" charset="-128"/>
              </a:rPr>
            </a:br>
            <a:endParaRPr lang="en-US" altLang="en-US" sz="2600" b="1" dirty="0" smtClean="0">
              <a:latin typeface="Trebuchet MS" panose="020B0603020202020204" pitchFamily="34" charset="0"/>
              <a:ea typeface="ヒラギノ角ゴ Pro W3" charset="-128"/>
            </a:endParaRPr>
          </a:p>
        </p:txBody>
      </p:sp>
      <p:sp>
        <p:nvSpPr>
          <p:cNvPr id="17409"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dirty="0">
                <a:solidFill>
                  <a:srgbClr val="FFFFFF"/>
                </a:solidFill>
                <a:latin typeface="Calibri" panose="020F0502020204030204" pitchFamily="34" charset="0"/>
              </a:rPr>
              <a:t>10-</a:t>
            </a:r>
            <a:fld id="{13047945-0E34-4A00-8E76-B0CC6A485E58}" type="slidenum">
              <a:rPr lang="en-US" altLang="en-US" sz="1200">
                <a:solidFill>
                  <a:srgbClr val="FFFFFF"/>
                </a:solidFill>
                <a:latin typeface="Calibri" panose="020F0502020204030204" pitchFamily="34" charset="0"/>
              </a:rPr>
              <a:pPr eaLnBrk="1" hangingPunct="1"/>
              <a:t>1</a:t>
            </a:fld>
            <a:endParaRPr lang="en-US" altLang="en-US" sz="1200" dirty="0">
              <a:solidFill>
                <a:srgbClr val="FFFFFF"/>
              </a:solidFill>
              <a:latin typeface="Calibri" panose="020F0502020204030204" pitchFamily="34" charset="0"/>
            </a:endParaRPr>
          </a:p>
        </p:txBody>
      </p:sp>
      <p:pic>
        <p:nvPicPr>
          <p:cNvPr id="17411" name="Picture 6" descr="ms-and-book.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2163" y="2998788"/>
            <a:ext cx="2038350" cy="214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Introduction</a:t>
            </a:r>
          </a:p>
        </p:txBody>
      </p:sp>
      <p:sp>
        <p:nvSpPr>
          <p:cNvPr id="27650" name="Content Placeholder 2"/>
          <p:cNvSpPr>
            <a:spLocks noGrp="1"/>
          </p:cNvSpPr>
          <p:nvPr>
            <p:ph idx="1"/>
          </p:nvPr>
        </p:nvSpPr>
        <p:spPr>
          <a:xfrm>
            <a:off x="457200" y="1533525"/>
            <a:ext cx="8229600" cy="2290763"/>
          </a:xfrm>
        </p:spPr>
        <p:txBody>
          <a:bodyPr/>
          <a:lstStyle/>
          <a:p>
            <a:r>
              <a:rPr lang="en-US" altLang="en-US" smtClean="0">
                <a:latin typeface="Trebuchet MS" panose="020B0603020202020204" pitchFamily="34" charset="0"/>
                <a:ea typeface="ヒラギノ角ゴ Pro W3" charset="-128"/>
              </a:rPr>
              <a:t>Network effects and switching cost can offer a leading software firm a degree of customer preference and lock in, and in many cases creates winner-take-all markets</a:t>
            </a:r>
          </a:p>
          <a:p>
            <a:r>
              <a:rPr lang="en-US" altLang="en-US" smtClean="0">
                <a:latin typeface="Trebuchet MS" panose="020B0603020202020204" pitchFamily="34" charset="0"/>
                <a:ea typeface="ヒラギノ角ゴ Pro W3" charset="-128"/>
              </a:rPr>
              <a:t>However, the fundamental model powering the industry is under assault from Open source software</a:t>
            </a:r>
            <a:r>
              <a:rPr lang="en-US" altLang="en-US" b="1" smtClean="0">
                <a:latin typeface="Trebuchet MS" panose="020B0603020202020204" pitchFamily="34" charset="0"/>
                <a:ea typeface="ヒラギノ角ゴ Pro W3" charset="-128"/>
              </a:rPr>
              <a:t> </a:t>
            </a:r>
            <a:r>
              <a:rPr lang="en-US" altLang="en-US" smtClean="0">
                <a:latin typeface="Trebuchet MS" panose="020B0603020202020204" pitchFamily="34" charset="0"/>
                <a:ea typeface="ヒラギノ角ゴ Pro W3" charset="-128"/>
              </a:rPr>
              <a:t>(OSS)</a:t>
            </a:r>
            <a:r>
              <a:rPr lang="en-US" altLang="en-US" b="1" smtClean="0">
                <a:latin typeface="Trebuchet MS" panose="020B0603020202020204" pitchFamily="34" charset="0"/>
                <a:ea typeface="ヒラギノ角ゴ Pro W3" charset="-128"/>
              </a:rPr>
              <a:t> </a:t>
            </a:r>
            <a:r>
              <a:rPr lang="en-US" altLang="en-US" smtClean="0">
                <a:latin typeface="Trebuchet MS" panose="020B0603020202020204" pitchFamily="34" charset="0"/>
                <a:ea typeface="ヒラギノ角ゴ Pro W3" charset="-128"/>
              </a:rPr>
              <a:t>offerings</a:t>
            </a:r>
          </a:p>
          <a:p>
            <a:pPr lvl="1"/>
            <a:r>
              <a:rPr lang="en-US" altLang="en-US" b="1" smtClean="0">
                <a:latin typeface="Trebuchet MS" panose="020B0603020202020204" pitchFamily="34" charset="0"/>
                <a:ea typeface="ヒラギノ角ゴ Pro W3" charset="-128"/>
              </a:rPr>
              <a:t>Open source software </a:t>
            </a:r>
            <a:r>
              <a:rPr lang="en-US" altLang="en-US" smtClean="0">
                <a:latin typeface="Trebuchet MS" panose="020B0603020202020204" pitchFamily="34" charset="0"/>
                <a:ea typeface="ヒラギノ角ゴ Pro W3" charset="-128"/>
              </a:rPr>
              <a:t>offerings: Software that is free and where anyone can look at and potentially modify the code</a:t>
            </a:r>
          </a:p>
        </p:txBody>
      </p:sp>
      <p:sp>
        <p:nvSpPr>
          <p:cNvPr id="2765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5D53CD93-1F5C-4FB0-B7C8-170E1D73D97D}" type="slidenum">
              <a:rPr lang="en-US" altLang="en-US" sz="1200">
                <a:solidFill>
                  <a:srgbClr val="FFFFFF"/>
                </a:solidFill>
                <a:latin typeface="Calibri" panose="020F0502020204030204" pitchFamily="34" charset="0"/>
              </a:rPr>
              <a:pPr eaLnBrk="1" hangingPunct="1"/>
              <a:t>10</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Introduction</a:t>
            </a:r>
          </a:p>
        </p:txBody>
      </p:sp>
      <p:sp>
        <p:nvSpPr>
          <p:cNvPr id="28674" name="Content Placeholder 2"/>
          <p:cNvSpPr>
            <a:spLocks noGrp="1"/>
          </p:cNvSpPr>
          <p:nvPr>
            <p:ph idx="1"/>
          </p:nvPr>
        </p:nvSpPr>
        <p:spPr>
          <a:xfrm>
            <a:off x="457200" y="1533525"/>
            <a:ext cx="8229600" cy="3254375"/>
          </a:xfrm>
        </p:spPr>
        <p:txBody>
          <a:bodyPr>
            <a:normAutofit lnSpcReduction="10000"/>
          </a:bodyPr>
          <a:lstStyle/>
          <a:p>
            <a:r>
              <a:rPr lang="en-US" altLang="en-US" smtClean="0">
                <a:latin typeface="Trebuchet MS" panose="020B0603020202020204" pitchFamily="34" charset="0"/>
                <a:ea typeface="ヒラギノ角ゴ Pro W3" charset="-128"/>
              </a:rPr>
              <a:t>Questions facing big software firms</a:t>
            </a:r>
          </a:p>
          <a:p>
            <a:pPr lvl="1"/>
            <a:r>
              <a:rPr lang="en-US" altLang="en-US" smtClean="0">
                <a:latin typeface="Trebuchet MS" panose="020B0603020202020204" pitchFamily="34" charset="0"/>
                <a:ea typeface="ヒラギノ角ゴ Pro W3" charset="-128"/>
              </a:rPr>
              <a:t>How can we compete with free?</a:t>
            </a:r>
          </a:p>
          <a:p>
            <a:pPr lvl="1"/>
            <a:r>
              <a:rPr lang="en-US" altLang="en-US" smtClean="0">
                <a:latin typeface="Trebuchet MS" panose="020B0603020202020204" pitchFamily="34" charset="0"/>
                <a:ea typeface="ヒラギノ角ゴ Pro W3" charset="-128"/>
              </a:rPr>
              <a:t>How can we make money and fuel innovation on free?</a:t>
            </a:r>
          </a:p>
          <a:p>
            <a:r>
              <a:rPr lang="en-US" altLang="en-US" smtClean="0">
                <a:latin typeface="Trebuchet MS" panose="020B0603020202020204" pitchFamily="34" charset="0"/>
                <a:ea typeface="ヒラギノ角ゴ Pro W3" charset="-128"/>
              </a:rPr>
              <a:t>Cloud computing is making it more common for a firm to move software out of its own IS shop so that it is run on someone else</a:t>
            </a:r>
            <a:r>
              <a:rPr lang="ja-JP" altLang="en-US" smtClean="0">
                <a:latin typeface="Trebuchet MS" panose="020B0603020202020204" pitchFamily="34" charset="0"/>
                <a:ea typeface="ヒラギノ角ゴ Pro W3" charset="-128"/>
              </a:rPr>
              <a:t>’</a:t>
            </a:r>
            <a:r>
              <a:rPr lang="en-US" altLang="ja-JP" smtClean="0">
                <a:latin typeface="Trebuchet MS" panose="020B0603020202020204" pitchFamily="34" charset="0"/>
                <a:ea typeface="ヒラギノ角ゴ Pro W3" charset="-128"/>
              </a:rPr>
              <a:t>s hardware</a:t>
            </a:r>
          </a:p>
          <a:p>
            <a:pPr lvl="1"/>
            <a:r>
              <a:rPr lang="en-US" altLang="en-US" b="1" smtClean="0">
                <a:latin typeface="Trebuchet MS" panose="020B0603020202020204" pitchFamily="34" charset="0"/>
                <a:ea typeface="ヒラギノ角ゴ Pro W3" charset="-128"/>
              </a:rPr>
              <a:t>Cloud computing</a:t>
            </a:r>
            <a:r>
              <a:rPr lang="en-US" altLang="en-US" smtClean="0">
                <a:latin typeface="Trebuchet MS" panose="020B0603020202020204" pitchFamily="34" charset="0"/>
                <a:ea typeface="ヒラギノ角ゴ Pro W3" charset="-128"/>
              </a:rPr>
              <a:t>: resources—either an organization</a:t>
            </a:r>
            <a:r>
              <a:rPr lang="ja-JP" altLang="en-US" smtClean="0">
                <a:latin typeface="Trebuchet MS" panose="020B0603020202020204" pitchFamily="34" charset="0"/>
                <a:ea typeface="ヒラギノ角ゴ Pro W3" charset="-128"/>
              </a:rPr>
              <a:t>’</a:t>
            </a:r>
            <a:r>
              <a:rPr lang="en-US" altLang="ja-JP" smtClean="0">
                <a:latin typeface="Trebuchet MS" panose="020B0603020202020204" pitchFamily="34" charset="0"/>
                <a:ea typeface="ヒラギノ角ゴ Pro W3" charset="-128"/>
              </a:rPr>
              <a:t>s or individual</a:t>
            </a:r>
            <a:r>
              <a:rPr lang="ja-JP" altLang="en-US" smtClean="0">
                <a:latin typeface="Trebuchet MS" panose="020B0603020202020204" pitchFamily="34" charset="0"/>
                <a:ea typeface="ヒラギノ角ゴ Pro W3" charset="-128"/>
              </a:rPr>
              <a:t>’</a:t>
            </a:r>
            <a:r>
              <a:rPr lang="en-US" altLang="ja-JP" smtClean="0">
                <a:latin typeface="Trebuchet MS" panose="020B0603020202020204" pitchFamily="34" charset="0"/>
                <a:ea typeface="ヒラギノ角ゴ Pro W3" charset="-128"/>
              </a:rPr>
              <a:t>s hardware or software—with services provided over the Internet</a:t>
            </a:r>
          </a:p>
          <a:p>
            <a:pPr lvl="1"/>
            <a:r>
              <a:rPr lang="en-US" altLang="en-US" b="1" smtClean="0">
                <a:latin typeface="Trebuchet MS" panose="020B0603020202020204" pitchFamily="34" charset="0"/>
                <a:ea typeface="ヒラギノ角ゴ Pro W3" charset="-128"/>
              </a:rPr>
              <a:t>Software as a service (SaaS)</a:t>
            </a:r>
            <a:r>
              <a:rPr lang="en-US" altLang="en-US" smtClean="0">
                <a:latin typeface="Trebuchet MS" panose="020B0603020202020204" pitchFamily="34" charset="0"/>
                <a:ea typeface="ヒラギノ角ゴ Pro W3" charset="-128"/>
              </a:rPr>
              <a:t>: A form of cloud computing where a firm subscribes to a third-party software and receives a service that is delivered online</a:t>
            </a:r>
          </a:p>
        </p:txBody>
      </p:sp>
      <p:sp>
        <p:nvSpPr>
          <p:cNvPr id="2867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C6DA74DF-8D18-4FCE-8D5D-F689FCC61A0E}" type="slidenum">
              <a:rPr lang="en-US" altLang="en-US" sz="1200">
                <a:solidFill>
                  <a:srgbClr val="FFFFFF"/>
                </a:solidFill>
                <a:latin typeface="Calibri" panose="020F0502020204030204" pitchFamily="34" charset="0"/>
              </a:rPr>
              <a:pPr eaLnBrk="1" hangingPunct="1"/>
              <a:t>11</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Introduction</a:t>
            </a:r>
          </a:p>
        </p:txBody>
      </p:sp>
      <p:sp>
        <p:nvSpPr>
          <p:cNvPr id="29698" name="Content Placeholder 2"/>
          <p:cNvSpPr>
            <a:spLocks noGrp="1"/>
          </p:cNvSpPr>
          <p:nvPr>
            <p:ph idx="1"/>
          </p:nvPr>
        </p:nvSpPr>
        <p:spPr>
          <a:xfrm>
            <a:off x="457200" y="1346200"/>
            <a:ext cx="8229600" cy="3370263"/>
          </a:xfrm>
        </p:spPr>
        <p:txBody>
          <a:bodyPr>
            <a:normAutofit lnSpcReduction="10000"/>
          </a:bodyPr>
          <a:lstStyle/>
          <a:p>
            <a:pPr marL="342900" lvl="1" indent="-342900">
              <a:spcBef>
                <a:spcPts val="600"/>
              </a:spcBef>
              <a:buFont typeface="Arial" panose="020B0604020202020204" pitchFamily="34" charset="0"/>
              <a:buChar char="•"/>
            </a:pPr>
            <a:r>
              <a:rPr lang="en-US" altLang="en-US" sz="1800" smtClean="0">
                <a:latin typeface="Trebuchet MS" panose="020B0603020202020204" pitchFamily="34" charset="0"/>
                <a:ea typeface="ヒラギノ角ゴ Pro W3" charset="-128"/>
              </a:rPr>
              <a:t>Hardware clouds can let firms take their software and run it on someone else</a:t>
            </a:r>
            <a:r>
              <a:rPr lang="ja-JP" altLang="en-US" sz="1800" smtClean="0">
                <a:latin typeface="Trebuchet MS" panose="020B0603020202020204" pitchFamily="34" charset="0"/>
                <a:ea typeface="ヒラギノ角ゴ Pro W3" charset="-128"/>
              </a:rPr>
              <a:t>’</a:t>
            </a:r>
            <a:r>
              <a:rPr lang="en-US" altLang="ja-JP" sz="1800" smtClean="0">
                <a:latin typeface="Trebuchet MS" panose="020B0603020202020204" pitchFamily="34" charset="0"/>
                <a:ea typeface="ヒラギノ角ゴ Pro W3" charset="-128"/>
              </a:rPr>
              <a:t>s hardware</a:t>
            </a:r>
          </a:p>
          <a:p>
            <a:pPr>
              <a:spcBef>
                <a:spcPts val="600"/>
              </a:spcBef>
            </a:pPr>
            <a:r>
              <a:rPr lang="en-US" altLang="en-US" b="1" smtClean="0">
                <a:latin typeface="Trebuchet MS" panose="020B0603020202020204" pitchFamily="34" charset="0"/>
                <a:ea typeface="ヒラギノ角ゴ Pro W3" charset="-128"/>
              </a:rPr>
              <a:t>Virtualization</a:t>
            </a:r>
            <a:r>
              <a:rPr lang="en-US" altLang="en-US" smtClean="0">
                <a:latin typeface="Trebuchet MS" panose="020B0603020202020204" pitchFamily="34" charset="0"/>
                <a:ea typeface="ヒラギノ角ゴ Pro W3" charset="-128"/>
              </a:rPr>
              <a:t>: A technology that can make a single computer behave like many separate computers</a:t>
            </a:r>
          </a:p>
          <a:p>
            <a:pPr marL="742950" lvl="2" indent="-342900">
              <a:spcBef>
                <a:spcPts val="600"/>
              </a:spcBef>
            </a:pPr>
            <a:r>
              <a:rPr lang="en-US" altLang="en-US" smtClean="0">
                <a:latin typeface="Trebuchet MS" panose="020B0603020202020204" pitchFamily="34" charset="0"/>
                <a:ea typeface="ヒラギノ角ゴ Pro W3" charset="-128"/>
              </a:rPr>
              <a:t>The function helps consolidate computing resources and creates additional savings and efficiencies</a:t>
            </a:r>
          </a:p>
          <a:p>
            <a:pPr>
              <a:spcBef>
                <a:spcPts val="600"/>
              </a:spcBef>
            </a:pPr>
            <a:r>
              <a:rPr lang="en-US" altLang="en-US" smtClean="0">
                <a:latin typeface="Trebuchet MS" panose="020B0603020202020204" pitchFamily="34" charset="0"/>
                <a:ea typeface="ヒラギノ角ゴ Pro W3" charset="-128"/>
              </a:rPr>
              <a:t>Smaller firms have access to the kinds of sophisticated computing power than only giants had access to in the past</a:t>
            </a:r>
          </a:p>
          <a:p>
            <a:pPr>
              <a:spcBef>
                <a:spcPts val="600"/>
              </a:spcBef>
            </a:pPr>
            <a:r>
              <a:rPr lang="en-US" altLang="en-US" smtClean="0">
                <a:latin typeface="Trebuchet MS" panose="020B0603020202020204" pitchFamily="34" charset="0"/>
                <a:ea typeface="ヒラギノ角ゴ Pro W3" charset="-128"/>
              </a:rPr>
              <a:t>Start-ups can scale quickly and get up and running with less investment capital</a:t>
            </a:r>
          </a:p>
          <a:p>
            <a:pPr>
              <a:spcBef>
                <a:spcPts val="600"/>
              </a:spcBef>
            </a:pPr>
            <a:r>
              <a:rPr lang="en-US" altLang="en-US" smtClean="0">
                <a:latin typeface="Trebuchet MS" panose="020B0603020202020204" pitchFamily="34" charset="0"/>
                <a:ea typeface="ヒラギノ角ゴ Pro W3" charset="-128"/>
              </a:rPr>
              <a:t>Existing firms can leverage these technologies to reduce costs</a:t>
            </a:r>
          </a:p>
        </p:txBody>
      </p:sp>
      <p:sp>
        <p:nvSpPr>
          <p:cNvPr id="2969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4BC3FDB8-CF60-4280-8C79-76BFB94EFFD7}" type="slidenum">
              <a:rPr lang="en-US" altLang="en-US" sz="1200">
                <a:solidFill>
                  <a:srgbClr val="FFFFFF"/>
                </a:solidFill>
                <a:latin typeface="Calibri" panose="020F0502020204030204" pitchFamily="34" charset="0"/>
              </a:rPr>
              <a:pPr eaLnBrk="1" hangingPunct="1"/>
              <a:t>12</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Open Source</a:t>
            </a:r>
          </a:p>
        </p:txBody>
      </p:sp>
      <p:sp>
        <p:nvSpPr>
          <p:cNvPr id="30722" name="Content Placeholder 2"/>
          <p:cNvSpPr>
            <a:spLocks noGrp="1"/>
          </p:cNvSpPr>
          <p:nvPr>
            <p:ph idx="1"/>
          </p:nvPr>
        </p:nvSpPr>
        <p:spPr>
          <a:xfrm>
            <a:off x="457200" y="1533525"/>
            <a:ext cx="8229600" cy="2386013"/>
          </a:xfrm>
        </p:spPr>
        <p:txBody>
          <a:bodyPr/>
          <a:lstStyle/>
          <a:p>
            <a:r>
              <a:rPr lang="en-US" altLang="en-US" smtClean="0">
                <a:latin typeface="Trebuchet MS" panose="020B0603020202020204" pitchFamily="34" charset="0"/>
                <a:ea typeface="ヒラギノ角ゴ Pro W3" charset="-128"/>
              </a:rPr>
              <a:t>Open source software (OSS) is described as free</a:t>
            </a:r>
          </a:p>
          <a:p>
            <a:pPr lvl="1"/>
            <a:r>
              <a:rPr lang="en-US" altLang="en-US" smtClean="0">
                <a:latin typeface="Trebuchet MS" panose="020B0603020202020204" pitchFamily="34" charset="0"/>
                <a:ea typeface="ヒラギノ角ゴ Pro W3" charset="-128"/>
              </a:rPr>
              <a:t>While most OSS can be downloaded for free over the Internet, it</a:t>
            </a:r>
            <a:r>
              <a:rPr lang="ja-JP" altLang="en-US" smtClean="0">
                <a:latin typeface="Trebuchet MS" panose="020B0603020202020204" pitchFamily="34" charset="0"/>
                <a:ea typeface="ヒラギノ角ゴ Pro W3" charset="-128"/>
              </a:rPr>
              <a:t>’</a:t>
            </a:r>
            <a:r>
              <a:rPr lang="en-US" altLang="ja-JP" smtClean="0">
                <a:latin typeface="Trebuchet MS" panose="020B0603020202020204" pitchFamily="34" charset="0"/>
                <a:ea typeface="ヒラギノ角ゴ Pro W3" charset="-128"/>
              </a:rPr>
              <a:t>s also free as in liberated</a:t>
            </a:r>
          </a:p>
          <a:p>
            <a:pPr lvl="1"/>
            <a:r>
              <a:rPr lang="en-US" altLang="en-US" smtClean="0">
                <a:latin typeface="Trebuchet MS" panose="020B0603020202020204" pitchFamily="34" charset="0"/>
                <a:ea typeface="ヒラギノ角ゴ Pro W3" charset="-128"/>
              </a:rPr>
              <a:t>The source code for OSS products is openly shared</a:t>
            </a:r>
          </a:p>
          <a:p>
            <a:pPr lvl="1"/>
            <a:r>
              <a:rPr lang="en-US" altLang="en-US" smtClean="0">
                <a:latin typeface="Trebuchet MS" panose="020B0603020202020204" pitchFamily="34" charset="0"/>
                <a:ea typeface="ヒラギノ角ゴ Pro W3" charset="-128"/>
              </a:rPr>
              <a:t>Anyone can look at the source code, change it, and even redistribute it, provided the modified software continues to remain open and free</a:t>
            </a:r>
          </a:p>
          <a:p>
            <a:endParaRPr lang="en-US" altLang="en-US" smtClean="0">
              <a:latin typeface="Trebuchet MS" panose="020B0603020202020204" pitchFamily="34" charset="0"/>
              <a:ea typeface="ヒラギノ角ゴ Pro W3" charset="-128"/>
            </a:endParaRPr>
          </a:p>
        </p:txBody>
      </p:sp>
      <p:sp>
        <p:nvSpPr>
          <p:cNvPr id="3072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B7D6F237-AF32-4E19-9265-8905F930D8F5}" type="slidenum">
              <a:rPr lang="en-US" altLang="en-US" sz="1200">
                <a:solidFill>
                  <a:srgbClr val="FFFFFF"/>
                </a:solidFill>
                <a:latin typeface="Calibri" panose="020F0502020204030204" pitchFamily="34" charset="0"/>
              </a:rPr>
              <a:pPr eaLnBrk="1" hangingPunct="1"/>
              <a:t>13</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Open Source</a:t>
            </a:r>
          </a:p>
        </p:txBody>
      </p:sp>
      <p:sp>
        <p:nvSpPr>
          <p:cNvPr id="31746" name="Content Placeholder 2"/>
          <p:cNvSpPr>
            <a:spLocks noGrp="1"/>
          </p:cNvSpPr>
          <p:nvPr>
            <p:ph idx="1"/>
          </p:nvPr>
        </p:nvSpPr>
        <p:spPr>
          <a:xfrm>
            <a:off x="457200" y="1533525"/>
            <a:ext cx="8229600" cy="2887663"/>
          </a:xfrm>
        </p:spPr>
        <p:txBody>
          <a:bodyPr/>
          <a:lstStyle/>
          <a:p>
            <a:r>
              <a:rPr lang="en-US" altLang="en-US" smtClean="0">
                <a:latin typeface="Trebuchet MS" panose="020B0603020202020204" pitchFamily="34" charset="0"/>
                <a:ea typeface="ヒラギノ角ゴ Pro W3" charset="-128"/>
              </a:rPr>
              <a:t>Open source software is in stark contrast to the practice of conventional software firms:</a:t>
            </a:r>
          </a:p>
          <a:p>
            <a:pPr lvl="1"/>
            <a:r>
              <a:rPr lang="en-US" altLang="en-US" smtClean="0">
                <a:latin typeface="Trebuchet MS" panose="020B0603020202020204" pitchFamily="34" charset="0"/>
                <a:ea typeface="ヒラギノ角ゴ Pro W3" charset="-128"/>
              </a:rPr>
              <a:t>Who treat their intellectual property as closely guarded secrets</a:t>
            </a:r>
          </a:p>
          <a:p>
            <a:pPr lvl="1"/>
            <a:r>
              <a:rPr lang="en-US" altLang="en-US" smtClean="0">
                <a:latin typeface="Trebuchet MS" panose="020B0603020202020204" pitchFamily="34" charset="0"/>
                <a:ea typeface="ヒラギノ角ゴ Pro W3" charset="-128"/>
              </a:rPr>
              <a:t>Who almost never provide the source code for their commercial products</a:t>
            </a:r>
          </a:p>
          <a:p>
            <a:r>
              <a:rPr lang="en-US" altLang="en-US" smtClean="0">
                <a:latin typeface="Trebuchet MS" panose="020B0603020202020204" pitchFamily="34" charset="0"/>
                <a:ea typeface="ヒラギノ角ゴ Pro W3" charset="-128"/>
              </a:rPr>
              <a:t>Some firms see OSS as a threat undermining their economic model</a:t>
            </a:r>
          </a:p>
          <a:p>
            <a:r>
              <a:rPr lang="en-US" altLang="en-US" smtClean="0">
                <a:latin typeface="Trebuchet MS" panose="020B0603020202020204" pitchFamily="34" charset="0"/>
                <a:ea typeface="ヒラギノ角ゴ Pro W3" charset="-128"/>
              </a:rPr>
              <a:t>Some other big-name technology companies are now solidly behind the open source movement</a:t>
            </a:r>
          </a:p>
          <a:p>
            <a:endParaRPr lang="en-US" altLang="en-US" smtClean="0">
              <a:latin typeface="Trebuchet MS" panose="020B0603020202020204" pitchFamily="34" charset="0"/>
              <a:ea typeface="ヒラギノ角ゴ Pro W3" charset="-128"/>
            </a:endParaRPr>
          </a:p>
        </p:txBody>
      </p:sp>
      <p:sp>
        <p:nvSpPr>
          <p:cNvPr id="3174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4D12229F-5902-4CBE-BEE7-C713C5730724}" type="slidenum">
              <a:rPr lang="en-US" altLang="en-US" sz="1200">
                <a:solidFill>
                  <a:srgbClr val="FFFFFF"/>
                </a:solidFill>
                <a:latin typeface="Calibri" panose="020F0502020204030204" pitchFamily="34" charset="0"/>
              </a:rPr>
              <a:pPr eaLnBrk="1" hangingPunct="1"/>
              <a:t>14</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Open Source</a:t>
            </a:r>
          </a:p>
        </p:txBody>
      </p:sp>
      <p:sp>
        <p:nvSpPr>
          <p:cNvPr id="32770" name="Content Placeholder 2"/>
          <p:cNvSpPr>
            <a:spLocks noGrp="1"/>
          </p:cNvSpPr>
          <p:nvPr>
            <p:ph idx="1"/>
          </p:nvPr>
        </p:nvSpPr>
        <p:spPr>
          <a:xfrm>
            <a:off x="457200" y="1533525"/>
            <a:ext cx="8229600" cy="1344613"/>
          </a:xfrm>
        </p:spPr>
        <p:txBody>
          <a:bodyPr/>
          <a:lstStyle/>
          <a:p>
            <a:r>
              <a:rPr lang="en-US" altLang="en-US" b="1" smtClean="0">
                <a:latin typeface="Trebuchet MS" panose="020B0603020202020204" pitchFamily="34" charset="0"/>
                <a:ea typeface="ヒラギノ角ゴ Pro W3" charset="-128"/>
              </a:rPr>
              <a:t>Linux</a:t>
            </a:r>
            <a:r>
              <a:rPr lang="en-US" altLang="en-US" smtClean="0">
                <a:latin typeface="Trebuchet MS" panose="020B0603020202020204" pitchFamily="34" charset="0"/>
                <a:ea typeface="ヒラギノ角ゴ Pro W3" charset="-128"/>
              </a:rPr>
              <a:t>: An open source software operating system</a:t>
            </a:r>
          </a:p>
          <a:p>
            <a:pPr lvl="1"/>
            <a:r>
              <a:rPr lang="en-US" altLang="en-US" smtClean="0">
                <a:latin typeface="Trebuchet MS" panose="020B0603020202020204" pitchFamily="34" charset="0"/>
                <a:ea typeface="ヒラギノ角ゴ Pro W3" charset="-128"/>
              </a:rPr>
              <a:t>Linux powers everything from cell phones to stock exchanges, set top boxes to supercomputers</a:t>
            </a:r>
          </a:p>
          <a:p>
            <a:pPr lvl="1"/>
            <a:r>
              <a:rPr lang="en-US" altLang="en-US" smtClean="0">
                <a:latin typeface="Trebuchet MS" panose="020B0603020202020204" pitchFamily="34" charset="0"/>
                <a:ea typeface="ヒラギノ角ゴ Pro W3" charset="-128"/>
              </a:rPr>
              <a:t> Found on 30 percent of the servers in corporate America</a:t>
            </a:r>
          </a:p>
        </p:txBody>
      </p:sp>
      <p:sp>
        <p:nvSpPr>
          <p:cNvPr id="3277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A6EF25A8-431C-4994-8AD4-9FCD8ED731DA}" type="slidenum">
              <a:rPr lang="en-US" altLang="en-US" sz="1200">
                <a:solidFill>
                  <a:srgbClr val="FFFFFF"/>
                </a:solidFill>
                <a:latin typeface="Calibri" panose="020F0502020204030204" pitchFamily="34" charset="0"/>
              </a:rPr>
              <a:pPr eaLnBrk="1" hangingPunct="1"/>
              <a:t>15</a:t>
            </a:fld>
            <a:endParaRPr lang="en-US" altLang="en-US" sz="1200">
              <a:solidFill>
                <a:srgbClr val="FFFFFF"/>
              </a:solidFill>
              <a:latin typeface="Calibri" panose="020F0502020204030204" pitchFamily="34" charset="0"/>
            </a:endParaRPr>
          </a:p>
        </p:txBody>
      </p:sp>
      <p:pic>
        <p:nvPicPr>
          <p:cNvPr id="32772" name="Picture 4"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2928938"/>
            <a:ext cx="1795462"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Turn on the LAMP—It</a:t>
            </a:r>
            <a:r>
              <a:rPr lang="ja-JP" altLang="en-US" smtClean="0">
                <a:latin typeface="Trebuchet MS" panose="020B0603020202020204" pitchFamily="34" charset="0"/>
                <a:ea typeface="ヒラギノ角ゴ Pro W3" charset="-128"/>
              </a:rPr>
              <a:t>’</a:t>
            </a:r>
            <a:r>
              <a:rPr lang="en-US" altLang="ja-JP" smtClean="0">
                <a:latin typeface="Trebuchet MS" panose="020B0603020202020204" pitchFamily="34" charset="0"/>
                <a:ea typeface="ヒラギノ角ゴ Pro W3" charset="-128"/>
              </a:rPr>
              <a:t>s Free!</a:t>
            </a:r>
            <a:endParaRPr lang="en-US" altLang="en-US" smtClean="0">
              <a:latin typeface="Trebuchet MS" panose="020B0603020202020204" pitchFamily="34" charset="0"/>
              <a:ea typeface="ヒラギノ角ゴ Pro W3" charset="-128"/>
            </a:endParaRPr>
          </a:p>
        </p:txBody>
      </p:sp>
      <p:sp>
        <p:nvSpPr>
          <p:cNvPr id="33794" name="Content Placeholder 2"/>
          <p:cNvSpPr>
            <a:spLocks noGrp="1"/>
          </p:cNvSpPr>
          <p:nvPr>
            <p:ph idx="1"/>
          </p:nvPr>
        </p:nvSpPr>
        <p:spPr>
          <a:xfrm>
            <a:off x="457200" y="1533525"/>
            <a:ext cx="8229600" cy="1527175"/>
          </a:xfrm>
        </p:spPr>
        <p:txBody>
          <a:bodyPr/>
          <a:lstStyle/>
          <a:p>
            <a:r>
              <a:rPr lang="en-US" altLang="en-US" b="1" smtClean="0">
                <a:latin typeface="Trebuchet MS" panose="020B0603020202020204" pitchFamily="34" charset="0"/>
                <a:ea typeface="ヒラギノ角ゴ Pro W3" charset="-128"/>
              </a:rPr>
              <a:t>LAMP</a:t>
            </a:r>
            <a:r>
              <a:rPr lang="en-US" altLang="en-US" smtClean="0">
                <a:latin typeface="Trebuchet MS" panose="020B0603020202020204" pitchFamily="34" charset="0"/>
                <a:ea typeface="ヒラギノ角ゴ Pro W3" charset="-128"/>
              </a:rPr>
              <a:t>: An acronym standing for </a:t>
            </a:r>
            <a:r>
              <a:rPr lang="en-US" altLang="en-US" b="1" smtClean="0">
                <a:latin typeface="Trebuchet MS" panose="020B0603020202020204" pitchFamily="34" charset="0"/>
                <a:ea typeface="ヒラギノ角ゴ Pro W3" charset="-128"/>
              </a:rPr>
              <a:t>L</a:t>
            </a:r>
            <a:r>
              <a:rPr lang="en-US" altLang="en-US" smtClean="0">
                <a:latin typeface="Trebuchet MS" panose="020B0603020202020204" pitchFamily="34" charset="0"/>
                <a:ea typeface="ヒラギノ角ゴ Pro W3" charset="-128"/>
              </a:rPr>
              <a:t>inux, the </a:t>
            </a:r>
            <a:r>
              <a:rPr lang="en-US" altLang="en-US" b="1" smtClean="0">
                <a:latin typeface="Trebuchet MS" panose="020B0603020202020204" pitchFamily="34" charset="0"/>
                <a:ea typeface="ヒラギノ角ゴ Pro W3" charset="-128"/>
              </a:rPr>
              <a:t>A</a:t>
            </a:r>
            <a:r>
              <a:rPr lang="en-US" altLang="en-US" smtClean="0">
                <a:latin typeface="Trebuchet MS" panose="020B0603020202020204" pitchFamily="34" charset="0"/>
                <a:ea typeface="ヒラギノ角ゴ Pro W3" charset="-128"/>
              </a:rPr>
              <a:t>pache Web server software, the </a:t>
            </a:r>
            <a:r>
              <a:rPr lang="en-US" altLang="en-US" b="1" smtClean="0">
                <a:latin typeface="Trebuchet MS" panose="020B0603020202020204" pitchFamily="34" charset="0"/>
                <a:ea typeface="ヒラギノ角ゴ Pro W3" charset="-128"/>
              </a:rPr>
              <a:t>M</a:t>
            </a:r>
            <a:r>
              <a:rPr lang="en-US" altLang="en-US" smtClean="0">
                <a:latin typeface="Trebuchet MS" panose="020B0603020202020204" pitchFamily="34" charset="0"/>
                <a:ea typeface="ヒラギノ角ゴ Pro W3" charset="-128"/>
              </a:rPr>
              <a:t>ySQL database, and any of several programming languages that start with </a:t>
            </a:r>
            <a:r>
              <a:rPr lang="en-US" altLang="en-US" b="1" smtClean="0">
                <a:latin typeface="Trebuchet MS" panose="020B0603020202020204" pitchFamily="34" charset="0"/>
                <a:ea typeface="ヒラギノ角ゴ Pro W3" charset="-128"/>
              </a:rPr>
              <a:t>P</a:t>
            </a:r>
            <a:r>
              <a:rPr lang="en-US" altLang="en-US" smtClean="0">
                <a:latin typeface="Trebuchet MS" panose="020B0603020202020204" pitchFamily="34" charset="0"/>
                <a:ea typeface="ヒラギノ角ゴ Pro W3" charset="-128"/>
              </a:rPr>
              <a:t> (Example: Perl, Python, or PHP)</a:t>
            </a:r>
          </a:p>
          <a:p>
            <a:pPr lvl="1"/>
            <a:r>
              <a:rPr lang="en-US" altLang="en-US" smtClean="0">
                <a:latin typeface="Trebuchet MS" panose="020B0603020202020204" pitchFamily="34" charset="0"/>
                <a:ea typeface="ヒラギノ角ゴ Pro W3" charset="-128"/>
              </a:rPr>
              <a:t>LAMP software powers many of the sites you visit each day, from Facebook to YouTube</a:t>
            </a:r>
          </a:p>
        </p:txBody>
      </p:sp>
      <p:sp>
        <p:nvSpPr>
          <p:cNvPr id="3379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DB1F0754-84FD-4C2C-82F1-803B0E744F9B}" type="slidenum">
              <a:rPr lang="en-US" altLang="en-US" sz="1200">
                <a:solidFill>
                  <a:srgbClr val="FFFFFF"/>
                </a:solidFill>
                <a:latin typeface="Calibri" panose="020F0502020204030204" pitchFamily="34" charset="0"/>
              </a:rPr>
              <a:pPr eaLnBrk="1" hangingPunct="1"/>
              <a:t>16</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Why Open Source?</a:t>
            </a:r>
          </a:p>
        </p:txBody>
      </p:sp>
      <p:sp>
        <p:nvSpPr>
          <p:cNvPr id="34818" name="Content Placeholder 2"/>
          <p:cNvSpPr>
            <a:spLocks noGrp="1"/>
          </p:cNvSpPr>
          <p:nvPr>
            <p:ph idx="1"/>
          </p:nvPr>
        </p:nvSpPr>
        <p:spPr>
          <a:xfrm>
            <a:off x="457200" y="1533525"/>
            <a:ext cx="8229600" cy="2492375"/>
          </a:xfrm>
        </p:spPr>
        <p:txBody>
          <a:bodyPr/>
          <a:lstStyle/>
          <a:p>
            <a:r>
              <a:rPr lang="en-US" altLang="en-US" smtClean="0">
                <a:latin typeface="Trebuchet MS" panose="020B0603020202020204" pitchFamily="34" charset="0"/>
                <a:ea typeface="ヒラギノ角ゴ Pro W3" charset="-128"/>
              </a:rPr>
              <a:t>Reasons why firms choose open source products over commercial alternatives:</a:t>
            </a:r>
          </a:p>
          <a:p>
            <a:pPr lvl="1"/>
            <a:r>
              <a:rPr lang="en-US" altLang="en-US" smtClean="0">
                <a:latin typeface="Trebuchet MS" panose="020B0603020202020204" pitchFamily="34" charset="0"/>
                <a:ea typeface="ヒラギノ角ゴ Pro W3" charset="-128"/>
              </a:rPr>
              <a:t>Cost</a:t>
            </a:r>
          </a:p>
          <a:p>
            <a:pPr lvl="1"/>
            <a:r>
              <a:rPr lang="en-US" altLang="en-US" smtClean="0">
                <a:latin typeface="Trebuchet MS" panose="020B0603020202020204" pitchFamily="34" charset="0"/>
                <a:ea typeface="ヒラギノ角ゴ Pro W3" charset="-128"/>
              </a:rPr>
              <a:t>Reliability</a:t>
            </a:r>
          </a:p>
          <a:p>
            <a:pPr lvl="1"/>
            <a:r>
              <a:rPr lang="en-US" altLang="en-US" smtClean="0">
                <a:latin typeface="Trebuchet MS" panose="020B0603020202020204" pitchFamily="34" charset="0"/>
                <a:ea typeface="ヒラギノ角ゴ Pro W3" charset="-128"/>
              </a:rPr>
              <a:t>Security</a:t>
            </a:r>
          </a:p>
          <a:p>
            <a:pPr lvl="1"/>
            <a:r>
              <a:rPr lang="en-US" altLang="en-US" smtClean="0">
                <a:latin typeface="Trebuchet MS" panose="020B0603020202020204" pitchFamily="34" charset="0"/>
                <a:ea typeface="ヒラギノ角ゴ Pro W3" charset="-128"/>
              </a:rPr>
              <a:t>Scalability</a:t>
            </a:r>
          </a:p>
          <a:p>
            <a:pPr lvl="1"/>
            <a:r>
              <a:rPr lang="en-US" altLang="en-US" smtClean="0">
                <a:latin typeface="Trebuchet MS" panose="020B0603020202020204" pitchFamily="34" charset="0"/>
                <a:ea typeface="ヒラギノ角ゴ Pro W3" charset="-128"/>
              </a:rPr>
              <a:t>Agility and time to market</a:t>
            </a:r>
          </a:p>
        </p:txBody>
      </p:sp>
      <p:sp>
        <p:nvSpPr>
          <p:cNvPr id="3481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22CBB051-5FA5-453A-8295-D1FED1227A4E}" type="slidenum">
              <a:rPr lang="en-US" altLang="en-US" sz="1200">
                <a:solidFill>
                  <a:srgbClr val="FFFFFF"/>
                </a:solidFill>
                <a:latin typeface="Calibri" panose="020F0502020204030204" pitchFamily="34" charset="0"/>
              </a:rPr>
              <a:pPr eaLnBrk="1" hangingPunct="1"/>
              <a:t>17</a:t>
            </a:fld>
            <a:endParaRPr lang="en-US" altLang="en-US" sz="1200">
              <a:solidFill>
                <a:srgbClr val="FFFFFF"/>
              </a:solidFill>
              <a:latin typeface="Calibri" panose="020F0502020204030204" pitchFamily="34" charset="0"/>
            </a:endParaRPr>
          </a:p>
        </p:txBody>
      </p:sp>
      <p:pic>
        <p:nvPicPr>
          <p:cNvPr id="34820" name="Picture 4"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2928938"/>
            <a:ext cx="1795462"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Examples of Open Source Software</a:t>
            </a:r>
          </a:p>
        </p:txBody>
      </p:sp>
      <p:sp>
        <p:nvSpPr>
          <p:cNvPr id="35842" name="Content Placeholder 2"/>
          <p:cNvSpPr>
            <a:spLocks noGrp="1"/>
          </p:cNvSpPr>
          <p:nvPr>
            <p:ph sz="half" idx="2"/>
          </p:nvPr>
        </p:nvSpPr>
        <p:spPr>
          <a:xfrm>
            <a:off x="457200" y="1411288"/>
            <a:ext cx="4040188" cy="2446337"/>
          </a:xfrm>
        </p:spPr>
        <p:txBody>
          <a:bodyPr/>
          <a:lstStyle/>
          <a:p>
            <a:r>
              <a:rPr lang="en-US" altLang="en-US" sz="1800" smtClean="0">
                <a:latin typeface="Trebuchet MS" panose="020B0603020202020204" pitchFamily="34" charset="0"/>
                <a:ea typeface="ヒラギノ角ゴ Pro W3" charset="-128"/>
              </a:rPr>
              <a:t>Firefox</a:t>
            </a:r>
          </a:p>
          <a:p>
            <a:r>
              <a:rPr lang="en-US" altLang="en-US" sz="1800" smtClean="0">
                <a:latin typeface="Trebuchet MS" panose="020B0603020202020204" pitchFamily="34" charset="0"/>
                <a:ea typeface="ヒラギノ角ゴ Pro W3" charset="-128"/>
              </a:rPr>
              <a:t>OpenOffice</a:t>
            </a:r>
          </a:p>
          <a:p>
            <a:r>
              <a:rPr lang="en-US" altLang="en-US" sz="1800" smtClean="0">
                <a:latin typeface="Trebuchet MS" panose="020B0603020202020204" pitchFamily="34" charset="0"/>
                <a:ea typeface="ヒラギノ角ゴ Pro W3" charset="-128"/>
              </a:rPr>
              <a:t>Gimp</a:t>
            </a:r>
          </a:p>
          <a:p>
            <a:r>
              <a:rPr lang="en-US" altLang="en-US" sz="1800" smtClean="0">
                <a:latin typeface="Trebuchet MS" panose="020B0603020202020204" pitchFamily="34" charset="0"/>
                <a:ea typeface="ヒラギノ角ゴ Pro W3" charset="-128"/>
              </a:rPr>
              <a:t>Alfresco</a:t>
            </a:r>
          </a:p>
          <a:p>
            <a:r>
              <a:rPr lang="en-US" altLang="en-US" sz="1800" smtClean="0">
                <a:latin typeface="Trebuchet MS" panose="020B0603020202020204" pitchFamily="34" charset="0"/>
                <a:ea typeface="ヒラギノ角ゴ Pro W3" charset="-128"/>
              </a:rPr>
              <a:t>Marketcetera</a:t>
            </a:r>
          </a:p>
          <a:p>
            <a:r>
              <a:rPr lang="en-US" altLang="en-US" sz="1800" smtClean="0">
                <a:latin typeface="Trebuchet MS" panose="020B0603020202020204" pitchFamily="34" charset="0"/>
                <a:ea typeface="ヒラギノ角ゴ Pro W3" charset="-128"/>
              </a:rPr>
              <a:t>Zimbra</a:t>
            </a:r>
          </a:p>
        </p:txBody>
      </p:sp>
      <p:sp>
        <p:nvSpPr>
          <p:cNvPr id="35843" name="Content Placeholder 6"/>
          <p:cNvSpPr>
            <a:spLocks noGrp="1"/>
          </p:cNvSpPr>
          <p:nvPr>
            <p:ph sz="quarter" idx="4"/>
          </p:nvPr>
        </p:nvSpPr>
        <p:spPr>
          <a:xfrm>
            <a:off x="4645025" y="1411288"/>
            <a:ext cx="4041775" cy="2446337"/>
          </a:xfrm>
        </p:spPr>
        <p:txBody>
          <a:bodyPr/>
          <a:lstStyle/>
          <a:p>
            <a:r>
              <a:rPr lang="en-US" altLang="en-US" sz="1800" smtClean="0">
                <a:latin typeface="Trebuchet MS" panose="020B0603020202020204" pitchFamily="34" charset="0"/>
                <a:ea typeface="ヒラギノ角ゴ Pro W3" charset="-128"/>
              </a:rPr>
              <a:t>MySQL, Ingres, and PostgreSQL</a:t>
            </a:r>
          </a:p>
          <a:p>
            <a:r>
              <a:rPr lang="en-US" altLang="en-US" sz="1800" smtClean="0">
                <a:latin typeface="Trebuchet MS" panose="020B0603020202020204" pitchFamily="34" charset="0"/>
                <a:ea typeface="ヒラギノ角ゴ Pro W3" charset="-128"/>
              </a:rPr>
              <a:t>HBase and Cassandra</a:t>
            </a:r>
          </a:p>
          <a:p>
            <a:r>
              <a:rPr lang="en-US" altLang="en-US" sz="1800" smtClean="0">
                <a:latin typeface="Trebuchet MS" panose="020B0603020202020204" pitchFamily="34" charset="0"/>
                <a:ea typeface="ヒラギノ角ゴ Pro W3" charset="-128"/>
              </a:rPr>
              <a:t>SugarCRM</a:t>
            </a:r>
          </a:p>
          <a:p>
            <a:r>
              <a:rPr lang="en-US" altLang="en-US" sz="1800" smtClean="0">
                <a:latin typeface="Trebuchet MS" panose="020B0603020202020204" pitchFamily="34" charset="0"/>
                <a:ea typeface="ヒラギノ角ゴ Pro W3" charset="-128"/>
              </a:rPr>
              <a:t>Asterix</a:t>
            </a:r>
          </a:p>
          <a:p>
            <a:r>
              <a:rPr lang="en-US" altLang="en-US" sz="1800" smtClean="0">
                <a:latin typeface="Trebuchet MS" panose="020B0603020202020204" pitchFamily="34" charset="0"/>
                <a:ea typeface="ヒラギノ角ゴ Pro W3" charset="-128"/>
              </a:rPr>
              <a:t>Free BSD and Sun</a:t>
            </a:r>
            <a:r>
              <a:rPr lang="ja-JP" altLang="en-US" sz="1800" smtClean="0">
                <a:latin typeface="Trebuchet MS" panose="020B0603020202020204" pitchFamily="34" charset="0"/>
                <a:ea typeface="ヒラギノ角ゴ Pro W3" charset="-128"/>
              </a:rPr>
              <a:t>’</a:t>
            </a:r>
            <a:r>
              <a:rPr lang="en-US" altLang="ja-JP" sz="1800" smtClean="0">
                <a:latin typeface="Trebuchet MS" panose="020B0603020202020204" pitchFamily="34" charset="0"/>
                <a:ea typeface="ヒラギノ角ゴ Pro W3" charset="-128"/>
              </a:rPr>
              <a:t>s OpenSolaris</a:t>
            </a:r>
          </a:p>
          <a:p>
            <a:endParaRPr lang="en-US" altLang="en-US" sz="1800" smtClean="0">
              <a:latin typeface="Trebuchet MS" panose="020B0603020202020204" pitchFamily="34" charset="0"/>
              <a:ea typeface="ヒラギノ角ゴ Pro W3" charset="-128"/>
            </a:endParaRPr>
          </a:p>
        </p:txBody>
      </p:sp>
      <p:sp>
        <p:nvSpPr>
          <p:cNvPr id="3584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29805634-FEF1-400B-AEDD-DCB5AF85BFD7}" type="slidenum">
              <a:rPr lang="en-US" altLang="en-US" sz="1200">
                <a:solidFill>
                  <a:srgbClr val="FFFFFF"/>
                </a:solidFill>
                <a:latin typeface="Calibri" panose="020F0502020204030204" pitchFamily="34" charset="0"/>
              </a:rPr>
              <a:pPr eaLnBrk="1" hangingPunct="1"/>
              <a:t>18</a:t>
            </a:fld>
            <a:endParaRPr lang="en-US" altLang="en-US" sz="1200">
              <a:solidFill>
                <a:srgbClr val="FFFFFF"/>
              </a:solidFill>
              <a:latin typeface="Calibri" panose="020F0502020204030204" pitchFamily="34" charset="0"/>
            </a:endParaRPr>
          </a:p>
        </p:txBody>
      </p:sp>
    </p:spTree>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normAutofit fontScale="90000"/>
          </a:bodyPr>
          <a:lstStyle/>
          <a:p>
            <a:r>
              <a:rPr lang="en-US" altLang="en-US" smtClean="0">
                <a:latin typeface="Trebuchet MS" panose="020B0603020202020204" pitchFamily="34" charset="0"/>
                <a:ea typeface="ヒラギノ角ゴ Pro W3" charset="-128"/>
              </a:rPr>
              <a:t>Why Give it Away? The Business of </a:t>
            </a:r>
            <a:br>
              <a:rPr lang="en-US" altLang="en-US" smtClean="0">
                <a:latin typeface="Trebuchet MS" panose="020B0603020202020204" pitchFamily="34" charset="0"/>
                <a:ea typeface="ヒラギノ角ゴ Pro W3" charset="-128"/>
              </a:rPr>
            </a:br>
            <a:r>
              <a:rPr lang="en-US" altLang="en-US" smtClean="0">
                <a:latin typeface="Trebuchet MS" panose="020B0603020202020204" pitchFamily="34" charset="0"/>
                <a:ea typeface="ヒラギノ角ゴ Pro W3" charset="-128"/>
              </a:rPr>
              <a:t>Open Source</a:t>
            </a:r>
          </a:p>
        </p:txBody>
      </p:sp>
      <p:sp>
        <p:nvSpPr>
          <p:cNvPr id="36866" name="Content Placeholder 2"/>
          <p:cNvSpPr>
            <a:spLocks noGrp="1"/>
          </p:cNvSpPr>
          <p:nvPr>
            <p:ph idx="1"/>
          </p:nvPr>
        </p:nvSpPr>
        <p:spPr>
          <a:xfrm>
            <a:off x="457200" y="1533525"/>
            <a:ext cx="8229600" cy="2643188"/>
          </a:xfrm>
        </p:spPr>
        <p:txBody>
          <a:bodyPr/>
          <a:lstStyle/>
          <a:p>
            <a:r>
              <a:rPr lang="en-US" altLang="en-US" smtClean="0">
                <a:latin typeface="Trebuchet MS" panose="020B0603020202020204" pitchFamily="34" charset="0"/>
                <a:ea typeface="ヒラギノ角ゴ Pro W3" charset="-128"/>
              </a:rPr>
              <a:t>Open source is a $60 billion industry, but it has a disproportionate impact on the trillion-dollar IT market:</a:t>
            </a:r>
          </a:p>
          <a:p>
            <a:pPr lvl="1"/>
            <a:r>
              <a:rPr lang="en-US" altLang="en-US" smtClean="0">
                <a:latin typeface="Trebuchet MS" panose="020B0603020202020204" pitchFamily="34" charset="0"/>
                <a:ea typeface="ヒラギノ角ゴ Pro W3" charset="-128"/>
              </a:rPr>
              <a:t>By lowering the cost of computing, open source efforts make more computing options accessible to smaller firms</a:t>
            </a:r>
          </a:p>
          <a:p>
            <a:pPr lvl="1"/>
            <a:r>
              <a:rPr lang="en-US" altLang="en-US" smtClean="0">
                <a:latin typeface="Trebuchet MS" panose="020B0603020202020204" pitchFamily="34" charset="0"/>
                <a:ea typeface="ヒラギノ角ゴ Pro W3" charset="-128"/>
              </a:rPr>
              <a:t>More reliable, secure computing lowers costs for all users</a:t>
            </a:r>
          </a:p>
          <a:p>
            <a:pPr lvl="1"/>
            <a:r>
              <a:rPr lang="en-US" altLang="en-US" smtClean="0">
                <a:latin typeface="Trebuchet MS" panose="020B0603020202020204" pitchFamily="34" charset="0"/>
                <a:ea typeface="ヒラギノ角ゴ Pro W3" charset="-128"/>
              </a:rPr>
              <a:t>OSS diverts funds that firms would otherwise spend on fixed costs so that these funds can be spent on innovation or other more competitive initiatives</a:t>
            </a:r>
          </a:p>
          <a:p>
            <a:endParaRPr lang="en-US" altLang="en-US" smtClean="0">
              <a:latin typeface="Trebuchet MS" panose="020B0603020202020204" pitchFamily="34" charset="0"/>
              <a:ea typeface="ヒラギノ角ゴ Pro W3" charset="-128"/>
            </a:endParaRPr>
          </a:p>
        </p:txBody>
      </p:sp>
      <p:sp>
        <p:nvSpPr>
          <p:cNvPr id="3686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FA1C54D4-8180-4BE3-AAE5-8169DB7734F5}" type="slidenum">
              <a:rPr lang="en-US" altLang="en-US" sz="1200">
                <a:solidFill>
                  <a:srgbClr val="FFFFFF"/>
                </a:solidFill>
                <a:latin typeface="Calibri" panose="020F0502020204030204" pitchFamily="34" charset="0"/>
              </a:rPr>
              <a:pPr eaLnBrk="1" hangingPunct="1"/>
              <a:t>19</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Learning Objectives</a:t>
            </a:r>
          </a:p>
        </p:txBody>
      </p:sp>
      <p:sp>
        <p:nvSpPr>
          <p:cNvPr id="19458" name="Content Placeholder 2"/>
          <p:cNvSpPr>
            <a:spLocks noGrp="1"/>
          </p:cNvSpPr>
          <p:nvPr>
            <p:ph idx="1"/>
          </p:nvPr>
        </p:nvSpPr>
        <p:spPr>
          <a:xfrm>
            <a:off x="457200" y="1533525"/>
            <a:ext cx="8229600" cy="3278188"/>
          </a:xfrm>
        </p:spPr>
        <p:txBody>
          <a:bodyPr>
            <a:normAutofit lnSpcReduction="10000"/>
          </a:bodyPr>
          <a:lstStyle/>
          <a:p>
            <a:r>
              <a:rPr lang="en-US" altLang="en-US" smtClean="0">
                <a:latin typeface="Trebuchet MS" panose="020B0603020202020204" pitchFamily="34" charset="0"/>
                <a:ea typeface="ヒラギノ角ゴ Pro W3" charset="-128"/>
              </a:rPr>
              <a:t>Understand how low marginal costs, network effects, and switching costs have combined to help create a huge and important industry</a:t>
            </a:r>
          </a:p>
          <a:p>
            <a:r>
              <a:rPr lang="en-US" altLang="en-US" smtClean="0">
                <a:latin typeface="Trebuchet MS" panose="020B0603020202020204" pitchFamily="34" charset="0"/>
                <a:ea typeface="ヒラギノ角ゴ Pro W3" charset="-128"/>
              </a:rPr>
              <a:t>Recognize that the software industry is undergoing significant and broadly impactful change brought about by several increasingly adopted technologies including open source software, cloud computing, and software as a service</a:t>
            </a:r>
          </a:p>
          <a:p>
            <a:r>
              <a:rPr lang="en-US" altLang="en-US" smtClean="0">
                <a:latin typeface="Trebuchet MS" panose="020B0603020202020204" pitchFamily="34" charset="0"/>
                <a:ea typeface="ヒラギノ角ゴ Pro W3" charset="-128"/>
              </a:rPr>
              <a:t>Define open source software and understand how it differs from conventional offerings</a:t>
            </a:r>
          </a:p>
          <a:p>
            <a:r>
              <a:rPr lang="en-US" altLang="en-US" smtClean="0">
                <a:latin typeface="Trebuchet MS" panose="020B0603020202020204" pitchFamily="34" charset="0"/>
                <a:ea typeface="ヒラギノ角ゴ Pro W3" charset="-128"/>
              </a:rPr>
              <a:t>Provide examples of open source software and how firms might leverage this technology</a:t>
            </a:r>
          </a:p>
        </p:txBody>
      </p:sp>
      <p:sp>
        <p:nvSpPr>
          <p:cNvPr id="1945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223C6D55-B178-4666-8A3E-06BD1D7638C5}" type="slidenum">
              <a:rPr lang="en-US" altLang="en-US" sz="1200">
                <a:solidFill>
                  <a:srgbClr val="FFFFFF"/>
                </a:solidFill>
                <a:latin typeface="Calibri" panose="020F0502020204030204" pitchFamily="34" charset="0"/>
              </a:rPr>
              <a:pPr eaLnBrk="1" hangingPunct="1"/>
              <a:t>2</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normAutofit fontScale="90000"/>
          </a:bodyPr>
          <a:lstStyle/>
          <a:p>
            <a:r>
              <a:rPr lang="en-US" altLang="en-US" smtClean="0">
                <a:latin typeface="Trebuchet MS" panose="020B0603020202020204" pitchFamily="34" charset="0"/>
                <a:ea typeface="ヒラギノ角ゴ Pro W3" charset="-128"/>
              </a:rPr>
              <a:t>Why Give it Away? </a:t>
            </a:r>
            <a:br>
              <a:rPr lang="en-US" altLang="en-US" smtClean="0">
                <a:latin typeface="Trebuchet MS" panose="020B0603020202020204" pitchFamily="34" charset="0"/>
                <a:ea typeface="ヒラギノ角ゴ Pro W3" charset="-128"/>
              </a:rPr>
            </a:br>
            <a:r>
              <a:rPr lang="en-US" altLang="en-US" smtClean="0">
                <a:latin typeface="Trebuchet MS" panose="020B0603020202020204" pitchFamily="34" charset="0"/>
                <a:ea typeface="ヒラギノ角ゴ Pro W3" charset="-128"/>
              </a:rPr>
              <a:t>The Business of Open Source</a:t>
            </a:r>
          </a:p>
        </p:txBody>
      </p:sp>
      <p:sp>
        <p:nvSpPr>
          <p:cNvPr id="37890" name="Content Placeholder 2"/>
          <p:cNvSpPr>
            <a:spLocks noGrp="1"/>
          </p:cNvSpPr>
          <p:nvPr>
            <p:ph idx="1"/>
          </p:nvPr>
        </p:nvSpPr>
        <p:spPr>
          <a:xfrm>
            <a:off x="457200" y="1533525"/>
            <a:ext cx="8229600" cy="2462213"/>
          </a:xfrm>
        </p:spPr>
        <p:txBody>
          <a:bodyPr>
            <a:normAutofit lnSpcReduction="10000"/>
          </a:bodyPr>
          <a:lstStyle/>
          <a:p>
            <a:r>
              <a:rPr lang="en-US" altLang="en-US" smtClean="0">
                <a:latin typeface="Trebuchet MS" panose="020B0603020202020204" pitchFamily="34" charset="0"/>
                <a:ea typeface="ヒラギノ角ゴ Pro W3" charset="-128"/>
              </a:rPr>
              <a:t>Commercial interest in OSS has sparked an acquisition binge</a:t>
            </a:r>
          </a:p>
          <a:p>
            <a:pPr lvl="1"/>
            <a:r>
              <a:rPr lang="en-US" altLang="en-US" smtClean="0">
                <a:latin typeface="Trebuchet MS" panose="020B0603020202020204" pitchFamily="34" charset="0"/>
                <a:ea typeface="ヒラギノ角ゴ Pro W3" charset="-128"/>
              </a:rPr>
              <a:t>Red Hat bought open source application server firm JBoss for $350 million</a:t>
            </a:r>
          </a:p>
          <a:p>
            <a:pPr lvl="1"/>
            <a:r>
              <a:rPr lang="en-US" altLang="en-US" smtClean="0">
                <a:latin typeface="Trebuchet MS" panose="020B0603020202020204" pitchFamily="34" charset="0"/>
                <a:ea typeface="ヒラギノ角ゴ Pro W3" charset="-128"/>
              </a:rPr>
              <a:t>Novell snapped up SUSE Linux for $210 million</a:t>
            </a:r>
          </a:p>
          <a:p>
            <a:pPr lvl="1"/>
            <a:r>
              <a:rPr lang="en-US" altLang="en-US" smtClean="0">
                <a:latin typeface="Trebuchet MS" panose="020B0603020202020204" pitchFamily="34" charset="0"/>
                <a:ea typeface="ヒラギノ角ゴ Pro W3" charset="-128"/>
              </a:rPr>
              <a:t>Sun plunked down over $1 billion for open source database provider MySQL</a:t>
            </a:r>
          </a:p>
          <a:p>
            <a:pPr lvl="1"/>
            <a:r>
              <a:rPr lang="en-US" altLang="en-US" smtClean="0">
                <a:latin typeface="Trebuchet MS" panose="020B0603020202020204" pitchFamily="34" charset="0"/>
                <a:ea typeface="ヒラギノ角ゴ Pro W3" charset="-128"/>
              </a:rPr>
              <a:t>With Oracle</a:t>
            </a:r>
            <a:r>
              <a:rPr lang="ja-JP" altLang="en-US" smtClean="0">
                <a:latin typeface="Trebuchet MS" panose="020B0603020202020204" pitchFamily="34" charset="0"/>
                <a:ea typeface="ヒラギノ角ゴ Pro W3" charset="-128"/>
              </a:rPr>
              <a:t>’</a:t>
            </a:r>
            <a:r>
              <a:rPr lang="en-US" altLang="ja-JP" smtClean="0">
                <a:latin typeface="Trebuchet MS" panose="020B0603020202020204" pitchFamily="34" charset="0"/>
                <a:ea typeface="ヒラギノ角ゴ Pro W3" charset="-128"/>
              </a:rPr>
              <a:t>s bid for Sun, one of the world</a:t>
            </a:r>
            <a:r>
              <a:rPr lang="ja-JP" altLang="en-US" smtClean="0">
                <a:latin typeface="Trebuchet MS" panose="020B0603020202020204" pitchFamily="34" charset="0"/>
                <a:ea typeface="ヒラギノ角ゴ Pro W3" charset="-128"/>
              </a:rPr>
              <a:t>’</a:t>
            </a:r>
            <a:r>
              <a:rPr lang="en-US" altLang="ja-JP" smtClean="0">
                <a:latin typeface="Trebuchet MS" panose="020B0603020202020204" pitchFamily="34" charset="0"/>
                <a:ea typeface="ヒラギノ角ゴ Pro W3" charset="-128"/>
              </a:rPr>
              <a:t>s largest commercial software firms has zeroed in on one of the deepest portfolios of open source products</a:t>
            </a:r>
          </a:p>
          <a:p>
            <a:pPr lvl="1"/>
            <a:endParaRPr lang="en-US" altLang="en-US" smtClean="0">
              <a:latin typeface="Trebuchet MS" panose="020B0603020202020204" pitchFamily="34" charset="0"/>
              <a:ea typeface="ヒラギノ角ゴ Pro W3" charset="-128"/>
            </a:endParaRPr>
          </a:p>
        </p:txBody>
      </p:sp>
      <p:sp>
        <p:nvSpPr>
          <p:cNvPr id="3789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7E061EF0-5CD1-4E8C-9DF8-5E7B20305A71}" type="slidenum">
              <a:rPr lang="en-US" altLang="en-US" sz="1200">
                <a:solidFill>
                  <a:srgbClr val="FFFFFF"/>
                </a:solidFill>
                <a:latin typeface="Calibri" panose="020F0502020204030204" pitchFamily="34" charset="0"/>
              </a:rPr>
              <a:pPr eaLnBrk="1" hangingPunct="1"/>
              <a:t>20</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normAutofit fontScale="90000"/>
          </a:bodyPr>
          <a:lstStyle/>
          <a:p>
            <a:r>
              <a:rPr lang="en-US" altLang="en-US" smtClean="0">
                <a:latin typeface="Trebuchet MS" panose="020B0603020202020204" pitchFamily="34" charset="0"/>
                <a:ea typeface="ヒラギノ角ゴ Pro W3" charset="-128"/>
              </a:rPr>
              <a:t>Why Give it Away?</a:t>
            </a:r>
            <a:br>
              <a:rPr lang="en-US" altLang="en-US" smtClean="0">
                <a:latin typeface="Trebuchet MS" panose="020B0603020202020204" pitchFamily="34" charset="0"/>
                <a:ea typeface="ヒラギノ角ゴ Pro W3" charset="-128"/>
              </a:rPr>
            </a:br>
            <a:r>
              <a:rPr lang="en-US" altLang="en-US" smtClean="0">
                <a:latin typeface="Trebuchet MS" panose="020B0603020202020204" pitchFamily="34" charset="0"/>
                <a:ea typeface="ヒラギノ角ゴ Pro W3" charset="-128"/>
              </a:rPr>
              <a:t>The Business of Open Source</a:t>
            </a:r>
          </a:p>
        </p:txBody>
      </p:sp>
      <p:sp>
        <p:nvSpPr>
          <p:cNvPr id="38914" name="Content Placeholder 2"/>
          <p:cNvSpPr>
            <a:spLocks noGrp="1"/>
          </p:cNvSpPr>
          <p:nvPr>
            <p:ph idx="1"/>
          </p:nvPr>
        </p:nvSpPr>
        <p:spPr>
          <a:xfrm>
            <a:off x="457200" y="1533525"/>
            <a:ext cx="8229600" cy="2979738"/>
          </a:xfrm>
        </p:spPr>
        <p:txBody>
          <a:bodyPr>
            <a:normAutofit lnSpcReduction="10000"/>
          </a:bodyPr>
          <a:lstStyle/>
          <a:p>
            <a:r>
              <a:rPr lang="en-US" altLang="en-US" smtClean="0">
                <a:latin typeface="Trebuchet MS" panose="020B0603020202020204" pitchFamily="34" charset="0"/>
                <a:ea typeface="ヒラギノ角ゴ Pro W3" charset="-128"/>
              </a:rPr>
              <a:t>Vendors make money on OSS by selling support and consulting services</a:t>
            </a:r>
          </a:p>
          <a:p>
            <a:r>
              <a:rPr lang="en-US" altLang="en-US" smtClean="0">
                <a:latin typeface="Trebuchet MS" panose="020B0603020202020204" pitchFamily="34" charset="0"/>
                <a:ea typeface="ヒラギノ角ゴ Pro W3" charset="-128"/>
              </a:rPr>
              <a:t>The industry</a:t>
            </a:r>
            <a:r>
              <a:rPr lang="ja-JP" altLang="en-US" smtClean="0">
                <a:latin typeface="Trebuchet MS" panose="020B0603020202020204" pitchFamily="34" charset="0"/>
                <a:ea typeface="ヒラギノ角ゴ Pro W3" charset="-128"/>
              </a:rPr>
              <a:t>’</a:t>
            </a:r>
            <a:r>
              <a:rPr lang="en-US" altLang="ja-JP" smtClean="0">
                <a:latin typeface="Trebuchet MS" panose="020B0603020202020204" pitchFamily="34" charset="0"/>
                <a:ea typeface="ヒラギノ角ゴ Pro W3" charset="-128"/>
              </a:rPr>
              <a:t>s evolution (standards competition) </a:t>
            </a:r>
          </a:p>
          <a:p>
            <a:pPr lvl="1"/>
            <a:r>
              <a:rPr lang="en-US" altLang="en-US" smtClean="0">
                <a:latin typeface="Trebuchet MS" panose="020B0603020202020204" pitchFamily="34" charset="0"/>
                <a:ea typeface="ヒラギノ角ゴ Pro W3" charset="-128"/>
              </a:rPr>
              <a:t>In the pre-Linux days, nearly every major hardware manufacturer made its own, incompatible version of the Unix operating system</a:t>
            </a:r>
          </a:p>
          <a:p>
            <a:pPr lvl="1"/>
            <a:r>
              <a:rPr lang="en-US" altLang="en-US" smtClean="0">
                <a:latin typeface="Trebuchet MS" panose="020B0603020202020204" pitchFamily="34" charset="0"/>
                <a:ea typeface="ヒラギノ角ゴ Pro W3" charset="-128"/>
              </a:rPr>
              <a:t>These fractured, incompatible markets were so small that they had difficulty attracting third-party vendors to write application software</a:t>
            </a:r>
          </a:p>
          <a:p>
            <a:pPr lvl="1"/>
            <a:r>
              <a:rPr lang="en-US" altLang="en-US" smtClean="0">
                <a:latin typeface="Trebuchet MS" panose="020B0603020202020204" pitchFamily="34" charset="0"/>
                <a:ea typeface="ヒラギノ角ゴ Pro W3" charset="-128"/>
              </a:rPr>
              <a:t>Now all major hardware firms run Linux</a:t>
            </a:r>
          </a:p>
          <a:p>
            <a:pPr lvl="1"/>
            <a:r>
              <a:rPr lang="en-US" altLang="en-US" smtClean="0">
                <a:latin typeface="Trebuchet MS" panose="020B0603020202020204" pitchFamily="34" charset="0"/>
                <a:ea typeface="ヒラギノ角ゴ Pro W3" charset="-128"/>
              </a:rPr>
              <a:t>There</a:t>
            </a:r>
            <a:r>
              <a:rPr lang="ja-JP" altLang="en-US" smtClean="0">
                <a:latin typeface="Trebuchet MS" panose="020B0603020202020204" pitchFamily="34" charset="0"/>
                <a:ea typeface="ヒラギノ角ゴ Pro W3" charset="-128"/>
              </a:rPr>
              <a:t>’</a:t>
            </a:r>
            <a:r>
              <a:rPr lang="en-US" altLang="ja-JP" smtClean="0">
                <a:latin typeface="Trebuchet MS" panose="020B0603020202020204" pitchFamily="34" charset="0"/>
                <a:ea typeface="ヒラギノ角ゴ Pro W3" charset="-128"/>
              </a:rPr>
              <a:t>s a large, unified market that attracts software developers who might otherwise write for Windows</a:t>
            </a:r>
            <a:endParaRPr lang="en-US" altLang="en-US" smtClean="0">
              <a:latin typeface="Trebuchet MS" panose="020B0603020202020204" pitchFamily="34" charset="0"/>
              <a:ea typeface="ヒラギノ角ゴ Pro W3" charset="-128"/>
            </a:endParaRPr>
          </a:p>
        </p:txBody>
      </p:sp>
      <p:sp>
        <p:nvSpPr>
          <p:cNvPr id="3891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71184505-0E19-4FC4-858A-637E59C39DCE}" type="slidenum">
              <a:rPr lang="en-US" altLang="en-US" sz="1200">
                <a:solidFill>
                  <a:srgbClr val="FFFFFF"/>
                </a:solidFill>
                <a:latin typeface="Calibri" panose="020F0502020204030204" pitchFamily="34" charset="0"/>
              </a:rPr>
              <a:pPr eaLnBrk="1" hangingPunct="1"/>
              <a:t>21</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normAutofit fontScale="90000"/>
          </a:bodyPr>
          <a:lstStyle/>
          <a:p>
            <a:r>
              <a:rPr lang="en-US" altLang="en-US" smtClean="0">
                <a:latin typeface="Trebuchet MS" panose="020B0603020202020204" pitchFamily="34" charset="0"/>
                <a:ea typeface="ヒラギノ角ゴ Pro W3" charset="-128"/>
              </a:rPr>
              <a:t>Why Give it Away? </a:t>
            </a:r>
            <a:br>
              <a:rPr lang="en-US" altLang="en-US" smtClean="0">
                <a:latin typeface="Trebuchet MS" panose="020B0603020202020204" pitchFamily="34" charset="0"/>
                <a:ea typeface="ヒラギノ角ゴ Pro W3" charset="-128"/>
              </a:rPr>
            </a:br>
            <a:r>
              <a:rPr lang="en-US" altLang="en-US" smtClean="0">
                <a:latin typeface="Trebuchet MS" panose="020B0603020202020204" pitchFamily="34" charset="0"/>
                <a:ea typeface="ヒラギノ角ゴ Pro W3" charset="-128"/>
              </a:rPr>
              <a:t>The Business of Open Source</a:t>
            </a:r>
          </a:p>
        </p:txBody>
      </p:sp>
      <p:sp>
        <p:nvSpPr>
          <p:cNvPr id="40962" name="Content Placeholder 2"/>
          <p:cNvSpPr>
            <a:spLocks noGrp="1"/>
          </p:cNvSpPr>
          <p:nvPr>
            <p:ph idx="1"/>
          </p:nvPr>
        </p:nvSpPr>
        <p:spPr>
          <a:xfrm>
            <a:off x="457200" y="1533525"/>
            <a:ext cx="8229600" cy="2428875"/>
          </a:xfrm>
        </p:spPr>
        <p:txBody>
          <a:bodyPr/>
          <a:lstStyle/>
          <a:p>
            <a:r>
              <a:rPr lang="en-US" altLang="en-US" smtClean="0">
                <a:latin typeface="Trebuchet MS" panose="020B0603020202020204" pitchFamily="34" charset="0"/>
                <a:ea typeface="ヒラギノ角ゴ Pro W3" charset="-128"/>
              </a:rPr>
              <a:t>To keep standards unified, several Linux-supporting hardware and software firms back the Linux Foundation</a:t>
            </a:r>
          </a:p>
          <a:p>
            <a:r>
              <a:rPr lang="en-US" altLang="en-US" smtClean="0">
                <a:latin typeface="Trebuchet MS" panose="020B0603020202020204" pitchFamily="34" charset="0"/>
                <a:ea typeface="ヒラギノ角ゴ Pro W3" charset="-128"/>
              </a:rPr>
              <a:t>Hardware firms find their technical talent can be deployed in other value-added services like:</a:t>
            </a:r>
          </a:p>
          <a:p>
            <a:pPr lvl="1"/>
            <a:r>
              <a:rPr lang="en-US" altLang="en-US" smtClean="0">
                <a:latin typeface="Trebuchet MS" panose="020B0603020202020204" pitchFamily="34" charset="0"/>
                <a:ea typeface="ヒラギノ角ゴ Pro W3" charset="-128"/>
              </a:rPr>
              <a:t>Developing commercial software add-ons</a:t>
            </a:r>
          </a:p>
          <a:p>
            <a:pPr lvl="1"/>
            <a:r>
              <a:rPr lang="en-US" altLang="en-US" smtClean="0">
                <a:latin typeface="Trebuchet MS" panose="020B0603020202020204" pitchFamily="34" charset="0"/>
                <a:ea typeface="ヒラギノ角ゴ Pro W3" charset="-128"/>
              </a:rPr>
              <a:t>Offering consulting services</a:t>
            </a:r>
          </a:p>
          <a:p>
            <a:pPr lvl="1"/>
            <a:r>
              <a:rPr lang="en-US" altLang="en-US" smtClean="0">
                <a:latin typeface="Trebuchet MS" panose="020B0603020202020204" pitchFamily="34" charset="0"/>
                <a:ea typeface="ヒラギノ角ゴ Pro W3" charset="-128"/>
              </a:rPr>
              <a:t>Enhancing hardware offerings</a:t>
            </a:r>
          </a:p>
        </p:txBody>
      </p:sp>
      <p:sp>
        <p:nvSpPr>
          <p:cNvPr id="4096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98AEB543-72A2-484B-B723-77A03328243F}" type="slidenum">
              <a:rPr lang="en-US" altLang="en-US" sz="1200">
                <a:solidFill>
                  <a:srgbClr val="FFFFFF"/>
                </a:solidFill>
                <a:latin typeface="Calibri" panose="020F0502020204030204" pitchFamily="34" charset="0"/>
              </a:rPr>
              <a:pPr eaLnBrk="1" hangingPunct="1"/>
              <a:t>22</a:t>
            </a:fld>
            <a:endParaRPr lang="en-US" altLang="en-US" sz="1200">
              <a:solidFill>
                <a:srgbClr val="FFFFFF"/>
              </a:solidFill>
              <a:latin typeface="Calibri" panose="020F0502020204030204" pitchFamily="34" charset="0"/>
            </a:endParaRPr>
          </a:p>
        </p:txBody>
      </p:sp>
      <p:pic>
        <p:nvPicPr>
          <p:cNvPr id="40964" name="Picture 4"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2928938"/>
            <a:ext cx="1795462"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normAutofit fontScale="90000"/>
          </a:bodyPr>
          <a:lstStyle/>
          <a:p>
            <a:r>
              <a:rPr lang="en-US" altLang="en-US" smtClean="0">
                <a:latin typeface="Trebuchet MS" panose="020B0603020202020204" pitchFamily="34" charset="0"/>
                <a:ea typeface="ヒラギノ角ゴ Pro W3" charset="-128"/>
              </a:rPr>
              <a:t>Why Give it Away? </a:t>
            </a:r>
            <a:br>
              <a:rPr lang="en-US" altLang="en-US" smtClean="0">
                <a:latin typeface="Trebuchet MS" panose="020B0603020202020204" pitchFamily="34" charset="0"/>
                <a:ea typeface="ヒラギノ角ゴ Pro W3" charset="-128"/>
              </a:rPr>
            </a:br>
            <a:r>
              <a:rPr lang="en-US" altLang="en-US" smtClean="0">
                <a:latin typeface="Trebuchet MS" panose="020B0603020202020204" pitchFamily="34" charset="0"/>
                <a:ea typeface="ヒラギノ角ゴ Pro W3" charset="-128"/>
              </a:rPr>
              <a:t>The Business of Open Source</a:t>
            </a:r>
          </a:p>
        </p:txBody>
      </p:sp>
      <p:sp>
        <p:nvSpPr>
          <p:cNvPr id="41986" name="Content Placeholder 2"/>
          <p:cNvSpPr>
            <a:spLocks noGrp="1"/>
          </p:cNvSpPr>
          <p:nvPr>
            <p:ph idx="1"/>
          </p:nvPr>
        </p:nvSpPr>
        <p:spPr>
          <a:xfrm>
            <a:off x="457200" y="1533525"/>
            <a:ext cx="8229600" cy="3116263"/>
          </a:xfrm>
        </p:spPr>
        <p:txBody>
          <a:bodyPr/>
          <a:lstStyle/>
          <a:p>
            <a:r>
              <a:rPr lang="en-US" altLang="en-US" smtClean="0">
                <a:latin typeface="Trebuchet MS" panose="020B0603020202020204" pitchFamily="34" charset="0"/>
                <a:ea typeface="ヒラギノ角ゴ Pro W3" charset="-128"/>
              </a:rPr>
              <a:t>Linux has been successful on mobile devices and consumer electronics, and on high-end server class and above computers</a:t>
            </a:r>
          </a:p>
          <a:p>
            <a:r>
              <a:rPr lang="en-US" altLang="en-US" smtClean="0">
                <a:latin typeface="Trebuchet MS" panose="020B0603020202020204" pitchFamily="34" charset="0"/>
                <a:ea typeface="ヒラギノ角ゴ Pro W3" charset="-128"/>
              </a:rPr>
              <a:t>It has not been as successful on the desktop</a:t>
            </a:r>
          </a:p>
          <a:p>
            <a:r>
              <a:rPr lang="en-US" altLang="en-US" smtClean="0">
                <a:latin typeface="Trebuchet MS" panose="020B0603020202020204" pitchFamily="34" charset="0"/>
                <a:ea typeface="ヒラギノ角ゴ Pro W3" charset="-128"/>
              </a:rPr>
              <a:t>The small user base for desktop Linux makes the platform less attractive for desktop software developers</a:t>
            </a:r>
          </a:p>
          <a:p>
            <a:r>
              <a:rPr lang="en-US" altLang="en-US" smtClean="0">
                <a:latin typeface="Trebuchet MS" panose="020B0603020202020204" pitchFamily="34" charset="0"/>
                <a:ea typeface="ヒラギノ角ゴ Pro W3" charset="-128"/>
              </a:rPr>
              <a:t>In industrialized nations, the added complexity and limited desktop application availability of desktop Linux isn</a:t>
            </a:r>
            <a:r>
              <a:rPr lang="ja-JP" altLang="en-US" smtClean="0">
                <a:latin typeface="Trebuchet MS" panose="020B0603020202020204" pitchFamily="34" charset="0"/>
                <a:ea typeface="ヒラギノ角ゴ Pro W3" charset="-128"/>
              </a:rPr>
              <a:t>’</a:t>
            </a:r>
            <a:r>
              <a:rPr lang="en-US" altLang="ja-JP" smtClean="0">
                <a:latin typeface="Trebuchet MS" panose="020B0603020202020204" pitchFamily="34" charset="0"/>
                <a:ea typeface="ヒラギノ角ゴ Pro W3" charset="-128"/>
              </a:rPr>
              <a:t>t worth the $100-200 saved by giving up Windows</a:t>
            </a:r>
          </a:p>
          <a:p>
            <a:endParaRPr lang="en-US" altLang="en-US" smtClean="0">
              <a:latin typeface="Trebuchet MS" panose="020B0603020202020204" pitchFamily="34" charset="0"/>
              <a:ea typeface="ヒラギノ角ゴ Pro W3" charset="-128"/>
            </a:endParaRPr>
          </a:p>
        </p:txBody>
      </p:sp>
      <p:sp>
        <p:nvSpPr>
          <p:cNvPr id="4198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084AE3DE-8E6B-434B-894D-2938442EA108}" type="slidenum">
              <a:rPr lang="en-US" altLang="en-US" sz="1200">
                <a:solidFill>
                  <a:srgbClr val="FFFFFF"/>
                </a:solidFill>
                <a:latin typeface="Calibri" panose="020F0502020204030204" pitchFamily="34" charset="0"/>
              </a:rPr>
              <a:pPr eaLnBrk="1" hangingPunct="1"/>
              <a:t>23</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normAutofit fontScale="90000"/>
          </a:bodyPr>
          <a:lstStyle/>
          <a:p>
            <a:r>
              <a:rPr lang="en-US" altLang="en-US" smtClean="0">
                <a:latin typeface="Trebuchet MS" panose="020B0603020202020204" pitchFamily="34" charset="0"/>
                <a:ea typeface="ヒラギノ角ゴ Pro W3" charset="-128"/>
              </a:rPr>
              <a:t>MySQL: Turning a $10 Billion-a-year Business into a $1 Billion One</a:t>
            </a:r>
          </a:p>
        </p:txBody>
      </p:sp>
      <p:sp>
        <p:nvSpPr>
          <p:cNvPr id="43010" name="Content Placeholder 2"/>
          <p:cNvSpPr>
            <a:spLocks noGrp="1"/>
          </p:cNvSpPr>
          <p:nvPr>
            <p:ph idx="1"/>
          </p:nvPr>
        </p:nvSpPr>
        <p:spPr>
          <a:xfrm>
            <a:off x="457200" y="1533525"/>
            <a:ext cx="8229600" cy="1477963"/>
          </a:xfrm>
        </p:spPr>
        <p:txBody>
          <a:bodyPr>
            <a:normAutofit fontScale="92500"/>
          </a:bodyPr>
          <a:lstStyle/>
          <a:p>
            <a:r>
              <a:rPr lang="en-US" altLang="en-US" smtClean="0">
                <a:latin typeface="Trebuchet MS" panose="020B0603020202020204" pitchFamily="34" charset="0"/>
                <a:ea typeface="ヒラギノ角ゴ Pro W3" charset="-128"/>
              </a:rPr>
              <a:t>MySQL is the dominant open source database software product</a:t>
            </a:r>
          </a:p>
          <a:p>
            <a:r>
              <a:rPr lang="en-US" altLang="en-US" smtClean="0">
                <a:latin typeface="Trebuchet MS" panose="020B0603020202020204" pitchFamily="34" charset="0"/>
                <a:ea typeface="ヒラギノ角ゴ Pro W3" charset="-128"/>
              </a:rPr>
              <a:t>Adoption of the SQL standard eases some issues with migrating from commercial products to MySQL</a:t>
            </a:r>
          </a:p>
          <a:p>
            <a:r>
              <a:rPr lang="en-US" altLang="en-US" smtClean="0">
                <a:latin typeface="Trebuchet MS" panose="020B0603020202020204" pitchFamily="34" charset="0"/>
                <a:ea typeface="ヒラギノ角ゴ Pro W3" charset="-128"/>
              </a:rPr>
              <a:t>MySQL does make money, but not as much as its commercial rivals</a:t>
            </a:r>
          </a:p>
        </p:txBody>
      </p:sp>
      <p:sp>
        <p:nvSpPr>
          <p:cNvPr id="4301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12031D1D-581E-405B-A392-6A6E7D7A95A1}" type="slidenum">
              <a:rPr lang="en-US" altLang="en-US" sz="1200">
                <a:solidFill>
                  <a:srgbClr val="FFFFFF"/>
                </a:solidFill>
                <a:latin typeface="Calibri" panose="020F0502020204030204" pitchFamily="34" charset="0"/>
              </a:rPr>
              <a:pPr eaLnBrk="1" hangingPunct="1"/>
              <a:t>24</a:t>
            </a:fld>
            <a:endParaRPr lang="en-US" altLang="en-US" sz="1200">
              <a:solidFill>
                <a:srgbClr val="FFFFFF"/>
              </a:solidFill>
              <a:latin typeface="Calibri" panose="020F0502020204030204" pitchFamily="34" charset="0"/>
            </a:endParaRPr>
          </a:p>
        </p:txBody>
      </p:sp>
      <p:pic>
        <p:nvPicPr>
          <p:cNvPr id="43012" name="Picture 4"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2957513"/>
            <a:ext cx="1795462"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normAutofit fontScale="90000"/>
          </a:bodyPr>
          <a:lstStyle/>
          <a:p>
            <a:r>
              <a:rPr lang="en-US" altLang="en-US" smtClean="0">
                <a:latin typeface="Trebuchet MS" panose="020B0603020202020204" pitchFamily="34" charset="0"/>
                <a:ea typeface="ヒラギノ角ゴ Pro W3" charset="-128"/>
              </a:rPr>
              <a:t>Legal Risks and Open Source Software: A Hidden and Complex Challenge</a:t>
            </a:r>
          </a:p>
        </p:txBody>
      </p:sp>
      <p:sp>
        <p:nvSpPr>
          <p:cNvPr id="44034" name="Content Placeholder 2"/>
          <p:cNvSpPr>
            <a:spLocks noGrp="1"/>
          </p:cNvSpPr>
          <p:nvPr>
            <p:ph idx="1"/>
          </p:nvPr>
        </p:nvSpPr>
        <p:spPr>
          <a:xfrm>
            <a:off x="457200" y="1533525"/>
            <a:ext cx="8229600" cy="2078038"/>
          </a:xfrm>
        </p:spPr>
        <p:txBody>
          <a:bodyPr/>
          <a:lstStyle/>
          <a:p>
            <a:r>
              <a:rPr lang="en-US" altLang="en-US" smtClean="0">
                <a:latin typeface="Trebuchet MS" panose="020B0603020202020204" pitchFamily="34" charset="0"/>
                <a:ea typeface="ヒラギノ角ゴ Pro W3" charset="-128"/>
              </a:rPr>
              <a:t>OSS has several drawbacks and challenges that limit its appeal</a:t>
            </a:r>
          </a:p>
          <a:p>
            <a:pPr lvl="1"/>
            <a:r>
              <a:rPr lang="en-US" altLang="en-US" smtClean="0">
                <a:latin typeface="Trebuchet MS" panose="020B0603020202020204" pitchFamily="34" charset="0"/>
                <a:ea typeface="ヒラギノ角ゴ Pro W3" charset="-128"/>
              </a:rPr>
              <a:t>Complexity of some products </a:t>
            </a:r>
          </a:p>
          <a:p>
            <a:pPr lvl="1"/>
            <a:r>
              <a:rPr lang="en-US" altLang="en-US" smtClean="0">
                <a:latin typeface="Trebuchet MS" panose="020B0603020202020204" pitchFamily="34" charset="0"/>
                <a:ea typeface="ヒラギノ角ゴ Pro W3" charset="-128"/>
              </a:rPr>
              <a:t>Higher total cost of ownership for some products</a:t>
            </a:r>
          </a:p>
          <a:p>
            <a:pPr lvl="1"/>
            <a:r>
              <a:rPr lang="en-US" altLang="en-US" smtClean="0">
                <a:latin typeface="Trebuchet MS" panose="020B0603020202020204" pitchFamily="34" charset="0"/>
                <a:ea typeface="ヒラギノ角ゴ Pro W3" charset="-128"/>
              </a:rPr>
              <a:t>Concern about the ability of a product</a:t>
            </a:r>
            <a:r>
              <a:rPr lang="ja-JP" altLang="en-US" smtClean="0">
                <a:latin typeface="Trebuchet MS" panose="020B0603020202020204" pitchFamily="34" charset="0"/>
                <a:ea typeface="ヒラギノ角ゴ Pro W3" charset="-128"/>
              </a:rPr>
              <a:t>’</a:t>
            </a:r>
            <a:r>
              <a:rPr lang="en-US" altLang="ja-JP" smtClean="0">
                <a:latin typeface="Trebuchet MS" panose="020B0603020202020204" pitchFamily="34" charset="0"/>
                <a:ea typeface="ヒラギノ角ゴ Pro W3" charset="-128"/>
              </a:rPr>
              <a:t>s development community to provide support or product improvement</a:t>
            </a:r>
          </a:p>
          <a:p>
            <a:pPr lvl="1"/>
            <a:r>
              <a:rPr lang="en-US" altLang="en-US" smtClean="0">
                <a:latin typeface="Trebuchet MS" panose="020B0603020202020204" pitchFamily="34" charset="0"/>
                <a:ea typeface="ヒラギノ角ゴ Pro W3" charset="-128"/>
              </a:rPr>
              <a:t>Legal and licensing concerns</a:t>
            </a:r>
          </a:p>
        </p:txBody>
      </p:sp>
      <p:sp>
        <p:nvSpPr>
          <p:cNvPr id="4403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1462662D-AE0A-438B-B88E-F4E82BEDFF4A}" type="slidenum">
              <a:rPr lang="en-US" altLang="en-US" sz="1200">
                <a:solidFill>
                  <a:srgbClr val="FFFFFF"/>
                </a:solidFill>
                <a:latin typeface="Calibri" panose="020F0502020204030204" pitchFamily="34" charset="0"/>
              </a:rPr>
              <a:pPr eaLnBrk="1" hangingPunct="1"/>
              <a:t>25</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Cloud Computing: Hype or Hope?</a:t>
            </a:r>
          </a:p>
        </p:txBody>
      </p:sp>
      <p:sp>
        <p:nvSpPr>
          <p:cNvPr id="45058" name="Content Placeholder 2"/>
          <p:cNvSpPr>
            <a:spLocks noGrp="1"/>
          </p:cNvSpPr>
          <p:nvPr>
            <p:ph idx="1"/>
          </p:nvPr>
        </p:nvSpPr>
        <p:spPr>
          <a:xfrm>
            <a:off x="457200" y="1533525"/>
            <a:ext cx="8229600" cy="2719388"/>
          </a:xfrm>
        </p:spPr>
        <p:txBody>
          <a:bodyPr/>
          <a:lstStyle/>
          <a:p>
            <a:r>
              <a:rPr lang="en-US" altLang="en-US" smtClean="0">
                <a:latin typeface="Trebuchet MS" panose="020B0603020202020204" pitchFamily="34" charset="0"/>
                <a:ea typeface="ヒラギノ角ゴ Pro W3" charset="-128"/>
              </a:rPr>
              <a:t>Cloud computing is about replacing computing resources—either an organization</a:t>
            </a:r>
            <a:r>
              <a:rPr lang="ja-JP" altLang="en-US" smtClean="0">
                <a:latin typeface="Trebuchet MS" panose="020B0603020202020204" pitchFamily="34" charset="0"/>
                <a:ea typeface="ヒラギノ角ゴ Pro W3" charset="-128"/>
              </a:rPr>
              <a:t>’</a:t>
            </a:r>
            <a:r>
              <a:rPr lang="en-US" altLang="ja-JP" smtClean="0">
                <a:latin typeface="Trebuchet MS" panose="020B0603020202020204" pitchFamily="34" charset="0"/>
                <a:ea typeface="ヒラギノ角ゴ Pro W3" charset="-128"/>
              </a:rPr>
              <a:t>s or an individual</a:t>
            </a:r>
            <a:r>
              <a:rPr lang="ja-JP" altLang="en-US" smtClean="0">
                <a:latin typeface="Trebuchet MS" panose="020B0603020202020204" pitchFamily="34" charset="0"/>
                <a:ea typeface="ヒラギノ角ゴ Pro W3" charset="-128"/>
              </a:rPr>
              <a:t>’</a:t>
            </a:r>
            <a:r>
              <a:rPr lang="en-US" altLang="ja-JP" smtClean="0">
                <a:latin typeface="Trebuchet MS" panose="020B0603020202020204" pitchFamily="34" charset="0"/>
                <a:ea typeface="ヒラギノ角ゴ Pro W3" charset="-128"/>
              </a:rPr>
              <a:t>s hardware or software—with services provided over the Internet</a:t>
            </a:r>
          </a:p>
          <a:p>
            <a:r>
              <a:rPr lang="en-US" altLang="en-US" smtClean="0">
                <a:latin typeface="Trebuchet MS" panose="020B0603020202020204" pitchFamily="34" charset="0"/>
                <a:ea typeface="ヒラギノ角ゴ Pro W3" charset="-128"/>
              </a:rPr>
              <a:t>Categories of cloud computing</a:t>
            </a:r>
          </a:p>
          <a:p>
            <a:pPr lvl="1"/>
            <a:r>
              <a:rPr lang="en-US" altLang="en-US" smtClean="0">
                <a:latin typeface="Trebuchet MS" panose="020B0603020202020204" pitchFamily="34" charset="0"/>
                <a:ea typeface="ヒラギノ角ゴ Pro W3" charset="-128"/>
              </a:rPr>
              <a:t>Software as a service (SaaS)</a:t>
            </a:r>
          </a:p>
          <a:p>
            <a:pPr lvl="1"/>
            <a:r>
              <a:rPr lang="en-US" altLang="en-US" smtClean="0">
                <a:latin typeface="Trebuchet MS" panose="020B0603020202020204" pitchFamily="34" charset="0"/>
                <a:ea typeface="ヒラギノ角ゴ Pro W3" charset="-128"/>
              </a:rPr>
              <a:t>Models often referred to as </a:t>
            </a:r>
            <a:r>
              <a:rPr lang="en-US" altLang="en-US" b="1" smtClean="0">
                <a:latin typeface="Trebuchet MS" panose="020B0603020202020204" pitchFamily="34" charset="0"/>
                <a:ea typeface="ヒラギノ角ゴ Pro W3" charset="-128"/>
              </a:rPr>
              <a:t>utility computing</a:t>
            </a:r>
            <a:r>
              <a:rPr lang="en-US" altLang="en-US" smtClean="0">
                <a:latin typeface="Trebuchet MS" panose="020B0603020202020204" pitchFamily="34" charset="0"/>
                <a:ea typeface="ヒラギノ角ゴ Pro W3" charset="-128"/>
              </a:rPr>
              <a:t>, platform as a service, or infrastructure as a service</a:t>
            </a:r>
          </a:p>
          <a:p>
            <a:endParaRPr lang="en-US" altLang="en-US" smtClean="0">
              <a:latin typeface="Trebuchet MS" panose="020B0603020202020204" pitchFamily="34" charset="0"/>
              <a:ea typeface="ヒラギノ角ゴ Pro W3" charset="-128"/>
            </a:endParaRPr>
          </a:p>
        </p:txBody>
      </p:sp>
      <p:sp>
        <p:nvSpPr>
          <p:cNvPr id="4505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685A3528-5FDC-40CC-8835-54654A0E4CF8}" type="slidenum">
              <a:rPr lang="en-US" altLang="en-US" sz="1200">
                <a:solidFill>
                  <a:srgbClr val="FFFFFF"/>
                </a:solidFill>
                <a:latin typeface="Calibri" panose="020F0502020204030204" pitchFamily="34" charset="0"/>
              </a:rPr>
              <a:pPr eaLnBrk="1" hangingPunct="1"/>
              <a:t>26</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Cloud Computing: Hype or Hope?</a:t>
            </a:r>
          </a:p>
        </p:txBody>
      </p:sp>
      <p:sp>
        <p:nvSpPr>
          <p:cNvPr id="46082" name="Content Placeholder 2"/>
          <p:cNvSpPr>
            <a:spLocks noGrp="1"/>
          </p:cNvSpPr>
          <p:nvPr>
            <p:ph idx="1"/>
          </p:nvPr>
        </p:nvSpPr>
        <p:spPr>
          <a:xfrm>
            <a:off x="457200" y="1533525"/>
            <a:ext cx="8229600" cy="2862263"/>
          </a:xfrm>
        </p:spPr>
        <p:txBody>
          <a:bodyPr/>
          <a:lstStyle/>
          <a:p>
            <a:r>
              <a:rPr lang="en-US" altLang="en-US" b="1" smtClean="0">
                <a:latin typeface="Trebuchet MS" panose="020B0603020202020204" pitchFamily="34" charset="0"/>
                <a:ea typeface="ヒラギノ角ゴ Pro W3" charset="-128"/>
              </a:rPr>
              <a:t>Private clouds</a:t>
            </a:r>
            <a:r>
              <a:rPr lang="en-US" altLang="en-US" smtClean="0">
                <a:latin typeface="Trebuchet MS" panose="020B0603020202020204" pitchFamily="34" charset="0"/>
                <a:ea typeface="ヒラギノ角ゴ Pro W3" charset="-128"/>
              </a:rPr>
              <a:t>: Pools of computing resources that reside inside an organization and that can be served up for specific tasks as need arrives</a:t>
            </a:r>
          </a:p>
          <a:p>
            <a:r>
              <a:rPr lang="en-US" altLang="en-US" smtClean="0">
                <a:latin typeface="Trebuchet MS" panose="020B0603020202020204" pitchFamily="34" charset="0"/>
                <a:ea typeface="ヒラギノ角ゴ Pro W3" charset="-128"/>
              </a:rPr>
              <a:t>The evolution of cloud computing has huge implications across the industry</a:t>
            </a:r>
          </a:p>
          <a:p>
            <a:pPr lvl="1"/>
            <a:r>
              <a:rPr lang="en-US" altLang="en-US" smtClean="0">
                <a:latin typeface="Trebuchet MS" panose="020B0603020202020204" pitchFamily="34" charset="0"/>
                <a:ea typeface="ヒラギノ角ゴ Pro W3" charset="-128"/>
              </a:rPr>
              <a:t>Financial future of hardware and software firms</a:t>
            </a:r>
          </a:p>
          <a:p>
            <a:pPr lvl="1"/>
            <a:r>
              <a:rPr lang="en-US" altLang="en-US" smtClean="0">
                <a:latin typeface="Trebuchet MS" panose="020B0603020202020204" pitchFamily="34" charset="0"/>
                <a:ea typeface="ヒラギノ角ゴ Pro W3" charset="-128"/>
              </a:rPr>
              <a:t>Cost structure and innovativeness of adopting organizations</a:t>
            </a:r>
          </a:p>
          <a:p>
            <a:pPr lvl="1"/>
            <a:r>
              <a:rPr lang="en-US" altLang="en-US" smtClean="0">
                <a:latin typeface="Trebuchet MS" panose="020B0603020202020204" pitchFamily="34" charset="0"/>
                <a:ea typeface="ヒラギノ角ゴ Pro W3" charset="-128"/>
              </a:rPr>
              <a:t>Skill sets likely to be most valued by employers</a:t>
            </a:r>
          </a:p>
          <a:p>
            <a:endParaRPr lang="en-US" altLang="en-US" smtClean="0">
              <a:latin typeface="Trebuchet MS" panose="020B0603020202020204" pitchFamily="34" charset="0"/>
              <a:ea typeface="ヒラギノ角ゴ Pro W3" charset="-128"/>
            </a:endParaRPr>
          </a:p>
        </p:txBody>
      </p:sp>
      <p:sp>
        <p:nvSpPr>
          <p:cNvPr id="4608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1DAACCCD-3998-4FA9-89FC-816CECC1C3D6}" type="slidenum">
              <a:rPr lang="en-US" altLang="en-US" sz="1200">
                <a:solidFill>
                  <a:srgbClr val="FFFFFF"/>
                </a:solidFill>
                <a:latin typeface="Calibri" panose="020F0502020204030204" pitchFamily="34" charset="0"/>
              </a:rPr>
              <a:pPr eaLnBrk="1" hangingPunct="1"/>
              <a:t>27</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normAutofit fontScale="90000"/>
          </a:bodyPr>
          <a:lstStyle/>
          <a:p>
            <a:r>
              <a:rPr lang="en-US" altLang="en-US" smtClean="0">
                <a:latin typeface="Trebuchet MS" panose="020B0603020202020204" pitchFamily="34" charset="0"/>
                <a:ea typeface="ヒラギノ角ゴ Pro W3" charset="-128"/>
              </a:rPr>
              <a:t>The Software Cloud: </a:t>
            </a:r>
            <a:br>
              <a:rPr lang="en-US" altLang="en-US" smtClean="0">
                <a:latin typeface="Trebuchet MS" panose="020B0603020202020204" pitchFamily="34" charset="0"/>
                <a:ea typeface="ヒラギノ角ゴ Pro W3" charset="-128"/>
              </a:rPr>
            </a:br>
            <a:r>
              <a:rPr lang="en-US" altLang="en-US" smtClean="0">
                <a:latin typeface="Trebuchet MS" panose="020B0603020202020204" pitchFamily="34" charset="0"/>
                <a:ea typeface="ヒラギノ角ゴ Pro W3" charset="-128"/>
              </a:rPr>
              <a:t>Why Buy When You Can Rent?</a:t>
            </a:r>
          </a:p>
        </p:txBody>
      </p:sp>
      <p:sp>
        <p:nvSpPr>
          <p:cNvPr id="47106" name="Content Placeholder 2"/>
          <p:cNvSpPr>
            <a:spLocks noGrp="1"/>
          </p:cNvSpPr>
          <p:nvPr>
            <p:ph idx="1"/>
          </p:nvPr>
        </p:nvSpPr>
        <p:spPr>
          <a:xfrm>
            <a:off x="457200" y="1533525"/>
            <a:ext cx="8229600" cy="2862263"/>
          </a:xfrm>
        </p:spPr>
        <p:txBody>
          <a:bodyPr>
            <a:normAutofit lnSpcReduction="10000"/>
          </a:bodyPr>
          <a:lstStyle/>
          <a:p>
            <a:r>
              <a:rPr lang="en-US" altLang="en-US" smtClean="0">
                <a:latin typeface="Trebuchet MS" panose="020B0603020202020204" pitchFamily="34" charset="0"/>
                <a:ea typeface="ヒラギノ角ゴ Pro W3" charset="-128"/>
              </a:rPr>
              <a:t>Firms using SaaS products can lower several costs associated with the software licenses, server hardware, system maintenance, and IT staff</a:t>
            </a:r>
          </a:p>
          <a:p>
            <a:r>
              <a:rPr lang="en-US" altLang="en-US" smtClean="0">
                <a:latin typeface="Trebuchet MS" panose="020B0603020202020204" pitchFamily="34" charset="0"/>
                <a:ea typeface="ヒラギノ角ゴ Pro W3" charset="-128"/>
              </a:rPr>
              <a:t>Many SaaS firms earn money via a usage-based pricing model akin to a monthly subscription</a:t>
            </a:r>
          </a:p>
          <a:p>
            <a:r>
              <a:rPr lang="en-US" altLang="en-US" smtClean="0">
                <a:latin typeface="Trebuchet MS" panose="020B0603020202020204" pitchFamily="34" charset="0"/>
                <a:ea typeface="ヒラギノ角ゴ Pro W3" charset="-128"/>
              </a:rPr>
              <a:t>Other SaaS firms:</a:t>
            </a:r>
          </a:p>
          <a:p>
            <a:pPr lvl="1"/>
            <a:r>
              <a:rPr lang="en-US" altLang="en-US" smtClean="0">
                <a:latin typeface="Trebuchet MS" panose="020B0603020202020204" pitchFamily="34" charset="0"/>
                <a:ea typeface="ヒラギノ角ゴ Pro W3" charset="-128"/>
              </a:rPr>
              <a:t>Offer free services that are supported by advertising</a:t>
            </a:r>
          </a:p>
          <a:p>
            <a:pPr lvl="1"/>
            <a:r>
              <a:rPr lang="en-US" altLang="en-US" smtClean="0">
                <a:latin typeface="Trebuchet MS" panose="020B0603020202020204" pitchFamily="34" charset="0"/>
                <a:ea typeface="ヒラギノ角ゴ Pro W3" charset="-128"/>
              </a:rPr>
              <a:t>Promote the sale of upgraded or premium versions for additional fees</a:t>
            </a:r>
          </a:p>
          <a:p>
            <a:pPr lvl="1"/>
            <a:r>
              <a:rPr lang="en-US" altLang="en-US" smtClean="0">
                <a:latin typeface="Trebuchet MS" panose="020B0603020202020204" pitchFamily="34" charset="0"/>
                <a:ea typeface="ヒラギノ角ゴ Pro W3" charset="-128"/>
              </a:rPr>
              <a:t>Compete directly with the biggest names in software</a:t>
            </a:r>
          </a:p>
        </p:txBody>
      </p:sp>
      <p:sp>
        <p:nvSpPr>
          <p:cNvPr id="4710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A970A471-F5CB-460F-876E-57968DB6E6AF}" type="slidenum">
              <a:rPr lang="en-US" altLang="en-US" sz="1200">
                <a:solidFill>
                  <a:srgbClr val="FFFFFF"/>
                </a:solidFill>
                <a:latin typeface="Calibri" panose="020F0502020204030204" pitchFamily="34" charset="0"/>
              </a:rPr>
              <a:pPr eaLnBrk="1" hangingPunct="1"/>
              <a:t>28</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normAutofit fontScale="90000"/>
          </a:bodyPr>
          <a:lstStyle/>
          <a:p>
            <a:r>
              <a:rPr lang="en-US" altLang="en-US" smtClean="0">
                <a:latin typeface="Trebuchet MS" panose="020B0603020202020204" pitchFamily="34" charset="0"/>
                <a:ea typeface="ヒラギノ角ゴ Pro W3" charset="-128"/>
              </a:rPr>
              <a:t>The Software Cloud: </a:t>
            </a:r>
            <a:br>
              <a:rPr lang="en-US" altLang="en-US" smtClean="0">
                <a:latin typeface="Trebuchet MS" panose="020B0603020202020204" pitchFamily="34" charset="0"/>
                <a:ea typeface="ヒラギノ角ゴ Pro W3" charset="-128"/>
              </a:rPr>
            </a:br>
            <a:r>
              <a:rPr lang="en-US" altLang="en-US" smtClean="0">
                <a:latin typeface="Trebuchet MS" panose="020B0603020202020204" pitchFamily="34" charset="0"/>
                <a:ea typeface="ヒラギノ角ゴ Pro W3" charset="-128"/>
              </a:rPr>
              <a:t>Why Buy When You Can Rent?</a:t>
            </a:r>
          </a:p>
        </p:txBody>
      </p:sp>
      <p:sp>
        <p:nvSpPr>
          <p:cNvPr id="48130" name="Content Placeholder 2"/>
          <p:cNvSpPr>
            <a:spLocks noGrp="1"/>
          </p:cNvSpPr>
          <p:nvPr>
            <p:ph idx="1"/>
          </p:nvPr>
        </p:nvSpPr>
        <p:spPr>
          <a:xfrm>
            <a:off x="457200" y="1533525"/>
            <a:ext cx="8229600" cy="3324225"/>
          </a:xfrm>
        </p:spPr>
        <p:txBody>
          <a:bodyPr/>
          <a:lstStyle/>
          <a:p>
            <a:r>
              <a:rPr lang="en-US" altLang="en-US" smtClean="0">
                <a:latin typeface="Trebuchet MS" panose="020B0603020202020204" pitchFamily="34" charset="0"/>
                <a:ea typeface="ヒラギノ角ゴ Pro W3" charset="-128"/>
              </a:rPr>
              <a:t>SaaS firms offer their clients several benefits</a:t>
            </a:r>
          </a:p>
          <a:p>
            <a:pPr lvl="1"/>
            <a:r>
              <a:rPr lang="en-US" altLang="en-US" smtClean="0">
                <a:latin typeface="Trebuchet MS" panose="020B0603020202020204" pitchFamily="34" charset="0"/>
                <a:ea typeface="ヒラギノ角ゴ Pro W3" charset="-128"/>
              </a:rPr>
              <a:t>Lower costs</a:t>
            </a:r>
          </a:p>
          <a:p>
            <a:pPr lvl="1"/>
            <a:r>
              <a:rPr lang="en-US" altLang="en-US" smtClean="0">
                <a:latin typeface="Trebuchet MS" panose="020B0603020202020204" pitchFamily="34" charset="0"/>
                <a:ea typeface="ヒラギノ角ゴ Pro W3" charset="-128"/>
              </a:rPr>
              <a:t>Financial risk mitigation</a:t>
            </a:r>
          </a:p>
          <a:p>
            <a:pPr lvl="1"/>
            <a:r>
              <a:rPr lang="en-US" altLang="en-US" smtClean="0">
                <a:latin typeface="Trebuchet MS" panose="020B0603020202020204" pitchFamily="34" charset="0"/>
                <a:ea typeface="ヒラギノ角ゴ Pro W3" charset="-128"/>
              </a:rPr>
              <a:t>Faster deployment times</a:t>
            </a:r>
          </a:p>
          <a:p>
            <a:pPr lvl="1"/>
            <a:r>
              <a:rPr lang="en-US" altLang="en-US" smtClean="0">
                <a:latin typeface="Trebuchet MS" panose="020B0603020202020204" pitchFamily="34" charset="0"/>
                <a:ea typeface="ヒラギノ角ゴ Pro W3" charset="-128"/>
              </a:rPr>
              <a:t>Variable operating expense</a:t>
            </a:r>
          </a:p>
          <a:p>
            <a:pPr lvl="1"/>
            <a:r>
              <a:rPr lang="en-US" altLang="en-US" smtClean="0">
                <a:latin typeface="Trebuchet MS" panose="020B0603020202020204" pitchFamily="34" charset="0"/>
                <a:ea typeface="ヒラギノ角ゴ Pro W3" charset="-128"/>
              </a:rPr>
              <a:t>Scalable systems</a:t>
            </a:r>
          </a:p>
          <a:p>
            <a:pPr lvl="1"/>
            <a:r>
              <a:rPr lang="en-US" altLang="en-US" smtClean="0">
                <a:latin typeface="Trebuchet MS" panose="020B0603020202020204" pitchFamily="34" charset="0"/>
                <a:ea typeface="ヒラギノ角ゴ Pro W3" charset="-128"/>
              </a:rPr>
              <a:t>Higher quality and service levels</a:t>
            </a:r>
          </a:p>
          <a:p>
            <a:pPr lvl="1"/>
            <a:r>
              <a:rPr lang="en-US" altLang="en-US" smtClean="0">
                <a:latin typeface="Trebuchet MS" panose="020B0603020202020204" pitchFamily="34" charset="0"/>
                <a:ea typeface="ヒラギノ角ゴ Pro W3" charset="-128"/>
              </a:rPr>
              <a:t>Remote access and availability</a:t>
            </a:r>
          </a:p>
          <a:p>
            <a:pPr lvl="1"/>
            <a:endParaRPr lang="en-US" altLang="en-US" smtClean="0">
              <a:latin typeface="Trebuchet MS" panose="020B0603020202020204" pitchFamily="34" charset="0"/>
              <a:ea typeface="ヒラギノ角ゴ Pro W3" charset="-128"/>
            </a:endParaRPr>
          </a:p>
        </p:txBody>
      </p:sp>
      <p:sp>
        <p:nvSpPr>
          <p:cNvPr id="4813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70498E63-775A-4123-AFEA-9AE6F813EB6D}" type="slidenum">
              <a:rPr lang="en-US" altLang="en-US" sz="1200">
                <a:solidFill>
                  <a:srgbClr val="FFFFFF"/>
                </a:solidFill>
                <a:latin typeface="Calibri" panose="020F0502020204030204" pitchFamily="34" charset="0"/>
              </a:rPr>
              <a:pPr eaLnBrk="1" hangingPunct="1"/>
              <a:t>29</a:t>
            </a:fld>
            <a:endParaRPr lang="en-US" altLang="en-US" sz="1200">
              <a:solidFill>
                <a:srgbClr val="FFFFFF"/>
              </a:solidFill>
              <a:latin typeface="Calibri" panose="020F0502020204030204" pitchFamily="34" charset="0"/>
            </a:endParaRPr>
          </a:p>
        </p:txBody>
      </p:sp>
      <p:pic>
        <p:nvPicPr>
          <p:cNvPr id="48132" name="Picture 4"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2928938"/>
            <a:ext cx="1795462"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Learning Objectives</a:t>
            </a:r>
          </a:p>
        </p:txBody>
      </p:sp>
      <p:sp>
        <p:nvSpPr>
          <p:cNvPr id="20482" name="Content Placeholder 2"/>
          <p:cNvSpPr>
            <a:spLocks noGrp="1"/>
          </p:cNvSpPr>
          <p:nvPr>
            <p:ph idx="1"/>
          </p:nvPr>
        </p:nvSpPr>
        <p:spPr>
          <a:xfrm>
            <a:off x="457200" y="1533525"/>
            <a:ext cx="8229600" cy="2308225"/>
          </a:xfrm>
        </p:spPr>
        <p:txBody>
          <a:bodyPr>
            <a:normAutofit fontScale="92500"/>
          </a:bodyPr>
          <a:lstStyle/>
          <a:p>
            <a:r>
              <a:rPr lang="en-US" altLang="en-US" smtClean="0">
                <a:latin typeface="Trebuchet MS" panose="020B0603020202020204" pitchFamily="34" charset="0"/>
                <a:ea typeface="ヒラギノ角ゴ Pro W3" charset="-128"/>
              </a:rPr>
              <a:t>Know the primary reasons firms choose to use OSS</a:t>
            </a:r>
          </a:p>
          <a:p>
            <a:r>
              <a:rPr lang="en-US" altLang="en-US" smtClean="0">
                <a:latin typeface="Trebuchet MS" panose="020B0603020202020204" pitchFamily="34" charset="0"/>
                <a:ea typeface="ヒラギノ角ゴ Pro W3" charset="-128"/>
              </a:rPr>
              <a:t>Understand how OSS can beneficially impact industry and government</a:t>
            </a:r>
          </a:p>
          <a:p>
            <a:r>
              <a:rPr lang="en-US" altLang="en-US" smtClean="0">
                <a:latin typeface="Trebuchet MS" panose="020B0603020202020204" pitchFamily="34" charset="0"/>
                <a:ea typeface="ヒラギノ角ゴ Pro W3" charset="-128"/>
              </a:rPr>
              <a:t>Recognize that just about every type of commercial product has an open source equivalent</a:t>
            </a:r>
          </a:p>
          <a:p>
            <a:r>
              <a:rPr lang="en-US" altLang="en-US" smtClean="0">
                <a:latin typeface="Trebuchet MS" panose="020B0603020202020204" pitchFamily="34" charset="0"/>
                <a:ea typeface="ヒラギノ角ゴ Pro W3" charset="-128"/>
              </a:rPr>
              <a:t>Be able to list commercial products and their open source competitors</a:t>
            </a:r>
          </a:p>
          <a:p>
            <a:r>
              <a:rPr lang="en-US" altLang="en-US" smtClean="0">
                <a:latin typeface="Trebuchet MS" panose="020B0603020202020204" pitchFamily="34" charset="0"/>
                <a:ea typeface="ヒラギノ角ゴ Pro W3" charset="-128"/>
              </a:rPr>
              <a:t>Understand the disproportional impact OSS has on the IT market</a:t>
            </a:r>
          </a:p>
        </p:txBody>
      </p:sp>
      <p:sp>
        <p:nvSpPr>
          <p:cNvPr id="2048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7191069A-C04A-47FC-B920-516C6F944B54}" type="slidenum">
              <a:rPr lang="en-US" altLang="en-US" sz="1200">
                <a:solidFill>
                  <a:srgbClr val="FFFFFF"/>
                </a:solidFill>
                <a:latin typeface="Calibri" panose="020F0502020204030204" pitchFamily="34" charset="0"/>
              </a:rPr>
              <a:pPr eaLnBrk="1" hangingPunct="1"/>
              <a:t>3</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normAutofit fontScale="90000"/>
          </a:bodyPr>
          <a:lstStyle/>
          <a:p>
            <a:r>
              <a:rPr lang="en-US" altLang="en-US" smtClean="0">
                <a:latin typeface="Trebuchet MS" panose="020B0603020202020204" pitchFamily="34" charset="0"/>
                <a:ea typeface="ヒラギノ角ゴ Pro W3" charset="-128"/>
              </a:rPr>
              <a:t>The Software Cloud: </a:t>
            </a:r>
            <a:br>
              <a:rPr lang="en-US" altLang="en-US" smtClean="0">
                <a:latin typeface="Trebuchet MS" panose="020B0603020202020204" pitchFamily="34" charset="0"/>
                <a:ea typeface="ヒラギノ角ゴ Pro W3" charset="-128"/>
              </a:rPr>
            </a:br>
            <a:r>
              <a:rPr lang="en-US" altLang="en-US" smtClean="0">
                <a:latin typeface="Trebuchet MS" panose="020B0603020202020204" pitchFamily="34" charset="0"/>
                <a:ea typeface="ヒラギノ角ゴ Pro W3" charset="-128"/>
              </a:rPr>
              <a:t>Why Buy When You Can Rent?</a:t>
            </a:r>
          </a:p>
        </p:txBody>
      </p:sp>
      <p:sp>
        <p:nvSpPr>
          <p:cNvPr id="49154" name="Content Placeholder 2"/>
          <p:cNvSpPr>
            <a:spLocks noGrp="1"/>
          </p:cNvSpPr>
          <p:nvPr>
            <p:ph idx="1"/>
          </p:nvPr>
        </p:nvSpPr>
        <p:spPr>
          <a:xfrm>
            <a:off x="457200" y="1533525"/>
            <a:ext cx="8229600" cy="2586038"/>
          </a:xfrm>
        </p:spPr>
        <p:txBody>
          <a:bodyPr/>
          <a:lstStyle/>
          <a:p>
            <a:r>
              <a:rPr lang="en-US" altLang="en-US" smtClean="0">
                <a:latin typeface="Trebuchet MS" panose="020B0603020202020204" pitchFamily="34" charset="0"/>
                <a:ea typeface="ヒラギノ角ゴ Pro W3" charset="-128"/>
              </a:rPr>
              <a:t>Benefits enjoyed by SaaS providers</a:t>
            </a:r>
          </a:p>
          <a:p>
            <a:pPr lvl="1"/>
            <a:r>
              <a:rPr lang="en-US" altLang="en-US" smtClean="0">
                <a:latin typeface="Trebuchet MS" panose="020B0603020202020204" pitchFamily="34" charset="0"/>
                <a:ea typeface="ヒラギノ角ゴ Pro W3" charset="-128"/>
              </a:rPr>
              <a:t>Limit development to a single platform</a:t>
            </a:r>
          </a:p>
          <a:p>
            <a:pPr lvl="1"/>
            <a:r>
              <a:rPr lang="en-US" altLang="en-US" smtClean="0">
                <a:latin typeface="Trebuchet MS" panose="020B0603020202020204" pitchFamily="34" charset="0"/>
                <a:ea typeface="ヒラギノ角ゴ Pro W3" charset="-128"/>
              </a:rPr>
              <a:t>Tighter feedback loop </a:t>
            </a:r>
          </a:p>
          <a:p>
            <a:pPr lvl="1"/>
            <a:r>
              <a:rPr lang="en-US" altLang="en-US" smtClean="0">
                <a:latin typeface="Trebuchet MS" panose="020B0603020202020204" pitchFamily="34" charset="0"/>
                <a:ea typeface="ヒラギノ角ゴ Pro W3" charset="-128"/>
              </a:rPr>
              <a:t>Ability to instantly deploy bug fixes and product enhancements </a:t>
            </a:r>
          </a:p>
          <a:p>
            <a:pPr lvl="1"/>
            <a:r>
              <a:rPr lang="en-US" altLang="en-US" smtClean="0">
                <a:latin typeface="Trebuchet MS" panose="020B0603020202020204" pitchFamily="34" charset="0"/>
                <a:ea typeface="ヒラギノ角ゴ Pro W3" charset="-128"/>
              </a:rPr>
              <a:t>Lower distribution costs</a:t>
            </a:r>
          </a:p>
          <a:p>
            <a:pPr lvl="1"/>
            <a:r>
              <a:rPr lang="en-US" altLang="en-US" smtClean="0">
                <a:latin typeface="Trebuchet MS" panose="020B0603020202020204" pitchFamily="34" charset="0"/>
                <a:ea typeface="ヒラギノ角ゴ Pro W3" charset="-128"/>
              </a:rPr>
              <a:t>Greater accessibility</a:t>
            </a:r>
          </a:p>
          <a:p>
            <a:pPr lvl="1"/>
            <a:r>
              <a:rPr lang="en-US" altLang="en-US" smtClean="0">
                <a:latin typeface="Trebuchet MS" panose="020B0603020202020204" pitchFamily="34" charset="0"/>
                <a:ea typeface="ヒラギノ角ゴ Pro W3" charset="-128"/>
              </a:rPr>
              <a:t>Reducing software piracy</a:t>
            </a:r>
          </a:p>
        </p:txBody>
      </p:sp>
      <p:sp>
        <p:nvSpPr>
          <p:cNvPr id="4915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583A777C-07E0-4D7B-AD7D-5BC5B0E17F86}" type="slidenum">
              <a:rPr lang="en-US" altLang="en-US" sz="1200">
                <a:solidFill>
                  <a:srgbClr val="FFFFFF"/>
                </a:solidFill>
                <a:latin typeface="Calibri" panose="020F0502020204030204" pitchFamily="34" charset="0"/>
              </a:rPr>
              <a:pPr eaLnBrk="1" hangingPunct="1"/>
              <a:t>30</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SaaS: Not without Risks</a:t>
            </a:r>
          </a:p>
        </p:txBody>
      </p:sp>
      <p:sp>
        <p:nvSpPr>
          <p:cNvPr id="50178" name="Content Placeholder 2"/>
          <p:cNvSpPr>
            <a:spLocks noGrp="1"/>
          </p:cNvSpPr>
          <p:nvPr>
            <p:ph idx="1"/>
          </p:nvPr>
        </p:nvSpPr>
        <p:spPr>
          <a:xfrm>
            <a:off x="457200" y="1533525"/>
            <a:ext cx="8229600" cy="3078163"/>
          </a:xfrm>
        </p:spPr>
        <p:txBody>
          <a:bodyPr/>
          <a:lstStyle/>
          <a:p>
            <a:r>
              <a:rPr lang="en-US" altLang="en-US" smtClean="0">
                <a:latin typeface="Trebuchet MS" panose="020B0603020202020204" pitchFamily="34" charset="0"/>
                <a:ea typeface="ヒラギノ角ゴ Pro W3" charset="-128"/>
              </a:rPr>
              <a:t>The risks associated with SaaS</a:t>
            </a:r>
          </a:p>
          <a:p>
            <a:pPr lvl="1"/>
            <a:r>
              <a:rPr lang="en-US" altLang="en-US" smtClean="0">
                <a:latin typeface="Trebuchet MS" panose="020B0603020202020204" pitchFamily="34" charset="0"/>
                <a:ea typeface="ヒラギノ角ゴ Pro W3" charset="-128"/>
              </a:rPr>
              <a:t>Dependence on a single vendor</a:t>
            </a:r>
          </a:p>
          <a:p>
            <a:pPr lvl="1"/>
            <a:r>
              <a:rPr lang="en-US" altLang="en-US" smtClean="0">
                <a:latin typeface="Trebuchet MS" panose="020B0603020202020204" pitchFamily="34" charset="0"/>
                <a:ea typeface="ヒラギノ角ゴ Pro W3" charset="-128"/>
              </a:rPr>
              <a:t>Concern about the long-term viability of partner firms</a:t>
            </a:r>
          </a:p>
          <a:p>
            <a:pPr lvl="1"/>
            <a:r>
              <a:rPr lang="en-US" altLang="en-US" smtClean="0">
                <a:latin typeface="Trebuchet MS" panose="020B0603020202020204" pitchFamily="34" charset="0"/>
                <a:ea typeface="ヒラギノ角ゴ Pro W3" charset="-128"/>
              </a:rPr>
              <a:t>Users may be forced to migrate to new versions—possibly incurring unforeseen training costs and shifts in operating procedures</a:t>
            </a:r>
          </a:p>
          <a:p>
            <a:pPr lvl="1"/>
            <a:r>
              <a:rPr lang="en-US" altLang="en-US" smtClean="0">
                <a:latin typeface="Trebuchet MS" panose="020B0603020202020204" pitchFamily="34" charset="0"/>
                <a:ea typeface="ヒラギノ角ゴ Pro W3" charset="-128"/>
              </a:rPr>
              <a:t>Reliance on a network connection—which may be slower, less stable, and less secure</a:t>
            </a:r>
          </a:p>
          <a:p>
            <a:pPr lvl="1"/>
            <a:r>
              <a:rPr lang="en-US" altLang="en-US" smtClean="0">
                <a:latin typeface="Trebuchet MS" panose="020B0603020202020204" pitchFamily="34" charset="0"/>
                <a:ea typeface="ヒラギノ角ゴ Pro W3" charset="-128"/>
              </a:rPr>
              <a:t>Data asset stored off-site—with the potential for security and legal concerns</a:t>
            </a:r>
          </a:p>
          <a:p>
            <a:pPr lvl="1"/>
            <a:endParaRPr lang="en-US" altLang="en-US" smtClean="0">
              <a:latin typeface="Trebuchet MS" panose="020B0603020202020204" pitchFamily="34" charset="0"/>
              <a:ea typeface="ヒラギノ角ゴ Pro W3" charset="-128"/>
            </a:endParaRPr>
          </a:p>
        </p:txBody>
      </p:sp>
      <p:sp>
        <p:nvSpPr>
          <p:cNvPr id="5017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8EE1C7AA-6F1F-4979-AA53-D191248CD434}" type="slidenum">
              <a:rPr lang="en-US" altLang="en-US" sz="1200">
                <a:solidFill>
                  <a:srgbClr val="FFFFFF"/>
                </a:solidFill>
                <a:latin typeface="Calibri" panose="020F0502020204030204" pitchFamily="34" charset="0"/>
              </a:rPr>
              <a:pPr eaLnBrk="1" hangingPunct="1"/>
              <a:t>31</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SaaS: Not without Risks</a:t>
            </a:r>
          </a:p>
        </p:txBody>
      </p:sp>
      <p:sp>
        <p:nvSpPr>
          <p:cNvPr id="51202" name="Content Placeholder 2"/>
          <p:cNvSpPr>
            <a:spLocks noGrp="1"/>
          </p:cNvSpPr>
          <p:nvPr>
            <p:ph idx="1"/>
          </p:nvPr>
        </p:nvSpPr>
        <p:spPr>
          <a:xfrm>
            <a:off x="457200" y="1533525"/>
            <a:ext cx="8229600" cy="1803400"/>
          </a:xfrm>
        </p:spPr>
        <p:txBody>
          <a:bodyPr/>
          <a:lstStyle/>
          <a:p>
            <a:pPr lvl="1"/>
            <a:r>
              <a:rPr lang="en-US" altLang="en-US" smtClean="0">
                <a:latin typeface="Trebuchet MS" panose="020B0603020202020204" pitchFamily="34" charset="0"/>
                <a:ea typeface="ヒラギノ角ゴ Pro W3" charset="-128"/>
              </a:rPr>
              <a:t>Limited configuration, customization, and system integration options compared to packaged software or alternatives developed in house</a:t>
            </a:r>
          </a:p>
          <a:p>
            <a:pPr lvl="1"/>
            <a:r>
              <a:rPr lang="en-US" altLang="en-US" smtClean="0">
                <a:latin typeface="Trebuchet MS" panose="020B0603020202020204" pitchFamily="34" charset="0"/>
                <a:ea typeface="ヒラギノ角ゴ Pro W3" charset="-128"/>
              </a:rPr>
              <a:t>The user interface of Web-based software is often less sophisticated and lacks the richness of most desktop alternatives</a:t>
            </a:r>
          </a:p>
          <a:p>
            <a:pPr lvl="1"/>
            <a:r>
              <a:rPr lang="en-US" altLang="en-US" smtClean="0">
                <a:latin typeface="Trebuchet MS" panose="020B0603020202020204" pitchFamily="34" charset="0"/>
                <a:ea typeface="ヒラギノ角ゴ Pro W3" charset="-128"/>
              </a:rPr>
              <a:t>Ease of adoption may lead to pockets of unauthorized IT being used throughout an organization</a:t>
            </a:r>
          </a:p>
        </p:txBody>
      </p:sp>
      <p:sp>
        <p:nvSpPr>
          <p:cNvPr id="5120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A220C1C5-8514-4D19-B3FF-5A61E4C54C4A}" type="slidenum">
              <a:rPr lang="en-US" altLang="en-US" sz="1200">
                <a:solidFill>
                  <a:srgbClr val="FFFFFF"/>
                </a:solidFill>
                <a:latin typeface="Calibri" panose="020F0502020204030204" pitchFamily="34" charset="0"/>
              </a:rPr>
              <a:pPr eaLnBrk="1" hangingPunct="1"/>
              <a:t>32</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normAutofit fontScale="90000"/>
          </a:bodyPr>
          <a:lstStyle/>
          <a:p>
            <a:r>
              <a:rPr lang="en-US" altLang="en-US" smtClean="0">
                <a:latin typeface="Trebuchet MS" panose="020B0603020202020204" pitchFamily="34" charset="0"/>
                <a:ea typeface="ヒラギノ角ゴ Pro W3" charset="-128"/>
              </a:rPr>
              <a:t>The Hardware Cloud: Utility Computing and its Cousins</a:t>
            </a:r>
          </a:p>
        </p:txBody>
      </p:sp>
      <p:sp>
        <p:nvSpPr>
          <p:cNvPr id="52226" name="Content Placeholder 2"/>
          <p:cNvSpPr>
            <a:spLocks noGrp="1"/>
          </p:cNvSpPr>
          <p:nvPr>
            <p:ph idx="1"/>
          </p:nvPr>
        </p:nvSpPr>
        <p:spPr>
          <a:xfrm>
            <a:off x="457200" y="1533525"/>
            <a:ext cx="8229600" cy="3216275"/>
          </a:xfrm>
        </p:spPr>
        <p:txBody>
          <a:bodyPr/>
          <a:lstStyle/>
          <a:p>
            <a:r>
              <a:rPr lang="en-US" altLang="en-US" b="1" smtClean="0">
                <a:latin typeface="Trebuchet MS" panose="020B0603020202020204" pitchFamily="34" charset="0"/>
                <a:ea typeface="ヒラギノ角ゴ Pro W3" charset="-128"/>
              </a:rPr>
              <a:t>Hardware cloud</a:t>
            </a:r>
            <a:r>
              <a:rPr lang="en-US" altLang="en-US" smtClean="0">
                <a:latin typeface="Trebuchet MS" panose="020B0603020202020204" pitchFamily="34" charset="0"/>
                <a:ea typeface="ヒラギノ角ゴ Pro W3" charset="-128"/>
              </a:rPr>
              <a:t>: A cloud computing model in which a service provider makes computing resources such as hardware and storage, along with infrastructure management, available to a customer on an as-needed basis</a:t>
            </a:r>
          </a:p>
          <a:p>
            <a:pPr lvl="1"/>
            <a:r>
              <a:rPr lang="en-US" altLang="en-US" smtClean="0">
                <a:latin typeface="Trebuchet MS" panose="020B0603020202020204" pitchFamily="34" charset="0"/>
                <a:ea typeface="ヒラギノ角ゴ Pro W3" charset="-128"/>
              </a:rPr>
              <a:t>The provider typically charges for specific resource usage rather than a flat rate</a:t>
            </a:r>
          </a:p>
          <a:p>
            <a:pPr lvl="1"/>
            <a:r>
              <a:rPr lang="en-US" altLang="en-US" smtClean="0">
                <a:latin typeface="Trebuchet MS" panose="020B0603020202020204" pitchFamily="34" charset="0"/>
                <a:ea typeface="ヒラギノ角ゴ Pro W3" charset="-128"/>
              </a:rPr>
              <a:t>In the past, similar efforts have been described as utility computing, hosting, or time sharing</a:t>
            </a:r>
          </a:p>
          <a:p>
            <a:r>
              <a:rPr lang="en-US" altLang="en-US" smtClean="0">
                <a:latin typeface="Trebuchet MS" panose="020B0603020202020204" pitchFamily="34" charset="0"/>
                <a:ea typeface="ヒラギノ角ゴ Pro W3" charset="-128"/>
              </a:rPr>
              <a:t>Cloud computing efforts focus on providing a virtual replacement for operational hardware like storage and backup solutions</a:t>
            </a:r>
          </a:p>
          <a:p>
            <a:pPr lvl="1"/>
            <a:endParaRPr lang="en-US" altLang="en-US" smtClean="0">
              <a:latin typeface="Trebuchet MS" panose="020B0603020202020204" pitchFamily="34" charset="0"/>
              <a:ea typeface="ヒラギノ角ゴ Pro W3" charset="-128"/>
            </a:endParaRPr>
          </a:p>
        </p:txBody>
      </p:sp>
      <p:sp>
        <p:nvSpPr>
          <p:cNvPr id="5222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AAD07D68-CBD8-4E08-A420-6EA2CE26B759}" type="slidenum">
              <a:rPr lang="en-US" altLang="en-US" sz="1200">
                <a:solidFill>
                  <a:srgbClr val="FFFFFF"/>
                </a:solidFill>
                <a:latin typeface="Calibri" panose="020F0502020204030204" pitchFamily="34" charset="0"/>
              </a:rPr>
              <a:pPr eaLnBrk="1" hangingPunct="1"/>
              <a:t>33</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normAutofit fontScale="90000"/>
          </a:bodyPr>
          <a:lstStyle/>
          <a:p>
            <a:r>
              <a:rPr lang="en-US" altLang="en-US" smtClean="0">
                <a:latin typeface="Trebuchet MS" panose="020B0603020202020204" pitchFamily="34" charset="0"/>
                <a:ea typeface="ヒラギノ角ゴ Pro W3" charset="-128"/>
              </a:rPr>
              <a:t>Clouds in Action: A Snapshot of Diverse Efforts</a:t>
            </a:r>
          </a:p>
        </p:txBody>
      </p:sp>
      <p:sp>
        <p:nvSpPr>
          <p:cNvPr id="53250" name="Content Placeholder 2"/>
          <p:cNvSpPr>
            <a:spLocks noGrp="1"/>
          </p:cNvSpPr>
          <p:nvPr>
            <p:ph idx="1"/>
          </p:nvPr>
        </p:nvSpPr>
        <p:spPr>
          <a:xfrm>
            <a:off x="457200" y="1533525"/>
            <a:ext cx="8229600" cy="2292350"/>
          </a:xfrm>
        </p:spPr>
        <p:txBody>
          <a:bodyPr/>
          <a:lstStyle/>
          <a:p>
            <a:r>
              <a:rPr lang="en-US" altLang="en-US" b="1" smtClean="0">
                <a:latin typeface="Trebuchet MS" panose="020B0603020202020204" pitchFamily="34" charset="0"/>
                <a:ea typeface="ヒラギノ角ゴ Pro W3" charset="-128"/>
              </a:rPr>
              <a:t>Cloudbursting</a:t>
            </a:r>
            <a:r>
              <a:rPr lang="en-US" altLang="en-US" smtClean="0">
                <a:latin typeface="Trebuchet MS" panose="020B0603020202020204" pitchFamily="34" charset="0"/>
                <a:ea typeface="ヒラギノ角ゴ Pro W3" charset="-128"/>
              </a:rPr>
              <a:t>: Describes the use of cloud computing to provide excess capacity during periods of spiking demand</a:t>
            </a:r>
          </a:p>
          <a:p>
            <a:pPr lvl="1"/>
            <a:r>
              <a:rPr lang="en-US" altLang="en-US" smtClean="0">
                <a:latin typeface="Trebuchet MS" panose="020B0603020202020204" pitchFamily="34" charset="0"/>
                <a:ea typeface="ヒラギノ角ゴ Pro W3" charset="-128"/>
              </a:rPr>
              <a:t>It is a scalability solution that is usually provided as an overflow service, kicking in as needed</a:t>
            </a:r>
          </a:p>
          <a:p>
            <a:r>
              <a:rPr lang="en-US" altLang="en-US" b="1" smtClean="0">
                <a:latin typeface="Trebuchet MS" panose="020B0603020202020204" pitchFamily="34" charset="0"/>
                <a:ea typeface="ヒラギノ角ゴ Pro W3" charset="-128"/>
              </a:rPr>
              <a:t>Black swans</a:t>
            </a:r>
            <a:r>
              <a:rPr lang="en-US" altLang="en-US" smtClean="0">
                <a:latin typeface="Trebuchet MS" panose="020B0603020202020204" pitchFamily="34" charset="0"/>
                <a:ea typeface="ヒラギノ角ゴ Pro W3" charset="-128"/>
              </a:rPr>
              <a:t>: Unpredicted, but highly impactful events</a:t>
            </a:r>
          </a:p>
          <a:p>
            <a:pPr lvl="1"/>
            <a:r>
              <a:rPr lang="en-US" altLang="en-US" smtClean="0">
                <a:latin typeface="Trebuchet MS" panose="020B0603020202020204" pitchFamily="34" charset="0"/>
                <a:ea typeface="ヒラギノ角ゴ Pro W3" charset="-128"/>
              </a:rPr>
              <a:t>Scalable computing resources can help a firm deal with spiking impact from Black swan events</a:t>
            </a:r>
          </a:p>
        </p:txBody>
      </p:sp>
      <p:sp>
        <p:nvSpPr>
          <p:cNvPr id="5325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5D73FE78-2778-4DC3-9CAF-8255A021D66D}" type="slidenum">
              <a:rPr lang="en-US" altLang="en-US" sz="1200">
                <a:solidFill>
                  <a:srgbClr val="FFFFFF"/>
                </a:solidFill>
                <a:latin typeface="Calibri" panose="020F0502020204030204" pitchFamily="34" charset="0"/>
              </a:rPr>
              <a:pPr eaLnBrk="1" hangingPunct="1"/>
              <a:t>34</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Challenges Remain</a:t>
            </a:r>
          </a:p>
        </p:txBody>
      </p:sp>
      <p:sp>
        <p:nvSpPr>
          <p:cNvPr id="54274" name="Content Placeholder 2"/>
          <p:cNvSpPr>
            <a:spLocks noGrp="1"/>
          </p:cNvSpPr>
          <p:nvPr>
            <p:ph idx="1"/>
          </p:nvPr>
        </p:nvSpPr>
        <p:spPr>
          <a:xfrm>
            <a:off x="457200" y="1533525"/>
            <a:ext cx="8229600" cy="3000375"/>
          </a:xfrm>
        </p:spPr>
        <p:txBody>
          <a:bodyPr>
            <a:normAutofit lnSpcReduction="10000"/>
          </a:bodyPr>
          <a:lstStyle/>
          <a:p>
            <a:r>
              <a:rPr lang="en-US" altLang="en-US" smtClean="0">
                <a:latin typeface="Trebuchet MS" panose="020B0603020202020204" pitchFamily="34" charset="0"/>
                <a:ea typeface="ヒラギノ角ゴ Pro W3" charset="-128"/>
              </a:rPr>
              <a:t>Hardware clouds and SaaS share similar benefits and risk</a:t>
            </a:r>
          </a:p>
          <a:p>
            <a:r>
              <a:rPr lang="en-US" altLang="en-US" smtClean="0">
                <a:latin typeface="Trebuchet MS" panose="020B0603020202020204" pitchFamily="34" charset="0"/>
                <a:ea typeface="ヒラギノ角ゴ Pro W3" charset="-128"/>
              </a:rPr>
              <a:t>For efforts that can be custom-built and cloud-deployed, other roadblocks remain</a:t>
            </a:r>
          </a:p>
          <a:p>
            <a:r>
              <a:rPr lang="en-US" altLang="en-US" smtClean="0">
                <a:latin typeface="Trebuchet MS" panose="020B0603020202020204" pitchFamily="34" charset="0"/>
                <a:ea typeface="ヒラギノ角ゴ Pro W3" charset="-128"/>
              </a:rPr>
              <a:t>Firms considering cloud computing need to do a thorough financial analysis, comparing the capital and other costs of owning and operating their own systems over time against the variable costs over the same period for moving portions to the cloud</a:t>
            </a:r>
          </a:p>
          <a:p>
            <a:r>
              <a:rPr lang="en-US" altLang="en-US" smtClean="0">
                <a:latin typeface="Trebuchet MS" panose="020B0603020202020204" pitchFamily="34" charset="0"/>
                <a:ea typeface="ヒラギノ角ゴ Pro W3" charset="-128"/>
              </a:rPr>
              <a:t>Firms should enter the cloud cautiously, particularly where mission-critical systems are concerned</a:t>
            </a:r>
          </a:p>
        </p:txBody>
      </p:sp>
      <p:sp>
        <p:nvSpPr>
          <p:cNvPr id="5427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AA664ADD-0365-4690-8902-5F3209BB5562}" type="slidenum">
              <a:rPr lang="en-US" altLang="en-US" sz="1200">
                <a:solidFill>
                  <a:srgbClr val="FFFFFF"/>
                </a:solidFill>
                <a:latin typeface="Calibri" panose="020F0502020204030204" pitchFamily="34" charset="0"/>
              </a:rPr>
              <a:pPr eaLnBrk="1" hangingPunct="1"/>
              <a:t>35</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Clouds and Tech Industry Impact</a:t>
            </a:r>
          </a:p>
        </p:txBody>
      </p:sp>
      <p:sp>
        <p:nvSpPr>
          <p:cNvPr id="55298" name="Content Placeholder 2"/>
          <p:cNvSpPr>
            <a:spLocks noGrp="1"/>
          </p:cNvSpPr>
          <p:nvPr>
            <p:ph idx="1"/>
          </p:nvPr>
        </p:nvSpPr>
        <p:spPr>
          <a:xfrm>
            <a:off x="457200" y="1533525"/>
            <a:ext cx="8229600" cy="2032000"/>
          </a:xfrm>
        </p:spPr>
        <p:txBody>
          <a:bodyPr/>
          <a:lstStyle/>
          <a:p>
            <a:r>
              <a:rPr lang="en-US" altLang="en-US" smtClean="0">
                <a:latin typeface="Trebuchet MS" panose="020B0603020202020204" pitchFamily="34" charset="0"/>
                <a:ea typeface="ヒラギノ角ゴ Pro W3" charset="-128"/>
              </a:rPr>
              <a:t>Cloud computing</a:t>
            </a:r>
            <a:r>
              <a:rPr lang="ja-JP" altLang="en-US" smtClean="0">
                <a:latin typeface="Trebuchet MS" panose="020B0603020202020204" pitchFamily="34" charset="0"/>
                <a:ea typeface="ヒラギノ角ゴ Pro W3" charset="-128"/>
              </a:rPr>
              <a:t>’</a:t>
            </a:r>
            <a:r>
              <a:rPr lang="en-US" altLang="ja-JP" smtClean="0">
                <a:latin typeface="Trebuchet MS" panose="020B0603020202020204" pitchFamily="34" charset="0"/>
                <a:ea typeface="ヒラギノ角ゴ Pro W3" charset="-128"/>
              </a:rPr>
              <a:t>s impact across industries is proving to be broad and significant</a:t>
            </a:r>
          </a:p>
          <a:p>
            <a:r>
              <a:rPr lang="en-US" altLang="en-US" smtClean="0">
                <a:latin typeface="Trebuchet MS" panose="020B0603020202020204" pitchFamily="34" charset="0"/>
                <a:ea typeface="ヒラギノ角ゴ Pro W3" charset="-128"/>
              </a:rPr>
              <a:t>Cloud computing is affecting the competitive dynamics of the hardware, software, and consulting industries</a:t>
            </a:r>
          </a:p>
          <a:p>
            <a:r>
              <a:rPr lang="en-US" altLang="en-US" smtClean="0">
                <a:latin typeface="Trebuchet MS" panose="020B0603020202020204" pitchFamily="34" charset="0"/>
                <a:ea typeface="ヒラギノ角ゴ Pro W3" charset="-128"/>
              </a:rPr>
              <a:t>The shift to cloud computing alters the margin structure for many in the computing industry</a:t>
            </a:r>
          </a:p>
        </p:txBody>
      </p:sp>
      <p:sp>
        <p:nvSpPr>
          <p:cNvPr id="5529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2A402D7E-DED8-42D7-B376-AEC9D717D183}" type="slidenum">
              <a:rPr lang="en-US" altLang="en-US" sz="1200">
                <a:solidFill>
                  <a:srgbClr val="FFFFFF"/>
                </a:solidFill>
                <a:latin typeface="Calibri" panose="020F0502020204030204" pitchFamily="34" charset="0"/>
              </a:rPr>
              <a:pPr eaLnBrk="1" hangingPunct="1"/>
              <a:t>36</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Clouds and Tech Industry Impact</a:t>
            </a:r>
          </a:p>
        </p:txBody>
      </p:sp>
      <p:sp>
        <p:nvSpPr>
          <p:cNvPr id="56322" name="Content Placeholder 2"/>
          <p:cNvSpPr>
            <a:spLocks noGrp="1"/>
          </p:cNvSpPr>
          <p:nvPr>
            <p:ph idx="1"/>
          </p:nvPr>
        </p:nvSpPr>
        <p:spPr>
          <a:xfrm>
            <a:off x="457200" y="1533525"/>
            <a:ext cx="8229600" cy="1754188"/>
          </a:xfrm>
        </p:spPr>
        <p:txBody>
          <a:bodyPr/>
          <a:lstStyle/>
          <a:p>
            <a:r>
              <a:rPr lang="en-US" altLang="en-US" smtClean="0">
                <a:latin typeface="Trebuchet MS" panose="020B0603020202020204" pitchFamily="34" charset="0"/>
                <a:ea typeface="ヒラギノ角ゴ Pro W3" charset="-128"/>
              </a:rPr>
              <a:t>Cloud computing can accelerate innovation and therefore changes the desired skills mix and job outlook for IS workers</a:t>
            </a:r>
          </a:p>
          <a:p>
            <a:r>
              <a:rPr lang="en-US" altLang="en-US" smtClean="0">
                <a:latin typeface="Trebuchet MS" panose="020B0603020202020204" pitchFamily="34" charset="0"/>
                <a:ea typeface="ヒラギノ角ゴ Pro W3" charset="-128"/>
              </a:rPr>
              <a:t>By lowering the cost to access powerful systems and software, barriers to entry decrease</a:t>
            </a:r>
          </a:p>
          <a:p>
            <a:endParaRPr lang="en-US" altLang="en-US" smtClean="0">
              <a:latin typeface="Trebuchet MS" panose="020B0603020202020204" pitchFamily="34" charset="0"/>
              <a:ea typeface="ヒラギノ角ゴ Pro W3" charset="-128"/>
            </a:endParaRPr>
          </a:p>
        </p:txBody>
      </p:sp>
      <p:sp>
        <p:nvSpPr>
          <p:cNvPr id="5632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0C729851-7EA5-48E5-8FE9-F5ADB919866B}" type="slidenum">
              <a:rPr lang="en-US" altLang="en-US" sz="1200">
                <a:solidFill>
                  <a:srgbClr val="FFFFFF"/>
                </a:solidFill>
                <a:latin typeface="Calibri" panose="020F0502020204030204" pitchFamily="34" charset="0"/>
              </a:rPr>
              <a:pPr eaLnBrk="1" hangingPunct="1"/>
              <a:t>37</a:t>
            </a:fld>
            <a:endParaRPr lang="en-US" altLang="en-US" sz="1200">
              <a:solidFill>
                <a:srgbClr val="FFFFFF"/>
              </a:solidFill>
              <a:latin typeface="Calibri" panose="020F0502020204030204" pitchFamily="34" charset="0"/>
            </a:endParaRPr>
          </a:p>
        </p:txBody>
      </p:sp>
      <p:pic>
        <p:nvPicPr>
          <p:cNvPr id="56324" name="Picture 4"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2928938"/>
            <a:ext cx="1795462"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Clouds and Tech Industry Impact</a:t>
            </a:r>
          </a:p>
        </p:txBody>
      </p:sp>
      <p:sp>
        <p:nvSpPr>
          <p:cNvPr id="57346" name="Content Placeholder 2"/>
          <p:cNvSpPr>
            <a:spLocks noGrp="1"/>
          </p:cNvSpPr>
          <p:nvPr>
            <p:ph idx="1"/>
          </p:nvPr>
        </p:nvSpPr>
        <p:spPr>
          <a:xfrm>
            <a:off x="457200" y="1533525"/>
            <a:ext cx="8229600" cy="1338263"/>
          </a:xfrm>
        </p:spPr>
        <p:txBody>
          <a:bodyPr>
            <a:normAutofit lnSpcReduction="10000"/>
          </a:bodyPr>
          <a:lstStyle/>
          <a:p>
            <a:r>
              <a:rPr lang="en-US" altLang="en-US" smtClean="0">
                <a:latin typeface="Trebuchet MS" panose="020B0603020202020204" pitchFamily="34" charset="0"/>
                <a:ea typeface="ヒラギノ角ゴ Pro W3" charset="-128"/>
              </a:rPr>
              <a:t>Server farms require plenty of cheap land, low cost power, ultrafast fiber-optic connections, and benefit from mild climates</a:t>
            </a:r>
          </a:p>
          <a:p>
            <a:r>
              <a:rPr lang="en-US" altLang="en-US" smtClean="0">
                <a:latin typeface="Trebuchet MS" panose="020B0603020202020204" pitchFamily="34" charset="0"/>
                <a:ea typeface="ヒラギノ角ゴ Pro W3" charset="-128"/>
              </a:rPr>
              <a:t>Sun, Microsoft, IBM, and HP have all developed rapid-deployment server farm modules</a:t>
            </a:r>
          </a:p>
        </p:txBody>
      </p:sp>
      <p:sp>
        <p:nvSpPr>
          <p:cNvPr id="5734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C8989D8F-E8EC-42F6-8BBC-422084B5A1D6}" type="slidenum">
              <a:rPr lang="en-US" altLang="en-US" sz="1200">
                <a:solidFill>
                  <a:srgbClr val="FFFFFF"/>
                </a:solidFill>
                <a:latin typeface="Calibri" panose="020F0502020204030204" pitchFamily="34" charset="0"/>
              </a:rPr>
              <a:pPr eaLnBrk="1" hangingPunct="1"/>
              <a:t>38</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normAutofit fontScale="90000"/>
          </a:bodyPr>
          <a:lstStyle/>
          <a:p>
            <a:r>
              <a:rPr lang="en-US" altLang="en-US" smtClean="0">
                <a:latin typeface="Trebuchet MS" panose="020B0603020202020204" pitchFamily="34" charset="0"/>
                <a:ea typeface="ヒラギノ角ゴ Pro W3" charset="-128"/>
              </a:rPr>
              <a:t>Virtualization: Software That Makes One Computer Act Like Many</a:t>
            </a:r>
          </a:p>
        </p:txBody>
      </p:sp>
      <p:sp>
        <p:nvSpPr>
          <p:cNvPr id="58370" name="Content Placeholder 2"/>
          <p:cNvSpPr>
            <a:spLocks noGrp="1"/>
          </p:cNvSpPr>
          <p:nvPr>
            <p:ph idx="1"/>
          </p:nvPr>
        </p:nvSpPr>
        <p:spPr>
          <a:xfrm>
            <a:off x="457200" y="1533525"/>
            <a:ext cx="8229600" cy="2078038"/>
          </a:xfrm>
        </p:spPr>
        <p:txBody>
          <a:bodyPr>
            <a:normAutofit lnSpcReduction="10000"/>
          </a:bodyPr>
          <a:lstStyle/>
          <a:p>
            <a:r>
              <a:rPr lang="en-US" altLang="en-US" smtClean="0">
                <a:latin typeface="Trebuchet MS" panose="020B0603020202020204" pitchFamily="34" charset="0"/>
                <a:ea typeface="ヒラギノ角ゴ Pro W3" charset="-128"/>
              </a:rPr>
              <a:t>The most important software tool in the cloud computing toolbox is virtualization</a:t>
            </a:r>
          </a:p>
          <a:p>
            <a:pPr lvl="1"/>
            <a:r>
              <a:rPr lang="en-US" altLang="en-US" smtClean="0">
                <a:latin typeface="Trebuchet MS" panose="020B0603020202020204" pitchFamily="34" charset="0"/>
                <a:ea typeface="ヒラギノ角ゴ Pro W3" charset="-128"/>
              </a:rPr>
              <a:t>Can be used in-house to reduce an organization</a:t>
            </a:r>
            <a:r>
              <a:rPr lang="ja-JP" altLang="en-US" smtClean="0">
                <a:latin typeface="Trebuchet MS" panose="020B0603020202020204" pitchFamily="34" charset="0"/>
                <a:ea typeface="ヒラギノ角ゴ Pro W3" charset="-128"/>
              </a:rPr>
              <a:t>’</a:t>
            </a:r>
            <a:r>
              <a:rPr lang="en-US" altLang="ja-JP" smtClean="0">
                <a:latin typeface="Trebuchet MS" panose="020B0603020202020204" pitchFamily="34" charset="0"/>
                <a:ea typeface="ヒラギノ角ゴ Pro W3" charset="-128"/>
              </a:rPr>
              <a:t>s hardware needs</a:t>
            </a:r>
          </a:p>
          <a:p>
            <a:pPr lvl="1"/>
            <a:r>
              <a:rPr lang="en-US" altLang="en-US" smtClean="0">
                <a:latin typeface="Trebuchet MS" panose="020B0603020202020204" pitchFamily="34" charset="0"/>
                <a:ea typeface="ヒラギノ角ゴ Pro W3" charset="-128"/>
              </a:rPr>
              <a:t>To create a firm</a:t>
            </a:r>
            <a:r>
              <a:rPr lang="ja-JP" altLang="en-US" smtClean="0">
                <a:latin typeface="Trebuchet MS" panose="020B0603020202020204" pitchFamily="34" charset="0"/>
                <a:ea typeface="ヒラギノ角ゴ Pro W3" charset="-128"/>
              </a:rPr>
              <a:t>’</a:t>
            </a:r>
            <a:r>
              <a:rPr lang="en-US" altLang="ja-JP" smtClean="0">
                <a:latin typeface="Trebuchet MS" panose="020B0603020202020204" pitchFamily="34" charset="0"/>
                <a:ea typeface="ヒラギノ角ゴ Pro W3" charset="-128"/>
              </a:rPr>
              <a:t>s own private cloud of scalable assets</a:t>
            </a:r>
          </a:p>
          <a:p>
            <a:r>
              <a:rPr lang="en-US" altLang="en-US" b="1" smtClean="0">
                <a:latin typeface="Trebuchet MS" panose="020B0603020202020204" pitchFamily="34" charset="0"/>
                <a:ea typeface="ヒラギノ角ゴ Pro W3" charset="-128"/>
              </a:rPr>
              <a:t>Virtual desktops</a:t>
            </a:r>
            <a:r>
              <a:rPr lang="en-US" altLang="en-US" smtClean="0">
                <a:latin typeface="Trebuchet MS" panose="020B0603020202020204" pitchFamily="34" charset="0"/>
                <a:ea typeface="ヒラギノ角ゴ Pro W3" charset="-128"/>
              </a:rPr>
              <a:t>: Allows firms to scale, back up, secure, and upgrade systems far more easily than if they had to maintain each individual PC</a:t>
            </a:r>
          </a:p>
        </p:txBody>
      </p:sp>
      <p:sp>
        <p:nvSpPr>
          <p:cNvPr id="5837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B5E54A7F-E220-4490-8BFB-18A5A1ECEC8F}" type="slidenum">
              <a:rPr lang="en-US" altLang="en-US" sz="1200">
                <a:solidFill>
                  <a:srgbClr val="FFFFFF"/>
                </a:solidFill>
                <a:latin typeface="Calibri" panose="020F0502020204030204" pitchFamily="34" charset="0"/>
              </a:rPr>
              <a:pPr eaLnBrk="1" hangingPunct="1"/>
              <a:t>39</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Learning Objectives</a:t>
            </a:r>
          </a:p>
        </p:txBody>
      </p:sp>
      <p:sp>
        <p:nvSpPr>
          <p:cNvPr id="21506" name="Content Placeholder 2"/>
          <p:cNvSpPr>
            <a:spLocks noGrp="1"/>
          </p:cNvSpPr>
          <p:nvPr>
            <p:ph idx="1"/>
          </p:nvPr>
        </p:nvSpPr>
        <p:spPr>
          <a:xfrm>
            <a:off x="457200" y="1533525"/>
            <a:ext cx="8229600" cy="2446338"/>
          </a:xfrm>
        </p:spPr>
        <p:txBody>
          <a:bodyPr/>
          <a:lstStyle/>
          <a:p>
            <a:r>
              <a:rPr lang="en-US" altLang="en-US" smtClean="0">
                <a:latin typeface="Trebuchet MS" panose="020B0603020202020204" pitchFamily="34" charset="0"/>
                <a:ea typeface="ヒラギノ角ゴ Pro W3" charset="-128"/>
              </a:rPr>
              <a:t>Understand how vendors make money on open source</a:t>
            </a:r>
          </a:p>
          <a:p>
            <a:r>
              <a:rPr lang="en-US" altLang="en-US" smtClean="0">
                <a:latin typeface="Trebuchet MS" panose="020B0603020202020204" pitchFamily="34" charset="0"/>
                <a:ea typeface="ヒラギノ角ゴ Pro W3" charset="-128"/>
              </a:rPr>
              <a:t>Know what SQL and MySQL are</a:t>
            </a:r>
          </a:p>
          <a:p>
            <a:r>
              <a:rPr lang="en-US" altLang="en-US" smtClean="0">
                <a:latin typeface="Trebuchet MS" panose="020B0603020202020204" pitchFamily="34" charset="0"/>
                <a:ea typeface="ヒラギノ角ゴ Pro W3" charset="-128"/>
              </a:rPr>
              <a:t>Understand the concept of cloud computing</a:t>
            </a:r>
          </a:p>
          <a:p>
            <a:r>
              <a:rPr lang="en-US" altLang="en-US" smtClean="0">
                <a:latin typeface="Trebuchet MS" panose="020B0603020202020204" pitchFamily="34" charset="0"/>
                <a:ea typeface="ヒラギノ角ゴ Pro W3" charset="-128"/>
              </a:rPr>
              <a:t>Identify the two major categories of cloud computing</a:t>
            </a:r>
          </a:p>
          <a:p>
            <a:endParaRPr lang="en-US" altLang="en-US" smtClean="0">
              <a:latin typeface="Trebuchet MS" panose="020B0603020202020204" pitchFamily="34" charset="0"/>
              <a:ea typeface="ヒラギノ角ゴ Pro W3" charset="-128"/>
            </a:endParaRPr>
          </a:p>
          <a:p>
            <a:endParaRPr lang="en-US" altLang="en-US" smtClean="0">
              <a:latin typeface="Trebuchet MS" panose="020B0603020202020204" pitchFamily="34" charset="0"/>
              <a:ea typeface="ヒラギノ角ゴ Pro W3" charset="-128"/>
            </a:endParaRPr>
          </a:p>
        </p:txBody>
      </p:sp>
      <p:sp>
        <p:nvSpPr>
          <p:cNvPr id="2150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214F5C09-0918-430D-B853-58AAC74D3DFF}" type="slidenum">
              <a:rPr lang="en-US" altLang="en-US" sz="1200">
                <a:solidFill>
                  <a:srgbClr val="FFFFFF"/>
                </a:solidFill>
                <a:latin typeface="Calibri" panose="020F0502020204030204" pitchFamily="34" charset="0"/>
              </a:rPr>
              <a:pPr eaLnBrk="1" hangingPunct="1"/>
              <a:t>4</a:t>
            </a:fld>
            <a:endParaRPr lang="en-US" altLang="en-US" sz="1200">
              <a:solidFill>
                <a:srgbClr val="FFFFFF"/>
              </a:solidFill>
              <a:latin typeface="Calibri" panose="020F0502020204030204" pitchFamily="34" charset="0"/>
            </a:endParaRPr>
          </a:p>
        </p:txBody>
      </p:sp>
      <p:pic>
        <p:nvPicPr>
          <p:cNvPr id="21508" name="Picture 4"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2928938"/>
            <a:ext cx="1795462"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Make, Buy, or Rent</a:t>
            </a:r>
          </a:p>
        </p:txBody>
      </p:sp>
      <p:sp>
        <p:nvSpPr>
          <p:cNvPr id="59394" name="Content Placeholder 2"/>
          <p:cNvSpPr>
            <a:spLocks noGrp="1"/>
          </p:cNvSpPr>
          <p:nvPr>
            <p:ph idx="1"/>
          </p:nvPr>
        </p:nvSpPr>
        <p:spPr>
          <a:xfrm>
            <a:off x="457200" y="1533525"/>
            <a:ext cx="8229600" cy="2586038"/>
          </a:xfrm>
        </p:spPr>
        <p:txBody>
          <a:bodyPr/>
          <a:lstStyle/>
          <a:p>
            <a:r>
              <a:rPr lang="en-US" altLang="en-US" smtClean="0">
                <a:latin typeface="Trebuchet MS" panose="020B0603020202020204" pitchFamily="34" charset="0"/>
                <a:ea typeface="ヒラギノ角ゴ Pro W3" charset="-128"/>
              </a:rPr>
              <a:t>Key variables to consider for technology decisions:</a:t>
            </a:r>
          </a:p>
          <a:p>
            <a:pPr lvl="1"/>
            <a:r>
              <a:rPr lang="en-US" altLang="en-US" smtClean="0">
                <a:latin typeface="Trebuchet MS" panose="020B0603020202020204" pitchFamily="34" charset="0"/>
                <a:ea typeface="ヒラギノ角ゴ Pro W3" charset="-128"/>
              </a:rPr>
              <a:t>Competitive advantage</a:t>
            </a:r>
          </a:p>
          <a:p>
            <a:pPr lvl="1"/>
            <a:r>
              <a:rPr lang="en-US" altLang="en-US" smtClean="0">
                <a:latin typeface="Trebuchet MS" panose="020B0603020202020204" pitchFamily="34" charset="0"/>
                <a:ea typeface="ヒラギノ角ゴ Pro W3" charset="-128"/>
              </a:rPr>
              <a:t>Security</a:t>
            </a:r>
          </a:p>
          <a:p>
            <a:pPr lvl="1"/>
            <a:r>
              <a:rPr lang="en-US" altLang="en-US" smtClean="0">
                <a:latin typeface="Trebuchet MS" panose="020B0603020202020204" pitchFamily="34" charset="0"/>
                <a:ea typeface="ヒラギノ角ゴ Pro W3" charset="-128"/>
              </a:rPr>
              <a:t>Legal and compliance requirements</a:t>
            </a:r>
          </a:p>
          <a:p>
            <a:pPr lvl="1"/>
            <a:r>
              <a:rPr lang="en-US" altLang="en-US" smtClean="0">
                <a:latin typeface="Trebuchet MS" panose="020B0603020202020204" pitchFamily="34" charset="0"/>
                <a:ea typeface="ヒラギノ角ゴ Pro W3" charset="-128"/>
              </a:rPr>
              <a:t>Skill, expertise, and available labor</a:t>
            </a:r>
          </a:p>
          <a:p>
            <a:pPr lvl="1"/>
            <a:r>
              <a:rPr lang="en-US" altLang="en-US" smtClean="0">
                <a:latin typeface="Trebuchet MS" panose="020B0603020202020204" pitchFamily="34" charset="0"/>
                <a:ea typeface="ヒラギノ角ゴ Pro W3" charset="-128"/>
              </a:rPr>
              <a:t>Cost and time</a:t>
            </a:r>
          </a:p>
          <a:p>
            <a:pPr lvl="1"/>
            <a:r>
              <a:rPr lang="en-US" altLang="en-US" smtClean="0">
                <a:latin typeface="Trebuchet MS" panose="020B0603020202020204" pitchFamily="34" charset="0"/>
                <a:ea typeface="ヒラギノ角ゴ Pro W3" charset="-128"/>
              </a:rPr>
              <a:t>Vendor issues</a:t>
            </a:r>
          </a:p>
        </p:txBody>
      </p:sp>
      <p:sp>
        <p:nvSpPr>
          <p:cNvPr id="5939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27FA4C46-297D-4CAE-A81D-D7940534397E}" type="slidenum">
              <a:rPr lang="en-US" altLang="en-US" sz="1200">
                <a:solidFill>
                  <a:srgbClr val="FFFFFF"/>
                </a:solidFill>
                <a:latin typeface="Calibri" panose="020F0502020204030204" pitchFamily="34" charset="0"/>
              </a:rPr>
              <a:pPr eaLnBrk="1" hangingPunct="1"/>
              <a:t>40</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Learning Objectives</a:t>
            </a:r>
          </a:p>
        </p:txBody>
      </p:sp>
      <p:sp>
        <p:nvSpPr>
          <p:cNvPr id="22530" name="Content Placeholder 2"/>
          <p:cNvSpPr>
            <a:spLocks noGrp="1"/>
          </p:cNvSpPr>
          <p:nvPr>
            <p:ph idx="1"/>
          </p:nvPr>
        </p:nvSpPr>
        <p:spPr>
          <a:xfrm>
            <a:off x="457200" y="1533525"/>
            <a:ext cx="8229600" cy="3140075"/>
          </a:xfrm>
        </p:spPr>
        <p:txBody>
          <a:bodyPr/>
          <a:lstStyle/>
          <a:p>
            <a:r>
              <a:rPr lang="en-US" altLang="en-US" smtClean="0">
                <a:latin typeface="Trebuchet MS" panose="020B0603020202020204" pitchFamily="34" charset="0"/>
                <a:ea typeface="ヒラギノ角ゴ Pro W3" charset="-128"/>
              </a:rPr>
              <a:t>Know how firms using SaaS products can dramatically lower several costs associated with their information systems</a:t>
            </a:r>
          </a:p>
          <a:p>
            <a:r>
              <a:rPr lang="en-US" altLang="en-US" smtClean="0">
                <a:latin typeface="Trebuchet MS" panose="020B0603020202020204" pitchFamily="34" charset="0"/>
                <a:ea typeface="ヒラギノ角ゴ Pro W3" charset="-128"/>
              </a:rPr>
              <a:t>Know how SaaS vendors earn their money</a:t>
            </a:r>
          </a:p>
          <a:p>
            <a:r>
              <a:rPr lang="en-US" altLang="en-US" smtClean="0">
                <a:latin typeface="Trebuchet MS" panose="020B0603020202020204" pitchFamily="34" charset="0"/>
                <a:ea typeface="ヒラギノ角ゴ Pro W3" charset="-128"/>
              </a:rPr>
              <a:t>Be able to list the benefits to users that accrue from using SaaS</a:t>
            </a:r>
          </a:p>
          <a:p>
            <a:r>
              <a:rPr lang="en-US" altLang="en-US" smtClean="0">
                <a:latin typeface="Trebuchet MS" panose="020B0603020202020204" pitchFamily="34" charset="0"/>
                <a:ea typeface="ヒラギノ角ゴ Pro W3" charset="-128"/>
              </a:rPr>
              <a:t>Be able to list the benefits to vendors from deploying SaaS</a:t>
            </a:r>
          </a:p>
          <a:p>
            <a:r>
              <a:rPr lang="en-US" altLang="en-US" smtClean="0">
                <a:latin typeface="Trebuchet MS" panose="020B0603020202020204" pitchFamily="34" charset="0"/>
                <a:ea typeface="ヒラギノ角ゴ Pro W3" charset="-128"/>
              </a:rPr>
              <a:t>Be able to list and appreciate the risks associated with SaaS</a:t>
            </a:r>
          </a:p>
          <a:p>
            <a:endParaRPr lang="en-US" altLang="en-US" smtClean="0">
              <a:latin typeface="Trebuchet MS" panose="020B0603020202020204" pitchFamily="34" charset="0"/>
              <a:ea typeface="ヒラギノ角ゴ Pro W3" charset="-128"/>
            </a:endParaRPr>
          </a:p>
          <a:p>
            <a:endParaRPr lang="en-US" altLang="en-US" smtClean="0">
              <a:latin typeface="Trebuchet MS" panose="020B0603020202020204" pitchFamily="34" charset="0"/>
              <a:ea typeface="ヒラギノ角ゴ Pro W3" charset="-128"/>
            </a:endParaRPr>
          </a:p>
        </p:txBody>
      </p:sp>
      <p:sp>
        <p:nvSpPr>
          <p:cNvPr id="2253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3F24C865-AFC6-4F5B-82A7-B317F90E5A9A}" type="slidenum">
              <a:rPr lang="en-US" altLang="en-US" sz="1200">
                <a:solidFill>
                  <a:srgbClr val="FFFFFF"/>
                </a:solidFill>
                <a:latin typeface="Calibri" panose="020F0502020204030204" pitchFamily="34" charset="0"/>
              </a:rPr>
              <a:pPr eaLnBrk="1" hangingPunct="1"/>
              <a:t>5</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Learning Objectives</a:t>
            </a:r>
          </a:p>
        </p:txBody>
      </p:sp>
      <p:sp>
        <p:nvSpPr>
          <p:cNvPr id="23554" name="Content Placeholder 2"/>
          <p:cNvSpPr>
            <a:spLocks noGrp="1"/>
          </p:cNvSpPr>
          <p:nvPr>
            <p:ph idx="1"/>
          </p:nvPr>
        </p:nvSpPr>
        <p:spPr>
          <a:xfrm>
            <a:off x="457200" y="1533525"/>
            <a:ext cx="8229600" cy="2586038"/>
          </a:xfrm>
        </p:spPr>
        <p:txBody>
          <a:bodyPr/>
          <a:lstStyle/>
          <a:p>
            <a:r>
              <a:rPr lang="en-US" altLang="en-US" smtClean="0">
                <a:latin typeface="Trebuchet MS" panose="020B0603020202020204" pitchFamily="34" charset="0"/>
                <a:ea typeface="ヒラギノ角ゴ Pro W3" charset="-128"/>
              </a:rPr>
              <a:t>Distinguish between SaaS and hardware clouds</a:t>
            </a:r>
          </a:p>
          <a:p>
            <a:r>
              <a:rPr lang="en-US" altLang="en-US" smtClean="0">
                <a:latin typeface="Trebuchet MS" panose="020B0603020202020204" pitchFamily="34" charset="0"/>
                <a:ea typeface="ヒラギノ角ゴ Pro W3" charset="-128"/>
              </a:rPr>
              <a:t>Provide examples of firms and uses of hardware clouds</a:t>
            </a:r>
          </a:p>
          <a:p>
            <a:r>
              <a:rPr lang="en-US" altLang="en-US" smtClean="0">
                <a:latin typeface="Trebuchet MS" panose="020B0603020202020204" pitchFamily="34" charset="0"/>
                <a:ea typeface="ヒラギノ角ゴ Pro W3" charset="-128"/>
              </a:rPr>
              <a:t>Understand the concepts of cloud computing, cloudbursting, and black swan events</a:t>
            </a:r>
          </a:p>
          <a:p>
            <a:r>
              <a:rPr lang="en-US" altLang="en-US" smtClean="0">
                <a:latin typeface="Trebuchet MS" panose="020B0603020202020204" pitchFamily="34" charset="0"/>
                <a:ea typeface="ヒラギノ角ゴ Pro W3" charset="-128"/>
              </a:rPr>
              <a:t>Understand the challenges and economics involved in shifting computing hardware to the cloud</a:t>
            </a:r>
          </a:p>
          <a:p>
            <a:endParaRPr lang="en-US" altLang="en-US" smtClean="0">
              <a:latin typeface="Trebuchet MS" panose="020B0603020202020204" pitchFamily="34" charset="0"/>
              <a:ea typeface="ヒラギノ角ゴ Pro W3" charset="-128"/>
            </a:endParaRPr>
          </a:p>
        </p:txBody>
      </p:sp>
      <p:sp>
        <p:nvSpPr>
          <p:cNvPr id="2355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D4E45D0C-1A55-4175-A3E6-BECD74D45398}" type="slidenum">
              <a:rPr lang="en-US" altLang="en-US" sz="1200">
                <a:solidFill>
                  <a:srgbClr val="FFFFFF"/>
                </a:solidFill>
                <a:latin typeface="Calibri" panose="020F0502020204030204" pitchFamily="34" charset="0"/>
              </a:rPr>
              <a:pPr eaLnBrk="1" hangingPunct="1"/>
              <a:t>6</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Learning Objectives</a:t>
            </a:r>
          </a:p>
        </p:txBody>
      </p:sp>
      <p:sp>
        <p:nvSpPr>
          <p:cNvPr id="24578" name="Content Placeholder 2"/>
          <p:cNvSpPr>
            <a:spLocks noGrp="1"/>
          </p:cNvSpPr>
          <p:nvPr>
            <p:ph idx="1"/>
          </p:nvPr>
        </p:nvSpPr>
        <p:spPr>
          <a:xfrm>
            <a:off x="457200" y="1533525"/>
            <a:ext cx="8229600" cy="3140075"/>
          </a:xfrm>
        </p:spPr>
        <p:txBody>
          <a:bodyPr>
            <a:normAutofit fontScale="92500"/>
          </a:bodyPr>
          <a:lstStyle/>
          <a:p>
            <a:r>
              <a:rPr lang="en-US" altLang="en-US" smtClean="0">
                <a:latin typeface="Trebuchet MS" panose="020B0603020202020204" pitchFamily="34" charset="0"/>
                <a:ea typeface="ヒラギノ角ゴ Pro W3" charset="-128"/>
              </a:rPr>
              <a:t>Understand how cloud computing</a:t>
            </a:r>
            <a:r>
              <a:rPr lang="ja-JP" altLang="en-US" smtClean="0">
                <a:latin typeface="Trebuchet MS" panose="020B0603020202020204" pitchFamily="34" charset="0"/>
                <a:ea typeface="ヒラギノ角ゴ Pro W3" charset="-128"/>
              </a:rPr>
              <a:t>’</a:t>
            </a:r>
            <a:r>
              <a:rPr lang="en-US" altLang="ja-JP" smtClean="0">
                <a:latin typeface="Trebuchet MS" panose="020B0603020202020204" pitchFamily="34" charset="0"/>
                <a:ea typeface="ヒラギノ角ゴ Pro W3" charset="-128"/>
              </a:rPr>
              <a:t>s impact across industries is proving to be broad and significant</a:t>
            </a:r>
          </a:p>
          <a:p>
            <a:r>
              <a:rPr lang="en-US" altLang="en-US" smtClean="0">
                <a:latin typeface="Trebuchet MS" panose="020B0603020202020204" pitchFamily="34" charset="0"/>
                <a:ea typeface="ヒラギノ角ゴ Pro W3" charset="-128"/>
              </a:rPr>
              <a:t>Know the effects of cloud computing on high-end server sales and the influence on the trend shifting from hardware sales to service</a:t>
            </a:r>
          </a:p>
          <a:p>
            <a:r>
              <a:rPr lang="en-US" altLang="en-US" smtClean="0">
                <a:latin typeface="Trebuchet MS" panose="020B0603020202020204" pitchFamily="34" charset="0"/>
                <a:ea typeface="ヒラギノ角ゴ Pro W3" charset="-128"/>
              </a:rPr>
              <a:t>Know the effects of cloud computing on innovation and the influence on the changes in the desired skills mix and job outlook for IS workers</a:t>
            </a:r>
          </a:p>
          <a:p>
            <a:r>
              <a:rPr lang="en-US" altLang="en-US" smtClean="0">
                <a:latin typeface="Trebuchet MS" panose="020B0603020202020204" pitchFamily="34" charset="0"/>
                <a:ea typeface="ヒラギノ角ゴ Pro W3" charset="-128"/>
              </a:rPr>
              <a:t>Know that by lowering the cost to access powerful systems and software, cloud computing can decrease barriers to entry</a:t>
            </a:r>
          </a:p>
          <a:p>
            <a:r>
              <a:rPr lang="en-US" altLang="en-US" smtClean="0">
                <a:latin typeface="Trebuchet MS" panose="020B0603020202020204" pitchFamily="34" charset="0"/>
                <a:ea typeface="ヒラギノ角ゴ Pro W3" charset="-128"/>
              </a:rPr>
              <a:t>Understand the importance, size, and metrics of server farms</a:t>
            </a:r>
          </a:p>
        </p:txBody>
      </p:sp>
      <p:sp>
        <p:nvSpPr>
          <p:cNvPr id="2457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224E60B2-407A-4D5A-A609-F92BFDA756A6}" type="slidenum">
              <a:rPr lang="en-US" altLang="en-US" sz="1200">
                <a:solidFill>
                  <a:srgbClr val="FFFFFF"/>
                </a:solidFill>
                <a:latin typeface="Calibri" panose="020F0502020204030204" pitchFamily="34" charset="0"/>
              </a:rPr>
              <a:pPr eaLnBrk="1" hangingPunct="1"/>
              <a:t>7</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Learning Objectives</a:t>
            </a:r>
          </a:p>
        </p:txBody>
      </p:sp>
      <p:sp>
        <p:nvSpPr>
          <p:cNvPr id="25602" name="Content Placeholder 2"/>
          <p:cNvSpPr>
            <a:spLocks noGrp="1"/>
          </p:cNvSpPr>
          <p:nvPr>
            <p:ph idx="1"/>
          </p:nvPr>
        </p:nvSpPr>
        <p:spPr>
          <a:xfrm>
            <a:off x="457200" y="1533525"/>
            <a:ext cx="8229600" cy="2586038"/>
          </a:xfrm>
        </p:spPr>
        <p:txBody>
          <a:bodyPr/>
          <a:lstStyle/>
          <a:p>
            <a:r>
              <a:rPr lang="en-US" altLang="en-US" smtClean="0">
                <a:latin typeface="Trebuchet MS" panose="020B0603020202020204" pitchFamily="34" charset="0"/>
                <a:ea typeface="ヒラギノ角ゴ Pro W3" charset="-128"/>
              </a:rPr>
              <a:t>Know what virtualization software is and its impact on cloud computing</a:t>
            </a:r>
          </a:p>
          <a:p>
            <a:r>
              <a:rPr lang="en-US" altLang="en-US" smtClean="0">
                <a:latin typeface="Trebuchet MS" panose="020B0603020202020204" pitchFamily="34" charset="0"/>
                <a:ea typeface="ヒラギノ角ゴ Pro W3" charset="-128"/>
              </a:rPr>
              <a:t>Be able to list the benefits to a firm from using virtualization</a:t>
            </a:r>
          </a:p>
          <a:p>
            <a:r>
              <a:rPr lang="en-US" altLang="en-US" smtClean="0">
                <a:latin typeface="Trebuchet MS" panose="020B0603020202020204" pitchFamily="34" charset="0"/>
                <a:ea typeface="ヒラギノ角ゴ Pro W3" charset="-128"/>
              </a:rPr>
              <a:t>Know the options managers have when determining how to satisfy the software needs of their companies</a:t>
            </a:r>
          </a:p>
          <a:p>
            <a:r>
              <a:rPr lang="en-US" altLang="en-US" smtClean="0">
                <a:latin typeface="Trebuchet MS" panose="020B0603020202020204" pitchFamily="34" charset="0"/>
                <a:ea typeface="ヒラギノ角ゴ Pro W3" charset="-128"/>
              </a:rPr>
              <a:t>Know the factors that must be considered when making the make, buy, or rent decision</a:t>
            </a:r>
          </a:p>
          <a:p>
            <a:endParaRPr lang="en-US" altLang="en-US" smtClean="0">
              <a:latin typeface="Trebuchet MS" panose="020B0603020202020204" pitchFamily="34" charset="0"/>
              <a:ea typeface="ヒラギノ角ゴ Pro W3" charset="-128"/>
            </a:endParaRPr>
          </a:p>
        </p:txBody>
      </p:sp>
      <p:sp>
        <p:nvSpPr>
          <p:cNvPr id="2560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4C0212CD-959B-40D7-843C-6A48CE11A09E}" type="slidenum">
              <a:rPr lang="en-US" altLang="en-US" sz="1200">
                <a:solidFill>
                  <a:srgbClr val="FFFFFF"/>
                </a:solidFill>
                <a:latin typeface="Calibri" panose="020F0502020204030204" pitchFamily="34" charset="0"/>
              </a:rPr>
              <a:pPr eaLnBrk="1" hangingPunct="1"/>
              <a:t>8</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Introduction</a:t>
            </a:r>
          </a:p>
        </p:txBody>
      </p:sp>
      <p:sp>
        <p:nvSpPr>
          <p:cNvPr id="26626" name="Content Placeholder 2"/>
          <p:cNvSpPr>
            <a:spLocks noGrp="1"/>
          </p:cNvSpPr>
          <p:nvPr>
            <p:ph idx="1"/>
          </p:nvPr>
        </p:nvSpPr>
        <p:spPr>
          <a:xfrm>
            <a:off x="457200" y="1533525"/>
            <a:ext cx="8229600" cy="2032000"/>
          </a:xfrm>
        </p:spPr>
        <p:txBody>
          <a:bodyPr>
            <a:normAutofit fontScale="92500" lnSpcReduction="10000"/>
          </a:bodyPr>
          <a:lstStyle/>
          <a:p>
            <a:r>
              <a:rPr lang="en-US" altLang="en-US" smtClean="0">
                <a:latin typeface="Trebuchet MS" panose="020B0603020202020204" pitchFamily="34" charset="0"/>
                <a:ea typeface="ヒラギノ角ゴ Pro W3" charset="-128"/>
              </a:rPr>
              <a:t>Software is the $200 billion-per-year juggernaut</a:t>
            </a:r>
          </a:p>
          <a:p>
            <a:r>
              <a:rPr lang="en-US" altLang="en-US" smtClean="0">
                <a:latin typeface="Trebuchet MS" panose="020B0603020202020204" pitchFamily="34" charset="0"/>
                <a:ea typeface="ヒラギノ角ゴ Pro W3" charset="-128"/>
              </a:rPr>
              <a:t>Once a successful software product has been written, the economics for a category-leading offering are among the best you</a:t>
            </a:r>
            <a:r>
              <a:rPr lang="ja-JP" altLang="en-US" smtClean="0">
                <a:latin typeface="Trebuchet MS" panose="020B0603020202020204" pitchFamily="34" charset="0"/>
                <a:ea typeface="ヒラギノ角ゴ Pro W3" charset="-128"/>
              </a:rPr>
              <a:t>’</a:t>
            </a:r>
            <a:r>
              <a:rPr lang="en-US" altLang="ja-JP" smtClean="0">
                <a:latin typeface="Trebuchet MS" panose="020B0603020202020204" pitchFamily="34" charset="0"/>
                <a:ea typeface="ヒラギノ角ゴ Pro W3" charset="-128"/>
              </a:rPr>
              <a:t>ll find in any industry</a:t>
            </a:r>
          </a:p>
          <a:p>
            <a:pPr lvl="1"/>
            <a:r>
              <a:rPr lang="en-US" altLang="en-US" smtClean="0">
                <a:latin typeface="Trebuchet MS" panose="020B0603020202020204" pitchFamily="34" charset="0"/>
                <a:ea typeface="ヒラギノ角ゴ Pro W3" charset="-128"/>
              </a:rPr>
              <a:t>Unlike physical products assembled from raw materials, the </a:t>
            </a:r>
            <a:r>
              <a:rPr lang="en-US" altLang="en-US" b="1" smtClean="0">
                <a:latin typeface="Trebuchet MS" panose="020B0603020202020204" pitchFamily="34" charset="0"/>
                <a:ea typeface="ヒラギノ角ゴ Pro W3" charset="-128"/>
              </a:rPr>
              <a:t>marginal cost </a:t>
            </a:r>
            <a:r>
              <a:rPr lang="en-US" altLang="en-US" smtClean="0">
                <a:latin typeface="Trebuchet MS" panose="020B0603020202020204" pitchFamily="34" charset="0"/>
                <a:ea typeface="ヒラギノ角ゴ Pro W3" charset="-128"/>
              </a:rPr>
              <a:t>to produce an additional copy of a software product is effectively zero</a:t>
            </a:r>
          </a:p>
          <a:p>
            <a:pPr lvl="1"/>
            <a:r>
              <a:rPr lang="en-US" altLang="en-US" smtClean="0">
                <a:latin typeface="Trebuchet MS" panose="020B0603020202020204" pitchFamily="34" charset="0"/>
                <a:ea typeface="ヒラギノ角ゴ Pro W3" charset="-128"/>
              </a:rPr>
              <a:t>This quality leads to businesses that can gush cash</a:t>
            </a:r>
          </a:p>
        </p:txBody>
      </p:sp>
      <p:sp>
        <p:nvSpPr>
          <p:cNvPr id="2662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34D9AC63-53EF-4168-8D6D-5DFAF6F9E18B}" type="slidenum">
              <a:rPr lang="en-US" altLang="en-US" sz="1200">
                <a:solidFill>
                  <a:srgbClr val="FFFFFF"/>
                </a:solidFill>
                <a:latin typeface="Calibri" panose="020F0502020204030204" pitchFamily="34" charset="0"/>
              </a:rPr>
              <a:pPr eaLnBrk="1" hangingPunct="1"/>
              <a:t>9</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3322</TotalTime>
  <Words>2405</Words>
  <Application>Microsoft Office PowerPoint</Application>
  <PresentationFormat>On-screen Show (16:9)</PresentationFormat>
  <Paragraphs>263</Paragraphs>
  <Slides>40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ヒラギノ角ゴ Pro W3</vt:lpstr>
      <vt:lpstr>Trebuchet MS</vt:lpstr>
      <vt:lpstr>Calibri</vt:lpstr>
      <vt:lpstr>MS PGothic</vt:lpstr>
      <vt:lpstr>Office Theme</vt:lpstr>
      <vt:lpstr> Software in Flux: Cloud and Open Source Software </vt:lpstr>
      <vt:lpstr>Learning Objectives</vt:lpstr>
      <vt:lpstr>Learning Objectives</vt:lpstr>
      <vt:lpstr>Learning Objectives</vt:lpstr>
      <vt:lpstr>Learning Objectives</vt:lpstr>
      <vt:lpstr>Learning Objectives</vt:lpstr>
      <vt:lpstr>Learning Objectives</vt:lpstr>
      <vt:lpstr>Learning Objectives</vt:lpstr>
      <vt:lpstr>Introduction</vt:lpstr>
      <vt:lpstr>Introduction</vt:lpstr>
      <vt:lpstr>Introduction</vt:lpstr>
      <vt:lpstr>Introduction</vt:lpstr>
      <vt:lpstr>Open Source</vt:lpstr>
      <vt:lpstr>Open Source</vt:lpstr>
      <vt:lpstr>Open Source</vt:lpstr>
      <vt:lpstr>Turn on the LAMP—It’s Free!</vt:lpstr>
      <vt:lpstr>Why Open Source?</vt:lpstr>
      <vt:lpstr>Examples of Open Source Software</vt:lpstr>
      <vt:lpstr>Why Give it Away? The Business of  Open Source</vt:lpstr>
      <vt:lpstr>Why Give it Away?  The Business of Open Source</vt:lpstr>
      <vt:lpstr>Why Give it Away? The Business of Open Source</vt:lpstr>
      <vt:lpstr>Why Give it Away?  The Business of Open Source</vt:lpstr>
      <vt:lpstr>Why Give it Away?  The Business of Open Source</vt:lpstr>
      <vt:lpstr>MySQL: Turning a $10 Billion-a-year Business into a $1 Billion One</vt:lpstr>
      <vt:lpstr>Legal Risks and Open Source Software: A Hidden and Complex Challenge</vt:lpstr>
      <vt:lpstr>Cloud Computing: Hype or Hope?</vt:lpstr>
      <vt:lpstr>Cloud Computing: Hype or Hope?</vt:lpstr>
      <vt:lpstr>The Software Cloud:  Why Buy When You Can Rent?</vt:lpstr>
      <vt:lpstr>The Software Cloud:  Why Buy When You Can Rent?</vt:lpstr>
      <vt:lpstr>The Software Cloud:  Why Buy When You Can Rent?</vt:lpstr>
      <vt:lpstr>SaaS: Not without Risks</vt:lpstr>
      <vt:lpstr>SaaS: Not without Risks</vt:lpstr>
      <vt:lpstr>The Hardware Cloud: Utility Computing and its Cousins</vt:lpstr>
      <vt:lpstr>Clouds in Action: A Snapshot of Diverse Efforts</vt:lpstr>
      <vt:lpstr>Challenges Remain</vt:lpstr>
      <vt:lpstr>Clouds and Tech Industry Impact</vt:lpstr>
      <vt:lpstr>Clouds and Tech Industry Impact</vt:lpstr>
      <vt:lpstr>Clouds and Tech Industry Impact</vt:lpstr>
      <vt:lpstr>Virtualization: Software That Makes One Computer Act Like Many</vt:lpstr>
      <vt:lpstr>Make, Buy, or Rent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dc:title>
  <dc:subject/>
  <dc:creator>ANSR7</dc:creator>
  <cp:keywords/>
  <dc:description/>
  <cp:lastModifiedBy>peggy batchelor</cp:lastModifiedBy>
  <cp:revision>710</cp:revision>
  <dcterms:created xsi:type="dcterms:W3CDTF">2010-02-26T11:46:22Z</dcterms:created>
  <dcterms:modified xsi:type="dcterms:W3CDTF">2016-10-18T22:25:45Z</dcterms:modified>
  <cp:category/>
</cp:coreProperties>
</file>