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6"/>
  </p:notesMasterIdLst>
  <p:sldIdLst>
    <p:sldId id="256" r:id="rId3"/>
    <p:sldId id="311" r:id="rId4"/>
    <p:sldId id="368" r:id="rId5"/>
    <p:sldId id="349" r:id="rId6"/>
    <p:sldId id="262" r:id="rId7"/>
    <p:sldId id="322" r:id="rId8"/>
    <p:sldId id="336" r:id="rId9"/>
    <p:sldId id="348" r:id="rId10"/>
    <p:sldId id="369" r:id="rId11"/>
    <p:sldId id="350" r:id="rId12"/>
    <p:sldId id="351" r:id="rId13"/>
    <p:sldId id="370" r:id="rId14"/>
    <p:sldId id="352" r:id="rId15"/>
    <p:sldId id="372" r:id="rId16"/>
    <p:sldId id="373" r:id="rId17"/>
    <p:sldId id="354" r:id="rId18"/>
    <p:sldId id="355" r:id="rId19"/>
    <p:sldId id="374" r:id="rId20"/>
    <p:sldId id="356" r:id="rId21"/>
    <p:sldId id="357" r:id="rId22"/>
    <p:sldId id="375" r:id="rId23"/>
    <p:sldId id="358" r:id="rId24"/>
    <p:sldId id="382" r:id="rId25"/>
    <p:sldId id="365" r:id="rId26"/>
    <p:sldId id="366" r:id="rId27"/>
    <p:sldId id="344" r:id="rId28"/>
    <p:sldId id="347" r:id="rId29"/>
    <p:sldId id="376" r:id="rId30"/>
    <p:sldId id="359" r:id="rId31"/>
    <p:sldId id="377" r:id="rId32"/>
    <p:sldId id="360" r:id="rId33"/>
    <p:sldId id="379" r:id="rId34"/>
    <p:sldId id="383" r:id="rId35"/>
    <p:sldId id="385" r:id="rId36"/>
    <p:sldId id="380" r:id="rId37"/>
    <p:sldId id="386" r:id="rId38"/>
    <p:sldId id="387" r:id="rId39"/>
    <p:sldId id="381" r:id="rId40"/>
    <p:sldId id="378" r:id="rId41"/>
    <p:sldId id="338" r:id="rId42"/>
    <p:sldId id="363" r:id="rId43"/>
    <p:sldId id="364" r:id="rId44"/>
    <p:sldId id="388" r:id="rId45"/>
  </p:sldIdLst>
  <p:sldSz cx="9144000" cy="6858000" type="screen4x3"/>
  <p:notesSz cx="6858000" cy="9144000"/>
  <p:custShowLst>
    <p:custShow name="Custom Show 1" id="0">
      <p:sldLst>
        <p:sld r:id="rId3"/>
      </p:sldLst>
    </p:custShow>
  </p:custShow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F0F10"/>
    <a:srgbClr val="FFB060"/>
    <a:srgbClr val="FF0000"/>
    <a:srgbClr val="A50021"/>
    <a:srgbClr val="FF6600"/>
    <a:srgbClr val="F9E9B5"/>
    <a:srgbClr val="E8CE9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8" autoAdjust="0"/>
    <p:restoredTop sz="86778" autoAdjust="0"/>
  </p:normalViewPr>
  <p:slideViewPr>
    <p:cSldViewPr>
      <p:cViewPr varScale="1">
        <p:scale>
          <a:sx n="60" d="100"/>
          <a:sy n="60" d="100"/>
        </p:scale>
        <p:origin x="-1560" y="-96"/>
      </p:cViewPr>
      <p:guideLst>
        <p:guide orient="horz" pos="2160"/>
        <p:guide pos="33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9E3BBB38-9320-440D-9E33-11F7778EACF2}" type="slidenum">
              <a:rPr lang="en-US"/>
              <a:pPr>
                <a:defRPr/>
              </a:pPr>
              <a:t>‹#›</a:t>
            </a:fld>
            <a:endParaRPr lang="en-US" dirty="0"/>
          </a:p>
        </p:txBody>
      </p:sp>
    </p:spTree>
    <p:extLst>
      <p:ext uri="{BB962C8B-B14F-4D97-AF65-F5344CB8AC3E}">
        <p14:creationId xmlns:p14="http://schemas.microsoft.com/office/powerpoint/2010/main" val="2301115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D9097A4-AF5D-4933-8B38-CB0C84075095}" type="slidenum">
              <a:rPr lang="en-US" altLang="en-US" sz="1200" smtClean="0">
                <a:latin typeface="Times New Roman" pitchFamily="18" charset="0"/>
              </a:rPr>
              <a:pPr eaLnBrk="1" hangingPunct="1"/>
              <a:t>1</a:t>
            </a:fld>
            <a:endParaRPr lang="en-US" altLang="en-US" sz="120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F257226-9510-453B-8F71-CAB2D3FCF615}" type="slidenum">
              <a:rPr lang="en-US" altLang="en-US" sz="1200" smtClean="0">
                <a:latin typeface="Times New Roman" pitchFamily="18" charset="0"/>
              </a:rPr>
              <a:pPr eaLnBrk="1" hangingPunct="1"/>
              <a:t>10</a:t>
            </a:fld>
            <a:endParaRPr lang="en-US" altLang="en-US" sz="1200"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graphic on this slide and the next illustrates two tables in a relational DBMS. Ask students what the entity on this slide and the next are.</a:t>
            </a:r>
          </a:p>
          <a:p>
            <a:pPr eaLnBrk="1" hangingPunct="1"/>
            <a:endParaRPr lang="en-US" altLang="en-US" smtClean="0"/>
          </a:p>
          <a:p>
            <a:pPr eaLnBrk="1" hangingPunct="1"/>
            <a:r>
              <a:rPr lang="en-US" altLang="en-US" smtClean="0"/>
              <a:t>The key field in the Supplier table is the Supplier number. What is the purpose of the key field?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D996B2B-4695-4FA8-AC8D-73CC2DCCA13E}" type="slidenum">
              <a:rPr lang="en-US" altLang="en-US" sz="1200" smtClean="0">
                <a:latin typeface="Times New Roman" pitchFamily="18" charset="0"/>
              </a:rPr>
              <a:pPr eaLnBrk="1" hangingPunct="1"/>
              <a:t>11</a:t>
            </a:fld>
            <a:endParaRPr lang="en-US" alt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shows the second part of the graphic on the previous slide. Notice that the foreign key in this table is the primary key in the Suppliers table. What is the purpose of the foreign key. Can multiple records have the same foreign key?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E9FFC92-95CB-4C12-A64F-3DE85EFAE215}" type="slidenum">
              <a:rPr lang="en-US" altLang="en-US" sz="1200" smtClean="0">
                <a:latin typeface="Times New Roman" pitchFamily="18" charset="0"/>
              </a:rPr>
              <a:pPr eaLnBrk="1" hangingPunct="1"/>
              <a:t>12</a:t>
            </a:fld>
            <a:endParaRPr lang="en-US"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how information is retrieved from a relational database. These operations (SELECT, JOIN, PROJECT) are like programming statements and are used by DBMS developers. For example, looking at the last two slides showing the Supplier and Parts table, you would use what kind of an operation to show the Parts records along with the appropriate supplier’s name?  Access has wizards for these commands.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FA7DE6CD-3EA2-4741-A90D-987A17D334D0}" type="slidenum">
              <a:rPr lang="en-US" altLang="en-US" sz="1200" smtClean="0">
                <a:latin typeface="Times New Roman" pitchFamily="18" charset="0"/>
              </a:rPr>
              <a:pPr eaLnBrk="1" hangingPunct="1"/>
              <a:t>13</a:t>
            </a:fld>
            <a:endParaRPr lang="en-US" altLang="en-US" sz="120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result from combining the select, join, and project operations to create a subset of data.  The SELECT operation retrieves just those parts in the PART table whose part number is 137 or 150. The JOIN operation uses the foreign key of the Supplier_Number provided by the PART table to locate supplier data from the Supplier Table for just those records selected in the SELECT operation. Finally, the PROJECT operation limits the columns to be shown to be simply the part number, part name, supplier number, and supplier name (orange rectangle).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0A85CCC-7A36-47F6-8BBD-CB29847A4093}" type="slidenum">
              <a:rPr lang="en-US" altLang="en-US" sz="1200" smtClean="0">
                <a:latin typeface="Times New Roman" pitchFamily="18" charset="0"/>
              </a:rPr>
              <a:pPr eaLnBrk="1" hangingPunct="1"/>
              <a:t>14</a:t>
            </a:fld>
            <a:endParaRPr lang="en-US" altLang="en-US" sz="1200" smtClean="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another type of DBMS. Ask students why one would want to store multimedia or Java applets in a database? What types of businesses or organizations might want to use OODBMS.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409F81E-C4FA-4A1A-9C34-2B35CEDF4CF7}" type="slidenum">
              <a:rPr lang="en-US" altLang="en-US" sz="1200" smtClean="0">
                <a:latin typeface="Times New Roman" pitchFamily="18" charset="0"/>
              </a:rPr>
              <a:pPr eaLnBrk="1" hangingPunct="1"/>
              <a:t>15</a:t>
            </a:fld>
            <a:endParaRPr lang="en-US" altLang="en-US" sz="1200" smtClean="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three main capabilities of a DBMS, its data definition capability, the data dictionary, and a data manipulation language.  </a:t>
            </a:r>
          </a:p>
          <a:p>
            <a:pPr eaLnBrk="1" hangingPunct="1"/>
            <a:endParaRPr lang="en-US" altLang="en-US" smtClean="0"/>
          </a:p>
          <a:p>
            <a:pPr eaLnBrk="1" hangingPunct="1"/>
            <a:r>
              <a:rPr lang="en-US" altLang="en-US" smtClean="0"/>
              <a:t>Ask students to describe what characteristics of data would be stored by a data dictionary. (Name, description, size, type, format, other properties of a field. For a large company a data dictionary might also store characteristics such as usage, ownership, authorization, security, users.)</a:t>
            </a:r>
          </a:p>
          <a:p>
            <a:pPr eaLnBrk="1" hangingPunct="1"/>
            <a:endParaRPr lang="en-US" altLang="en-US" smtClean="0"/>
          </a:p>
          <a:p>
            <a:pPr eaLnBrk="1" hangingPunct="1"/>
            <a:r>
              <a:rPr lang="en-US" altLang="en-US" smtClean="0"/>
              <a:t>Note that the data manipulation language is the tool that requests operations such as SELECT and JOIN to be performed on data.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1BC75C7D-9975-467E-BB14-460A12CD4A75}" type="slidenum">
              <a:rPr lang="en-US" altLang="en-US" sz="1200" smtClean="0">
                <a:latin typeface="Times New Roman" pitchFamily="18" charset="0"/>
              </a:rPr>
              <a:pPr eaLnBrk="1" hangingPunct="1"/>
              <a:t>16</a:t>
            </a:fld>
            <a:endParaRPr lang="en-US" altLang="en-US" sz="1200"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shows an example SQL statement that would be used to retrieve data from a database. In this case, the SQL statement is retrieving records from the PART table illustrated on Slide 14 (Figure 6-5) whose Part Number is either 137 or 150.</a:t>
            </a:r>
          </a:p>
          <a:p>
            <a:pPr eaLnBrk="1" hangingPunct="1"/>
            <a:endParaRPr lang="en-US" altLang="en-US" smtClean="0"/>
          </a:p>
          <a:p>
            <a:pPr eaLnBrk="1" hangingPunct="1"/>
            <a:r>
              <a:rPr lang="en-US" altLang="en-US" smtClean="0"/>
              <a:t>Ask students to relate what each phrase of this statement is doing. (For example, the statement says to take the following columns: Part_Number, Part_Name, Supplier Number, Supplier Name, from the two tables Part and Supplier, when the following two conditions are true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9E5994C-0408-454B-B651-5A4AD23B320E}" type="slidenum">
              <a:rPr lang="en-US" altLang="en-US" sz="1200" smtClean="0">
                <a:latin typeface="Times New Roman" pitchFamily="18" charset="0"/>
              </a:rPr>
              <a:pPr eaLnBrk="1" hangingPunct="1"/>
              <a:t>17</a:t>
            </a:fld>
            <a:endParaRPr lang="en-US" altLang="en-US" sz="1200" smtClean="0">
              <a:latin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illustrates a Microsoft Access query that performs the same operation as the SQL query in the last slide. The query pane at the bottom shows the fields that are requested (Fields), the  relevant Tables (Table), the fields that will be displayed in the results (Show), and the criteria limiting the results to Part numbers 137 and 150 (Criteria).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7303A956-C778-46A0-BD0B-4259A53313E9}" type="slidenum">
              <a:rPr lang="en-US" altLang="en-US" sz="1200" smtClean="0">
                <a:latin typeface="Times New Roman" pitchFamily="18" charset="0"/>
              </a:rPr>
              <a:pPr eaLnBrk="1" hangingPunct="1"/>
              <a:t>18</a:t>
            </a:fld>
            <a:endParaRPr lang="en-US" altLang="en-US" sz="1200"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activities involved in designing a database. To create an efficient database, you must know what the relationships are among the various data elements, the types of data that will be stored, and how the organization will need to manage the data. Note that the conceptual database design is concerned with how the data elements will be grouped, what data in what tables will make the most efficient organizations.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247EB8-775F-4B17-BC5E-A32E04F52930}" type="slidenum">
              <a:rPr lang="en-US" altLang="en-US" sz="1200" smtClean="0">
                <a:latin typeface="Times New Roman" pitchFamily="18" charset="0"/>
              </a:rPr>
              <a:pPr eaLnBrk="1" hangingPunct="1"/>
              <a:t>19</a:t>
            </a:fld>
            <a:endParaRPr lang="en-US" alt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graphics on this slide and the next illustrate the process of normalization. Here, one table lists the relevant data elements for the entity ORDER. These include all of the details about the order, the part, the supplier.</a:t>
            </a:r>
          </a:p>
          <a:p>
            <a:pPr eaLnBrk="1" hangingPunct="1"/>
            <a:endParaRPr lang="en-US" altLang="en-US" smtClean="0"/>
          </a:p>
          <a:p>
            <a:pPr eaLnBrk="1" hangingPunct="1"/>
            <a:r>
              <a:rPr lang="en-US" altLang="en-US" smtClean="0"/>
              <a:t>An order can have include more than one part, and it may be that several parts are supplied by the same supplier. However, using this table, the supplier’s name, and other information might need to be stored several times on the order list.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2D7BAA7-2C71-4AD0-B8A1-30F77F76F55C}" type="slidenum">
              <a:rPr lang="en-US" altLang="en-US" sz="1200" smtClean="0">
                <a:latin typeface="Times New Roman" pitchFamily="18" charset="0"/>
              </a:rPr>
              <a:pPr eaLnBrk="1" hangingPunct="1"/>
              <a:t>2</a:t>
            </a:fld>
            <a:endParaRPr lang="en-US" altLang="en-US" sz="1200"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chapter opening case discusses HP’s difficulties in collecting and tracking timely, consistent data from across the entire enterprise. This case illustrates some of the common challenges regarding data management that face numerous companies. </a:t>
            </a:r>
          </a:p>
          <a:p>
            <a:endParaRPr lang="en-US" altLang="en-US" smtClean="0"/>
          </a:p>
          <a:p>
            <a:r>
              <a:rPr lang="en-US" altLang="en-US" smtClean="0"/>
              <a:t>Ask students how HP’s data inconsistencies arose and what the effect of data inconsistency was. </a:t>
            </a:r>
          </a:p>
          <a:p>
            <a:endParaRPr lang="en-US" altLang="en-US" smtClean="0"/>
          </a:p>
          <a:p>
            <a:r>
              <a:rPr lang="en-US" altLang="en-US" smtClean="0"/>
              <a:t>As the text says “An effective information system provides users with accurate, timely, and relevant information.” Ask students to define and explain why these three characteristics (accurate, timely, relevant) are important.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1FE2F9F-24C9-4AB4-903D-F3FC91B7C70D}" type="slidenum">
              <a:rPr lang="en-US" altLang="en-US" sz="1200" smtClean="0">
                <a:latin typeface="Times New Roman" pitchFamily="18" charset="0"/>
              </a:rPr>
              <a:pPr eaLnBrk="1" hangingPunct="1"/>
              <a:t>20</a:t>
            </a:fld>
            <a:endParaRPr lang="en-US" alt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shows the normalized tables. The Order table has been broken down into four smaller, related tables. Notice that the Order table contains only two unique attributes, Order Number and Order Date. The multiple items ordered are stored using the Line_Item table. The normalization means that very little data has to be duplicated  when creating orders, most of the information can be retrieved by using keys to the Part and Supplier tables.</a:t>
            </a:r>
          </a:p>
          <a:p>
            <a:pPr eaLnBrk="1" hangingPunct="1"/>
            <a:endParaRPr lang="en-US" altLang="en-US" smtClean="0"/>
          </a:p>
          <a:p>
            <a:r>
              <a:rPr lang="en-US" altLang="en-US" smtClean="0"/>
              <a:t>It is important to note that relational database systems try to enforce referential integrity rules to ensure that relationships between coupled tables remain consistent. When one table has a foreign key that points to another table, you may not add a record to</a:t>
            </a:r>
          </a:p>
          <a:p>
            <a:r>
              <a:rPr lang="en-US" altLang="en-US" smtClean="0"/>
              <a:t>the table with the foreign key unless there is a corresponding record in the linked table. For example, foreign key Supplier_Number links the PART table to the SUPPLIER table. Referential integrity means that a new part can’t be added to the part table without a valid supplier number existing in the Supplier table. It also means that if a supplier is deleted, any corresponding parts must be deleted also.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0DDA260-3B99-46AD-9374-2927277E21FF}" type="slidenum">
              <a:rPr lang="en-US" altLang="en-US" sz="1200" smtClean="0">
                <a:latin typeface="Times New Roman" pitchFamily="18" charset="0"/>
              </a:rPr>
              <a:pPr eaLnBrk="1" hangingPunct="1"/>
              <a:t>21</a:t>
            </a:fld>
            <a:endParaRPr lang="en-US" alt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0000"/>
              </a:spcAft>
            </a:pPr>
            <a:r>
              <a:rPr lang="en-US" altLang="en-US" sz="2000" smtClean="0"/>
              <a:t>This slide continues the discussion about designing databases.</a:t>
            </a:r>
            <a:r>
              <a:rPr lang="en-US" altLang="en-US" smtClean="0"/>
              <a:t> One technique database designers use in modeling the structure of the data is to use an entity-relationship diagram (illustrated on the next slide). Symbols on the diagram illustrate the types of relationships between entities. Ask students what different types of relationships there are between entities. (One-to-one, one-to-many, many-to-many.)</a:t>
            </a:r>
            <a:endParaRPr lang="en-US" altLang="en-US" sz="2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32DFB82-E807-4015-832E-3352FFB5495A}" type="slidenum">
              <a:rPr lang="en-US" altLang="en-US" sz="1200" smtClean="0">
                <a:latin typeface="Times New Roman" pitchFamily="18" charset="0"/>
              </a:rPr>
              <a:pPr eaLnBrk="1" hangingPunct="1"/>
              <a:t>22</a:t>
            </a:fld>
            <a:endParaRPr lang="en-US" altLang="en-US" sz="1200" smtClean="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shows an example of an entity relationship diagram. It shows that one ORDER can contain many LINE_ITEMs. (A PART can be ordered many times and appear many times as a line item in a single order.)  Each LINE ITEM can contain only one PART. Each PART can have only one SUPPLIER, but many PARTs can be provided by the same SUPPLIER.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AE8148-2419-4CD4-8C03-C97195228F0F}" type="slidenum">
              <a:rPr lang="en-US" altLang="en-US" sz="1200" smtClean="0">
                <a:latin typeface="Times New Roman" pitchFamily="18" charset="0"/>
              </a:rPr>
              <a:pPr eaLnBrk="1" hangingPunct="1"/>
              <a:t>23</a:t>
            </a:fld>
            <a:endParaRPr lang="en-US" altLang="en-US" sz="1200"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ct val="40000"/>
              </a:spcAft>
            </a:pPr>
            <a:r>
              <a:rPr lang="en-US" altLang="en-US" sz="2000" smtClean="0"/>
              <a:t>This slide continues the discussion about designing databases. One consideration in designing a database is deciding where the physical data will be stored. </a:t>
            </a:r>
          </a:p>
          <a:p>
            <a:pPr eaLnBrk="1" hangingPunct="1"/>
            <a:r>
              <a:rPr lang="en-US" altLang="en-US" smtClean="0"/>
              <a:t>Ask students what vulnerability is reduced when distributing databases. Why would a distributed database increase responsiveness to users? What types of security problems might there 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E2F4543-13BE-49F8-9495-4587DAD0E0AA}" type="slidenum">
              <a:rPr lang="en-US" altLang="en-US" sz="1200" smtClean="0">
                <a:latin typeface="Times New Roman" pitchFamily="18" charset="0"/>
              </a:rPr>
              <a:pPr eaLnBrk="1" hangingPunct="1"/>
              <a:t>24</a:t>
            </a:fld>
            <a:endParaRPr lang="en-US" altLang="en-US" sz="1200"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discusses how very large databases are used to produce valuable information for firms. The text give the example of how, by analyzing data from customer credit card purchases, Louise’s Trattoria, a Los Angeles restaurant chain, learned that quality was</a:t>
            </a:r>
          </a:p>
          <a:p>
            <a:r>
              <a:rPr lang="en-US" altLang="en-US" smtClean="0"/>
              <a:t>more important than price for most of its customers, who were college educated and liked fine wine. The chain responded to this information by introducing vegetarian dishes, more seafood selections, and more expensive wines, raising sales by more than 10 percent.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CD0BCD8-B8C1-4E53-85B7-C4B3D8345183}" type="slidenum">
              <a:rPr lang="en-US" altLang="en-US" sz="1200" smtClean="0">
                <a:latin typeface="Times New Roman" pitchFamily="18" charset="0"/>
              </a:rPr>
              <a:pPr eaLnBrk="1" hangingPunct="1"/>
              <a:t>25</a:t>
            </a:fld>
            <a:endParaRPr lang="en-US" altLang="en-US" sz="1200" smtClean="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use of data warehouses, and data marts, by firms. </a:t>
            </a:r>
          </a:p>
          <a:p>
            <a:pPr eaLnBrk="1" hangingPunct="1"/>
            <a:endParaRPr lang="en-US" altLang="en-US" smtClean="0"/>
          </a:p>
          <a:p>
            <a:pPr eaLnBrk="1" hangingPunct="1"/>
            <a:r>
              <a:rPr lang="en-US" altLang="en-US" smtClean="0"/>
              <a:t>Ask students why having a data warehouse is an advantage for firms hoping to perform business analyses on the data? Why does there have to be a repository of data that is separate from the transaction database?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4585A0-69ED-4AA5-A85F-089F08E10DF8}" type="slidenum">
              <a:rPr lang="en-US" altLang="en-US" sz="1200" smtClean="0">
                <a:latin typeface="Times New Roman" pitchFamily="18" charset="0"/>
              </a:rPr>
              <a:pPr eaLnBrk="1" hangingPunct="1"/>
              <a:t>26</a:t>
            </a:fld>
            <a:endParaRPr lang="en-US" altLang="en-US" sz="1200" smtClean="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components of a data warehouse system. It shows that the data warehouse extracts data from multiple sources, both internal and external, and transforms it as needed for the data warehouse systems. To extract meaningful information from the data warehouse, additional tools, such as queries and reports, OLAP, and data mining are required. The information directory provides users with information about what data is in the warehouse.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EA9D31DD-2103-461C-8ACF-5809B48DAC7E}" type="slidenum">
              <a:rPr lang="en-US" altLang="en-US" sz="1200" smtClean="0">
                <a:latin typeface="Times New Roman" pitchFamily="18" charset="0"/>
              </a:rPr>
              <a:pPr eaLnBrk="1" hangingPunct="1"/>
              <a:t>27</a:t>
            </a:fld>
            <a:endParaRPr lang="en-US" altLang="en-US" sz="120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Interactive Session looks at the IRS’s creation of a data warehouse to organize all of its records and illustrates the vast improvements that an organization can experience when it implements a centralized, searchable data source.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8FA6F97-A9F2-4B95-8F9F-A093A58235D8}" type="slidenum">
              <a:rPr lang="en-US" altLang="en-US" sz="1200" smtClean="0">
                <a:latin typeface="Times New Roman" pitchFamily="18" charset="0"/>
              </a:rPr>
              <a:pPr eaLnBrk="1" hangingPunct="1"/>
              <a:t>28</a:t>
            </a:fld>
            <a:endParaRPr lang="en-US" altLang="en-US" sz="1200" smtClean="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role of business intelligence in helping firm’s make better decisions. The text uses the example of Harrah’s Entertainment:</a:t>
            </a:r>
          </a:p>
          <a:p>
            <a:pPr eaLnBrk="1" hangingPunct="1"/>
            <a:endParaRPr lang="en-US" altLang="en-US" smtClean="0"/>
          </a:p>
          <a:p>
            <a:r>
              <a:rPr lang="en-US" altLang="en-US" smtClean="0"/>
              <a:t>“For instance, Harrah’s Entertainment, the second-largest gambling company in its industry, continually analyzes data about its customers gathered when people play its slot machines or use Harrah’s casinos and hotels. Harrah’s marketing department uses this information to build a detailed gambling profile, based on a particular customer’s ongoing value to the company. This information guides management decisions about how to cultivate the most profitable customers, encourage those customers to spend more, and attract more customers with high revenue-generating potential. Business intelligence has improved Harrah’s profits so much that it has become the centerpiece of the firm’s business strategy.”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5ACF3B0-834A-42C2-B84E-BDA8FE1760FA}" type="slidenum">
              <a:rPr lang="en-US" altLang="en-US" sz="1200" smtClean="0">
                <a:latin typeface="Times New Roman" pitchFamily="18" charset="0"/>
              </a:rPr>
              <a:pPr eaLnBrk="1" hangingPunct="1"/>
              <a:t>29</a:t>
            </a:fld>
            <a:endParaRPr lang="en-US" altLang="en-US" sz="1200"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process of transforming data into business intelligence. The business intelligence tools do not necessarily find clear-cut answers, but can find patterns and relationships in data that can greatly improve business decisions and offer insight into the business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A9A06DF-DD73-4691-AABC-EDEE48149E40}" type="slidenum">
              <a:rPr lang="en-US" altLang="en-US" sz="1200" smtClean="0">
                <a:latin typeface="Times New Roman" pitchFamily="18" charset="0"/>
              </a:rPr>
              <a:pPr eaLnBrk="1" hangingPunct="1"/>
              <a:t>3</a:t>
            </a:fld>
            <a:endParaRPr lang="en-US" altLang="en-US" sz="1200"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describes standard units of data be stored by a computer in an information system. (The smallest units common to all applications are bits and bytes – a bit stores a single binary digit, 0 or 1, and a byte stores a group of digits to represent a single character, number, or other symbol). This hierarchy is illustrated by the graphic on the next slide.</a:t>
            </a:r>
          </a:p>
          <a:p>
            <a:pPr eaLnBrk="1" hangingPunct="1"/>
            <a:endParaRPr lang="en-US" altLang="en-US" smtClean="0"/>
          </a:p>
          <a:p>
            <a:pPr eaLnBrk="1" hangingPunct="1"/>
            <a:r>
              <a:rPr lang="en-US" altLang="en-US" smtClean="0"/>
              <a:t>Ask students to come up with some other entities that might be found in a university database (Student, Professor, etc.)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0187551-D4AD-4B1B-8479-2528DED4E032}" type="slidenum">
              <a:rPr lang="en-US" altLang="en-US" sz="1200" smtClean="0">
                <a:latin typeface="Times New Roman" pitchFamily="18" charset="0"/>
              </a:rPr>
              <a:pPr eaLnBrk="1" hangingPunct="1"/>
              <a:t>30</a:t>
            </a:fld>
            <a:endParaRPr lang="en-US" altLang="en-US" sz="1200" smtClean="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online analytical processing, one of the three principle tools for gathering business intelligence. </a:t>
            </a:r>
          </a:p>
          <a:p>
            <a:pPr eaLnBrk="1" hangingPunct="1"/>
            <a:endParaRPr lang="en-US" altLang="en-US" smtClean="0"/>
          </a:p>
          <a:p>
            <a:pPr eaLnBrk="1" hangingPunct="1"/>
            <a:r>
              <a:rPr lang="en-US" altLang="en-US" smtClean="0"/>
              <a:t>Ask students to come up with additional examples of what a multidimensional query might be.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A05F17F0-408C-4BCF-A864-372103640D83}" type="slidenum">
              <a:rPr lang="en-US" altLang="en-US" sz="1200" smtClean="0">
                <a:latin typeface="Times New Roman" pitchFamily="18" charset="0"/>
              </a:rPr>
              <a:pPr eaLnBrk="1" hangingPunct="1"/>
              <a:t>31</a:t>
            </a:fld>
            <a:endParaRPr lang="en-US" altLang="en-US" sz="1200" smtClean="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the concept of dimensions as it relates to data.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EB89655-2A98-4C98-90A3-7F24452ED189}" type="slidenum">
              <a:rPr lang="en-US" altLang="en-US" sz="1200" smtClean="0">
                <a:latin typeface="Times New Roman" pitchFamily="18" charset="0"/>
              </a:rPr>
              <a:pPr eaLnBrk="1" hangingPunct="1"/>
              <a:t>32</a:t>
            </a:fld>
            <a:endParaRPr lang="en-US" altLang="en-US" sz="12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ln/>
        </p:spPr>
        <p:txBody>
          <a:bodyPr/>
          <a:lstStyle/>
          <a:p>
            <a:pPr eaLnBrk="1" hangingPunct="1">
              <a:defRPr/>
            </a:pPr>
            <a:r>
              <a:rPr lang="en-US" dirty="0" smtClean="0"/>
              <a:t>This slide discusses another business intelligence tool driven by databases, data mining. Data mining provides insights into data that cannot be discovered through OLAP, by inferring rules from patterns in data.</a:t>
            </a:r>
          </a:p>
          <a:p>
            <a:pPr eaLnBrk="1" hangingPunct="1">
              <a:defRPr/>
            </a:pPr>
            <a:endParaRPr lang="en-US" dirty="0" smtClean="0"/>
          </a:p>
          <a:p>
            <a:pPr eaLnBrk="1" hangingPunct="1">
              <a:defRPr/>
            </a:pPr>
            <a:r>
              <a:rPr lang="en-US" dirty="0" smtClean="0"/>
              <a:t>Ask students to describe the types of information listed: </a:t>
            </a:r>
          </a:p>
          <a:p>
            <a:pPr marL="285750" indent="-285750">
              <a:spcAft>
                <a:spcPct val="30000"/>
              </a:spcAft>
              <a:buFontTx/>
              <a:buChar char="•"/>
              <a:defRPr/>
            </a:pPr>
            <a:r>
              <a:rPr lang="en-US" sz="2000" b="1" dirty="0" smtClean="0"/>
              <a:t>A</a:t>
            </a:r>
            <a:r>
              <a:rPr lang="en-US" sz="2000" b="1" dirty="0" smtClean="0">
                <a:cs typeface="Times New Roman" pitchFamily="18" charset="0"/>
              </a:rPr>
              <a:t>ssociations: </a:t>
            </a:r>
            <a:r>
              <a:rPr lang="en-US" sz="2000" dirty="0" smtClean="0">
                <a:cs typeface="Times New Roman" pitchFamily="18" charset="0"/>
              </a:rPr>
              <a:t>Occurrences linked to single event</a:t>
            </a:r>
          </a:p>
          <a:p>
            <a:pPr marL="285750" indent="-285750">
              <a:spcAft>
                <a:spcPct val="30000"/>
              </a:spcAft>
              <a:buFontTx/>
              <a:buChar char="•"/>
              <a:defRPr/>
            </a:pPr>
            <a:r>
              <a:rPr lang="en-US" sz="2000" b="1" dirty="0" smtClean="0">
                <a:cs typeface="Times New Roman" pitchFamily="18" charset="0"/>
              </a:rPr>
              <a:t>Sequences: </a:t>
            </a:r>
            <a:r>
              <a:rPr lang="en-US" sz="2000" dirty="0" smtClean="0">
                <a:cs typeface="Times New Roman" pitchFamily="18" charset="0"/>
              </a:rPr>
              <a:t>Events linked over time</a:t>
            </a:r>
          </a:p>
          <a:p>
            <a:pPr marL="285750" indent="-285750">
              <a:spcAft>
                <a:spcPct val="30000"/>
              </a:spcAft>
              <a:buFontTx/>
              <a:buChar char="•"/>
              <a:defRPr/>
            </a:pPr>
            <a:r>
              <a:rPr lang="en-US" sz="2000" b="1" dirty="0" smtClean="0">
                <a:cs typeface="Times New Roman" pitchFamily="18" charset="0"/>
              </a:rPr>
              <a:t>Classification: </a:t>
            </a:r>
            <a:r>
              <a:rPr lang="en-US" sz="2000" dirty="0" smtClean="0">
                <a:cs typeface="Times New Roman" pitchFamily="18" charset="0"/>
              </a:rPr>
              <a:t>Recognizes patterns that describe group to which item belongs</a:t>
            </a:r>
          </a:p>
          <a:p>
            <a:pPr marL="285750" indent="-285750">
              <a:spcAft>
                <a:spcPct val="30000"/>
              </a:spcAft>
              <a:buFontTx/>
              <a:buChar char="•"/>
              <a:defRPr/>
            </a:pPr>
            <a:r>
              <a:rPr lang="en-US" sz="2000" b="1" dirty="0" smtClean="0">
                <a:cs typeface="Times New Roman" pitchFamily="18" charset="0"/>
              </a:rPr>
              <a:t>Clustering: </a:t>
            </a:r>
            <a:r>
              <a:rPr lang="en-US" sz="2000" dirty="0" smtClean="0">
                <a:cs typeface="Times New Roman" pitchFamily="18" charset="0"/>
              </a:rPr>
              <a:t>Similar to classification when no groups have been defined; finds groupings within data</a:t>
            </a:r>
          </a:p>
          <a:p>
            <a:pPr marL="285750" indent="-285750">
              <a:spcAft>
                <a:spcPct val="30000"/>
              </a:spcAft>
              <a:buFontTx/>
              <a:buChar char="•"/>
              <a:defRPr/>
            </a:pPr>
            <a:r>
              <a:rPr lang="en-US" sz="2000" b="1" dirty="0" smtClean="0">
                <a:cs typeface="Times New Roman" pitchFamily="18" charset="0"/>
              </a:rPr>
              <a:t>Forecasting: </a:t>
            </a:r>
            <a:r>
              <a:rPr lang="en-US" sz="2000" dirty="0" smtClean="0">
                <a:cs typeface="Times New Roman" pitchFamily="18" charset="0"/>
              </a:rPr>
              <a:t>Uses series of existing values to forecast what other values will be</a:t>
            </a:r>
          </a:p>
          <a:p>
            <a:pPr eaLnBrk="1" hangingPunct="1">
              <a:defRPr/>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EB89655-2A98-4C98-90A3-7F24452ED189}" type="slidenum">
              <a:rPr lang="en-US" altLang="en-US" sz="1200" smtClean="0">
                <a:latin typeface="Times New Roman" pitchFamily="18" charset="0"/>
              </a:rPr>
              <a:pPr eaLnBrk="1" hangingPunct="1"/>
              <a:t>33</a:t>
            </a:fld>
            <a:endParaRPr lang="en-US" altLang="en-US" sz="1200"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ln/>
        </p:spPr>
        <p:txBody>
          <a:bodyPr/>
          <a:lstStyle/>
          <a:p>
            <a:pPr eaLnBrk="1" hangingPunct="1">
              <a:defRPr/>
            </a:pPr>
            <a:r>
              <a:rPr lang="en-US" dirty="0" smtClean="0"/>
              <a:t>This slide discusses another business intelligence tool driven by databases, data mining. Data mining provides insights into data that cannot be discovered through OLAP, by inferring rules from patterns in data.</a:t>
            </a:r>
          </a:p>
          <a:p>
            <a:pPr eaLnBrk="1" hangingPunct="1">
              <a:defRPr/>
            </a:pPr>
            <a:endParaRPr lang="en-US" dirty="0" smtClean="0"/>
          </a:p>
          <a:p>
            <a:pPr eaLnBrk="1" hangingPunct="1">
              <a:defRPr/>
            </a:pPr>
            <a:r>
              <a:rPr lang="en-US" dirty="0" smtClean="0"/>
              <a:t>Ask students to describe the types of information listed: </a:t>
            </a:r>
          </a:p>
          <a:p>
            <a:pPr marL="285750" indent="-285750">
              <a:spcAft>
                <a:spcPct val="30000"/>
              </a:spcAft>
              <a:buFontTx/>
              <a:buChar char="•"/>
              <a:defRPr/>
            </a:pPr>
            <a:r>
              <a:rPr lang="en-US" sz="2000" b="1" dirty="0" smtClean="0"/>
              <a:t>A</a:t>
            </a:r>
            <a:r>
              <a:rPr lang="en-US" sz="2000" b="1" dirty="0" smtClean="0">
                <a:cs typeface="Times New Roman" pitchFamily="18" charset="0"/>
              </a:rPr>
              <a:t>ssociations: </a:t>
            </a:r>
            <a:r>
              <a:rPr lang="en-US" sz="2000" dirty="0" smtClean="0">
                <a:cs typeface="Times New Roman" pitchFamily="18" charset="0"/>
              </a:rPr>
              <a:t>Occurrences linked to single event</a:t>
            </a:r>
          </a:p>
          <a:p>
            <a:pPr marL="285750" indent="-285750">
              <a:spcAft>
                <a:spcPct val="30000"/>
              </a:spcAft>
              <a:buFontTx/>
              <a:buChar char="•"/>
              <a:defRPr/>
            </a:pPr>
            <a:r>
              <a:rPr lang="en-US" sz="2000" b="1" dirty="0" smtClean="0">
                <a:cs typeface="Times New Roman" pitchFamily="18" charset="0"/>
              </a:rPr>
              <a:t>Sequences: </a:t>
            </a:r>
            <a:r>
              <a:rPr lang="en-US" sz="2000" dirty="0" smtClean="0">
                <a:cs typeface="Times New Roman" pitchFamily="18" charset="0"/>
              </a:rPr>
              <a:t>Events linked over time</a:t>
            </a:r>
          </a:p>
          <a:p>
            <a:pPr marL="285750" indent="-285750">
              <a:spcAft>
                <a:spcPct val="30000"/>
              </a:spcAft>
              <a:buFontTx/>
              <a:buChar char="•"/>
              <a:defRPr/>
            </a:pPr>
            <a:r>
              <a:rPr lang="en-US" sz="2000" b="1" dirty="0" smtClean="0">
                <a:cs typeface="Times New Roman" pitchFamily="18" charset="0"/>
              </a:rPr>
              <a:t>Classification: </a:t>
            </a:r>
            <a:r>
              <a:rPr lang="en-US" sz="2000" dirty="0" smtClean="0">
                <a:cs typeface="Times New Roman" pitchFamily="18" charset="0"/>
              </a:rPr>
              <a:t>Recognizes patterns that describe group to which item belongs</a:t>
            </a:r>
          </a:p>
          <a:p>
            <a:pPr marL="285750" indent="-285750">
              <a:spcAft>
                <a:spcPct val="30000"/>
              </a:spcAft>
              <a:buFontTx/>
              <a:buChar char="•"/>
              <a:defRPr/>
            </a:pPr>
            <a:r>
              <a:rPr lang="en-US" sz="2000" b="1" dirty="0" smtClean="0">
                <a:cs typeface="Times New Roman" pitchFamily="18" charset="0"/>
              </a:rPr>
              <a:t>Clustering: </a:t>
            </a:r>
            <a:r>
              <a:rPr lang="en-US" sz="2000" dirty="0" smtClean="0">
                <a:cs typeface="Times New Roman" pitchFamily="18" charset="0"/>
              </a:rPr>
              <a:t>Similar to classification when no groups have been defined; finds groupings within data</a:t>
            </a:r>
          </a:p>
          <a:p>
            <a:pPr marL="285750" indent="-285750">
              <a:spcAft>
                <a:spcPct val="30000"/>
              </a:spcAft>
              <a:buFontTx/>
              <a:buChar char="•"/>
              <a:defRPr/>
            </a:pPr>
            <a:r>
              <a:rPr lang="en-US" sz="2000" b="1" dirty="0" smtClean="0">
                <a:cs typeface="Times New Roman" pitchFamily="18" charset="0"/>
              </a:rPr>
              <a:t>Forecasting: </a:t>
            </a:r>
            <a:r>
              <a:rPr lang="en-US" sz="2000" dirty="0" smtClean="0">
                <a:cs typeface="Times New Roman" pitchFamily="18" charset="0"/>
              </a:rPr>
              <a:t>Uses series of existing values to forecast what other values will be</a:t>
            </a:r>
          </a:p>
          <a:p>
            <a:pPr eaLnBrk="1" hangingPunct="1">
              <a:defRPr/>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BEE3E33-A5A9-4751-90BD-A8A999B21E9A}" type="slidenum">
              <a:rPr lang="en-US" altLang="en-US" sz="1200" smtClean="0">
                <a:latin typeface="Times New Roman" pitchFamily="18" charset="0"/>
              </a:rPr>
              <a:pPr eaLnBrk="1" hangingPunct="1"/>
              <a:t>35</a:t>
            </a:fld>
            <a:endParaRPr lang="en-US" altLang="en-US" sz="1200"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business intelligence techniques related to data mining. Predictive analysis uses data mining techniques. The text provides the example of the U.S. division of The Body Shop, which used predictive analysis to identify customers who were more likely to purchase from catalogs. This helped the company create a more targeted mailing list, improving their response rate.</a:t>
            </a:r>
          </a:p>
          <a:p>
            <a:pPr eaLnBrk="1" hangingPunct="1"/>
            <a:endParaRPr lang="en-US" altLang="en-US" smtClean="0"/>
          </a:p>
          <a:p>
            <a:pPr eaLnBrk="1" hangingPunct="1"/>
            <a:r>
              <a:rPr lang="en-US" altLang="en-US" smtClean="0"/>
              <a:t>While data mining describes analysis of data in databases, there are other types of information that can be “mined,” such as text mining and Web mining. Ask students what other types of unstructured textual data sets a company might store, and what kind of  useful information might be extracted from them.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8910D30-B155-4122-B476-F76EDB48148B}" type="slidenum">
              <a:rPr lang="en-US" altLang="en-US" sz="1200" smtClean="0">
                <a:latin typeface="Times New Roman" pitchFamily="18" charset="0"/>
              </a:rPr>
              <a:pPr eaLnBrk="1" hangingPunct="1"/>
              <a:t>38</a:t>
            </a:fld>
            <a:endParaRPr lang="en-US" altLang="en-US" sz="1200"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slide continues the exploration of mining stored data for valuable information. In addition to text mining, there are several ways to mine information on the Web. The text uses the example of marketers using Google Trends and Google Insights for Search services, which track the popularity of various words and phrases used in Google search queries, to learn what people are interested in and what they are interested in buying. What type of Web mining is this? Why might a marketer be interested in the number of Web pages that link to a site?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E0E0744-5D7D-45F0-8709-370217B1BA6B}" type="slidenum">
              <a:rPr lang="en-US" altLang="en-US" sz="1200" smtClean="0">
                <a:latin typeface="Times New Roman" pitchFamily="18" charset="0"/>
              </a:rPr>
              <a:pPr eaLnBrk="1" hangingPunct="1"/>
              <a:t>39</a:t>
            </a:fld>
            <a:endParaRPr lang="en-US" altLang="en-US" sz="1200"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looks at how companies utilize the Web to access company databases. Ask students to describe the flow of information from a company’s databases to the Web page a user is accessing data on. Why is browser software easy to use? Why is it less expensive to add a Web interface to a database-driven information system?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9E2B15A-2567-42F0-9AA9-6B3DAC33679D}" type="slidenum">
              <a:rPr lang="en-US" altLang="en-US" sz="1200" smtClean="0">
                <a:latin typeface="Times New Roman" pitchFamily="18" charset="0"/>
              </a:rPr>
              <a:pPr eaLnBrk="1" hangingPunct="1"/>
              <a:t>40</a:t>
            </a:fld>
            <a:endParaRPr lang="en-US" altLang="en-US" sz="1200" smtClean="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firm’s need for an information policy in order to ensure that firm data is accurate, reliable, and readily available. Note that while the database administration group establishes and creates the physical database, the data administration function is responsible for logical database design and data dictionary development. Why would this function be better placed with the data administration group?</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FCAADC5-48EE-48AB-ABBC-E347C8B2DD3F}" type="slidenum">
              <a:rPr lang="en-US" altLang="en-US" sz="1200" smtClean="0">
                <a:latin typeface="Times New Roman" pitchFamily="18" charset="0"/>
              </a:rPr>
              <a:pPr eaLnBrk="1" hangingPunct="1"/>
              <a:t>41</a:t>
            </a:fld>
            <a:endParaRPr lang="en-US" altLang="en-US" sz="1200"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importance of data quality. Ask students for personal examples of what happens when a company’s data is faulty. The text provides an example of 20% of U.S. mail and commercial package deliveries being returned because of faulty addresses.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DDA86B2-D5E3-4842-8646-796AF3141F50}" type="slidenum">
              <a:rPr lang="en-US" altLang="en-US" sz="1200" smtClean="0">
                <a:latin typeface="Times New Roman" pitchFamily="18" charset="0"/>
              </a:rPr>
              <a:pPr eaLnBrk="1" hangingPunct="1"/>
              <a:t>42</a:t>
            </a:fld>
            <a:endParaRPr lang="en-US" altLang="en-US" sz="1200"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continues the discussion of data quality and examines ways to improve the firm’s data quality. Ask students what types of data quality problems there are (data that is incomplete, inaccurate, improperly formatted, redundant). Ask students if user perceptions of quality are as important as statistical evidence of data quality problems. What is another word for data cleansing?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FF0EF9A-12AA-42ED-809A-67DE74606602}" type="slidenum">
              <a:rPr lang="en-US" altLang="en-US" sz="1200" smtClean="0">
                <a:latin typeface="Times New Roman" pitchFamily="18" charset="0"/>
              </a:rPr>
              <a:pPr eaLnBrk="1" hangingPunct="1"/>
              <a:t>4</a:t>
            </a:fld>
            <a:endParaRPr lang="en-US" altLang="en-US" sz="1200"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graphic illustrates the hierarchy of data found in a database. It shows the student course file grouped with files on students’ personal histories and financial backgrounds to create a student database.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C2F77F11-3DD7-4121-8B0E-6DF82B0CFC25}" type="slidenum">
              <a:rPr lang="en-US" altLang="en-US" sz="1200" smtClean="0">
                <a:latin typeface="Times New Roman" pitchFamily="18" charset="0"/>
              </a:rPr>
              <a:pPr eaLnBrk="1" hangingPunct="1"/>
              <a:t>5</a:t>
            </a:fld>
            <a:endParaRPr lang="en-US" altLang="en-US" sz="1200"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discusses the problems in data management that occur in a traditional file environment. In a traditional file environment, different functions in the business (accounting, finance, HR, etc.) maintained their own separate files and databases. </a:t>
            </a:r>
          </a:p>
          <a:p>
            <a:pPr eaLnBrk="1" hangingPunct="1"/>
            <a:endParaRPr lang="en-US" altLang="en-US" smtClean="0"/>
          </a:p>
          <a:p>
            <a:pPr eaLnBrk="1" hangingPunct="1"/>
            <a:r>
              <a:rPr lang="en-US" altLang="en-US" smtClean="0"/>
              <a:t>Ask students to describe further why data redundancy, inconsistency pose problems? What kinds of problems happen when data is redundant or inconsistence. Ask students to give an example of program-data dependence. What makes the traditional file environment inflexible?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3108439-6592-46CA-B270-ED2CAD4FB4FE}" type="slidenum">
              <a:rPr lang="en-US" altLang="en-US" sz="1200" smtClean="0">
                <a:latin typeface="Times New Roman" pitchFamily="18" charset="0"/>
              </a:rPr>
              <a:pPr eaLnBrk="1" hangingPunct="1"/>
              <a:t>6</a:t>
            </a:fld>
            <a:endParaRPr lang="en-US" altLang="en-US" sz="1200"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a traditional environment, in which different business functions maintain separate data and applications to store and access that data. Remember from the opening case that HP had over 14,000 databases. </a:t>
            </a:r>
          </a:p>
          <a:p>
            <a:pPr eaLnBrk="1" hangingPunct="1"/>
            <a:endParaRPr lang="en-US" altLang="en-US" smtClean="0"/>
          </a:p>
          <a:p>
            <a:pPr eaLnBrk="1" hangingPunct="1"/>
            <a:r>
              <a:rPr lang="en-US" altLang="en-US" smtClean="0"/>
              <a:t>Ask students what kinds of data might be shared between accounting/finance and HR. What about between sales and marketing and manufacturing?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3300D55F-785F-4C0E-A1FA-BEDB15F0292B}" type="slidenum">
              <a:rPr lang="en-US" altLang="en-US" sz="1200" smtClean="0">
                <a:latin typeface="Times New Roman" pitchFamily="18" charset="0"/>
              </a:rPr>
              <a:pPr eaLnBrk="1" hangingPunct="1"/>
              <a:t>7</a:t>
            </a:fld>
            <a:endParaRPr lang="en-US" altLang="en-US" sz="1200"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defines and describes databases and DBMS. Ask students to explain what the difference is between a database and a DBMS. What is the physical view of data? What is the logical view of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B3150289-258E-47CA-80D9-29F4970FFC95}" type="slidenum">
              <a:rPr lang="en-US" altLang="en-US" sz="1200" smtClean="0">
                <a:latin typeface="Times New Roman" pitchFamily="18" charset="0"/>
              </a:rPr>
              <a:pPr eaLnBrk="1" hangingPunct="1"/>
              <a:t>8</a:t>
            </a:fld>
            <a:endParaRPr lang="en-US" altLang="en-US" sz="1200"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graphic illustrates what is meant by providing different logical views of data. The orange rectangles represent two different views in an HR database, one for reviewing employee benefits, the other for accessing payroll records. The students can think of the green cylinder as the physical view, which shows how the data are actually organized and stored on the physical media. The physical data do not change, but a DBMS can create many different logical views to suit different needs of users.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25D47E48-1EA1-4DEC-9D37-69F8EBE30202}" type="slidenum">
              <a:rPr lang="en-US" altLang="en-US" sz="1200" smtClean="0">
                <a:latin typeface="Times New Roman" pitchFamily="18" charset="0"/>
              </a:rPr>
              <a:pPr eaLnBrk="1" hangingPunct="1"/>
              <a:t>9</a:t>
            </a:fld>
            <a:endParaRPr lang="en-US" altLang="en-US" sz="1200"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This slide introduces the most common type of DBMS in use with PCs, servers, and mainframes today, the relational database. Ask students why these DBMS are called relational. Ask students for examples of RDBMS software popular today and if they have every used any of this software.  You can walk students through an example data base that you have prepared in Access or use one of the exercise data tables found at the end of the chapter.  Identify rows, fields, and primary key.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82952281"/>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8509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57068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069880-D853-4B72-A3CD-01E2A95CEEA3}"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4104092431"/>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9880-D853-4B72-A3CD-01E2A95CEEA3}"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2843098711"/>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69880-D853-4B72-A3CD-01E2A95CEEA3}"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3314158871"/>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069880-D853-4B72-A3CD-01E2A95CEEA3}"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262071070"/>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69880-D853-4B72-A3CD-01E2A95CEEA3}" type="datetimeFigureOut">
              <a:rPr lang="en-US" smtClean="0"/>
              <a:t>10/6/2013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2073442825"/>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069880-D853-4B72-A3CD-01E2A95CEEA3}" type="datetimeFigureOut">
              <a:rPr lang="en-US" smtClean="0"/>
              <a:t>10/6/2013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1059576734"/>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69880-D853-4B72-A3CD-01E2A95CEEA3}" type="datetimeFigureOut">
              <a:rPr lang="en-US" smtClean="0"/>
              <a:t>10/6/2013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1498578049"/>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9880-D853-4B72-A3CD-01E2A95CEEA3}"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1869444372"/>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23081"/>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69880-D853-4B72-A3CD-01E2A95CEEA3}" type="datetimeFigureOut">
              <a:rPr lang="en-US" smtClean="0"/>
              <a:t>10/6/2013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792269839"/>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9880-D853-4B72-A3CD-01E2A95CEEA3}"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1794659297"/>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69880-D853-4B72-A3CD-01E2A95CEEA3}" type="datetimeFigureOut">
              <a:rPr lang="en-US" smtClean="0"/>
              <a:t>10/6/2013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00522-D382-4CAB-AB35-984878BCF3D6}" type="slidenum">
              <a:rPr lang="en-US" smtClean="0"/>
              <a:t>‹#›</a:t>
            </a:fld>
            <a:endParaRPr lang="en-US"/>
          </a:p>
        </p:txBody>
      </p:sp>
    </p:spTree>
    <p:extLst>
      <p:ext uri="{BB962C8B-B14F-4D97-AF65-F5344CB8AC3E}">
        <p14:creationId xmlns:p14="http://schemas.microsoft.com/office/powerpoint/2010/main" val="361205517"/>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44296658"/>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725140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032806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25396826"/>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97704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10006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811898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a:off x="0" y="6477000"/>
            <a:ext cx="9144000" cy="381000"/>
          </a:xfrm>
          <a:prstGeom prst="rect">
            <a:avLst/>
          </a:prstGeom>
          <a:gradFill>
            <a:gsLst>
              <a:gs pos="5000">
                <a:srgbClr val="00682C"/>
              </a:gs>
              <a:gs pos="39000">
                <a:srgbClr val="65B627"/>
              </a:gs>
              <a:gs pos="100000">
                <a:srgbClr val="00682C"/>
              </a:gs>
            </a:gsLst>
            <a:lin ang="10800000" scaled="0"/>
          </a:gradFill>
          <a:ln w="9525">
            <a:solidFill>
              <a:schemeClr val="tx1"/>
            </a:solidFill>
            <a:miter lim="800000"/>
            <a:headEnd/>
            <a:tailEnd/>
          </a:ln>
          <a:effectLst/>
        </p:spPr>
        <p:txBody>
          <a:bodyPr wrap="none" anchor="ctr"/>
          <a:lstStyle/>
          <a:p>
            <a:pPr>
              <a:defRPr/>
            </a:pPr>
            <a:endParaRPr lang="en-US" dirty="0"/>
          </a:p>
        </p:txBody>
      </p:sp>
      <p:sp>
        <p:nvSpPr>
          <p:cNvPr id="1060" name="Text Box 36"/>
          <p:cNvSpPr txBox="1">
            <a:spLocks noChangeArrowheads="1"/>
          </p:cNvSpPr>
          <p:nvPr/>
        </p:nvSpPr>
        <p:spPr bwMode="auto">
          <a:xfrm>
            <a:off x="0" y="6508750"/>
            <a:ext cx="695325" cy="336550"/>
          </a:xfrm>
          <a:prstGeom prst="rect">
            <a:avLst/>
          </a:prstGeom>
          <a:noFill/>
          <a:ln w="12700">
            <a:noFill/>
            <a:miter lim="800000"/>
            <a:headEnd/>
            <a:tailEnd/>
          </a:ln>
          <a:effectLst/>
        </p:spPr>
        <p:txBody>
          <a:bodyPr>
            <a:spAutoFit/>
          </a:bodyPr>
          <a:lstStyle/>
          <a:p>
            <a:pPr eaLnBrk="0" hangingPunct="0">
              <a:spcBef>
                <a:spcPct val="50000"/>
              </a:spcBef>
              <a:defRPr/>
            </a:pPr>
            <a:r>
              <a:rPr lang="en-US" sz="1600" b="1" dirty="0">
                <a:solidFill>
                  <a:srgbClr val="FFFFFF"/>
                </a:solidFill>
              </a:rPr>
              <a:t>6.</a:t>
            </a:r>
            <a:fld id="{1CBC1759-3270-4DC8-9BDF-18E4842DA5F4}" type="slidenum">
              <a:rPr lang="en-US" sz="1600" b="1">
                <a:solidFill>
                  <a:srgbClr val="FFFFFF"/>
                </a:solidFill>
              </a:rPr>
              <a:pPr eaLnBrk="0" hangingPunct="0">
                <a:spcBef>
                  <a:spcPct val="50000"/>
                </a:spcBef>
                <a:defRPr/>
              </a:pPr>
              <a:t>‹#›</a:t>
            </a:fld>
            <a:endParaRPr lang="en-US" sz="1600" b="1" dirty="0">
              <a:solidFill>
                <a:srgbClr val="FFFFFF"/>
              </a:solidFill>
            </a:endParaRPr>
          </a:p>
        </p:txBody>
      </p:sp>
      <p:sp>
        <p:nvSpPr>
          <p:cNvPr id="1061" name="Text Box 37"/>
          <p:cNvSpPr txBox="1">
            <a:spLocks noChangeArrowheads="1"/>
          </p:cNvSpPr>
          <p:nvPr/>
        </p:nvSpPr>
        <p:spPr bwMode="auto">
          <a:xfrm>
            <a:off x="7045325" y="6553200"/>
            <a:ext cx="2355850" cy="304800"/>
          </a:xfrm>
          <a:prstGeom prst="rect">
            <a:avLst/>
          </a:prstGeom>
          <a:noFill/>
          <a:ln w="12700">
            <a:noFill/>
            <a:miter lim="800000"/>
            <a:headEnd/>
            <a:tailEnd/>
          </a:ln>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1400" b="1">
                <a:solidFill>
                  <a:srgbClr val="FFFFFF"/>
                </a:solidFill>
              </a:rPr>
              <a:t>©</a:t>
            </a:r>
            <a:r>
              <a:rPr lang="en-US" altLang="en-US" sz="1400">
                <a:solidFill>
                  <a:srgbClr val="FFFFFF"/>
                </a:solidFill>
              </a:rPr>
              <a:t> 2010 by Prentice Hall</a:t>
            </a:r>
          </a:p>
        </p:txBody>
      </p:sp>
      <p:sp>
        <p:nvSpPr>
          <p:cNvPr id="1063" name="Text Box 39"/>
          <p:cNvSpPr txBox="1">
            <a:spLocks noChangeArrowheads="1"/>
          </p:cNvSpPr>
          <p:nvPr/>
        </p:nvSpPr>
        <p:spPr bwMode="auto">
          <a:xfrm>
            <a:off x="1752600" y="990600"/>
            <a:ext cx="6019800" cy="457200"/>
          </a:xfrm>
          <a:prstGeom prst="rect">
            <a:avLst/>
          </a:prstGeom>
          <a:noFill/>
          <a:ln w="9525">
            <a:noFill/>
            <a:miter lim="800000"/>
            <a:headEnd/>
            <a:tailEnd/>
          </a:ln>
          <a:effectLst/>
        </p:spPr>
        <p:txBody>
          <a:bodyPr>
            <a:spAutoFit/>
          </a:bodyPr>
          <a:lstStyle/>
          <a:p>
            <a:pPr>
              <a:spcBef>
                <a:spcPct val="50000"/>
              </a:spcBef>
              <a:defRPr/>
            </a:pPr>
            <a:endParaRPr lang="en-US" dirty="0"/>
          </a:p>
        </p:txBody>
      </p:sp>
      <p:pic>
        <p:nvPicPr>
          <p:cNvPr id="12294" name="Picture 6" descr="yellowstripe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yellowstripeswglobe3.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9"/>
          <p:cNvSpPr txBox="1">
            <a:spLocks noChangeArrowheads="1"/>
          </p:cNvSpPr>
          <p:nvPr userDrawn="1"/>
        </p:nvSpPr>
        <p:spPr bwMode="auto">
          <a:xfrm>
            <a:off x="1752600" y="990600"/>
            <a:ext cx="6019800" cy="457200"/>
          </a:xfrm>
          <a:prstGeom prst="rect">
            <a:avLst/>
          </a:prstGeom>
          <a:noFill/>
          <a:ln w="9525">
            <a:noFill/>
            <a:miter lim="800000"/>
            <a:headEnd/>
            <a:tailEnd/>
          </a:ln>
          <a:effectLst/>
        </p:spPr>
        <p:txBody>
          <a:bodyPr>
            <a:spAutoFit/>
          </a:bodyPr>
          <a:lstStyle/>
          <a:p>
            <a:pPr>
              <a:spcBef>
                <a:spcPct val="50000"/>
              </a:spcBef>
              <a:defRPr/>
            </a:pP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nstantia" pitchFamily="18" charset="0"/>
        </a:defRPr>
      </a:lvl2pPr>
      <a:lvl3pPr algn="ctr" rtl="0" eaLnBrk="0" fontAlgn="base" hangingPunct="0">
        <a:spcBef>
          <a:spcPct val="0"/>
        </a:spcBef>
        <a:spcAft>
          <a:spcPct val="0"/>
        </a:spcAft>
        <a:defRPr sz="4400">
          <a:solidFill>
            <a:schemeClr val="tx2"/>
          </a:solidFill>
          <a:latin typeface="Constantia" pitchFamily="18" charset="0"/>
        </a:defRPr>
      </a:lvl3pPr>
      <a:lvl4pPr algn="ctr" rtl="0" eaLnBrk="0" fontAlgn="base" hangingPunct="0">
        <a:spcBef>
          <a:spcPct val="0"/>
        </a:spcBef>
        <a:spcAft>
          <a:spcPct val="0"/>
        </a:spcAft>
        <a:defRPr sz="4400">
          <a:solidFill>
            <a:schemeClr val="tx2"/>
          </a:solidFill>
          <a:latin typeface="Constantia" pitchFamily="18" charset="0"/>
        </a:defRPr>
      </a:lvl4pPr>
      <a:lvl5pPr algn="ctr" rtl="0" eaLnBrk="0" fontAlgn="base" hangingPunct="0">
        <a:spcBef>
          <a:spcPct val="0"/>
        </a:spcBef>
        <a:spcAft>
          <a:spcPct val="0"/>
        </a:spcAft>
        <a:defRPr sz="4400">
          <a:solidFill>
            <a:schemeClr val="tx2"/>
          </a:solidFill>
          <a:latin typeface="Constantia" pitchFamily="18" charset="0"/>
        </a:defRPr>
      </a:lvl5pPr>
      <a:lvl6pPr marL="457200" algn="ctr" rtl="0" eaLnBrk="1" fontAlgn="base" hangingPunct="1">
        <a:spcBef>
          <a:spcPct val="0"/>
        </a:spcBef>
        <a:spcAft>
          <a:spcPct val="0"/>
        </a:spcAft>
        <a:defRPr sz="4400">
          <a:solidFill>
            <a:schemeClr val="tx2"/>
          </a:solidFill>
          <a:latin typeface="Constantia" pitchFamily="18" charset="0"/>
        </a:defRPr>
      </a:lvl6pPr>
      <a:lvl7pPr marL="914400" algn="ctr" rtl="0" eaLnBrk="1" fontAlgn="base" hangingPunct="1">
        <a:spcBef>
          <a:spcPct val="0"/>
        </a:spcBef>
        <a:spcAft>
          <a:spcPct val="0"/>
        </a:spcAft>
        <a:defRPr sz="4400">
          <a:solidFill>
            <a:schemeClr val="tx2"/>
          </a:solidFill>
          <a:latin typeface="Constantia" pitchFamily="18" charset="0"/>
        </a:defRPr>
      </a:lvl7pPr>
      <a:lvl8pPr marL="1371600" algn="ctr" rtl="0" eaLnBrk="1" fontAlgn="base" hangingPunct="1">
        <a:spcBef>
          <a:spcPct val="0"/>
        </a:spcBef>
        <a:spcAft>
          <a:spcPct val="0"/>
        </a:spcAft>
        <a:defRPr sz="4400">
          <a:solidFill>
            <a:schemeClr val="tx2"/>
          </a:solidFill>
          <a:latin typeface="Constantia" pitchFamily="18" charset="0"/>
        </a:defRPr>
      </a:lvl8pPr>
      <a:lvl9pPr marL="1828800" algn="ctr" rtl="0" eaLnBrk="1" fontAlgn="base" hangingPunct="1">
        <a:spcBef>
          <a:spcPct val="0"/>
        </a:spcBef>
        <a:spcAft>
          <a:spcPct val="0"/>
        </a:spcAft>
        <a:defRPr sz="4400">
          <a:solidFill>
            <a:schemeClr val="tx2"/>
          </a:solidFill>
          <a:latin typeface="Constant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69880-D853-4B72-A3CD-01E2A95CEEA3}" type="datetimeFigureOut">
              <a:rPr lang="en-US" smtClean="0"/>
              <a:t>10/6/2013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0522-D382-4CAB-AB35-984878BCF3D6}" type="slidenum">
              <a:rPr lang="en-US" smtClean="0"/>
              <a:t>‹#›</a:t>
            </a:fld>
            <a:endParaRPr lang="en-US"/>
          </a:p>
        </p:txBody>
      </p:sp>
      <p:sp>
        <p:nvSpPr>
          <p:cNvPr id="7" name="Text Box 39"/>
          <p:cNvSpPr txBox="1">
            <a:spLocks noChangeArrowheads="1"/>
          </p:cNvSpPr>
          <p:nvPr userDrawn="1"/>
        </p:nvSpPr>
        <p:spPr bwMode="auto">
          <a:xfrm>
            <a:off x="1752600" y="990600"/>
            <a:ext cx="6019800" cy="457200"/>
          </a:xfrm>
          <a:prstGeom prst="rect">
            <a:avLst/>
          </a:prstGeom>
          <a:noFill/>
          <a:ln w="9525">
            <a:noFill/>
            <a:miter lim="800000"/>
            <a:headEnd/>
            <a:tailEnd/>
          </a:ln>
          <a:effectLst/>
        </p:spPr>
        <p:txBody>
          <a:bodyPr>
            <a:spAutoFit/>
          </a:bodyPr>
          <a:lstStyle/>
          <a:p>
            <a:pPr>
              <a:spcBef>
                <a:spcPct val="50000"/>
              </a:spcBef>
              <a:defRPr/>
            </a:pPr>
            <a:endParaRPr lang="en-US" dirty="0"/>
          </a:p>
        </p:txBody>
      </p:sp>
    </p:spTree>
    <p:extLst>
      <p:ext uri="{BB962C8B-B14F-4D97-AF65-F5344CB8AC3E}">
        <p14:creationId xmlns:p14="http://schemas.microsoft.com/office/powerpoint/2010/main" val="7334060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13.png"/><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14.png"/><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16.png"/><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17.png"/><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524000" y="2438400"/>
            <a:ext cx="6248400" cy="3441700"/>
          </a:xfrm>
          <a:prstGeom prst="rect">
            <a:avLst/>
          </a:prstGeom>
          <a:noFill/>
          <a:ln w="9525">
            <a:noFill/>
            <a:miter lim="800000"/>
            <a:headEnd/>
            <a:tailEnd/>
          </a:ln>
          <a:effectLst>
            <a:outerShdw dist="35921" dir="2700000" algn="ctr" rotWithShape="0">
              <a:schemeClr val="bg2"/>
            </a:outerShdw>
          </a:effectLst>
        </p:spPr>
        <p:txBody>
          <a:bodyPr>
            <a:spAutoFit/>
          </a:bodyPr>
          <a:lstStyle/>
          <a:p>
            <a:pPr algn="ctr" eaLnBrk="0" hangingPunct="0">
              <a:spcBef>
                <a:spcPct val="50000"/>
              </a:spcBef>
              <a:defRPr/>
            </a:pPr>
            <a:r>
              <a:rPr lang="en-US" sz="4400" b="1" dirty="0">
                <a:effectLst>
                  <a:outerShdw blurRad="38100" dist="38100" dir="2700000" algn="tl">
                    <a:srgbClr val="C0C0C0"/>
                  </a:outerShdw>
                </a:effectLst>
                <a:cs typeface="Times New Roman" pitchFamily="18" charset="0"/>
              </a:rPr>
              <a:t>Foundations of Business Intelligence: Databases and Information Management</a:t>
            </a:r>
            <a:endParaRPr lang="en-US" sz="4400" b="1" dirty="0">
              <a:effectLst>
                <a:outerShdw blurRad="38100" dist="38100" dir="2700000" algn="tl">
                  <a:srgbClr val="C0C0C0"/>
                </a:outerShdw>
              </a:effectLst>
            </a:endParaRPr>
          </a:p>
        </p:txBody>
      </p:sp>
      <p:grpSp>
        <p:nvGrpSpPr>
          <p:cNvPr id="13317" name="Group 12"/>
          <p:cNvGrpSpPr>
            <a:grpSpLocks/>
          </p:cNvGrpSpPr>
          <p:nvPr/>
        </p:nvGrpSpPr>
        <p:grpSpPr bwMode="auto">
          <a:xfrm>
            <a:off x="1676400" y="1905000"/>
            <a:ext cx="5867400" cy="0"/>
            <a:chOff x="768" y="3408"/>
            <a:chExt cx="3696" cy="0"/>
          </a:xfrm>
        </p:grpSpPr>
        <p:sp>
          <p:nvSpPr>
            <p:cNvPr id="13318" name="Line 8"/>
            <p:cNvSpPr>
              <a:spLocks noChangeShapeType="1"/>
            </p:cNvSpPr>
            <p:nvPr/>
          </p:nvSpPr>
          <p:spPr bwMode="auto">
            <a:xfrm>
              <a:off x="768" y="3408"/>
              <a:ext cx="816" cy="0"/>
            </a:xfrm>
            <a:prstGeom prst="line">
              <a:avLst/>
            </a:prstGeom>
            <a:noFill/>
            <a:ln w="127000">
              <a:solidFill>
                <a:srgbClr val="9F0F1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Line 9"/>
            <p:cNvSpPr>
              <a:spLocks noChangeShapeType="1"/>
            </p:cNvSpPr>
            <p:nvPr/>
          </p:nvSpPr>
          <p:spPr bwMode="auto">
            <a:xfrm>
              <a:off x="1728" y="3408"/>
              <a:ext cx="816" cy="0"/>
            </a:xfrm>
            <a:prstGeom prst="line">
              <a:avLst/>
            </a:prstGeom>
            <a:noFill/>
            <a:ln w="127000">
              <a:solidFill>
                <a:srgbClr val="00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0" name="Line 10"/>
            <p:cNvSpPr>
              <a:spLocks noChangeShapeType="1"/>
            </p:cNvSpPr>
            <p:nvPr/>
          </p:nvSpPr>
          <p:spPr bwMode="auto">
            <a:xfrm>
              <a:off x="2688" y="3408"/>
              <a:ext cx="816" cy="0"/>
            </a:xfrm>
            <a:prstGeom prst="line">
              <a:avLst/>
            </a:prstGeom>
            <a:noFill/>
            <a:ln w="12700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 name="Line 11"/>
            <p:cNvSpPr>
              <a:spLocks noChangeShapeType="1"/>
            </p:cNvSpPr>
            <p:nvPr/>
          </p:nvSpPr>
          <p:spPr bwMode="auto">
            <a:xfrm>
              <a:off x="3648" y="3408"/>
              <a:ext cx="816" cy="0"/>
            </a:xfrm>
            <a:prstGeom prst="line">
              <a:avLst/>
            </a:prstGeom>
            <a:noFill/>
            <a:ln w="1270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905250" y="60960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6-4A</a:t>
            </a:r>
          </a:p>
        </p:txBody>
      </p:sp>
      <p:sp>
        <p:nvSpPr>
          <p:cNvPr id="2053" name="Text Box 5"/>
          <p:cNvSpPr txBox="1">
            <a:spLocks noChangeArrowheads="1"/>
          </p:cNvSpPr>
          <p:nvPr/>
        </p:nvSpPr>
        <p:spPr bwMode="auto">
          <a:xfrm>
            <a:off x="1600200" y="5518150"/>
            <a:ext cx="6019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A relational database organizes data in the form of two-dimensional tables. Illustrated here are tables for the entities SUPPLIER and PART showing how they represent each entity and its attributes.  Supplier_Number is a primary key for the SUPPLIER table and a foreign key for the PART table.</a:t>
            </a:r>
          </a:p>
        </p:txBody>
      </p:sp>
      <p:sp>
        <p:nvSpPr>
          <p:cNvPr id="145414"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Relational Database Tables</a:t>
            </a:r>
          </a:p>
        </p:txBody>
      </p:sp>
      <p:graphicFrame>
        <p:nvGraphicFramePr>
          <p:cNvPr id="2050" name="Object 10"/>
          <p:cNvGraphicFramePr>
            <a:graphicFrameLocks noChangeAspect="1"/>
          </p:cNvGraphicFramePr>
          <p:nvPr/>
        </p:nvGraphicFramePr>
        <p:xfrm>
          <a:off x="103188" y="1905000"/>
          <a:ext cx="8888412" cy="3195638"/>
        </p:xfrm>
        <a:graphic>
          <a:graphicData uri="http://schemas.openxmlformats.org/presentationml/2006/ole">
            <mc:AlternateContent xmlns:mc="http://schemas.openxmlformats.org/markup-compatibility/2006">
              <mc:Choice xmlns:v="urn:schemas-microsoft-com:vml" Requires="v">
                <p:oleObj spid="_x0000_s2065" name="Image" r:id="rId4" imgW="10171429" imgH="3657143" progId="Photoshop.Image.7">
                  <p:embed/>
                </p:oleObj>
              </mc:Choice>
              <mc:Fallback>
                <p:oleObj name="Image" r:id="rId4" imgW="10171429" imgH="3657143" progId="Photoshop.Image.7">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8" y="1905000"/>
                        <a:ext cx="8888412"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05250" y="6096000"/>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6-4B</a:t>
            </a:r>
          </a:p>
        </p:txBody>
      </p:sp>
      <p:sp>
        <p:nvSpPr>
          <p:cNvPr id="147462"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Relational Database Tables (cont.)</a:t>
            </a:r>
          </a:p>
        </p:txBody>
      </p:sp>
      <p:graphicFrame>
        <p:nvGraphicFramePr>
          <p:cNvPr id="3074" name="Object 8"/>
          <p:cNvGraphicFramePr>
            <a:graphicFrameLocks noChangeAspect="1"/>
          </p:cNvGraphicFramePr>
          <p:nvPr/>
        </p:nvGraphicFramePr>
        <p:xfrm>
          <a:off x="1752600" y="2133600"/>
          <a:ext cx="5715000" cy="3956050"/>
        </p:xfrm>
        <a:graphic>
          <a:graphicData uri="http://schemas.openxmlformats.org/presentationml/2006/ole">
            <mc:AlternateContent xmlns:mc="http://schemas.openxmlformats.org/markup-compatibility/2006">
              <mc:Choice xmlns:v="urn:schemas-microsoft-com:vml" Requires="v">
                <p:oleObj spid="_x0000_s3088" name="Image" r:id="rId4" imgW="5942857" imgH="4114286" progId="Photoshop.Image.7">
                  <p:embed/>
                </p:oleObj>
              </mc:Choice>
              <mc:Fallback>
                <p:oleObj name="Image" r:id="rId4" imgW="5942857" imgH="4114286"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133600"/>
                        <a:ext cx="5715000"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4572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
              </a:spcBef>
              <a:spcAft>
                <a:spcPct val="25000"/>
              </a:spcAft>
              <a:buFontTx/>
              <a:buChar char="•"/>
            </a:pPr>
            <a:r>
              <a:rPr lang="en-US" altLang="en-US" b="1">
                <a:cs typeface="Times New Roman" pitchFamily="18" charset="0"/>
              </a:rPr>
              <a:t>Operations of a Relational DBMS</a:t>
            </a:r>
          </a:p>
          <a:p>
            <a:pPr eaLnBrk="1" hangingPunct="1">
              <a:spcBef>
                <a:spcPct val="5000"/>
              </a:spcBef>
              <a:spcAft>
                <a:spcPct val="25000"/>
              </a:spcAft>
              <a:buFontTx/>
              <a:buChar char="•"/>
            </a:pPr>
            <a:r>
              <a:rPr lang="en-US" altLang="en-US">
                <a:cs typeface="Times New Roman" pitchFamily="18" charset="0"/>
              </a:rPr>
              <a:t>Three basic operations used to develop useful sets of data</a:t>
            </a:r>
          </a:p>
          <a:p>
            <a:pPr lvl="1" eaLnBrk="1" hangingPunct="1">
              <a:spcBef>
                <a:spcPct val="5000"/>
              </a:spcBef>
              <a:spcAft>
                <a:spcPct val="25000"/>
              </a:spcAft>
              <a:buFontTx/>
              <a:buChar char="•"/>
            </a:pPr>
            <a:r>
              <a:rPr lang="en-US" altLang="en-US" b="1">
                <a:cs typeface="Times New Roman" pitchFamily="18" charset="0"/>
              </a:rPr>
              <a:t>SELECT</a:t>
            </a:r>
            <a:r>
              <a:rPr lang="en-US" altLang="en-US">
                <a:cs typeface="Times New Roman" pitchFamily="18" charset="0"/>
              </a:rPr>
              <a:t>: Creates subset of data of all records that meet stated criteria</a:t>
            </a:r>
          </a:p>
          <a:p>
            <a:pPr lvl="1" eaLnBrk="1" hangingPunct="1">
              <a:spcBef>
                <a:spcPct val="5000"/>
              </a:spcBef>
              <a:spcAft>
                <a:spcPct val="25000"/>
              </a:spcAft>
              <a:buFontTx/>
              <a:buChar char="•"/>
            </a:pPr>
            <a:r>
              <a:rPr lang="en-US" altLang="en-US" b="1">
                <a:cs typeface="Times New Roman" pitchFamily="18" charset="0"/>
              </a:rPr>
              <a:t>JOIN</a:t>
            </a:r>
            <a:r>
              <a:rPr lang="en-US" altLang="en-US">
                <a:cs typeface="Times New Roman" pitchFamily="18" charset="0"/>
              </a:rPr>
              <a:t>: Combines relational tables to provide user with more information than available in individual tables</a:t>
            </a:r>
          </a:p>
          <a:p>
            <a:pPr lvl="1" eaLnBrk="1" hangingPunct="1">
              <a:spcBef>
                <a:spcPct val="5000"/>
              </a:spcBef>
              <a:spcAft>
                <a:spcPct val="25000"/>
              </a:spcAft>
              <a:buFontTx/>
              <a:buChar char="•"/>
            </a:pPr>
            <a:r>
              <a:rPr lang="en-US" altLang="en-US" b="1">
                <a:cs typeface="Times New Roman" pitchFamily="18" charset="0"/>
              </a:rPr>
              <a:t>PROJECT</a:t>
            </a:r>
            <a:r>
              <a:rPr lang="en-US" altLang="en-US">
                <a:cs typeface="Times New Roman" pitchFamily="18" charset="0"/>
              </a:rPr>
              <a:t>: Creates subset of columns in table, creating tables with only the information specified</a:t>
            </a:r>
          </a:p>
        </p:txBody>
      </p:sp>
      <p:sp>
        <p:nvSpPr>
          <p:cNvPr id="22532"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6-5</a:t>
            </a:r>
          </a:p>
        </p:txBody>
      </p:sp>
      <p:sp>
        <p:nvSpPr>
          <p:cNvPr id="4101" name="Text Box 5"/>
          <p:cNvSpPr txBox="1">
            <a:spLocks noChangeArrowheads="1"/>
          </p:cNvSpPr>
          <p:nvPr/>
        </p:nvSpPr>
        <p:spPr bwMode="auto">
          <a:xfrm>
            <a:off x="1600200" y="5518150"/>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The select, project, and join operations enable data from two different tables to be combined and only selected attributes to be displayed.</a:t>
            </a:r>
          </a:p>
        </p:txBody>
      </p:sp>
      <p:sp>
        <p:nvSpPr>
          <p:cNvPr id="149510"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The Three Basic Operations of a Relational DBMS</a:t>
            </a:r>
          </a:p>
        </p:txBody>
      </p:sp>
      <p:graphicFrame>
        <p:nvGraphicFramePr>
          <p:cNvPr id="4098" name="Object 8"/>
          <p:cNvGraphicFramePr>
            <a:graphicFrameLocks noChangeAspect="1"/>
          </p:cNvGraphicFramePr>
          <p:nvPr/>
        </p:nvGraphicFramePr>
        <p:xfrm>
          <a:off x="152400" y="2282825"/>
          <a:ext cx="8839200" cy="2924175"/>
        </p:xfrm>
        <a:graphic>
          <a:graphicData uri="http://schemas.openxmlformats.org/presentationml/2006/ole">
            <mc:AlternateContent xmlns:mc="http://schemas.openxmlformats.org/markup-compatibility/2006">
              <mc:Choice xmlns:v="urn:schemas-microsoft-com:vml" Requires="v">
                <p:oleObj spid="_x0000_s4113" name="Image" r:id="rId4" imgW="12444444" imgH="4114286" progId="Photoshop.Image.7">
                  <p:embed/>
                </p:oleObj>
              </mc:Choice>
              <mc:Fallback>
                <p:oleObj name="Image" r:id="rId4" imgW="12444444" imgH="4114286"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282825"/>
                        <a:ext cx="88392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3"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40000"/>
              </a:spcAft>
              <a:buFontTx/>
              <a:buChar char="•"/>
            </a:pPr>
            <a:r>
              <a:rPr lang="en-US" altLang="en-US" sz="2800" b="1">
                <a:cs typeface="Times New Roman" pitchFamily="18" charset="0"/>
              </a:rPr>
              <a:t>Object-Oriented DBMS (OODBMS)</a:t>
            </a:r>
          </a:p>
          <a:p>
            <a:pPr lvl="1" eaLnBrk="1" hangingPunct="1">
              <a:spcAft>
                <a:spcPct val="40000"/>
              </a:spcAft>
              <a:buFontTx/>
              <a:buChar char="•"/>
            </a:pPr>
            <a:r>
              <a:rPr lang="en-US" altLang="en-US"/>
              <a:t>Stores data and procedures as objects</a:t>
            </a:r>
          </a:p>
          <a:p>
            <a:pPr lvl="1" eaLnBrk="1" hangingPunct="1">
              <a:spcAft>
                <a:spcPct val="40000"/>
              </a:spcAft>
              <a:buFontTx/>
              <a:buChar char="•"/>
            </a:pPr>
            <a:r>
              <a:rPr lang="en-US" altLang="en-US"/>
              <a:t>Capable of managing graphics, multimedia, Java applets</a:t>
            </a:r>
          </a:p>
          <a:p>
            <a:pPr lvl="1" eaLnBrk="1" hangingPunct="1">
              <a:spcAft>
                <a:spcPct val="40000"/>
              </a:spcAft>
              <a:buFontTx/>
              <a:buChar char="•"/>
            </a:pPr>
            <a:r>
              <a:rPr lang="en-US" altLang="en-US"/>
              <a:t>Relatively slow compared with relational DBMS for processing large numbers of transactions</a:t>
            </a:r>
          </a:p>
          <a:p>
            <a:pPr lvl="1" eaLnBrk="1" hangingPunct="1">
              <a:spcAft>
                <a:spcPct val="40000"/>
              </a:spcAft>
              <a:buFontTx/>
              <a:buChar char="•"/>
            </a:pPr>
            <a:r>
              <a:rPr lang="en-US" altLang="en-US" b="1"/>
              <a:t>Hybrid object-relational DBMS: </a:t>
            </a:r>
            <a:r>
              <a:rPr lang="en-US" altLang="en-US"/>
              <a:t>Provide capabilities of both OODBMS and relational DBMS</a:t>
            </a:r>
          </a:p>
        </p:txBody>
      </p:sp>
      <p:sp>
        <p:nvSpPr>
          <p:cNvPr id="23556"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35000"/>
              </a:spcAft>
              <a:buFontTx/>
              <a:buChar char="•"/>
            </a:pPr>
            <a:r>
              <a:rPr lang="en-US" altLang="en-US" b="1">
                <a:cs typeface="Times New Roman" pitchFamily="18" charset="0"/>
              </a:rPr>
              <a:t>Capabilities of Database Management Systems</a:t>
            </a:r>
          </a:p>
          <a:p>
            <a:pPr lvl="1" eaLnBrk="1" hangingPunct="1">
              <a:spcAft>
                <a:spcPct val="25000"/>
              </a:spcAft>
              <a:buFontTx/>
              <a:buChar char="•"/>
            </a:pPr>
            <a:r>
              <a:rPr lang="en-US" altLang="en-US" sz="2000" b="1">
                <a:cs typeface="Times New Roman" pitchFamily="18" charset="0"/>
              </a:rPr>
              <a:t>Data definition capability: </a:t>
            </a:r>
            <a:r>
              <a:rPr lang="en-US" altLang="en-US" sz="2000">
                <a:cs typeface="Times New Roman" pitchFamily="18" charset="0"/>
              </a:rPr>
              <a:t>Specifies structure of database content, used t</a:t>
            </a:r>
            <a:r>
              <a:rPr lang="en-US" altLang="en-US" sz="1800">
                <a:cs typeface="Times New Roman" pitchFamily="18" charset="0"/>
              </a:rPr>
              <a:t>o create tables and define characteristics of fields</a:t>
            </a:r>
          </a:p>
          <a:p>
            <a:pPr lvl="1" eaLnBrk="1" hangingPunct="1">
              <a:spcAft>
                <a:spcPct val="25000"/>
              </a:spcAft>
              <a:buFontTx/>
              <a:buChar char="•"/>
            </a:pPr>
            <a:r>
              <a:rPr lang="en-US" altLang="en-US" sz="2000" b="1">
                <a:cs typeface="Times New Roman" pitchFamily="18" charset="0"/>
              </a:rPr>
              <a:t>Data dictionary: </a:t>
            </a:r>
            <a:r>
              <a:rPr lang="en-US" altLang="en-US" sz="2000">
                <a:cs typeface="Times New Roman" pitchFamily="18" charset="0"/>
              </a:rPr>
              <a:t>Automated or manual file storing definitions of data elements and their characteristics</a:t>
            </a:r>
          </a:p>
          <a:p>
            <a:pPr lvl="1" eaLnBrk="1" hangingPunct="1">
              <a:spcAft>
                <a:spcPct val="25000"/>
              </a:spcAft>
              <a:buFontTx/>
              <a:buChar char="•"/>
            </a:pPr>
            <a:r>
              <a:rPr lang="en-US" altLang="en-US" sz="2000" b="1">
                <a:cs typeface="Times New Roman" pitchFamily="18" charset="0"/>
              </a:rPr>
              <a:t>Data manipulation language: </a:t>
            </a:r>
            <a:r>
              <a:rPr lang="en-US" altLang="en-US" sz="2000">
                <a:cs typeface="Times New Roman" pitchFamily="18" charset="0"/>
              </a:rPr>
              <a:t>Used to add, change, delete, retrieve data from database </a:t>
            </a:r>
          </a:p>
          <a:p>
            <a:pPr lvl="2" eaLnBrk="1" hangingPunct="1">
              <a:spcAft>
                <a:spcPct val="25000"/>
              </a:spcAft>
              <a:buFontTx/>
              <a:buChar char="•"/>
            </a:pPr>
            <a:r>
              <a:rPr lang="en-US" altLang="en-US" sz="1800"/>
              <a:t>Structured Query Language (SQL)</a:t>
            </a:r>
          </a:p>
          <a:p>
            <a:pPr lvl="2" eaLnBrk="1" hangingPunct="1">
              <a:spcAft>
                <a:spcPct val="35000"/>
              </a:spcAft>
              <a:buFontTx/>
              <a:buChar char="•"/>
            </a:pPr>
            <a:r>
              <a:rPr lang="en-US" altLang="en-US" sz="1800"/>
              <a:t>Microsoft Access user tools for generation SQL</a:t>
            </a:r>
          </a:p>
          <a:p>
            <a:pPr lvl="1" eaLnBrk="1" hangingPunct="1">
              <a:spcAft>
                <a:spcPct val="25000"/>
              </a:spcAft>
              <a:buFontTx/>
              <a:buChar char="•"/>
            </a:pPr>
            <a:r>
              <a:rPr lang="en-US" altLang="en-US" sz="2000"/>
              <a:t>Many DBMS have </a:t>
            </a:r>
            <a:r>
              <a:rPr lang="en-US" altLang="en-US" sz="2000" b="1"/>
              <a:t>report generation capabilities</a:t>
            </a:r>
            <a:r>
              <a:rPr lang="en-US" altLang="en-US" sz="2000"/>
              <a:t> for creating polished reports (Crystal Reports)</a:t>
            </a:r>
          </a:p>
          <a:p>
            <a:pPr lvl="2" eaLnBrk="1" hangingPunct="1"/>
            <a:endParaRPr lang="en-US" altLang="en-US" sz="2000">
              <a:cs typeface="Times New Roman" pitchFamily="18" charset="0"/>
            </a:endParaRPr>
          </a:p>
          <a:p>
            <a:pPr lvl="1" eaLnBrk="1" hangingPunct="1">
              <a:spcAft>
                <a:spcPct val="40000"/>
              </a:spcAft>
              <a:buFontTx/>
              <a:buChar char="•"/>
            </a:pPr>
            <a:endParaRPr lang="en-US" altLang="en-US" sz="1200"/>
          </a:p>
        </p:txBody>
      </p:sp>
      <p:sp>
        <p:nvSpPr>
          <p:cNvPr id="24580"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6-7</a:t>
            </a:r>
          </a:p>
        </p:txBody>
      </p:sp>
      <p:sp>
        <p:nvSpPr>
          <p:cNvPr id="5125" name="Text Box 5"/>
          <p:cNvSpPr txBox="1">
            <a:spLocks noChangeArrowheads="1"/>
          </p:cNvSpPr>
          <p:nvPr/>
        </p:nvSpPr>
        <p:spPr bwMode="auto">
          <a:xfrm>
            <a:off x="1600200" y="5518150"/>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Illustrated here are the SQL statements for a query to select suppliers for parts 137 or 150. They produce a list with the same results as Figure 6-5.</a:t>
            </a:r>
          </a:p>
        </p:txBody>
      </p:sp>
      <p:sp>
        <p:nvSpPr>
          <p:cNvPr id="153606"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Example of an SQL Query</a:t>
            </a:r>
          </a:p>
        </p:txBody>
      </p:sp>
      <p:graphicFrame>
        <p:nvGraphicFramePr>
          <p:cNvPr id="5122" name="Object 9"/>
          <p:cNvGraphicFramePr>
            <a:graphicFrameLocks noChangeAspect="1"/>
          </p:cNvGraphicFramePr>
          <p:nvPr/>
        </p:nvGraphicFramePr>
        <p:xfrm>
          <a:off x="228600" y="2743200"/>
          <a:ext cx="8648700" cy="1625600"/>
        </p:xfrm>
        <a:graphic>
          <a:graphicData uri="http://schemas.openxmlformats.org/presentationml/2006/ole">
            <mc:AlternateContent xmlns:mc="http://schemas.openxmlformats.org/markup-compatibility/2006">
              <mc:Choice xmlns:v="urn:schemas-microsoft-com:vml" Requires="v">
                <p:oleObj spid="_x0000_s5137" name="Image" r:id="rId4" imgW="11885714" imgH="2234921" progId="Photoshop.Image.7">
                  <p:embed/>
                </p:oleObj>
              </mc:Choice>
              <mc:Fallback>
                <p:oleObj name="Image" r:id="rId4" imgW="11885714" imgH="2234921" progId="Photoshop.Image.7">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743200"/>
                        <a:ext cx="86487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dirty="0">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6-8</a:t>
            </a:r>
          </a:p>
        </p:txBody>
      </p:sp>
      <p:sp>
        <p:nvSpPr>
          <p:cNvPr id="26628" name="Text Box 5"/>
          <p:cNvSpPr txBox="1">
            <a:spLocks noChangeArrowheads="1"/>
          </p:cNvSpPr>
          <p:nvPr/>
        </p:nvSpPr>
        <p:spPr bwMode="auto">
          <a:xfrm>
            <a:off x="1600200" y="5807075"/>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Illustrated here is how the query in Figure 6-7 would be constructed using query-building tools in the Access Query Design View. It shows the tables, fields, and selection criteria used for the query.</a:t>
            </a:r>
          </a:p>
        </p:txBody>
      </p:sp>
      <p:sp>
        <p:nvSpPr>
          <p:cNvPr id="155654"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An Access Query</a:t>
            </a:r>
          </a:p>
        </p:txBody>
      </p:sp>
      <p:sp>
        <p:nvSpPr>
          <p:cNvPr id="26630"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pic>
        <p:nvPicPr>
          <p:cNvPr id="26631" name="Picture 8" descr="Fig-6-8.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47838"/>
            <a:ext cx="6324600" cy="398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15000"/>
              </a:spcAft>
              <a:buFontTx/>
              <a:buChar char="•"/>
            </a:pPr>
            <a:r>
              <a:rPr lang="en-US" altLang="en-US" b="1"/>
              <a:t>Designing Databases</a:t>
            </a:r>
          </a:p>
          <a:p>
            <a:pPr lvl="1" eaLnBrk="1" hangingPunct="1">
              <a:spcAft>
                <a:spcPct val="15000"/>
              </a:spcAft>
              <a:buFontTx/>
              <a:buChar char="•"/>
            </a:pPr>
            <a:r>
              <a:rPr lang="en-US" altLang="en-US" sz="2000"/>
              <a:t>Conceptual (logical) design: abstract model from business perspective</a:t>
            </a:r>
          </a:p>
          <a:p>
            <a:pPr lvl="1" eaLnBrk="1" hangingPunct="1">
              <a:spcAft>
                <a:spcPct val="30000"/>
              </a:spcAft>
              <a:buFontTx/>
              <a:buChar char="•"/>
            </a:pPr>
            <a:r>
              <a:rPr lang="en-US" altLang="en-US" sz="2000"/>
              <a:t>Physical design: How database is arranged on direct-access storage devices</a:t>
            </a:r>
          </a:p>
          <a:p>
            <a:pPr eaLnBrk="1" hangingPunct="1">
              <a:spcAft>
                <a:spcPct val="15000"/>
              </a:spcAft>
              <a:buFontTx/>
              <a:buChar char="•"/>
            </a:pPr>
            <a:r>
              <a:rPr lang="en-US" altLang="en-US" b="1"/>
              <a:t>Design process identifies</a:t>
            </a:r>
          </a:p>
          <a:p>
            <a:pPr lvl="1" eaLnBrk="1" hangingPunct="1">
              <a:spcAft>
                <a:spcPct val="15000"/>
              </a:spcAft>
              <a:buFontTx/>
              <a:buChar char="•"/>
            </a:pPr>
            <a:r>
              <a:rPr lang="en-US" altLang="en-US" sz="2000"/>
              <a:t>Relationships among data elements, redundant database elements</a:t>
            </a:r>
          </a:p>
          <a:p>
            <a:pPr lvl="1" eaLnBrk="1" hangingPunct="1">
              <a:spcAft>
                <a:spcPct val="30000"/>
              </a:spcAft>
              <a:buFontTx/>
              <a:buChar char="•"/>
            </a:pPr>
            <a:r>
              <a:rPr lang="en-US" altLang="en-US" sz="2000"/>
              <a:t>Most efficient way to group data elements to meet business requirements, needs of application programs</a:t>
            </a:r>
          </a:p>
          <a:p>
            <a:pPr eaLnBrk="1" hangingPunct="1">
              <a:spcAft>
                <a:spcPct val="15000"/>
              </a:spcAft>
              <a:buFontTx/>
              <a:buChar char="•"/>
            </a:pPr>
            <a:r>
              <a:rPr lang="en-US" altLang="en-US" b="1"/>
              <a:t>Normalization</a:t>
            </a:r>
          </a:p>
          <a:p>
            <a:pPr lvl="1" eaLnBrk="1" hangingPunct="1">
              <a:spcAft>
                <a:spcPct val="15000"/>
              </a:spcAft>
              <a:buFontTx/>
              <a:buChar char="•"/>
            </a:pPr>
            <a:r>
              <a:rPr lang="en-US" altLang="en-US" sz="2000"/>
              <a:t>Streamlining complex groupings of data to minimize redundant data elements and awkward many-to-many relationships</a:t>
            </a:r>
            <a:endParaRPr lang="en-US" altLang="en-US" sz="1800"/>
          </a:p>
        </p:txBody>
      </p:sp>
      <p:sp>
        <p:nvSpPr>
          <p:cNvPr id="27652"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6-9</a:t>
            </a:r>
          </a:p>
        </p:txBody>
      </p:sp>
      <p:sp>
        <p:nvSpPr>
          <p:cNvPr id="6149" name="Text Box 5"/>
          <p:cNvSpPr txBox="1">
            <a:spLocks noChangeArrowheads="1"/>
          </p:cNvSpPr>
          <p:nvPr/>
        </p:nvSpPr>
        <p:spPr bwMode="auto">
          <a:xfrm>
            <a:off x="1600200" y="5807075"/>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An unnormalized relation contains repeating groups. For example, there can be many parts and suppliers for each order. There is only a one-to-one correspondence between Order_Number and Order_Date.</a:t>
            </a:r>
          </a:p>
        </p:txBody>
      </p:sp>
      <p:sp>
        <p:nvSpPr>
          <p:cNvPr id="157702"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An Unnormalized Relation for Order</a:t>
            </a:r>
          </a:p>
        </p:txBody>
      </p:sp>
      <p:graphicFrame>
        <p:nvGraphicFramePr>
          <p:cNvPr id="6146" name="Object 8"/>
          <p:cNvGraphicFramePr>
            <a:graphicFrameLocks noChangeAspect="1"/>
          </p:cNvGraphicFramePr>
          <p:nvPr/>
        </p:nvGraphicFramePr>
        <p:xfrm>
          <a:off x="114300" y="2667000"/>
          <a:ext cx="8915400" cy="762000"/>
        </p:xfrm>
        <a:graphic>
          <a:graphicData uri="http://schemas.openxmlformats.org/presentationml/2006/ole">
            <mc:AlternateContent xmlns:mc="http://schemas.openxmlformats.org/markup-compatibility/2006">
              <mc:Choice xmlns:v="urn:schemas-microsoft-com:vml" Requires="v">
                <p:oleObj spid="_x0000_s6161" name="Image" r:id="rId4" imgW="11885714" imgH="1015515" progId="Photoshop.Image.7">
                  <p:embed/>
                </p:oleObj>
              </mc:Choice>
              <mc:Fallback>
                <p:oleObj name="Image" r:id="rId4" imgW="11885714" imgH="1015515"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66700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1"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9"/>
          <p:cNvSpPr>
            <a:spLocks noGrp="1" noChangeArrowheads="1"/>
          </p:cNvSpPr>
          <p:nvPr>
            <p:ph idx="1"/>
          </p:nvPr>
        </p:nvSpPr>
        <p:spPr bwMode="auto">
          <a:xfrm>
            <a:off x="457200" y="1493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eaLnBrk="1" hangingPunct="1"/>
            <a:r>
              <a:rPr lang="en-US" altLang="en-US" sz="2200" b="1" smtClean="0">
                <a:solidFill>
                  <a:srgbClr val="A50021"/>
                </a:solidFill>
                <a:latin typeface="Arial" charset="0"/>
              </a:rPr>
              <a:t>Problem:</a:t>
            </a:r>
            <a:r>
              <a:rPr lang="en-US" altLang="en-US" sz="2200" b="1" smtClean="0">
                <a:latin typeface="Arial" charset="0"/>
              </a:rPr>
              <a:t> HP’s numerous systems unable to deliver the information needed for a complete picture of business operations, lack of data consistency</a:t>
            </a:r>
          </a:p>
          <a:p>
            <a:pPr eaLnBrk="1" hangingPunct="1"/>
            <a:r>
              <a:rPr lang="en-US" altLang="en-US" sz="2200" b="1" smtClean="0">
                <a:solidFill>
                  <a:srgbClr val="A50021"/>
                </a:solidFill>
                <a:latin typeface="Arial" charset="0"/>
              </a:rPr>
              <a:t>Solutions: Build a data warehouse with a single global enterprise-wide database; </a:t>
            </a:r>
            <a:r>
              <a:rPr lang="en-US" altLang="en-US" sz="2200" b="1" smtClean="0">
                <a:latin typeface="Arial" charset="0"/>
              </a:rPr>
              <a:t>replacing 17 database technologies and 14,000 databases in use</a:t>
            </a:r>
          </a:p>
          <a:p>
            <a:pPr eaLnBrk="1" hangingPunct="1">
              <a:lnSpc>
                <a:spcPct val="110000"/>
              </a:lnSpc>
            </a:pPr>
            <a:r>
              <a:rPr lang="en-US" altLang="en-US" sz="2200" b="1" smtClean="0">
                <a:latin typeface="Arial" charset="0"/>
              </a:rPr>
              <a:t>Created consistent data models for all enterprise data and proprietary platform</a:t>
            </a:r>
          </a:p>
          <a:p>
            <a:pPr eaLnBrk="1" hangingPunct="1">
              <a:lnSpc>
                <a:spcPct val="110000"/>
              </a:lnSpc>
            </a:pPr>
            <a:r>
              <a:rPr lang="en-US" altLang="en-US" sz="2200" b="1" smtClean="0">
                <a:latin typeface="Arial" charset="0"/>
              </a:rPr>
              <a:t>Demonstrates importance of database management in creating timely, accurate data and reports</a:t>
            </a:r>
          </a:p>
          <a:p>
            <a:pPr eaLnBrk="1" hangingPunct="1">
              <a:lnSpc>
                <a:spcPct val="110000"/>
              </a:lnSpc>
            </a:pPr>
            <a:r>
              <a:rPr lang="en-US" altLang="en-US" sz="2200" b="1" smtClean="0">
                <a:latin typeface="Arial" charset="0"/>
              </a:rPr>
              <a:t>Illustrates need to standardize how data from disparate sources are stored, organized, and managed</a:t>
            </a:r>
          </a:p>
          <a:p>
            <a:pPr eaLnBrk="1" hangingPunct="1">
              <a:buFontTx/>
              <a:buNone/>
            </a:pPr>
            <a:endParaRPr lang="en-US" altLang="en-US" sz="2200" b="1" smtClean="0">
              <a:latin typeface="Arial" charset="0"/>
            </a:endParaRPr>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a:p>
            <a:pPr eaLnBrk="1" hangingPunct="1"/>
            <a:endParaRPr lang="en-US" altLang="en-US" sz="2800" smtClean="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9052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6-10</a:t>
            </a:r>
          </a:p>
        </p:txBody>
      </p:sp>
      <p:sp>
        <p:nvSpPr>
          <p:cNvPr id="7173" name="Text Box 5"/>
          <p:cNvSpPr txBox="1">
            <a:spLocks noChangeArrowheads="1"/>
          </p:cNvSpPr>
          <p:nvPr/>
        </p:nvSpPr>
        <p:spPr bwMode="auto">
          <a:xfrm>
            <a:off x="1600200" y="5638800"/>
            <a:ext cx="6019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After normalization, the original relation ORDER has been broken down into four smaller relations. The relation ORDER is left with only two attributes and the relation LINE_ITEM has a combined, or concatenated, key consisting of Order_Number and Part_Number.</a:t>
            </a:r>
          </a:p>
        </p:txBody>
      </p:sp>
      <p:sp>
        <p:nvSpPr>
          <p:cNvPr id="159750"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Normalized Tables Created from Order</a:t>
            </a:r>
          </a:p>
        </p:txBody>
      </p:sp>
      <p:graphicFrame>
        <p:nvGraphicFramePr>
          <p:cNvPr id="7170" name="Object 8"/>
          <p:cNvGraphicFramePr>
            <a:graphicFrameLocks noChangeAspect="1"/>
          </p:cNvGraphicFramePr>
          <p:nvPr/>
        </p:nvGraphicFramePr>
        <p:xfrm>
          <a:off x="114300" y="2276475"/>
          <a:ext cx="8915400" cy="2676525"/>
        </p:xfrm>
        <a:graphic>
          <a:graphicData uri="http://schemas.openxmlformats.org/presentationml/2006/ole">
            <mc:AlternateContent xmlns:mc="http://schemas.openxmlformats.org/markup-compatibility/2006">
              <mc:Choice xmlns:v="urn:schemas-microsoft-com:vml" Requires="v">
                <p:oleObj spid="_x0000_s7185" name="Image" r:id="rId4" imgW="11885714" imgH="3568254" progId="Photoshop.Image.7">
                  <p:embed/>
                </p:oleObj>
              </mc:Choice>
              <mc:Fallback>
                <p:oleObj name="Image" r:id="rId4" imgW="11885714" imgH="3568254"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276475"/>
                        <a:ext cx="89154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5"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40000"/>
              </a:spcAft>
              <a:buFontTx/>
              <a:buChar char="•"/>
            </a:pPr>
            <a:r>
              <a:rPr lang="en-US" altLang="en-US" b="1"/>
              <a:t>Entity-relationship diagram</a:t>
            </a:r>
          </a:p>
          <a:p>
            <a:pPr lvl="1" eaLnBrk="1" hangingPunct="1">
              <a:spcAft>
                <a:spcPct val="40000"/>
              </a:spcAft>
              <a:buFontTx/>
              <a:buChar char="•"/>
            </a:pPr>
            <a:r>
              <a:rPr lang="en-US" altLang="en-US" sz="2000"/>
              <a:t>Used by database designers to document the data model</a:t>
            </a:r>
          </a:p>
          <a:p>
            <a:pPr lvl="1" eaLnBrk="1" hangingPunct="1">
              <a:spcAft>
                <a:spcPct val="40000"/>
              </a:spcAft>
              <a:buFontTx/>
              <a:buChar char="•"/>
            </a:pPr>
            <a:r>
              <a:rPr lang="en-US" altLang="en-US" sz="2000"/>
              <a:t>Illustrates relationships between entities</a:t>
            </a:r>
          </a:p>
          <a:p>
            <a:pPr eaLnBrk="1" hangingPunct="1">
              <a:spcAft>
                <a:spcPct val="40000"/>
              </a:spcAft>
              <a:buFontTx/>
              <a:buChar char="•"/>
            </a:pPr>
            <a:r>
              <a:rPr lang="en-US" altLang="en-US" b="1"/>
              <a:t>Distributing databases</a:t>
            </a:r>
            <a:r>
              <a:rPr lang="en-US" altLang="en-US"/>
              <a:t>: Storing database in more than one place</a:t>
            </a:r>
          </a:p>
          <a:p>
            <a:pPr lvl="1" eaLnBrk="1" hangingPunct="1">
              <a:spcAft>
                <a:spcPct val="40000"/>
              </a:spcAft>
              <a:buFontTx/>
              <a:buChar char="•"/>
            </a:pPr>
            <a:r>
              <a:rPr lang="en-US" altLang="en-US" sz="2000" b="1"/>
              <a:t>Partitioned</a:t>
            </a:r>
            <a:r>
              <a:rPr lang="en-US" altLang="en-US" sz="2000"/>
              <a:t>: Separate locations store different parts of database</a:t>
            </a:r>
          </a:p>
          <a:p>
            <a:pPr lvl="1" eaLnBrk="1" hangingPunct="1">
              <a:spcAft>
                <a:spcPct val="40000"/>
              </a:spcAft>
              <a:buFontTx/>
              <a:buChar char="•"/>
            </a:pPr>
            <a:r>
              <a:rPr lang="en-US" altLang="en-US" sz="2000" b="1"/>
              <a:t>Replicated</a:t>
            </a:r>
            <a:r>
              <a:rPr lang="en-US" altLang="en-US" sz="2000"/>
              <a:t>: Central database duplicated in entirety at different locations </a:t>
            </a:r>
          </a:p>
        </p:txBody>
      </p:sp>
      <p:sp>
        <p:nvSpPr>
          <p:cNvPr id="28676"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9052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6-11</a:t>
            </a:r>
          </a:p>
        </p:txBody>
      </p:sp>
      <p:sp>
        <p:nvSpPr>
          <p:cNvPr id="8197" name="Text Box 5"/>
          <p:cNvSpPr txBox="1">
            <a:spLocks noChangeArrowheads="1"/>
          </p:cNvSpPr>
          <p:nvPr/>
        </p:nvSpPr>
        <p:spPr bwMode="auto">
          <a:xfrm>
            <a:off x="1600200" y="5654675"/>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This diagram shows the relationships between the entities ORDER, LINE_ITEM, PART, and SUPPLIER that might be used to model the database in Figure 6-10.</a:t>
            </a:r>
          </a:p>
        </p:txBody>
      </p:sp>
      <p:sp>
        <p:nvSpPr>
          <p:cNvPr id="161798"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An Entity-Relationship Diagram</a:t>
            </a:r>
          </a:p>
        </p:txBody>
      </p:sp>
      <p:graphicFrame>
        <p:nvGraphicFramePr>
          <p:cNvPr id="8194" name="Object 8"/>
          <p:cNvGraphicFramePr>
            <a:graphicFrameLocks noChangeAspect="1"/>
          </p:cNvGraphicFramePr>
          <p:nvPr/>
        </p:nvGraphicFramePr>
        <p:xfrm>
          <a:off x="114300" y="2667000"/>
          <a:ext cx="8915400" cy="857250"/>
        </p:xfrm>
        <a:graphic>
          <a:graphicData uri="http://schemas.openxmlformats.org/presentationml/2006/ole">
            <mc:AlternateContent xmlns:mc="http://schemas.openxmlformats.org/markup-compatibility/2006">
              <mc:Choice xmlns:v="urn:schemas-microsoft-com:vml" Requires="v">
                <p:oleObj spid="_x0000_s8209" name="Image" r:id="rId4" imgW="11885714" imgH="1142454" progId="Photoshop.Image.7">
                  <p:embed/>
                </p:oleObj>
              </mc:Choice>
              <mc:Fallback>
                <p:oleObj name="Image" r:id="rId4" imgW="11885714" imgH="1142454"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667000"/>
                        <a:ext cx="8915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 y="1600200"/>
            <a:ext cx="8229600" cy="4876800"/>
          </a:xfrm>
          <a:prstGeom prst="rect">
            <a:avLst/>
          </a:prstGeom>
          <a:noFill/>
          <a:ln w="12700">
            <a:noFill/>
            <a:miter lim="800000"/>
            <a:headEnd/>
            <a:tailEnd/>
          </a:ln>
        </p:spPr>
        <p:txBody>
          <a:bodyPr lIns="90488" tIns="44450" rIns="90488" bIns="44450"/>
          <a:lstStyle/>
          <a:p>
            <a:pPr marL="342900" indent="-342900">
              <a:spcAft>
                <a:spcPts val="1200"/>
              </a:spcAft>
              <a:buFontTx/>
              <a:buChar char="•"/>
              <a:defRPr/>
            </a:pPr>
            <a:r>
              <a:rPr lang="en-US" b="1" dirty="0"/>
              <a:t>Distributing databases</a:t>
            </a:r>
            <a:endParaRPr lang="en-US" dirty="0"/>
          </a:p>
          <a:p>
            <a:pPr marL="800100" lvl="1" indent="-342900">
              <a:spcAft>
                <a:spcPts val="600"/>
              </a:spcAft>
              <a:buFontTx/>
              <a:buChar char="•"/>
              <a:defRPr/>
            </a:pPr>
            <a:r>
              <a:rPr lang="en-US" dirty="0"/>
              <a:t>Two main methods of distributing a database</a:t>
            </a:r>
          </a:p>
          <a:p>
            <a:pPr marL="1200150" lvl="2" indent="-285750">
              <a:spcAft>
                <a:spcPts val="600"/>
              </a:spcAft>
              <a:buFontTx/>
              <a:buChar char="•"/>
              <a:defRPr/>
            </a:pPr>
            <a:r>
              <a:rPr lang="en-US" sz="2000" b="1" dirty="0"/>
              <a:t>Partitioned</a:t>
            </a:r>
            <a:r>
              <a:rPr lang="en-US" sz="2000" dirty="0"/>
              <a:t>: Separate locations store different parts of database</a:t>
            </a:r>
          </a:p>
          <a:p>
            <a:pPr marL="1200150" lvl="2" indent="-285750">
              <a:spcAft>
                <a:spcPts val="1200"/>
              </a:spcAft>
              <a:buFontTx/>
              <a:buChar char="•"/>
              <a:defRPr/>
            </a:pPr>
            <a:r>
              <a:rPr lang="en-US" sz="2000" b="1" dirty="0"/>
              <a:t>Replicated</a:t>
            </a:r>
            <a:r>
              <a:rPr lang="en-US" sz="2000" dirty="0"/>
              <a:t>: Central database duplicated in entirety at different locations</a:t>
            </a:r>
          </a:p>
          <a:p>
            <a:pPr marL="742950" lvl="1" indent="-285750">
              <a:spcAft>
                <a:spcPts val="600"/>
              </a:spcAft>
              <a:buFontTx/>
              <a:buChar char="•"/>
              <a:defRPr/>
            </a:pPr>
            <a:r>
              <a:rPr lang="en-US" sz="2000" dirty="0"/>
              <a:t>Advantages</a:t>
            </a:r>
          </a:p>
          <a:p>
            <a:pPr marL="1200150" lvl="2" indent="-285750">
              <a:spcAft>
                <a:spcPts val="600"/>
              </a:spcAft>
              <a:buFontTx/>
              <a:buChar char="•"/>
              <a:defRPr/>
            </a:pPr>
            <a:r>
              <a:rPr lang="en-US" sz="2000" dirty="0"/>
              <a:t>Reduced vulnerability</a:t>
            </a:r>
          </a:p>
          <a:p>
            <a:pPr marL="1200150" lvl="2" indent="-285750">
              <a:spcAft>
                <a:spcPts val="1200"/>
              </a:spcAft>
              <a:buFontTx/>
              <a:buChar char="•"/>
              <a:defRPr/>
            </a:pPr>
            <a:r>
              <a:rPr lang="en-US" sz="2000" dirty="0"/>
              <a:t>Increased responsiveness</a:t>
            </a:r>
          </a:p>
          <a:p>
            <a:pPr marL="742950" lvl="1" indent="-285750">
              <a:spcAft>
                <a:spcPts val="600"/>
              </a:spcAft>
              <a:buFontTx/>
              <a:buChar char="•"/>
              <a:defRPr/>
            </a:pPr>
            <a:r>
              <a:rPr lang="en-US" sz="2000" dirty="0"/>
              <a:t>Drawbacks</a:t>
            </a:r>
          </a:p>
          <a:p>
            <a:pPr marL="1200150" lvl="2" indent="-285750">
              <a:spcAft>
                <a:spcPts val="600"/>
              </a:spcAft>
              <a:buFontTx/>
              <a:buChar char="•"/>
              <a:defRPr/>
            </a:pPr>
            <a:r>
              <a:rPr lang="en-US" sz="2000" dirty="0"/>
              <a:t>Departures from using standard definitions</a:t>
            </a:r>
          </a:p>
          <a:p>
            <a:pPr marL="1200150" lvl="2" indent="-285750">
              <a:spcAft>
                <a:spcPts val="1200"/>
              </a:spcAft>
              <a:buFontTx/>
              <a:buChar char="•"/>
              <a:defRPr/>
            </a:pPr>
            <a:r>
              <a:rPr lang="en-US" sz="2000" dirty="0"/>
              <a:t>Security problems</a:t>
            </a:r>
          </a:p>
          <a:p>
            <a:pPr marL="742950" lvl="1" indent="-285750">
              <a:spcAft>
                <a:spcPts val="1200"/>
              </a:spcAft>
              <a:buFontTx/>
              <a:buChar char="•"/>
              <a:defRPr/>
            </a:pPr>
            <a:endParaRPr lang="en-US" sz="2000" dirty="0"/>
          </a:p>
        </p:txBody>
      </p:sp>
      <p:sp>
        <p:nvSpPr>
          <p:cNvPr id="29700"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762000" y="38100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
        <p:nvSpPr>
          <p:cNvPr id="31748" name="Rectangle 4"/>
          <p:cNvSpPr>
            <a:spLocks noChangeArrowheads="1"/>
          </p:cNvSpPr>
          <p:nvPr/>
        </p:nvSpPr>
        <p:spPr bwMode="auto">
          <a:xfrm>
            <a:off x="457200" y="1600200"/>
            <a:ext cx="8458200" cy="4648200"/>
          </a:xfrm>
          <a:prstGeom prst="rect">
            <a:avLst/>
          </a:prstGeom>
          <a:noFill/>
          <a:ln w="12700">
            <a:noFill/>
            <a:miter lim="800000"/>
            <a:headEnd/>
            <a:tailEnd/>
          </a:ln>
        </p:spPr>
        <p:txBody>
          <a:bodyPr lIns="90488" tIns="44450" rIns="90488" bIns="44450"/>
          <a:lstStyle/>
          <a:p>
            <a:pPr marL="342900" indent="-342900">
              <a:spcBef>
                <a:spcPct val="5000"/>
              </a:spcBef>
              <a:spcAft>
                <a:spcPct val="25000"/>
              </a:spcAft>
              <a:buFontTx/>
              <a:buChar char="•"/>
              <a:defRPr/>
            </a:pPr>
            <a:r>
              <a:rPr lang="en-US" sz="2800" dirty="0"/>
              <a:t>Very large databases and systems require special capabilities, tools </a:t>
            </a:r>
          </a:p>
          <a:p>
            <a:pPr marL="800100" lvl="1" indent="-342900">
              <a:spcBef>
                <a:spcPct val="5000"/>
              </a:spcBef>
              <a:spcAft>
                <a:spcPct val="25000"/>
              </a:spcAft>
              <a:buFontTx/>
              <a:buChar char="•"/>
              <a:defRPr/>
            </a:pPr>
            <a:r>
              <a:rPr lang="en-US" dirty="0"/>
              <a:t>To analyze large quantities of data </a:t>
            </a:r>
          </a:p>
          <a:p>
            <a:pPr marL="800100" lvl="1" indent="-342900">
              <a:spcBef>
                <a:spcPct val="5000"/>
              </a:spcBef>
              <a:spcAft>
                <a:spcPct val="25000"/>
              </a:spcAft>
              <a:buFontTx/>
              <a:buChar char="•"/>
              <a:defRPr/>
            </a:pPr>
            <a:r>
              <a:rPr lang="en-US" dirty="0"/>
              <a:t>To access data from multiple systems</a:t>
            </a:r>
          </a:p>
          <a:p>
            <a:pPr marL="285750" indent="-285750">
              <a:spcBef>
                <a:spcPct val="5000"/>
              </a:spcBef>
              <a:spcAft>
                <a:spcPct val="25000"/>
              </a:spcAft>
              <a:buFontTx/>
              <a:buChar char="•"/>
              <a:defRPr/>
            </a:pPr>
            <a:r>
              <a:rPr lang="en-US" sz="2800" dirty="0"/>
              <a:t>Three key techniques</a:t>
            </a:r>
          </a:p>
          <a:p>
            <a:pPr marL="742950" lvl="1" indent="-285750">
              <a:spcBef>
                <a:spcPct val="5000"/>
              </a:spcBef>
              <a:spcAft>
                <a:spcPct val="25000"/>
              </a:spcAft>
              <a:buFontTx/>
              <a:buChar char="•"/>
              <a:defRPr/>
            </a:pPr>
            <a:r>
              <a:rPr lang="en-US" dirty="0"/>
              <a:t>Data warehousing </a:t>
            </a:r>
          </a:p>
          <a:p>
            <a:pPr marL="742950" lvl="1" indent="-285750">
              <a:spcBef>
                <a:spcPct val="5000"/>
              </a:spcBef>
              <a:spcAft>
                <a:spcPct val="25000"/>
              </a:spcAft>
              <a:buFontTx/>
              <a:buChar char="•"/>
              <a:defRPr/>
            </a:pPr>
            <a:r>
              <a:rPr lang="en-US" dirty="0"/>
              <a:t>Data mining</a:t>
            </a:r>
          </a:p>
          <a:p>
            <a:pPr marL="742950" lvl="1" indent="-285750">
              <a:spcBef>
                <a:spcPct val="5000"/>
              </a:spcBef>
              <a:spcAft>
                <a:spcPct val="25000"/>
              </a:spcAft>
              <a:buFontTx/>
              <a:buChar char="•"/>
              <a:defRPr/>
            </a:pPr>
            <a:r>
              <a:rPr lang="en-US" dirty="0"/>
              <a:t>Tools for accessing internal databases through the Web</a:t>
            </a:r>
            <a:endParaRPr lang="en-US" b="1" dirty="0">
              <a:cs typeface="Times New Roman" pitchFamily="18" charset="0"/>
            </a:endParaRPr>
          </a:p>
          <a:p>
            <a:pPr marL="742950" lvl="1" indent="-285750">
              <a:spcBef>
                <a:spcPct val="50000"/>
              </a:spcBef>
              <a:buFontTx/>
              <a:buChar char="•"/>
              <a:defRPr/>
            </a:pPr>
            <a:endParaRPr lang="en-US" b="1" dirty="0">
              <a:cs typeface="Times New Roman" pitchFamily="18" charset="0"/>
            </a:endParaRPr>
          </a:p>
          <a:p>
            <a:pPr marL="342900" indent="-342900">
              <a:lnSpc>
                <a:spcPct val="110000"/>
              </a:lnSpc>
              <a:spcBef>
                <a:spcPct val="50000"/>
              </a:spcBef>
              <a:defRPr/>
            </a:pPr>
            <a:endParaRPr lang="en-US" sz="2000" b="1" dirty="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457200" y="1600200"/>
            <a:ext cx="8458200" cy="4953000"/>
          </a:xfrm>
          <a:prstGeom prst="rect">
            <a:avLst/>
          </a:prstGeom>
          <a:noFill/>
          <a:ln w="12700">
            <a:noFill/>
            <a:miter lim="800000"/>
            <a:headEnd/>
            <a:tailEnd/>
          </a:ln>
        </p:spPr>
        <p:txBody>
          <a:bodyPr lIns="90488" tIns="44450" rIns="90488" bIns="44450"/>
          <a:lstStyle/>
          <a:p>
            <a:pPr marL="285750" indent="-285750">
              <a:spcAft>
                <a:spcPct val="30000"/>
              </a:spcAft>
              <a:buFontTx/>
              <a:buChar char="•"/>
              <a:defRPr/>
            </a:pPr>
            <a:r>
              <a:rPr lang="en-US" b="1" dirty="0">
                <a:cs typeface="Times New Roman" pitchFamily="18" charset="0"/>
              </a:rPr>
              <a:t>Data warehouse:  </a:t>
            </a:r>
          </a:p>
          <a:p>
            <a:pPr marL="628650" lvl="1" indent="-228600">
              <a:spcAft>
                <a:spcPct val="30000"/>
              </a:spcAft>
              <a:buFontTx/>
              <a:buChar char="•"/>
              <a:defRPr/>
            </a:pPr>
            <a:r>
              <a:rPr lang="en-US" sz="2000" dirty="0">
                <a:cs typeface="Times New Roman" pitchFamily="18" charset="0"/>
              </a:rPr>
              <a:t>Stores current and historical data from many core operational transaction systems</a:t>
            </a:r>
          </a:p>
          <a:p>
            <a:pPr marL="628650" lvl="1" indent="-228600">
              <a:spcAft>
                <a:spcPct val="30000"/>
              </a:spcAft>
              <a:buFontTx/>
              <a:buChar char="•"/>
              <a:defRPr/>
            </a:pPr>
            <a:r>
              <a:rPr lang="en-US" sz="2000" dirty="0">
                <a:cs typeface="Times New Roman" pitchFamily="18" charset="0"/>
              </a:rPr>
              <a:t>Consolidates and standardizes information for use across enterprise, but data cannot be altered</a:t>
            </a:r>
          </a:p>
          <a:p>
            <a:pPr marL="628650" lvl="1" indent="-228600">
              <a:spcAft>
                <a:spcPct val="30000"/>
              </a:spcAft>
              <a:buFontTx/>
              <a:buChar char="•"/>
              <a:defRPr/>
            </a:pPr>
            <a:r>
              <a:rPr lang="en-US" sz="2000" dirty="0">
                <a:cs typeface="Times New Roman" pitchFamily="18" charset="0"/>
              </a:rPr>
              <a:t>Data warehouse system will provide query, analysis, and reporting tools</a:t>
            </a:r>
          </a:p>
          <a:p>
            <a:pPr marL="285750" indent="-285750">
              <a:buFontTx/>
              <a:buChar char="•"/>
              <a:defRPr/>
            </a:pPr>
            <a:r>
              <a:rPr lang="en-US" b="1" dirty="0">
                <a:cs typeface="Times New Roman" pitchFamily="18" charset="0"/>
              </a:rPr>
              <a:t>Data marts: </a:t>
            </a:r>
          </a:p>
          <a:p>
            <a:pPr marL="628650" lvl="1" indent="-228600">
              <a:spcAft>
                <a:spcPct val="30000"/>
              </a:spcAft>
              <a:buFontTx/>
              <a:buChar char="•"/>
              <a:defRPr/>
            </a:pPr>
            <a:r>
              <a:rPr lang="en-US" sz="2000" dirty="0">
                <a:cs typeface="Times New Roman" pitchFamily="18" charset="0"/>
              </a:rPr>
              <a:t>Subset of data warehouse</a:t>
            </a:r>
          </a:p>
          <a:p>
            <a:pPr marL="628650" lvl="1" indent="-228600">
              <a:spcAft>
                <a:spcPct val="30000"/>
              </a:spcAft>
              <a:buFontTx/>
              <a:buChar char="•"/>
              <a:defRPr/>
            </a:pPr>
            <a:r>
              <a:rPr lang="en-US" sz="2000" dirty="0">
                <a:cs typeface="Times New Roman" pitchFamily="18" charset="0"/>
              </a:rPr>
              <a:t>Summarized or highly focused portion of firm’s data for use by specific population of users</a:t>
            </a:r>
          </a:p>
          <a:p>
            <a:pPr marL="628650" lvl="1" indent="-228600">
              <a:spcAft>
                <a:spcPct val="30000"/>
              </a:spcAft>
              <a:buFontTx/>
              <a:buChar char="•"/>
              <a:defRPr/>
            </a:pPr>
            <a:r>
              <a:rPr lang="en-US" sz="2000" dirty="0">
                <a:cs typeface="Times New Roman" pitchFamily="18" charset="0"/>
              </a:rPr>
              <a:t>Typically focuses on single subject or line of business</a:t>
            </a:r>
          </a:p>
          <a:p>
            <a:pPr marL="342900" indent="-342900">
              <a:lnSpc>
                <a:spcPct val="110000"/>
              </a:lnSpc>
              <a:spcBef>
                <a:spcPct val="50000"/>
              </a:spcBef>
              <a:defRPr/>
            </a:pPr>
            <a:endParaRPr lang="en-US" sz="2000" b="1" dirty="0">
              <a:cs typeface="Times New Roman" pitchFamily="18" charset="0"/>
            </a:endParaRPr>
          </a:p>
        </p:txBody>
      </p:sp>
      <p:sp>
        <p:nvSpPr>
          <p:cNvPr id="2"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Components of a Data Warehouse</a:t>
            </a:r>
          </a:p>
        </p:txBody>
      </p:sp>
      <p:sp>
        <p:nvSpPr>
          <p:cNvPr id="33795" name="Text Box 3"/>
          <p:cNvSpPr txBox="1">
            <a:spLocks noChangeArrowheads="1"/>
          </p:cNvSpPr>
          <p:nvPr/>
        </p:nvSpPr>
        <p:spPr bwMode="auto">
          <a:xfrm>
            <a:off x="3905250" y="6096000"/>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6-13</a:t>
            </a:r>
          </a:p>
        </p:txBody>
      </p:sp>
      <p:sp>
        <p:nvSpPr>
          <p:cNvPr id="33796" name="Text Box 4"/>
          <p:cNvSpPr txBox="1">
            <a:spLocks noChangeArrowheads="1"/>
          </p:cNvSpPr>
          <p:nvPr/>
        </p:nvSpPr>
        <p:spPr bwMode="auto">
          <a:xfrm>
            <a:off x="1676400" y="5486400"/>
            <a:ext cx="57912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900" b="1"/>
              <a:t>The data warehouse extracts current and historical data from multiple operational systems inside the organization. These data are combined with data from external sources and reorganized into a central database designed for management reporting and analysis. The information directory provides users with information about the data available in the warehouse.</a:t>
            </a:r>
          </a:p>
        </p:txBody>
      </p:sp>
      <p:pic>
        <p:nvPicPr>
          <p:cNvPr id="33798" name="Picture 10" descr="Fig-6-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1771650"/>
            <a:ext cx="621347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457200" y="18288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10000"/>
              </a:lnSpc>
              <a:spcBef>
                <a:spcPct val="50000"/>
              </a:spcBef>
              <a:buFontTx/>
              <a:buChar char="•"/>
            </a:pPr>
            <a:r>
              <a:rPr lang="en-US" altLang="en-US" b="1">
                <a:cs typeface="Times New Roman" pitchFamily="18" charset="0"/>
              </a:rPr>
              <a:t>Read the Interactive Session: Organizations, and then discuss the following questions:</a:t>
            </a:r>
          </a:p>
          <a:p>
            <a:pPr lvl="1" eaLnBrk="1" hangingPunct="1">
              <a:spcBef>
                <a:spcPct val="50000"/>
              </a:spcBef>
              <a:buFontTx/>
              <a:buChar char="•"/>
            </a:pPr>
            <a:r>
              <a:rPr lang="en-US" altLang="en-US" sz="2000" b="1">
                <a:cs typeface="Times New Roman" pitchFamily="18" charset="0"/>
              </a:rPr>
              <a:t>Why was it so difficult for the IRS to analyze the taxpayer data it had collected?</a:t>
            </a:r>
          </a:p>
          <a:p>
            <a:pPr lvl="1" eaLnBrk="1" hangingPunct="1">
              <a:spcBef>
                <a:spcPct val="50000"/>
              </a:spcBef>
              <a:buFontTx/>
              <a:buChar char="•"/>
            </a:pPr>
            <a:r>
              <a:rPr lang="en-US" altLang="en-US" sz="2000" b="1">
                <a:cs typeface="Times New Roman" pitchFamily="18" charset="0"/>
              </a:rPr>
              <a:t>What kind of challenges did the IRS encounter when implementing its CDW? What management, organization, and technology issues had to be addressed?</a:t>
            </a:r>
          </a:p>
          <a:p>
            <a:pPr lvl="1" eaLnBrk="1" hangingPunct="1">
              <a:spcBef>
                <a:spcPct val="50000"/>
              </a:spcBef>
              <a:buFontTx/>
              <a:buChar char="•"/>
            </a:pPr>
            <a:r>
              <a:rPr lang="en-US" altLang="en-US" sz="2000" b="1">
                <a:cs typeface="Times New Roman" pitchFamily="18" charset="0"/>
              </a:rPr>
              <a:t>How did the CDW improve decision making and operations at the IRS? Are there benefits to taxpayers?</a:t>
            </a:r>
          </a:p>
          <a:p>
            <a:pPr lvl="1" eaLnBrk="1" hangingPunct="1">
              <a:spcBef>
                <a:spcPct val="50000"/>
              </a:spcBef>
              <a:buFontTx/>
              <a:buChar char="•"/>
            </a:pPr>
            <a:r>
              <a:rPr lang="en-US" altLang="en-US" sz="2000" b="1">
                <a:cs typeface="Times New Roman" pitchFamily="18" charset="0"/>
              </a:rPr>
              <a:t>Do you think data warehouses could be useful in other areas of the federal sector? Which ones? Why or why not?</a:t>
            </a:r>
          </a:p>
        </p:txBody>
      </p:sp>
      <p:sp>
        <p:nvSpPr>
          <p:cNvPr id="34819" name="Rectangle 3"/>
          <p:cNvSpPr>
            <a:spLocks noChangeArrowheads="1"/>
          </p:cNvSpPr>
          <p:nvPr/>
        </p:nvSpPr>
        <p:spPr bwMode="auto">
          <a:xfrm>
            <a:off x="0" y="12192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b="1">
                <a:solidFill>
                  <a:srgbClr val="9F0F10"/>
                </a:solidFill>
                <a:cs typeface="Times New Roman" pitchFamily="18" charset="0"/>
              </a:rPr>
              <a:t>The IRS Uncovers Tax Fraud with a Data Warehouse</a:t>
            </a:r>
          </a:p>
        </p:txBody>
      </p:sp>
      <p:sp>
        <p:nvSpPr>
          <p:cNvPr id="34821"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4"/>
          <p:cNvSpPr>
            <a:spLocks noChangeArrowheads="1"/>
          </p:cNvSpPr>
          <p:nvPr/>
        </p:nvSpPr>
        <p:spPr bwMode="auto">
          <a:xfrm>
            <a:off x="0" y="13716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20000"/>
              </a:spcAft>
              <a:buFontTx/>
              <a:buChar char="•"/>
            </a:pPr>
            <a:r>
              <a:rPr lang="en-US" altLang="en-US" sz="2800" b="1" dirty="0">
                <a:cs typeface="Times New Roman" pitchFamily="18" charset="0"/>
              </a:rPr>
              <a:t>Business Intelligence: </a:t>
            </a:r>
          </a:p>
          <a:p>
            <a:pPr lvl="1" eaLnBrk="1" hangingPunct="1">
              <a:spcAft>
                <a:spcPct val="20000"/>
              </a:spcAft>
              <a:buFontTx/>
              <a:buChar char="•"/>
            </a:pPr>
            <a:r>
              <a:rPr lang="en-US" altLang="en-US" dirty="0"/>
              <a:t>Tools for consolidating, analyzing, and providing access to vast amounts of data to help users make better business decisions</a:t>
            </a:r>
          </a:p>
          <a:p>
            <a:pPr lvl="1" eaLnBrk="1" hangingPunct="1">
              <a:spcAft>
                <a:spcPct val="20000"/>
              </a:spcAft>
              <a:buFontTx/>
              <a:buChar char="•"/>
            </a:pPr>
            <a:r>
              <a:rPr lang="en-US" altLang="en-US" dirty="0"/>
              <a:t>E.g., Harrah’s Entertainment analyzes customers to develop gambling profiles and identify most profitable customers</a:t>
            </a:r>
          </a:p>
          <a:p>
            <a:pPr lvl="1" eaLnBrk="1" hangingPunct="1">
              <a:spcAft>
                <a:spcPct val="20000"/>
              </a:spcAft>
              <a:buFontTx/>
              <a:buChar char="•"/>
            </a:pPr>
            <a:r>
              <a:rPr lang="en-US" altLang="en-US" dirty="0"/>
              <a:t>Principle tools include:</a:t>
            </a:r>
          </a:p>
          <a:p>
            <a:pPr lvl="2" eaLnBrk="1" hangingPunct="1">
              <a:spcAft>
                <a:spcPct val="20000"/>
              </a:spcAft>
              <a:buFontTx/>
              <a:buChar char="•"/>
            </a:pPr>
            <a:r>
              <a:rPr lang="en-US" altLang="en-US" sz="2000" dirty="0">
                <a:cs typeface="Times New Roman" pitchFamily="18" charset="0"/>
              </a:rPr>
              <a:t>Software for database query and reporting</a:t>
            </a:r>
          </a:p>
          <a:p>
            <a:pPr lvl="2" eaLnBrk="1" hangingPunct="1">
              <a:spcAft>
                <a:spcPct val="20000"/>
              </a:spcAft>
              <a:buFontTx/>
              <a:buChar char="•"/>
            </a:pPr>
            <a:r>
              <a:rPr lang="en-US" altLang="en-US" sz="2000" dirty="0">
                <a:cs typeface="Times New Roman" pitchFamily="18" charset="0"/>
              </a:rPr>
              <a:t>Online analytical processing (OLAP)</a:t>
            </a:r>
          </a:p>
          <a:p>
            <a:pPr lvl="2" eaLnBrk="1" hangingPunct="1">
              <a:spcAft>
                <a:spcPct val="20000"/>
              </a:spcAft>
              <a:buFontTx/>
              <a:buChar char="•"/>
            </a:pPr>
            <a:r>
              <a:rPr lang="en-US" altLang="en-US" sz="2000" dirty="0">
                <a:cs typeface="Times New Roman" pitchFamily="18" charset="0"/>
              </a:rPr>
              <a:t>Data mining</a:t>
            </a:r>
          </a:p>
        </p:txBody>
      </p:sp>
      <p:sp>
        <p:nvSpPr>
          <p:cNvPr id="35844" name="Text Box 2"/>
          <p:cNvSpPr txBox="1">
            <a:spLocks noChangeArrowheads="1"/>
          </p:cNvSpPr>
          <p:nvPr/>
        </p:nvSpPr>
        <p:spPr bwMode="auto">
          <a:xfrm>
            <a:off x="1048407" y="22860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dirty="0">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Business Intelligence</a:t>
            </a:r>
          </a:p>
        </p:txBody>
      </p:sp>
      <p:sp>
        <p:nvSpPr>
          <p:cNvPr id="9220" name="Text Box 3"/>
          <p:cNvSpPr txBox="1">
            <a:spLocks noChangeArrowheads="1"/>
          </p:cNvSpPr>
          <p:nvPr/>
        </p:nvSpPr>
        <p:spPr bwMode="auto">
          <a:xfrm>
            <a:off x="0" y="48910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6-14</a:t>
            </a:r>
          </a:p>
        </p:txBody>
      </p:sp>
      <p:sp>
        <p:nvSpPr>
          <p:cNvPr id="9221" name="Text Box 4"/>
          <p:cNvSpPr txBox="1">
            <a:spLocks noChangeArrowheads="1"/>
          </p:cNvSpPr>
          <p:nvPr/>
        </p:nvSpPr>
        <p:spPr bwMode="auto">
          <a:xfrm>
            <a:off x="0" y="5257800"/>
            <a:ext cx="16764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A series of analytical tools works with data stored in databases to find patterns and insights for helping managers and employees make better decisions to improve organizational performance.</a:t>
            </a:r>
          </a:p>
        </p:txBody>
      </p:sp>
      <p:graphicFrame>
        <p:nvGraphicFramePr>
          <p:cNvPr id="9218" name="Object 8"/>
          <p:cNvGraphicFramePr>
            <a:graphicFrameLocks noChangeAspect="1"/>
          </p:cNvGraphicFramePr>
          <p:nvPr/>
        </p:nvGraphicFramePr>
        <p:xfrm>
          <a:off x="1828800" y="1905000"/>
          <a:ext cx="6783388" cy="4343400"/>
        </p:xfrm>
        <a:graphic>
          <a:graphicData uri="http://schemas.openxmlformats.org/presentationml/2006/ole">
            <mc:AlternateContent xmlns:mc="http://schemas.openxmlformats.org/markup-compatibility/2006">
              <mc:Choice xmlns:v="urn:schemas-microsoft-com:vml" Requires="v">
                <p:oleObj spid="_x0000_s9233" name="Image" r:id="rId4" imgW="6425397" imgH="4114286" progId="Photoshop.Image.7">
                  <p:embed/>
                </p:oleObj>
              </mc:Choice>
              <mc:Fallback>
                <p:oleObj name="Image" r:id="rId4" imgW="6425397" imgH="4114286"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905000"/>
                        <a:ext cx="6783388"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ChangeArrowheads="1"/>
          </p:cNvSpPr>
          <p:nvPr/>
        </p:nvSpPr>
        <p:spPr bwMode="auto">
          <a:xfrm>
            <a:off x="381000" y="16002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42875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15000"/>
              </a:spcAft>
              <a:buFontTx/>
              <a:buChar char="•"/>
            </a:pPr>
            <a:r>
              <a:rPr lang="en-US" altLang="en-US" sz="2800" b="1">
                <a:cs typeface="Times New Roman" pitchFamily="18" charset="0"/>
              </a:rPr>
              <a:t>File organization concepts</a:t>
            </a:r>
          </a:p>
          <a:p>
            <a:pPr lvl="1" eaLnBrk="1" hangingPunct="1">
              <a:spcAft>
                <a:spcPct val="15000"/>
              </a:spcAft>
              <a:buFontTx/>
              <a:buChar char="•"/>
            </a:pPr>
            <a:r>
              <a:rPr lang="en-US" altLang="en-US" b="1">
                <a:cs typeface="Times New Roman" pitchFamily="18" charset="0"/>
              </a:rPr>
              <a:t>Computer system organizes data in a hierarchy</a:t>
            </a:r>
            <a:endParaRPr lang="en-US" altLang="en-US" b="1"/>
          </a:p>
          <a:p>
            <a:pPr lvl="2" eaLnBrk="1" hangingPunct="1">
              <a:spcAft>
                <a:spcPct val="15000"/>
              </a:spcAft>
              <a:buFontTx/>
              <a:buChar char="•"/>
            </a:pPr>
            <a:r>
              <a:rPr lang="en-US" altLang="en-US" sz="2000" b="1">
                <a:cs typeface="Times New Roman" pitchFamily="18" charset="0"/>
              </a:rPr>
              <a:t>Field: </a:t>
            </a:r>
            <a:r>
              <a:rPr lang="en-US" altLang="en-US" sz="2000">
                <a:cs typeface="Times New Roman" pitchFamily="18" charset="0"/>
              </a:rPr>
              <a:t>Group of characters as word(s) or number</a:t>
            </a:r>
          </a:p>
          <a:p>
            <a:pPr lvl="2" eaLnBrk="1" hangingPunct="1">
              <a:spcAft>
                <a:spcPct val="15000"/>
              </a:spcAft>
              <a:buFontTx/>
              <a:buChar char="•"/>
            </a:pPr>
            <a:r>
              <a:rPr lang="en-US" altLang="en-US" sz="2000" b="1">
                <a:cs typeface="Times New Roman" pitchFamily="18" charset="0"/>
              </a:rPr>
              <a:t>Record: </a:t>
            </a:r>
            <a:r>
              <a:rPr lang="en-US" altLang="en-US" sz="2000">
                <a:cs typeface="Times New Roman" pitchFamily="18" charset="0"/>
              </a:rPr>
              <a:t>Group of related fields</a:t>
            </a:r>
          </a:p>
          <a:p>
            <a:pPr lvl="2" eaLnBrk="1" hangingPunct="1">
              <a:spcAft>
                <a:spcPct val="15000"/>
              </a:spcAft>
              <a:buFontTx/>
              <a:buChar char="•"/>
            </a:pPr>
            <a:r>
              <a:rPr lang="en-US" altLang="en-US" sz="2000" b="1">
                <a:cs typeface="Times New Roman" pitchFamily="18" charset="0"/>
              </a:rPr>
              <a:t>File: </a:t>
            </a:r>
            <a:r>
              <a:rPr lang="en-US" altLang="en-US" sz="2000">
                <a:cs typeface="Times New Roman" pitchFamily="18" charset="0"/>
              </a:rPr>
              <a:t>Group of records of same type </a:t>
            </a:r>
          </a:p>
          <a:p>
            <a:pPr lvl="2" eaLnBrk="1" hangingPunct="1">
              <a:spcAft>
                <a:spcPct val="15000"/>
              </a:spcAft>
              <a:buFontTx/>
              <a:buChar char="•"/>
            </a:pPr>
            <a:r>
              <a:rPr lang="en-US" altLang="en-US" sz="2000" b="1">
                <a:cs typeface="Times New Roman" pitchFamily="18" charset="0"/>
              </a:rPr>
              <a:t>Database: </a:t>
            </a:r>
            <a:r>
              <a:rPr lang="en-US" altLang="en-US" sz="2000">
                <a:cs typeface="Times New Roman" pitchFamily="18" charset="0"/>
              </a:rPr>
              <a:t>Group of related files</a:t>
            </a:r>
          </a:p>
          <a:p>
            <a:pPr lvl="1" eaLnBrk="1" hangingPunct="1">
              <a:spcAft>
                <a:spcPct val="15000"/>
              </a:spcAft>
              <a:buFontTx/>
              <a:buChar char="•"/>
            </a:pPr>
            <a:r>
              <a:rPr lang="en-US" altLang="en-US" b="1">
                <a:cs typeface="Times New Roman" pitchFamily="18" charset="0"/>
              </a:rPr>
              <a:t>Record</a:t>
            </a:r>
            <a:r>
              <a:rPr lang="en-US" altLang="en-US">
                <a:cs typeface="Times New Roman" pitchFamily="18" charset="0"/>
              </a:rPr>
              <a:t>: Describes an entity</a:t>
            </a:r>
          </a:p>
          <a:p>
            <a:pPr lvl="1" eaLnBrk="1" hangingPunct="1">
              <a:spcAft>
                <a:spcPct val="15000"/>
              </a:spcAft>
              <a:buFontTx/>
              <a:buChar char="•"/>
            </a:pPr>
            <a:r>
              <a:rPr lang="en-US" altLang="en-US" b="1">
                <a:cs typeface="Times New Roman" pitchFamily="18" charset="0"/>
              </a:rPr>
              <a:t>Entity</a:t>
            </a:r>
            <a:r>
              <a:rPr lang="en-US" altLang="en-US">
                <a:cs typeface="Times New Roman" pitchFamily="18" charset="0"/>
              </a:rPr>
              <a:t>:  Person, place, thing on which we store information</a:t>
            </a:r>
          </a:p>
          <a:p>
            <a:pPr lvl="2" eaLnBrk="1" hangingPunct="1">
              <a:spcAft>
                <a:spcPct val="15000"/>
              </a:spcAft>
              <a:buFontTx/>
              <a:buChar char="•"/>
            </a:pPr>
            <a:r>
              <a:rPr lang="en-US" altLang="en-US" sz="2000">
                <a:cs typeface="Times New Roman" pitchFamily="18" charset="0"/>
              </a:rPr>
              <a:t>Attribute: Each characteristic, or quality, describing entity</a:t>
            </a:r>
          </a:p>
          <a:p>
            <a:pPr lvl="3" eaLnBrk="1" hangingPunct="1">
              <a:spcAft>
                <a:spcPct val="15000"/>
              </a:spcAft>
              <a:buFontTx/>
              <a:buChar char="•"/>
            </a:pPr>
            <a:r>
              <a:rPr lang="en-US" altLang="en-US" sz="2000">
                <a:cs typeface="Times New Roman" pitchFamily="18" charset="0"/>
              </a:rPr>
              <a:t>E.g., Attributes </a:t>
            </a:r>
            <a:r>
              <a:rPr lang="en-US" altLang="en-US" sz="2000" b="1">
                <a:cs typeface="Times New Roman" pitchFamily="18" charset="0"/>
              </a:rPr>
              <a:t>Date</a:t>
            </a:r>
            <a:r>
              <a:rPr lang="en-US" altLang="en-US" sz="2000">
                <a:cs typeface="Times New Roman" pitchFamily="18" charset="0"/>
              </a:rPr>
              <a:t> or </a:t>
            </a:r>
            <a:r>
              <a:rPr lang="en-US" altLang="en-US" sz="2000" b="1">
                <a:cs typeface="Times New Roman" pitchFamily="18" charset="0"/>
              </a:rPr>
              <a:t>Grade</a:t>
            </a:r>
            <a:r>
              <a:rPr lang="en-US" altLang="en-US" sz="2000">
                <a:cs typeface="Times New Roman" pitchFamily="18" charset="0"/>
              </a:rPr>
              <a:t> belong to entity </a:t>
            </a:r>
            <a:r>
              <a:rPr lang="en-US" altLang="en-US" sz="2000" b="1">
                <a:cs typeface="Times New Roman" pitchFamily="18" charset="0"/>
              </a:rPr>
              <a:t>COURSE</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ChangeArrowheads="1"/>
          </p:cNvSpPr>
          <p:nvPr/>
        </p:nvSpPr>
        <p:spPr bwMode="auto">
          <a:xfrm>
            <a:off x="457200" y="1600200"/>
            <a:ext cx="845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200150" indent="-28575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20000"/>
              </a:spcAft>
              <a:buFontTx/>
              <a:buChar char="•"/>
            </a:pPr>
            <a:r>
              <a:rPr lang="en-US" altLang="en-US" b="1">
                <a:cs typeface="Times New Roman" pitchFamily="18" charset="0"/>
              </a:rPr>
              <a:t>Online analytical processing (OLAP)</a:t>
            </a:r>
          </a:p>
          <a:p>
            <a:pPr lvl="1" eaLnBrk="1" hangingPunct="1">
              <a:spcAft>
                <a:spcPct val="20000"/>
              </a:spcAft>
              <a:buFontTx/>
              <a:buChar char="•"/>
            </a:pPr>
            <a:r>
              <a:rPr lang="en-US" altLang="en-US">
                <a:cs typeface="Times New Roman" pitchFamily="18" charset="0"/>
              </a:rPr>
              <a:t>Supports multidimensional data analysis</a:t>
            </a:r>
          </a:p>
          <a:p>
            <a:pPr lvl="2" eaLnBrk="1" hangingPunct="1">
              <a:spcAft>
                <a:spcPct val="20000"/>
              </a:spcAft>
              <a:buFontTx/>
              <a:buChar char="•"/>
            </a:pPr>
            <a:r>
              <a:rPr lang="en-US" altLang="en-US">
                <a:cs typeface="Times New Roman" pitchFamily="18" charset="0"/>
              </a:rPr>
              <a:t>Viewing data using multiple dimensions</a:t>
            </a:r>
          </a:p>
          <a:p>
            <a:pPr lvl="2" eaLnBrk="1" hangingPunct="1">
              <a:spcAft>
                <a:spcPct val="20000"/>
              </a:spcAft>
              <a:buFontTx/>
              <a:buChar char="•"/>
            </a:pPr>
            <a:r>
              <a:rPr lang="en-US" altLang="en-US">
                <a:cs typeface="Times New Roman" pitchFamily="18" charset="0"/>
              </a:rPr>
              <a:t>Each aspect of information (product, pricing, cost, region, time period) is different dimension</a:t>
            </a:r>
          </a:p>
          <a:p>
            <a:pPr lvl="2" eaLnBrk="1" hangingPunct="1">
              <a:spcAft>
                <a:spcPct val="20000"/>
              </a:spcAft>
              <a:buFontTx/>
              <a:buChar char="•"/>
            </a:pPr>
            <a:r>
              <a:rPr lang="en-US" altLang="en-US">
                <a:cs typeface="Times New Roman" pitchFamily="18" charset="0"/>
              </a:rPr>
              <a:t>E.g., how many washers sold in East in June compared with other regions?</a:t>
            </a:r>
          </a:p>
          <a:p>
            <a:pPr lvl="1" eaLnBrk="1" hangingPunct="1">
              <a:spcAft>
                <a:spcPct val="20000"/>
              </a:spcAft>
              <a:buFontTx/>
              <a:buChar char="•"/>
            </a:pPr>
            <a:r>
              <a:rPr lang="en-US" altLang="en-US">
                <a:cs typeface="Times New Roman" pitchFamily="18" charset="0"/>
              </a:rPr>
              <a:t>OLAP enables rapid, online answers to ad hoc queries</a:t>
            </a:r>
          </a:p>
        </p:txBody>
      </p:sp>
      <p:sp>
        <p:nvSpPr>
          <p:cNvPr id="36868"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Multidimensional Data Model</a:t>
            </a:r>
          </a:p>
        </p:txBody>
      </p:sp>
      <p:sp>
        <p:nvSpPr>
          <p:cNvPr id="10244" name="Text Box 3"/>
          <p:cNvSpPr txBox="1">
            <a:spLocks noChangeArrowheads="1"/>
          </p:cNvSpPr>
          <p:nvPr/>
        </p:nvSpPr>
        <p:spPr bwMode="auto">
          <a:xfrm>
            <a:off x="0" y="4433888"/>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6-15</a:t>
            </a:r>
          </a:p>
        </p:txBody>
      </p:sp>
      <p:sp>
        <p:nvSpPr>
          <p:cNvPr id="10245" name="Text Box 4"/>
          <p:cNvSpPr txBox="1">
            <a:spLocks noChangeArrowheads="1"/>
          </p:cNvSpPr>
          <p:nvPr/>
        </p:nvSpPr>
        <p:spPr bwMode="auto">
          <a:xfrm>
            <a:off x="0" y="4876800"/>
            <a:ext cx="17526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The view that is showing is product versus region. If you rotate the cube 90 degrees, the face that will show is product versus actual and projected sales. If you rotate the cube 90 degrees again, you will see region versus actual and projected sales. Other views are possible.</a:t>
            </a:r>
          </a:p>
        </p:txBody>
      </p:sp>
      <p:graphicFrame>
        <p:nvGraphicFramePr>
          <p:cNvPr id="10242" name="Object 8"/>
          <p:cNvGraphicFramePr>
            <a:graphicFrameLocks noChangeAspect="1"/>
          </p:cNvGraphicFramePr>
          <p:nvPr/>
        </p:nvGraphicFramePr>
        <p:xfrm>
          <a:off x="2209800" y="1905000"/>
          <a:ext cx="4962525" cy="4343400"/>
        </p:xfrm>
        <a:graphic>
          <a:graphicData uri="http://schemas.openxmlformats.org/presentationml/2006/ole">
            <mc:AlternateContent xmlns:mc="http://schemas.openxmlformats.org/markup-compatibility/2006">
              <mc:Choice xmlns:v="urn:schemas-microsoft-com:vml" Requires="v">
                <p:oleObj spid="_x0000_s10257" name="Image" r:id="rId4" imgW="4177778" imgH="3657143" progId="Photoshop.Image.7">
                  <p:embed/>
                </p:oleObj>
              </mc:Choice>
              <mc:Fallback>
                <p:oleObj name="Image" r:id="rId4" imgW="4177778" imgH="3657143"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05000"/>
                        <a:ext cx="49625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7"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152400" y="641350"/>
            <a:ext cx="8839200" cy="4953000"/>
          </a:xfrm>
          <a:prstGeom prst="rect">
            <a:avLst/>
          </a:prstGeom>
          <a:noFill/>
          <a:ln w="12700">
            <a:noFill/>
            <a:miter lim="800000"/>
            <a:headEnd/>
            <a:tailEnd/>
          </a:ln>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200150" indent="-28575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35000"/>
              </a:spcAft>
              <a:buFontTx/>
              <a:buChar char="•"/>
            </a:pPr>
            <a:r>
              <a:rPr lang="en-US" altLang="en-US" b="1" dirty="0">
                <a:cs typeface="Times New Roman" pitchFamily="18" charset="0"/>
              </a:rPr>
              <a:t>Data mining:</a:t>
            </a:r>
          </a:p>
          <a:p>
            <a:pPr lvl="1" eaLnBrk="1" hangingPunct="1">
              <a:spcAft>
                <a:spcPct val="35000"/>
              </a:spcAft>
              <a:buFontTx/>
              <a:buChar char="•"/>
            </a:pPr>
            <a:r>
              <a:rPr lang="en-US" altLang="en-US" sz="2000" dirty="0">
                <a:cs typeface="Times New Roman" pitchFamily="18" charset="0"/>
              </a:rPr>
              <a:t>More discovery driven than OLAP</a:t>
            </a:r>
          </a:p>
          <a:p>
            <a:pPr lvl="1" eaLnBrk="1" hangingPunct="1">
              <a:spcAft>
                <a:spcPct val="35000"/>
              </a:spcAft>
              <a:buFontTx/>
              <a:buChar char="•"/>
            </a:pPr>
            <a:r>
              <a:rPr lang="en-US" altLang="en-US" sz="2000" dirty="0">
                <a:cs typeface="Times New Roman" pitchFamily="18" charset="0"/>
              </a:rPr>
              <a:t>Finds hidden patterns, relationships in large databases and infers rules to predict future behavior</a:t>
            </a:r>
          </a:p>
          <a:p>
            <a:pPr lvl="1" eaLnBrk="1" hangingPunct="1">
              <a:spcAft>
                <a:spcPct val="35000"/>
              </a:spcAft>
              <a:buFontTx/>
              <a:buChar char="•"/>
            </a:pPr>
            <a:r>
              <a:rPr lang="en-US" altLang="en-US" sz="2000" dirty="0"/>
              <a:t>E.g., Finding patterns in customer data for one-to-one marketing campaigns or to identify profitable customers</a:t>
            </a:r>
            <a:r>
              <a:rPr lang="en-US" altLang="en-US" sz="2000" dirty="0" smtClean="0"/>
              <a:t>.</a:t>
            </a:r>
          </a:p>
          <a:p>
            <a:pPr fontAlgn="auto">
              <a:spcAft>
                <a:spcPts val="0"/>
              </a:spcAft>
              <a:buFont typeface="Arial" panose="020B0604020202020204" pitchFamily="34" charset="0"/>
              <a:buChar char="•"/>
              <a:defRPr/>
            </a:pPr>
            <a:r>
              <a:rPr lang="en-US" altLang="en-US" b="1" dirty="0">
                <a:latin typeface="Arial" panose="020B0604020202020204" pitchFamily="34" charset="0"/>
                <a:ea typeface="ヒラギノ角ゴ Pro W3" charset="-128"/>
                <a:cs typeface="Arial" panose="020B0604020202020204" pitchFamily="34" charset="0"/>
              </a:rPr>
              <a:t>Key areas where businesses are leveraging data mining include:</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Customer segmentation</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Marketing and promotion targeting</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Market basket analysis</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Collaborative filtering</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Customer churn</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Fraud detection</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Financial modeling</a:t>
            </a:r>
          </a:p>
          <a:p>
            <a:pPr marL="800100" lvl="1" indent="-342900" fontAlgn="auto">
              <a:spcAft>
                <a:spcPts val="0"/>
              </a:spcAft>
              <a:buFont typeface="Arial" panose="020B0604020202020204" pitchFamily="34" charset="0"/>
              <a:buChar char="•"/>
              <a:defRPr/>
            </a:pPr>
            <a:r>
              <a:rPr lang="en-US" altLang="en-US" dirty="0">
                <a:latin typeface="Arial" panose="020B0604020202020204" pitchFamily="34" charset="0"/>
                <a:ea typeface="ヒラギノ角ゴ Pro W3" charset="-128"/>
                <a:cs typeface="Arial" panose="020B0604020202020204" pitchFamily="34" charset="0"/>
              </a:rPr>
              <a:t>Hiring and promotion</a:t>
            </a:r>
          </a:p>
          <a:p>
            <a:pPr lvl="1" eaLnBrk="1" hangingPunct="1">
              <a:spcAft>
                <a:spcPct val="35000"/>
              </a:spcAft>
              <a:buFontTx/>
              <a:buChar char="•"/>
            </a:pPr>
            <a:endParaRPr lang="en-US" altLang="en-US" sz="2000" dirty="0"/>
          </a:p>
          <a:p>
            <a:pPr marL="457200" lvl="1" indent="0" eaLnBrk="1" hangingPunct="1">
              <a:spcAft>
                <a:spcPct val="35000"/>
              </a:spcAft>
            </a:pPr>
            <a:endParaRPr lang="en-US" altLang="en-US" sz="2000" dirty="0"/>
          </a:p>
        </p:txBody>
      </p:sp>
      <p:sp>
        <p:nvSpPr>
          <p:cNvPr id="37892" name="Text Box 2"/>
          <p:cNvSpPr txBox="1">
            <a:spLocks noChangeArrowheads="1"/>
          </p:cNvSpPr>
          <p:nvPr/>
        </p:nvSpPr>
        <p:spPr bwMode="auto">
          <a:xfrm>
            <a:off x="838200" y="30480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dirty="0">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0" y="0"/>
            <a:ext cx="9067800" cy="6553200"/>
          </a:xfrm>
          <a:prstGeom prst="rect">
            <a:avLst/>
          </a:prstGeom>
          <a:noFill/>
          <a:ln w="12700">
            <a:noFill/>
            <a:miter lim="800000"/>
            <a:headEnd/>
            <a:tailEnd/>
          </a:ln>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200150" indent="-28575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35000"/>
              </a:spcAft>
              <a:buFontTx/>
              <a:buChar char="•"/>
            </a:pPr>
            <a:r>
              <a:rPr lang="en-US" altLang="en-US" b="1" dirty="0">
                <a:cs typeface="Times New Roman" pitchFamily="18" charset="0"/>
              </a:rPr>
              <a:t>Data mining</a:t>
            </a:r>
            <a:r>
              <a:rPr lang="en-US" altLang="en-US" b="1" dirty="0" smtClean="0">
                <a:cs typeface="Times New Roman" pitchFamily="18" charset="0"/>
              </a:rPr>
              <a:t>:</a:t>
            </a:r>
            <a:r>
              <a:rPr lang="en-US" altLang="en-US" sz="2000" dirty="0"/>
              <a:t>. </a:t>
            </a:r>
            <a:r>
              <a:rPr lang="en-US" altLang="en-US" sz="2000" b="1" dirty="0"/>
              <a:t>Types of information obtainable from data mining</a:t>
            </a:r>
          </a:p>
          <a:p>
            <a:pPr eaLnBrk="1" hangingPunct="1">
              <a:buFont typeface="Arial" panose="020B0604020202020204" pitchFamily="34" charset="0"/>
              <a:buChar char="•"/>
            </a:pPr>
            <a:r>
              <a:rPr lang="en-US" altLang="en-US" sz="1800" b="1" dirty="0" smtClean="0"/>
              <a:t>A</a:t>
            </a:r>
            <a:r>
              <a:rPr lang="en-US" altLang="en-US" sz="1800" b="1" dirty="0" smtClean="0">
                <a:cs typeface="Times New Roman" pitchFamily="18" charset="0"/>
              </a:rPr>
              <a:t>ssociations</a:t>
            </a:r>
            <a:r>
              <a:rPr lang="en-US" altLang="en-US" sz="1800" dirty="0" smtClean="0">
                <a:cs typeface="Times New Roman" pitchFamily="18" charset="0"/>
              </a:rPr>
              <a:t>- </a:t>
            </a:r>
            <a:r>
              <a:rPr lang="en-US" altLang="en-US" sz="1800" dirty="0" smtClean="0"/>
              <a:t>An </a:t>
            </a:r>
            <a:r>
              <a:rPr lang="en-US" altLang="en-US" sz="1800" dirty="0"/>
              <a:t>association algorithm creates rules that describe how often events have occurred </a:t>
            </a:r>
            <a:r>
              <a:rPr lang="en-US" altLang="en-US" sz="1800" dirty="0" smtClean="0"/>
              <a:t>together.</a:t>
            </a:r>
          </a:p>
          <a:p>
            <a:pPr lvl="1" eaLnBrk="1" hangingPunct="1">
              <a:buFont typeface="Arial" panose="020B0604020202020204" pitchFamily="34" charset="0"/>
              <a:buChar char="•"/>
            </a:pPr>
            <a:r>
              <a:rPr lang="en-US" altLang="en-US" sz="1800" dirty="0" smtClean="0"/>
              <a:t>Example</a:t>
            </a:r>
            <a:r>
              <a:rPr lang="en-US" altLang="en-US" sz="1800" dirty="0"/>
              <a:t>: When a customer buys a hammer, then 90% of the time they will buy nails.</a:t>
            </a:r>
            <a:endParaRPr lang="en-US" altLang="en-US" sz="1800" dirty="0">
              <a:sym typeface="Wingdings" pitchFamily="2" charset="2"/>
            </a:endParaRPr>
          </a:p>
          <a:p>
            <a:pPr eaLnBrk="1" hangingPunct="1">
              <a:spcAft>
                <a:spcPct val="30000"/>
              </a:spcAft>
              <a:buFontTx/>
              <a:buChar char="•"/>
            </a:pPr>
            <a:r>
              <a:rPr lang="en-US" altLang="en-US" sz="1800" b="1" dirty="0" smtClean="0">
                <a:cs typeface="Times New Roman" pitchFamily="18" charset="0"/>
              </a:rPr>
              <a:t>Sequences</a:t>
            </a:r>
            <a:r>
              <a:rPr lang="en-US" altLang="en-US" sz="1800" dirty="0" smtClean="0">
                <a:cs typeface="Times New Roman" pitchFamily="18" charset="0"/>
              </a:rPr>
              <a:t>- </a:t>
            </a:r>
            <a:r>
              <a:rPr lang="en-US" sz="1800" dirty="0">
                <a:cs typeface="Times New Roman" pitchFamily="18" charset="0"/>
              </a:rPr>
              <a:t>Events linked over </a:t>
            </a:r>
            <a:r>
              <a:rPr lang="en-US" sz="1800" dirty="0" smtClean="0">
                <a:cs typeface="Times New Roman" pitchFamily="18" charset="0"/>
              </a:rPr>
              <a:t>time</a:t>
            </a:r>
            <a:endParaRPr lang="en-US" altLang="en-US" sz="1800" dirty="0">
              <a:cs typeface="Times New Roman" pitchFamily="18" charset="0"/>
            </a:endParaRPr>
          </a:p>
          <a:p>
            <a:pPr eaLnBrk="1" hangingPunct="1">
              <a:spcAft>
                <a:spcPct val="30000"/>
              </a:spcAft>
              <a:buFontTx/>
              <a:buChar char="•"/>
            </a:pPr>
            <a:r>
              <a:rPr lang="en-US" altLang="en-US" sz="1800" b="1" dirty="0" smtClean="0">
                <a:cs typeface="Times New Roman" pitchFamily="18" charset="0"/>
              </a:rPr>
              <a:t>Classification </a:t>
            </a:r>
            <a:r>
              <a:rPr lang="en-US" altLang="en-US" sz="1800" dirty="0" smtClean="0">
                <a:cs typeface="Times New Roman" pitchFamily="18" charset="0"/>
              </a:rPr>
              <a:t>- </a:t>
            </a:r>
            <a:r>
              <a:rPr lang="en-US" sz="1800" dirty="0" smtClean="0">
                <a:cs typeface="Times New Roman" pitchFamily="18" charset="0"/>
              </a:rPr>
              <a:t>Recognizes </a:t>
            </a:r>
            <a:r>
              <a:rPr lang="en-US" sz="1800" dirty="0">
                <a:cs typeface="Times New Roman" pitchFamily="18" charset="0"/>
              </a:rPr>
              <a:t>patterns that describe group to which item belongs</a:t>
            </a:r>
            <a:r>
              <a:rPr lang="en-US" altLang="en-US" sz="1800" dirty="0" smtClean="0">
                <a:cs typeface="Times New Roman" pitchFamily="18" charset="0"/>
              </a:rPr>
              <a:t>- </a:t>
            </a:r>
          </a:p>
          <a:p>
            <a:pPr lvl="1" eaLnBrk="1" hangingPunct="1">
              <a:spcAft>
                <a:spcPct val="30000"/>
              </a:spcAft>
              <a:buFontTx/>
              <a:buChar char="•"/>
            </a:pPr>
            <a:r>
              <a:rPr lang="en-US" altLang="en-US" sz="1800" dirty="0"/>
              <a:t>Example: A bank wants to classify its Home Loan Customers into groups according to their response to bank advertisements. The bank might use the classifications “Responds Rarely, Responds Sometimes, Responds Frequently”. </a:t>
            </a:r>
          </a:p>
          <a:p>
            <a:pPr eaLnBrk="1" hangingPunct="1">
              <a:spcAft>
                <a:spcPct val="30000"/>
              </a:spcAft>
              <a:buFontTx/>
              <a:buChar char="•"/>
            </a:pPr>
            <a:r>
              <a:rPr lang="en-US" altLang="en-US" sz="1800" b="1" dirty="0" smtClean="0">
                <a:cs typeface="Times New Roman" pitchFamily="18" charset="0"/>
              </a:rPr>
              <a:t>Clustering - </a:t>
            </a:r>
            <a:r>
              <a:rPr lang="en-US" sz="1800" dirty="0">
                <a:cs typeface="Times New Roman" pitchFamily="18" charset="0"/>
              </a:rPr>
              <a:t>Similar to </a:t>
            </a:r>
            <a:r>
              <a:rPr lang="en-US" sz="1800" dirty="0" smtClean="0">
                <a:cs typeface="Times New Roman" pitchFamily="18" charset="0"/>
              </a:rPr>
              <a:t>classification, but </a:t>
            </a:r>
            <a:r>
              <a:rPr lang="en-US" sz="1800" dirty="0">
                <a:cs typeface="Times New Roman" pitchFamily="18" charset="0"/>
              </a:rPr>
              <a:t>when no groups have been defined; finds groupings within </a:t>
            </a:r>
            <a:r>
              <a:rPr lang="en-US" sz="1800" dirty="0" smtClean="0">
                <a:cs typeface="Times New Roman" pitchFamily="18" charset="0"/>
              </a:rPr>
              <a:t>data</a:t>
            </a:r>
          </a:p>
          <a:p>
            <a:pPr lvl="1" eaLnBrk="1" hangingPunct="1">
              <a:lnSpc>
                <a:spcPct val="90000"/>
              </a:lnSpc>
              <a:buClr>
                <a:schemeClr val="folHlink"/>
              </a:buClr>
              <a:buSzPct val="60000"/>
              <a:buFont typeface="Arial" panose="020B0604020202020204" pitchFamily="34" charset="0"/>
              <a:buChar char="•"/>
            </a:pPr>
            <a:r>
              <a:rPr lang="en-US" altLang="en-US" sz="1800" dirty="0">
                <a:cs typeface="Times New Roman" pitchFamily="18" charset="0"/>
              </a:rPr>
              <a:t>Example: Insurance company could use clustering to group clients by their age, location and types of insurance purchased.</a:t>
            </a:r>
          </a:p>
          <a:p>
            <a:pPr lvl="1" eaLnBrk="1" hangingPunct="1">
              <a:lnSpc>
                <a:spcPct val="90000"/>
              </a:lnSpc>
              <a:buClr>
                <a:schemeClr val="folHlink"/>
              </a:buClr>
              <a:buSzPct val="60000"/>
              <a:buFont typeface="Arial" panose="020B0604020202020204" pitchFamily="34" charset="0"/>
              <a:buChar char="•"/>
            </a:pPr>
            <a:r>
              <a:rPr lang="en-US" altLang="en-US" sz="1800" dirty="0">
                <a:cs typeface="Times New Roman" pitchFamily="18" charset="0"/>
              </a:rPr>
              <a:t>The categories are unspecified and this is referred to as ‘unsupervised learning</a:t>
            </a:r>
            <a:r>
              <a:rPr lang="en-US" altLang="en-US" sz="1800" dirty="0"/>
              <a:t>’ </a:t>
            </a:r>
          </a:p>
          <a:p>
            <a:pPr eaLnBrk="1" hangingPunct="1">
              <a:lnSpc>
                <a:spcPct val="90000"/>
              </a:lnSpc>
              <a:buClr>
                <a:schemeClr val="folHlink"/>
              </a:buClr>
              <a:buSzPct val="63000"/>
              <a:buFont typeface="Arial" panose="020B0604020202020204" pitchFamily="34" charset="0"/>
              <a:buChar char="•"/>
            </a:pPr>
            <a:r>
              <a:rPr lang="en-US" altLang="en-US" sz="1800" b="1" dirty="0" smtClean="0">
                <a:cs typeface="Times New Roman" pitchFamily="18" charset="0"/>
              </a:rPr>
              <a:t>Forecasting - </a:t>
            </a:r>
            <a:r>
              <a:rPr lang="en-US" sz="1800" dirty="0">
                <a:cs typeface="Times New Roman" pitchFamily="18" charset="0"/>
              </a:rPr>
              <a:t>Uses series of existing values to forecast what other values will be</a:t>
            </a:r>
          </a:p>
          <a:p>
            <a:pPr lvl="1" eaLnBrk="1" hangingPunct="1">
              <a:spcAft>
                <a:spcPct val="30000"/>
              </a:spcAft>
              <a:buFontTx/>
              <a:buChar char="•"/>
            </a:pPr>
            <a:r>
              <a:rPr lang="en-US" altLang="en-US" sz="1800" dirty="0" smtClean="0">
                <a:cs typeface="Times New Roman" pitchFamily="18" charset="0"/>
              </a:rPr>
              <a:t>We’ll do this in class with regression analysis</a:t>
            </a:r>
          </a:p>
          <a:p>
            <a:pPr lvl="1" eaLnBrk="1" hangingPunct="1">
              <a:buFont typeface="Arial" panose="020B0604020202020204" pitchFamily="34" charset="0"/>
              <a:buChar char="•"/>
            </a:pPr>
            <a:r>
              <a:rPr lang="en-US" altLang="en-US" sz="1800" dirty="0"/>
              <a:t>Regression deals with the prediction of a value, rather than a </a:t>
            </a:r>
            <a:r>
              <a:rPr lang="en-US" altLang="en-US" sz="1800" dirty="0" smtClean="0"/>
              <a:t>class</a:t>
            </a:r>
          </a:p>
          <a:p>
            <a:pPr lvl="1" eaLnBrk="1" hangingPunct="1">
              <a:buFont typeface="Arial" panose="020B0604020202020204" pitchFamily="34" charset="0"/>
              <a:buChar char="•"/>
            </a:pPr>
            <a:r>
              <a:rPr lang="en-US" altLang="en-US" sz="1800" dirty="0" smtClean="0"/>
              <a:t>Example</a:t>
            </a:r>
            <a:r>
              <a:rPr lang="en-US" altLang="en-US" sz="1800" dirty="0"/>
              <a:t>: Find out if there is a relationship between smoking patients and cancer related illness.</a:t>
            </a:r>
          </a:p>
          <a:p>
            <a:pPr lvl="1" eaLnBrk="1" hangingPunct="1">
              <a:spcAft>
                <a:spcPct val="30000"/>
              </a:spcAft>
              <a:buFontTx/>
              <a:buChar char="•"/>
            </a:pPr>
            <a:endParaRPr lang="en-US" altLang="en-US" sz="1800" dirty="0">
              <a:cs typeface="Times New Roman" pitchFamily="18" charset="0"/>
            </a:endParaRPr>
          </a:p>
          <a:p>
            <a:pPr lvl="1" eaLnBrk="1" hangingPunct="1">
              <a:spcAft>
                <a:spcPct val="35000"/>
              </a:spcAft>
              <a:buFontTx/>
              <a:buChar char="•"/>
            </a:pPr>
            <a:endParaRPr lang="en-US" altLang="en-US" sz="2000" dirty="0"/>
          </a:p>
        </p:txBody>
      </p:sp>
    </p:spTree>
    <p:extLst>
      <p:ext uri="{BB962C8B-B14F-4D97-AF65-F5344CB8AC3E}">
        <p14:creationId xmlns:p14="http://schemas.microsoft.com/office/powerpoint/2010/main" val="3896280196"/>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latin typeface="Trebuchet MS" pitchFamily="34" charset="0"/>
                <a:ea typeface="ヒラギノ角ゴ Pro W3" charset="-128"/>
              </a:rPr>
              <a:t>Data Mining</a:t>
            </a:r>
          </a:p>
        </p:txBody>
      </p:sp>
      <p:sp>
        <p:nvSpPr>
          <p:cNvPr id="47106" name="Content Placeholder 2"/>
          <p:cNvSpPr>
            <a:spLocks noGrp="1"/>
          </p:cNvSpPr>
          <p:nvPr>
            <p:ph idx="1"/>
          </p:nvPr>
        </p:nvSpPr>
        <p:spPr>
          <a:xfrm>
            <a:off x="457200" y="2044701"/>
            <a:ext cx="8229600" cy="2832100"/>
          </a:xfrm>
        </p:spPr>
        <p:txBody>
          <a:bodyPr rtlCol="0">
            <a:normAutofit lnSpcReduction="10000"/>
          </a:bodyPr>
          <a:lstStyle/>
          <a:p>
            <a:pPr fontAlgn="auto">
              <a:spcAft>
                <a:spcPts val="0"/>
              </a:spcAft>
              <a:defRPr/>
            </a:pPr>
            <a:r>
              <a:rPr lang="en-US" altLang="en-US" smtClean="0">
                <a:latin typeface="Trebuchet MS" pitchFamily="34" charset="0"/>
                <a:ea typeface="ヒラギノ角ゴ Pro W3" charset="-128"/>
              </a:rPr>
              <a:t>A data mining and business analytics team should possesses three critical skills:</a:t>
            </a:r>
          </a:p>
          <a:p>
            <a:pPr lvl="1" fontAlgn="auto">
              <a:spcAft>
                <a:spcPts val="0"/>
              </a:spcAft>
              <a:defRPr/>
            </a:pPr>
            <a:r>
              <a:rPr lang="en-US" altLang="en-US" smtClean="0">
                <a:latin typeface="Trebuchet MS" pitchFamily="34" charset="0"/>
                <a:ea typeface="ヒラギノ角ゴ Pro W3" charset="-128"/>
              </a:rPr>
              <a:t>Information technology</a:t>
            </a:r>
          </a:p>
          <a:p>
            <a:pPr lvl="1" fontAlgn="auto">
              <a:spcAft>
                <a:spcPts val="0"/>
              </a:spcAft>
              <a:defRPr/>
            </a:pPr>
            <a:r>
              <a:rPr lang="en-US" altLang="en-US" smtClean="0">
                <a:latin typeface="Trebuchet MS" pitchFamily="34" charset="0"/>
                <a:ea typeface="ヒラギノ角ゴ Pro W3" charset="-128"/>
              </a:rPr>
              <a:t>Statistics</a:t>
            </a:r>
          </a:p>
          <a:p>
            <a:pPr lvl="1" fontAlgn="auto">
              <a:spcAft>
                <a:spcPts val="0"/>
              </a:spcAft>
              <a:defRPr/>
            </a:pPr>
            <a:r>
              <a:rPr lang="en-US" altLang="en-US" smtClean="0">
                <a:latin typeface="Trebuchet MS" pitchFamily="34" charset="0"/>
                <a:ea typeface="ヒラギノ角ゴ Pro W3" charset="-128"/>
              </a:rPr>
              <a:t>Business knowledge</a:t>
            </a:r>
          </a:p>
          <a:p>
            <a:pPr lvl="1" fontAlgn="auto">
              <a:spcAft>
                <a:spcPts val="0"/>
              </a:spcAft>
              <a:defRPr/>
            </a:pPr>
            <a:endParaRPr lang="en-US" altLang="en-US" smtClean="0">
              <a:latin typeface="Trebuchet MS" pitchFamily="34" charset="0"/>
              <a:ea typeface="ヒラギノ角ゴ Pro W3" charset="-128"/>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FFFFFF"/>
                </a:solidFill>
              </a:rPr>
              <a:t>11-</a:t>
            </a:r>
            <a:fld id="{C625BA0A-142D-4DD7-A293-E47FF1BAA747}" type="slidenum">
              <a:rPr lang="en-US" altLang="en-US" sz="1200">
                <a:solidFill>
                  <a:srgbClr val="FFFFFF"/>
                </a:solidFill>
              </a:rPr>
              <a:pPr>
                <a:spcBef>
                  <a:spcPct val="0"/>
                </a:spcBef>
                <a:buFontTx/>
                <a:buNone/>
              </a:pPr>
              <a:t>34</a:t>
            </a:fld>
            <a:endParaRPr lang="en-US" altLang="en-US" sz="1200">
              <a:solidFill>
                <a:srgbClr val="FFFFFF"/>
              </a:solidFill>
            </a:endParaRPr>
          </a:p>
        </p:txBody>
      </p:sp>
    </p:spTree>
    <p:extLst>
      <p:ext uri="{BB962C8B-B14F-4D97-AF65-F5344CB8AC3E}">
        <p14:creationId xmlns:p14="http://schemas.microsoft.com/office/powerpoint/2010/main" val="319876421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ChangeArrowheads="1"/>
          </p:cNvSpPr>
          <p:nvPr/>
        </p:nvSpPr>
        <p:spPr bwMode="auto">
          <a:xfrm>
            <a:off x="457200" y="1598613"/>
            <a:ext cx="77724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800100" indent="-342900" eaLnBrk="0" hangingPunct="0">
              <a:defRPr sz="2400">
                <a:solidFill>
                  <a:schemeClr val="tx1"/>
                </a:solidFill>
                <a:latin typeface="Arial" charset="0"/>
              </a:defRPr>
            </a:lvl2pPr>
            <a:lvl3pPr marL="1257300" indent="-3429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30000"/>
              </a:spcAft>
              <a:buFontTx/>
              <a:buChar char="•"/>
            </a:pPr>
            <a:r>
              <a:rPr lang="en-US" altLang="en-US" b="1"/>
              <a:t>Predictive analysis </a:t>
            </a:r>
          </a:p>
          <a:p>
            <a:pPr lvl="2" eaLnBrk="1" hangingPunct="1">
              <a:spcAft>
                <a:spcPct val="30000"/>
              </a:spcAft>
              <a:buFontTx/>
              <a:buChar char="•"/>
            </a:pPr>
            <a:r>
              <a:rPr lang="en-US" altLang="en-US" sz="2000"/>
              <a:t>Uses data mining techniques, historical data, and assumptions about future conditions to predict outcomes of events</a:t>
            </a:r>
          </a:p>
          <a:p>
            <a:pPr lvl="2" eaLnBrk="1" hangingPunct="1">
              <a:spcAft>
                <a:spcPct val="30000"/>
              </a:spcAft>
              <a:buFontTx/>
              <a:buChar char="•"/>
            </a:pPr>
            <a:r>
              <a:rPr lang="en-US" altLang="en-US" sz="2000"/>
              <a:t>E.g., Probability a customer will respond to an offer or purchase a specific product</a:t>
            </a:r>
          </a:p>
          <a:p>
            <a:pPr eaLnBrk="1" hangingPunct="1">
              <a:spcAft>
                <a:spcPct val="30000"/>
              </a:spcAft>
              <a:buFontTx/>
              <a:buChar char="•"/>
            </a:pPr>
            <a:r>
              <a:rPr lang="en-US" altLang="en-US" b="1"/>
              <a:t>Text mining</a:t>
            </a:r>
          </a:p>
          <a:p>
            <a:pPr lvl="1" eaLnBrk="1" hangingPunct="1">
              <a:spcAft>
                <a:spcPct val="30000"/>
              </a:spcAft>
              <a:buFontTx/>
              <a:buChar char="•"/>
            </a:pPr>
            <a:r>
              <a:rPr lang="en-US" altLang="en-US" sz="2000"/>
              <a:t>Extracts key elements from large unstructured data sets (e.g., stored e-mails)</a:t>
            </a:r>
          </a:p>
        </p:txBody>
      </p:sp>
      <p:sp>
        <p:nvSpPr>
          <p:cNvPr id="38916"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Trebuchet MS" pitchFamily="34" charset="0"/>
                <a:ea typeface="ヒラギノ角ゴ Pro W3" charset="-128"/>
              </a:rPr>
              <a:t>Artificial Intelligence</a:t>
            </a:r>
          </a:p>
        </p:txBody>
      </p:sp>
      <p:sp>
        <p:nvSpPr>
          <p:cNvPr id="48130" name="Content Placeholder 2"/>
          <p:cNvSpPr>
            <a:spLocks noGrp="1"/>
          </p:cNvSpPr>
          <p:nvPr>
            <p:ph idx="1"/>
          </p:nvPr>
        </p:nvSpPr>
        <p:spPr>
          <a:xfrm>
            <a:off x="457200" y="2044701"/>
            <a:ext cx="8229600" cy="1784351"/>
          </a:xfrm>
        </p:spPr>
        <p:txBody>
          <a:bodyPr rtlCol="0">
            <a:normAutofit fontScale="77500" lnSpcReduction="20000"/>
          </a:bodyPr>
          <a:lstStyle/>
          <a:p>
            <a:pPr fontAlgn="auto">
              <a:spcAft>
                <a:spcPts val="0"/>
              </a:spcAft>
              <a:defRPr/>
            </a:pPr>
            <a:r>
              <a:rPr lang="en-US" altLang="en-US" smtClean="0">
                <a:latin typeface="Trebuchet MS" pitchFamily="34" charset="0"/>
                <a:ea typeface="ヒラギノ角ゴ Pro W3" charset="-128"/>
              </a:rPr>
              <a:t>Data Mining has its roots in a branch of computer science known as artificial intelligence (AI)</a:t>
            </a:r>
          </a:p>
          <a:p>
            <a:pPr fontAlgn="auto">
              <a:spcAft>
                <a:spcPts val="0"/>
              </a:spcAft>
              <a:defRPr/>
            </a:pPr>
            <a:r>
              <a:rPr lang="en-US" altLang="en-US" smtClean="0">
                <a:latin typeface="Trebuchet MS" pitchFamily="34" charset="0"/>
                <a:ea typeface="ヒラギノ角ゴ Pro W3" charset="-128"/>
              </a:rPr>
              <a:t>The goal of AI is create computer programs that are able to mimic or improve upon functions of the human brain</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FFFFFF"/>
                </a:solidFill>
              </a:rPr>
              <a:t>11-</a:t>
            </a:r>
            <a:fld id="{8196D019-536E-4034-B438-263496350F89}" type="slidenum">
              <a:rPr lang="en-US" altLang="en-US" sz="1200">
                <a:solidFill>
                  <a:srgbClr val="FFFFFF"/>
                </a:solidFill>
              </a:rPr>
              <a:pPr>
                <a:spcBef>
                  <a:spcPct val="0"/>
                </a:spcBef>
                <a:buFontTx/>
                <a:buNone/>
              </a:pPr>
              <a:t>36</a:t>
            </a:fld>
            <a:endParaRPr lang="en-US" altLang="en-US" sz="1200">
              <a:solidFill>
                <a:srgbClr val="FFFFFF"/>
              </a:solidFill>
            </a:endParaRPr>
          </a:p>
        </p:txBody>
      </p:sp>
    </p:spTree>
    <p:extLst>
      <p:ext uri="{BB962C8B-B14F-4D97-AF65-F5344CB8AC3E}">
        <p14:creationId xmlns:p14="http://schemas.microsoft.com/office/powerpoint/2010/main" val="56386343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latin typeface="Trebuchet MS" pitchFamily="34" charset="0"/>
                <a:ea typeface="ヒラギノ角ゴ Pro W3" charset="-128"/>
              </a:rPr>
              <a:t>Artificial Intelligence</a:t>
            </a:r>
          </a:p>
        </p:txBody>
      </p:sp>
      <p:sp>
        <p:nvSpPr>
          <p:cNvPr id="3" name="Content Placeholder 2"/>
          <p:cNvSpPr>
            <a:spLocks noGrp="1"/>
          </p:cNvSpPr>
          <p:nvPr>
            <p:ph idx="1"/>
          </p:nvPr>
        </p:nvSpPr>
        <p:spPr>
          <a:xfrm>
            <a:off x="457200" y="1447800"/>
            <a:ext cx="8229600" cy="4044951"/>
          </a:xfrm>
        </p:spPr>
        <p:txBody>
          <a:bodyPr rtlCol="0">
            <a:normAutofit fontScale="85000" lnSpcReduction="20000"/>
          </a:bodyPr>
          <a:lstStyle/>
          <a:p>
            <a:pPr fontAlgn="auto">
              <a:spcAft>
                <a:spcPts val="0"/>
              </a:spcAft>
              <a:defRPr/>
            </a:pPr>
            <a:r>
              <a:rPr lang="en-US" altLang="en-US" b="1" dirty="0" smtClean="0">
                <a:latin typeface="Trebuchet MS" pitchFamily="34" charset="0"/>
                <a:ea typeface="ヒラギノ角ゴ Pro W3" charset="-128"/>
              </a:rPr>
              <a:t>Neural network</a:t>
            </a:r>
            <a:r>
              <a:rPr lang="en-US" altLang="en-US" dirty="0" smtClean="0">
                <a:latin typeface="Trebuchet MS" pitchFamily="34" charset="0"/>
                <a:ea typeface="ヒラギノ角ゴ Pro W3" charset="-128"/>
              </a:rPr>
              <a:t>: An AI system that examines data and hunts down and exposes patterns, in order to build models to exploit findings</a:t>
            </a:r>
          </a:p>
          <a:p>
            <a:pPr fontAlgn="auto">
              <a:spcAft>
                <a:spcPts val="0"/>
              </a:spcAft>
              <a:defRPr/>
            </a:pPr>
            <a:r>
              <a:rPr lang="en-US" altLang="en-US" b="1" dirty="0" smtClean="0">
                <a:latin typeface="Trebuchet MS" pitchFamily="34" charset="0"/>
                <a:ea typeface="ヒラギノ角ゴ Pro W3" charset="-128"/>
              </a:rPr>
              <a:t>Expert systems</a:t>
            </a:r>
            <a:r>
              <a:rPr lang="en-US" altLang="en-US" dirty="0" smtClean="0">
                <a:latin typeface="Trebuchet MS" pitchFamily="34" charset="0"/>
                <a:ea typeface="ヒラギノ角ゴ Pro W3" charset="-128"/>
              </a:rPr>
              <a:t>: AI systems that leverage rules or examples to perform a task in a way that mimics applied human expertise</a:t>
            </a:r>
          </a:p>
          <a:p>
            <a:pPr fontAlgn="auto">
              <a:spcAft>
                <a:spcPts val="0"/>
              </a:spcAft>
              <a:defRPr/>
            </a:pPr>
            <a:r>
              <a:rPr lang="en-US" altLang="en-US" b="1" dirty="0" smtClean="0">
                <a:latin typeface="Trebuchet MS" pitchFamily="34" charset="0"/>
                <a:ea typeface="ヒラギノ角ゴ Pro W3" charset="-128"/>
              </a:rPr>
              <a:t>Genetic algorithms</a:t>
            </a:r>
            <a:r>
              <a:rPr lang="en-US" altLang="en-US" dirty="0" smtClean="0">
                <a:latin typeface="Trebuchet MS" pitchFamily="34" charset="0"/>
                <a:ea typeface="ヒラギノ角ゴ Pro W3" charset="-128"/>
              </a:rPr>
              <a:t>: Model building techniques where computers examine many potential solutions to a problem, iteratively modifying various mathematical models, and comparing the mutated models to search for a best alternative</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en-US" sz="1200">
                <a:solidFill>
                  <a:srgbClr val="FFFFFF"/>
                </a:solidFill>
              </a:rPr>
              <a:t>11-</a:t>
            </a:r>
            <a:fld id="{CE1B89A8-706C-4521-B561-282E1EB6C006}" type="slidenum">
              <a:rPr lang="en-US" altLang="en-US" sz="1200">
                <a:solidFill>
                  <a:srgbClr val="FFFFFF"/>
                </a:solidFill>
              </a:rPr>
              <a:pPr>
                <a:spcBef>
                  <a:spcPct val="0"/>
                </a:spcBef>
                <a:buFontTx/>
                <a:buNone/>
              </a:pPr>
              <a:t>37</a:t>
            </a:fld>
            <a:endParaRPr lang="en-US" altLang="en-US" sz="1200">
              <a:solidFill>
                <a:srgbClr val="FFFFFF"/>
              </a:solidFill>
            </a:endParaRPr>
          </a:p>
        </p:txBody>
      </p:sp>
    </p:spTree>
    <p:extLst>
      <p:ext uri="{BB962C8B-B14F-4D97-AF65-F5344CB8AC3E}">
        <p14:creationId xmlns:p14="http://schemas.microsoft.com/office/powerpoint/2010/main" val="37597897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ChangeArrowheads="1"/>
          </p:cNvSpPr>
          <p:nvPr/>
        </p:nvSpPr>
        <p:spPr bwMode="auto">
          <a:xfrm>
            <a:off x="457200" y="1598613"/>
            <a:ext cx="7772400" cy="487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800100" indent="-342900" eaLnBrk="0" hangingPunct="0">
              <a:defRPr sz="2400">
                <a:solidFill>
                  <a:schemeClr val="tx1"/>
                </a:solidFill>
                <a:latin typeface="Arial" charset="0"/>
              </a:defRPr>
            </a:lvl2pPr>
            <a:lvl3pPr marL="1257300" indent="-342900" eaLnBrk="0" hangingPunct="0">
              <a:defRPr sz="2400">
                <a:solidFill>
                  <a:schemeClr val="tx1"/>
                </a:solidFill>
                <a:latin typeface="Arial" charset="0"/>
              </a:defRPr>
            </a:lvl3pPr>
            <a:lvl4pPr marL="1714500" indent="-3429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30000"/>
              </a:spcAft>
              <a:buFontTx/>
              <a:buChar char="•"/>
            </a:pPr>
            <a:r>
              <a:rPr lang="en-US" altLang="en-US" b="1"/>
              <a:t>Web mining</a:t>
            </a:r>
          </a:p>
          <a:p>
            <a:pPr lvl="1" eaLnBrk="1" hangingPunct="1">
              <a:spcAft>
                <a:spcPct val="30000"/>
              </a:spcAft>
              <a:buFontTx/>
              <a:buChar char="•"/>
            </a:pPr>
            <a:r>
              <a:rPr lang="en-US" altLang="en-US" sz="2000"/>
              <a:t>Discovery and analysis of useful patterns and information from WWW</a:t>
            </a:r>
          </a:p>
          <a:p>
            <a:pPr lvl="2" eaLnBrk="1" hangingPunct="1">
              <a:spcAft>
                <a:spcPct val="30000"/>
              </a:spcAft>
              <a:buFontTx/>
              <a:buChar char="•"/>
            </a:pPr>
            <a:r>
              <a:rPr lang="en-US" altLang="en-US" sz="2000"/>
              <a:t>E.g., to understand customer behavior, evaluate effectiveness of Web site, etc.</a:t>
            </a:r>
          </a:p>
          <a:p>
            <a:pPr lvl="1" eaLnBrk="1" hangingPunct="1">
              <a:spcAft>
                <a:spcPct val="30000"/>
              </a:spcAft>
              <a:buFontTx/>
              <a:buChar char="•"/>
            </a:pPr>
            <a:r>
              <a:rPr lang="en-US" altLang="en-US" sz="2000"/>
              <a:t>Techniques</a:t>
            </a:r>
          </a:p>
          <a:p>
            <a:pPr lvl="2" eaLnBrk="1" hangingPunct="1">
              <a:spcAft>
                <a:spcPct val="30000"/>
              </a:spcAft>
              <a:buFontTx/>
              <a:buChar char="•"/>
            </a:pPr>
            <a:r>
              <a:rPr lang="en-US" altLang="en-US" sz="2000"/>
              <a:t>Web content mining</a:t>
            </a:r>
          </a:p>
          <a:p>
            <a:pPr lvl="3" eaLnBrk="1" hangingPunct="1">
              <a:spcAft>
                <a:spcPct val="30000"/>
              </a:spcAft>
              <a:buFontTx/>
              <a:buChar char="•"/>
            </a:pPr>
            <a:r>
              <a:rPr lang="en-US" altLang="en-US" sz="2000"/>
              <a:t>Knowledge extracted from content of Web pages</a:t>
            </a:r>
          </a:p>
          <a:p>
            <a:pPr lvl="2" eaLnBrk="1" hangingPunct="1">
              <a:spcAft>
                <a:spcPct val="30000"/>
              </a:spcAft>
              <a:buFontTx/>
              <a:buChar char="•"/>
            </a:pPr>
            <a:r>
              <a:rPr lang="en-US" altLang="en-US" sz="2000"/>
              <a:t>Web structure mining</a:t>
            </a:r>
          </a:p>
          <a:p>
            <a:pPr lvl="3" eaLnBrk="1" hangingPunct="1">
              <a:spcAft>
                <a:spcPct val="30000"/>
              </a:spcAft>
              <a:buFontTx/>
              <a:buChar char="•"/>
            </a:pPr>
            <a:r>
              <a:rPr lang="en-US" altLang="en-US" sz="2000"/>
              <a:t>E.g., links to and from Web page</a:t>
            </a:r>
          </a:p>
          <a:p>
            <a:pPr lvl="2" eaLnBrk="1" hangingPunct="1">
              <a:spcAft>
                <a:spcPct val="30000"/>
              </a:spcAft>
              <a:buFontTx/>
              <a:buChar char="•"/>
            </a:pPr>
            <a:r>
              <a:rPr lang="en-US" altLang="en-US" sz="2000"/>
              <a:t>Web usage mining</a:t>
            </a:r>
          </a:p>
          <a:p>
            <a:pPr lvl="3" eaLnBrk="1" hangingPunct="1">
              <a:spcAft>
                <a:spcPct val="30000"/>
              </a:spcAft>
              <a:buFontTx/>
              <a:buChar char="•"/>
            </a:pPr>
            <a:r>
              <a:rPr lang="en-US" altLang="en-US" sz="2000"/>
              <a:t>User interaction data recorded by Web server</a:t>
            </a:r>
          </a:p>
        </p:txBody>
      </p:sp>
      <p:sp>
        <p:nvSpPr>
          <p:cNvPr id="39940"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457200" y="1600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ts val="600"/>
              </a:spcAft>
              <a:buFontTx/>
              <a:buChar char="•"/>
            </a:pPr>
            <a:r>
              <a:rPr lang="en-US" altLang="en-US" sz="2800" b="1">
                <a:cs typeface="Times New Roman" pitchFamily="18" charset="0"/>
              </a:rPr>
              <a:t>Databases and the Web</a:t>
            </a:r>
          </a:p>
          <a:p>
            <a:pPr lvl="1" eaLnBrk="1" hangingPunct="1">
              <a:spcBef>
                <a:spcPts val="400"/>
              </a:spcBef>
              <a:spcAft>
                <a:spcPts val="600"/>
              </a:spcAft>
              <a:buFontTx/>
              <a:buChar char="•"/>
            </a:pPr>
            <a:r>
              <a:rPr lang="en-US" altLang="en-US">
                <a:cs typeface="Times New Roman" pitchFamily="18" charset="0"/>
              </a:rPr>
              <a:t>Many companies use Web to make some internal databases available to customers or partners</a:t>
            </a:r>
          </a:p>
          <a:p>
            <a:pPr lvl="1" eaLnBrk="1" hangingPunct="1">
              <a:spcBef>
                <a:spcPts val="400"/>
              </a:spcBef>
              <a:spcAft>
                <a:spcPts val="600"/>
              </a:spcAft>
              <a:buFontTx/>
              <a:buChar char="•"/>
            </a:pPr>
            <a:r>
              <a:rPr lang="en-US" altLang="en-US">
                <a:cs typeface="Times New Roman" pitchFamily="18" charset="0"/>
              </a:rPr>
              <a:t>Typical configuration includes:</a:t>
            </a:r>
          </a:p>
          <a:p>
            <a:pPr lvl="2" eaLnBrk="1" hangingPunct="1">
              <a:spcAft>
                <a:spcPts val="600"/>
              </a:spcAft>
              <a:buFontTx/>
              <a:buChar char="•"/>
            </a:pPr>
            <a:r>
              <a:rPr lang="en-US" altLang="en-US" sz="2000">
                <a:cs typeface="Times New Roman" pitchFamily="18" charset="0"/>
              </a:rPr>
              <a:t>Web server</a:t>
            </a:r>
          </a:p>
          <a:p>
            <a:pPr lvl="2" eaLnBrk="1" hangingPunct="1">
              <a:spcAft>
                <a:spcPts val="600"/>
              </a:spcAft>
              <a:buFontTx/>
              <a:buChar char="•"/>
            </a:pPr>
            <a:r>
              <a:rPr lang="en-US" altLang="en-US" sz="2000">
                <a:cs typeface="Times New Roman" pitchFamily="18" charset="0"/>
              </a:rPr>
              <a:t>Application server/middleware/CGI scripts</a:t>
            </a:r>
          </a:p>
          <a:p>
            <a:pPr lvl="2" eaLnBrk="1" hangingPunct="1">
              <a:spcAft>
                <a:spcPts val="600"/>
              </a:spcAft>
              <a:buFontTx/>
              <a:buChar char="•"/>
            </a:pPr>
            <a:r>
              <a:rPr lang="en-US" altLang="en-US" sz="2000">
                <a:cs typeface="Times New Roman" pitchFamily="18" charset="0"/>
              </a:rPr>
              <a:t>Database server (hosting DBM)</a:t>
            </a:r>
          </a:p>
          <a:p>
            <a:pPr lvl="1" eaLnBrk="1" hangingPunct="1">
              <a:spcBef>
                <a:spcPts val="400"/>
              </a:spcBef>
              <a:spcAft>
                <a:spcPts val="600"/>
              </a:spcAft>
              <a:buFontTx/>
              <a:buChar char="•"/>
            </a:pPr>
            <a:r>
              <a:rPr lang="en-US" altLang="en-US">
                <a:cs typeface="Times New Roman" pitchFamily="18" charset="0"/>
              </a:rPr>
              <a:t>Advantages of using Web for database access:</a:t>
            </a:r>
          </a:p>
          <a:p>
            <a:pPr lvl="2" eaLnBrk="1" hangingPunct="1">
              <a:spcAft>
                <a:spcPts val="600"/>
              </a:spcAft>
              <a:buFontTx/>
              <a:buChar char="•"/>
            </a:pPr>
            <a:r>
              <a:rPr lang="en-US" altLang="en-US" sz="2000">
                <a:cs typeface="Times New Roman" pitchFamily="18" charset="0"/>
              </a:rPr>
              <a:t>Ease of use of browser software</a:t>
            </a:r>
          </a:p>
          <a:p>
            <a:pPr lvl="2" eaLnBrk="1" hangingPunct="1">
              <a:spcAft>
                <a:spcPts val="600"/>
              </a:spcAft>
              <a:buFontTx/>
              <a:buChar char="•"/>
            </a:pPr>
            <a:r>
              <a:rPr lang="en-US" altLang="en-US" sz="2000">
                <a:cs typeface="Times New Roman" pitchFamily="18" charset="0"/>
              </a:rPr>
              <a:t>Web interface requires few or no changes to database</a:t>
            </a:r>
          </a:p>
          <a:p>
            <a:pPr lvl="2" eaLnBrk="1" hangingPunct="1">
              <a:spcAft>
                <a:spcPts val="600"/>
              </a:spcAft>
              <a:buFontTx/>
              <a:buChar char="•"/>
            </a:pPr>
            <a:r>
              <a:rPr lang="en-US" altLang="en-US" sz="2000">
                <a:cs typeface="Times New Roman" pitchFamily="18" charset="0"/>
              </a:rPr>
              <a:t>Inexpensive to add Web interface to system</a:t>
            </a:r>
          </a:p>
          <a:p>
            <a:pPr eaLnBrk="1" hangingPunct="1">
              <a:lnSpc>
                <a:spcPct val="110000"/>
              </a:lnSpc>
              <a:spcBef>
                <a:spcPct val="50000"/>
              </a:spcBef>
            </a:pPr>
            <a:endParaRPr lang="en-US" altLang="en-US" sz="1800">
              <a:cs typeface="Times New Roman" pitchFamily="18" charset="0"/>
            </a:endParaRPr>
          </a:p>
        </p:txBody>
      </p:sp>
      <p:sp>
        <p:nvSpPr>
          <p:cNvPr id="40964" name="Text Box 2"/>
          <p:cNvSpPr txBox="1">
            <a:spLocks noChangeArrowheads="1"/>
          </p:cNvSpPr>
          <p:nvPr/>
        </p:nvSpPr>
        <p:spPr bwMode="auto">
          <a:xfrm>
            <a:off x="1676400" y="882650"/>
            <a:ext cx="7391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Using Databases to Improve Business Performance and Decision Making</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The Data Hierarchy</a:t>
            </a:r>
          </a:p>
        </p:txBody>
      </p:sp>
      <p:sp>
        <p:nvSpPr>
          <p:cNvPr id="1028" name="Text Box 3"/>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6-1</a:t>
            </a:r>
          </a:p>
        </p:txBody>
      </p:sp>
      <p:sp>
        <p:nvSpPr>
          <p:cNvPr id="1029" name="Text Box 4"/>
          <p:cNvSpPr txBox="1">
            <a:spLocks noChangeArrowheads="1"/>
          </p:cNvSpPr>
          <p:nvPr/>
        </p:nvSpPr>
        <p:spPr bwMode="auto">
          <a:xfrm>
            <a:off x="381000" y="3886200"/>
            <a:ext cx="1752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900" b="1"/>
              <a:t>A computer system organizes data in a hierarchy that starts with the bit, which represents either a 0 or a 1. Bits can be grouped to form a byte to represent one character, number, or symbol. Bytes can be grouped to form a field, and related fields can be grouped to form a record. Related records can be collected to form a file, and related files can be organized into a database.</a:t>
            </a:r>
          </a:p>
        </p:txBody>
      </p:sp>
      <p:graphicFrame>
        <p:nvGraphicFramePr>
          <p:cNvPr id="1026" name="Object 8"/>
          <p:cNvGraphicFramePr>
            <a:graphicFrameLocks noChangeAspect="1"/>
          </p:cNvGraphicFramePr>
          <p:nvPr/>
        </p:nvGraphicFramePr>
        <p:xfrm>
          <a:off x="2667000" y="1857375"/>
          <a:ext cx="3635375" cy="4162425"/>
        </p:xfrm>
        <a:graphic>
          <a:graphicData uri="http://schemas.openxmlformats.org/presentationml/2006/ole">
            <mc:AlternateContent xmlns:mc="http://schemas.openxmlformats.org/markup-compatibility/2006">
              <mc:Choice xmlns:v="urn:schemas-microsoft-com:vml" Requires="v">
                <p:oleObj spid="_x0000_s1041" name="Image" r:id="rId4" imgW="3593651" imgH="4114286" progId="Photoshop.Image.7">
                  <p:embed/>
                </p:oleObj>
              </mc:Choice>
              <mc:Fallback>
                <p:oleObj name="Image" r:id="rId4" imgW="3593651" imgH="4114286" progId="Photoshop.Image.7">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857375"/>
                        <a:ext cx="36353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552700" y="882650"/>
            <a:ext cx="556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Managing Data Resources</a:t>
            </a:r>
          </a:p>
        </p:txBody>
      </p:sp>
      <p:sp>
        <p:nvSpPr>
          <p:cNvPr id="43011" name="Rectangle 3"/>
          <p:cNvSpPr>
            <a:spLocks noChangeArrowheads="1"/>
          </p:cNvSpPr>
          <p:nvPr/>
        </p:nvSpPr>
        <p:spPr bwMode="auto">
          <a:xfrm>
            <a:off x="457200" y="1600200"/>
            <a:ext cx="8458200" cy="4724400"/>
          </a:xfrm>
          <a:prstGeom prst="rect">
            <a:avLst/>
          </a:prstGeom>
          <a:noFill/>
          <a:ln w="12700">
            <a:noFill/>
            <a:miter lim="800000"/>
            <a:headEnd/>
            <a:tailEnd/>
          </a:ln>
        </p:spPr>
        <p:txBody>
          <a:bodyPr lIns="90488" tIns="44450" rIns="90488" bIns="44450"/>
          <a:lstStyle>
            <a:lvl1pPr marL="285750" indent="-285750" eaLnBrk="0" hangingPunct="0">
              <a:defRPr sz="2400">
                <a:solidFill>
                  <a:schemeClr val="tx1"/>
                </a:solidFill>
                <a:latin typeface="Arial" charset="0"/>
              </a:defRPr>
            </a:lvl1pPr>
            <a:lvl2pPr marL="628650" indent="-22860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lnSpc>
                <a:spcPct val="110000"/>
              </a:lnSpc>
              <a:spcBef>
                <a:spcPct val="5000"/>
              </a:spcBef>
              <a:buFontTx/>
              <a:buChar char="•"/>
            </a:pPr>
            <a:r>
              <a:rPr lang="en-US" altLang="en-US" b="1" dirty="0">
                <a:cs typeface="Times New Roman" pitchFamily="18" charset="0"/>
              </a:rPr>
              <a:t>Establishing an information policy</a:t>
            </a:r>
          </a:p>
          <a:p>
            <a:pPr lvl="1" eaLnBrk="1" hangingPunct="1">
              <a:lnSpc>
                <a:spcPct val="110000"/>
              </a:lnSpc>
              <a:spcBef>
                <a:spcPct val="5000"/>
              </a:spcBef>
              <a:buFontTx/>
              <a:buChar char="•"/>
            </a:pPr>
            <a:r>
              <a:rPr lang="en-US" altLang="en-US" sz="2000" dirty="0">
                <a:cs typeface="Times New Roman" pitchFamily="18" charset="0"/>
              </a:rPr>
              <a:t>Firm’s rules, procedures, roles for sharing, managing, standardizing data</a:t>
            </a:r>
          </a:p>
          <a:p>
            <a:pPr lvl="2" eaLnBrk="1" hangingPunct="1">
              <a:lnSpc>
                <a:spcPct val="110000"/>
              </a:lnSpc>
              <a:spcBef>
                <a:spcPct val="5000"/>
              </a:spcBef>
              <a:buFontTx/>
              <a:buChar char="•"/>
            </a:pPr>
            <a:r>
              <a:rPr lang="en-US" altLang="en-US" sz="2000" dirty="0">
                <a:cs typeface="Times New Roman" pitchFamily="18" charset="0"/>
              </a:rPr>
              <a:t>E.g., What employees are responsible for updating sensitive employee information</a:t>
            </a:r>
          </a:p>
          <a:p>
            <a:pPr lvl="1" eaLnBrk="1" hangingPunct="1">
              <a:lnSpc>
                <a:spcPct val="110000"/>
              </a:lnSpc>
              <a:spcBef>
                <a:spcPct val="5000"/>
              </a:spcBef>
              <a:buFontTx/>
              <a:buChar char="•"/>
            </a:pPr>
            <a:r>
              <a:rPr lang="en-US" altLang="en-US" sz="2000" b="1" dirty="0">
                <a:cs typeface="Times New Roman" pitchFamily="18" charset="0"/>
              </a:rPr>
              <a:t>Data administration</a:t>
            </a:r>
            <a:r>
              <a:rPr lang="en-US" altLang="en-US" sz="2000" dirty="0">
                <a:cs typeface="Times New Roman" pitchFamily="18" charset="0"/>
              </a:rPr>
              <a:t>: Firm function responsible for specific policies and procedures to manage data</a:t>
            </a:r>
          </a:p>
          <a:p>
            <a:pPr lvl="1" eaLnBrk="1" hangingPunct="1">
              <a:lnSpc>
                <a:spcPct val="110000"/>
              </a:lnSpc>
              <a:spcBef>
                <a:spcPct val="5000"/>
              </a:spcBef>
              <a:buFontTx/>
              <a:buChar char="•"/>
            </a:pPr>
            <a:r>
              <a:rPr lang="en-US" altLang="en-US" sz="2000" b="1" dirty="0">
                <a:cs typeface="Times New Roman" pitchFamily="18" charset="0"/>
              </a:rPr>
              <a:t>Data governance: </a:t>
            </a:r>
            <a:r>
              <a:rPr lang="en-US" altLang="en-US" sz="2000" dirty="0">
                <a:cs typeface="Times New Roman" pitchFamily="18" charset="0"/>
              </a:rPr>
              <a:t>Policies and processes for managing availability, usability, integrity, and security of enterprise data, especially as it relates to government regulations</a:t>
            </a:r>
          </a:p>
          <a:p>
            <a:pPr lvl="1" eaLnBrk="1" hangingPunct="1">
              <a:lnSpc>
                <a:spcPct val="110000"/>
              </a:lnSpc>
              <a:spcBef>
                <a:spcPct val="5000"/>
              </a:spcBef>
              <a:buFontTx/>
              <a:buChar char="•"/>
            </a:pPr>
            <a:r>
              <a:rPr lang="en-US" altLang="en-US" sz="2000" b="1" dirty="0">
                <a:cs typeface="Times New Roman" pitchFamily="18" charset="0"/>
              </a:rPr>
              <a:t>Database administration : </a:t>
            </a:r>
            <a:r>
              <a:rPr lang="en-US" altLang="en-US" sz="2000" dirty="0">
                <a:cs typeface="Times New Roman" pitchFamily="18" charset="0"/>
              </a:rPr>
              <a:t>Defining, organizing, implementing, maintaining database; performed by database design and management group </a:t>
            </a:r>
          </a:p>
          <a:p>
            <a:pPr eaLnBrk="1" hangingPunct="1">
              <a:lnSpc>
                <a:spcPct val="110000"/>
              </a:lnSpc>
              <a:spcBef>
                <a:spcPct val="50000"/>
              </a:spcBef>
            </a:pPr>
            <a:endParaRPr lang="en-US" altLang="en-US" b="1" dirty="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381000" y="1600200"/>
            <a:ext cx="8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200150" indent="-28575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45000"/>
              </a:spcAft>
              <a:buFontTx/>
              <a:buChar char="•"/>
            </a:pPr>
            <a:r>
              <a:rPr lang="en-US" altLang="en-US" sz="2800" b="1"/>
              <a:t>Ensuring data quality</a:t>
            </a:r>
          </a:p>
          <a:p>
            <a:pPr lvl="1" eaLnBrk="1" hangingPunct="1">
              <a:spcAft>
                <a:spcPct val="45000"/>
              </a:spcAft>
              <a:buFontTx/>
              <a:buChar char="•"/>
            </a:pPr>
            <a:r>
              <a:rPr lang="en-US" altLang="en-US">
                <a:cs typeface="Times New Roman" pitchFamily="18" charset="0"/>
              </a:rPr>
              <a:t>More than 25% of critical data in Fortune 1000 company databases are inaccurate or incomplete</a:t>
            </a:r>
          </a:p>
          <a:p>
            <a:pPr lvl="1" eaLnBrk="1" hangingPunct="1">
              <a:spcAft>
                <a:spcPct val="45000"/>
              </a:spcAft>
              <a:buFontTx/>
              <a:buChar char="•"/>
            </a:pPr>
            <a:r>
              <a:rPr lang="en-US" altLang="en-US">
                <a:cs typeface="Times New Roman" pitchFamily="18" charset="0"/>
              </a:rPr>
              <a:t>Most data quality problems stem from faulty input</a:t>
            </a:r>
          </a:p>
          <a:p>
            <a:pPr lvl="1" eaLnBrk="1" hangingPunct="1">
              <a:spcAft>
                <a:spcPct val="45000"/>
              </a:spcAft>
              <a:buFontTx/>
              <a:buChar char="•"/>
            </a:pPr>
            <a:r>
              <a:rPr lang="en-US" altLang="en-US"/>
              <a:t>Before new database in place, need to:</a:t>
            </a:r>
          </a:p>
          <a:p>
            <a:pPr lvl="2" eaLnBrk="1" hangingPunct="1">
              <a:spcAft>
                <a:spcPct val="45000"/>
              </a:spcAft>
              <a:buFontTx/>
              <a:buChar char="•"/>
            </a:pPr>
            <a:r>
              <a:rPr lang="en-US" altLang="en-US"/>
              <a:t>Identify and correct faulty data </a:t>
            </a:r>
          </a:p>
          <a:p>
            <a:pPr lvl="2" eaLnBrk="1" hangingPunct="1">
              <a:spcAft>
                <a:spcPct val="45000"/>
              </a:spcAft>
              <a:buFontTx/>
              <a:buChar char="•"/>
            </a:pPr>
            <a:r>
              <a:rPr lang="en-US" altLang="en-US"/>
              <a:t>Establish better routines for editing data once database in operation</a:t>
            </a:r>
          </a:p>
        </p:txBody>
      </p:sp>
      <p:sp>
        <p:nvSpPr>
          <p:cNvPr id="44036" name="Text Box 2"/>
          <p:cNvSpPr txBox="1">
            <a:spLocks noChangeArrowheads="1"/>
          </p:cNvSpPr>
          <p:nvPr/>
        </p:nvSpPr>
        <p:spPr bwMode="auto">
          <a:xfrm>
            <a:off x="2552700" y="882650"/>
            <a:ext cx="556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Managing Data Resources</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457200" y="1600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200150" indent="-28575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45000"/>
              </a:spcAft>
              <a:buFontTx/>
              <a:buChar char="•"/>
            </a:pPr>
            <a:r>
              <a:rPr lang="en-US" altLang="en-US" sz="2800" b="1">
                <a:cs typeface="Times New Roman" pitchFamily="18" charset="0"/>
              </a:rPr>
              <a:t>Data quality audit</a:t>
            </a:r>
            <a:r>
              <a:rPr lang="en-US" altLang="en-US" sz="2800">
                <a:cs typeface="Times New Roman" pitchFamily="18" charset="0"/>
              </a:rPr>
              <a:t>:</a:t>
            </a:r>
          </a:p>
          <a:p>
            <a:pPr lvl="1" eaLnBrk="1" hangingPunct="1">
              <a:spcAft>
                <a:spcPts val="600"/>
              </a:spcAft>
              <a:buFontTx/>
              <a:buChar char="•"/>
            </a:pPr>
            <a:r>
              <a:rPr lang="en-US" altLang="en-US"/>
              <a:t>Structured survey of the accuracy and level of completeness of the data in an information system</a:t>
            </a:r>
          </a:p>
          <a:p>
            <a:pPr lvl="2" eaLnBrk="1" hangingPunct="1">
              <a:spcAft>
                <a:spcPts val="600"/>
              </a:spcAft>
              <a:buFontTx/>
              <a:buChar char="•"/>
            </a:pPr>
            <a:r>
              <a:rPr lang="en-US" altLang="en-US"/>
              <a:t>Survey samples from data files, or</a:t>
            </a:r>
          </a:p>
          <a:p>
            <a:pPr lvl="2" eaLnBrk="1" hangingPunct="1">
              <a:spcAft>
                <a:spcPct val="45000"/>
              </a:spcAft>
              <a:buFontTx/>
              <a:buChar char="•"/>
            </a:pPr>
            <a:r>
              <a:rPr lang="en-US" altLang="en-US"/>
              <a:t>Survey end users for perceptions of quality</a:t>
            </a:r>
          </a:p>
          <a:p>
            <a:pPr eaLnBrk="1" hangingPunct="1">
              <a:spcAft>
                <a:spcPct val="45000"/>
              </a:spcAft>
              <a:buFontTx/>
              <a:buChar char="•"/>
            </a:pPr>
            <a:r>
              <a:rPr lang="en-US" altLang="en-US" sz="2800" b="1">
                <a:cs typeface="Times New Roman" pitchFamily="18" charset="0"/>
              </a:rPr>
              <a:t>Data cleansing</a:t>
            </a:r>
            <a:endParaRPr lang="en-US" altLang="en-US" sz="2800">
              <a:cs typeface="Times New Roman" pitchFamily="18" charset="0"/>
            </a:endParaRPr>
          </a:p>
          <a:p>
            <a:pPr lvl="1" eaLnBrk="1" hangingPunct="1">
              <a:spcAft>
                <a:spcPts val="600"/>
              </a:spcAft>
              <a:buFontTx/>
              <a:buChar char="•"/>
            </a:pPr>
            <a:r>
              <a:rPr lang="en-US" altLang="en-US">
                <a:cs typeface="Times New Roman" pitchFamily="18" charset="0"/>
              </a:rPr>
              <a:t>Software to d</a:t>
            </a:r>
            <a:r>
              <a:rPr lang="en-US" altLang="en-US"/>
              <a:t>etect and correct data that are incorrect, incomplete, improperly formatted, or redundant</a:t>
            </a:r>
          </a:p>
          <a:p>
            <a:pPr lvl="1" eaLnBrk="1" hangingPunct="1">
              <a:spcAft>
                <a:spcPts val="600"/>
              </a:spcAft>
              <a:buFontTx/>
              <a:buChar char="•"/>
            </a:pPr>
            <a:r>
              <a:rPr lang="en-US" altLang="en-US"/>
              <a:t>Enforces consistency among different sets of data from separate information systems</a:t>
            </a:r>
            <a:endParaRPr lang="en-US" altLang="en-US">
              <a:cs typeface="Times New Roman" pitchFamily="18" charset="0"/>
            </a:endParaRPr>
          </a:p>
        </p:txBody>
      </p:sp>
      <p:sp>
        <p:nvSpPr>
          <p:cNvPr id="45060" name="Text Box 2"/>
          <p:cNvSpPr txBox="1">
            <a:spLocks noChangeArrowheads="1"/>
          </p:cNvSpPr>
          <p:nvPr/>
        </p:nvSpPr>
        <p:spPr bwMode="auto">
          <a:xfrm>
            <a:off x="2552700" y="882650"/>
            <a:ext cx="556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Managing Data Resources</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1143000"/>
          </a:xfrm>
        </p:spPr>
        <p:txBody>
          <a:bodyPr/>
          <a:lstStyle/>
          <a:p>
            <a:pPr eaLnBrk="1" hangingPunct="1"/>
            <a:r>
              <a:rPr lang="en-US" altLang="en-US" dirty="0" smtClean="0"/>
              <a:t>Privacy Concerns</a:t>
            </a:r>
          </a:p>
        </p:txBody>
      </p:sp>
      <p:sp>
        <p:nvSpPr>
          <p:cNvPr id="22531" name="Rectangle 3"/>
          <p:cNvSpPr>
            <a:spLocks noGrp="1" noChangeArrowheads="1"/>
          </p:cNvSpPr>
          <p:nvPr>
            <p:ph type="body" idx="1"/>
          </p:nvPr>
        </p:nvSpPr>
        <p:spPr>
          <a:xfrm>
            <a:off x="457200" y="914400"/>
            <a:ext cx="8534400" cy="5410200"/>
          </a:xfrm>
        </p:spPr>
        <p:txBody>
          <a:bodyPr/>
          <a:lstStyle/>
          <a:p>
            <a:pPr eaLnBrk="1" hangingPunct="1">
              <a:lnSpc>
                <a:spcPct val="80000"/>
              </a:lnSpc>
            </a:pPr>
            <a:r>
              <a:rPr lang="en-US" altLang="en-US" sz="2200" dirty="0" smtClean="0"/>
              <a:t>Effective Data Mining requires large sources of data</a:t>
            </a:r>
          </a:p>
          <a:p>
            <a:pPr eaLnBrk="1" hangingPunct="1">
              <a:lnSpc>
                <a:spcPct val="80000"/>
              </a:lnSpc>
            </a:pPr>
            <a:r>
              <a:rPr lang="en-US" altLang="en-US" sz="2200" dirty="0" smtClean="0"/>
              <a:t>To achieve a wide spectrum of data, </a:t>
            </a:r>
            <a:r>
              <a:rPr lang="en-US" altLang="en-US" sz="2200" dirty="0" smtClean="0"/>
              <a:t>must link </a:t>
            </a:r>
            <a:r>
              <a:rPr lang="en-US" altLang="en-US" sz="2200" dirty="0" smtClean="0"/>
              <a:t>multiple data sources</a:t>
            </a:r>
          </a:p>
          <a:p>
            <a:pPr eaLnBrk="1" hangingPunct="1">
              <a:lnSpc>
                <a:spcPct val="80000"/>
              </a:lnSpc>
            </a:pPr>
            <a:r>
              <a:rPr lang="en-US" altLang="en-US" sz="2200" dirty="0" smtClean="0"/>
              <a:t>Linking sources leads can be problematic for privacy as follows: If the following histories of a customer were linked: </a:t>
            </a:r>
          </a:p>
          <a:p>
            <a:pPr lvl="1" eaLnBrk="1" hangingPunct="1">
              <a:lnSpc>
                <a:spcPct val="80000"/>
              </a:lnSpc>
            </a:pPr>
            <a:r>
              <a:rPr lang="en-US" altLang="en-US" sz="2000" dirty="0" smtClean="0"/>
              <a:t>Shopping History</a:t>
            </a:r>
          </a:p>
          <a:p>
            <a:pPr lvl="1" eaLnBrk="1" hangingPunct="1">
              <a:lnSpc>
                <a:spcPct val="80000"/>
              </a:lnSpc>
            </a:pPr>
            <a:r>
              <a:rPr lang="en-US" altLang="en-US" sz="2000" dirty="0" smtClean="0"/>
              <a:t>Credit History</a:t>
            </a:r>
          </a:p>
          <a:p>
            <a:pPr lvl="1" eaLnBrk="1" hangingPunct="1">
              <a:lnSpc>
                <a:spcPct val="80000"/>
              </a:lnSpc>
            </a:pPr>
            <a:r>
              <a:rPr lang="en-US" altLang="en-US" sz="2000" dirty="0" smtClean="0"/>
              <a:t>Bank History</a:t>
            </a:r>
          </a:p>
          <a:p>
            <a:pPr lvl="1" eaLnBrk="1" hangingPunct="1">
              <a:lnSpc>
                <a:spcPct val="80000"/>
              </a:lnSpc>
            </a:pPr>
            <a:r>
              <a:rPr lang="en-US" altLang="en-US" sz="2000" dirty="0" smtClean="0"/>
              <a:t>Employment History</a:t>
            </a:r>
          </a:p>
          <a:p>
            <a:pPr lvl="1" eaLnBrk="1" hangingPunct="1">
              <a:lnSpc>
                <a:spcPct val="80000"/>
              </a:lnSpc>
              <a:buFont typeface="Wingdings" pitchFamily="2" charset="2"/>
              <a:buNone/>
            </a:pPr>
            <a:endParaRPr lang="en-US" altLang="en-US" sz="2000" dirty="0" smtClean="0"/>
          </a:p>
          <a:p>
            <a:pPr eaLnBrk="1" hangingPunct="1">
              <a:lnSpc>
                <a:spcPct val="80000"/>
              </a:lnSpc>
            </a:pPr>
            <a:r>
              <a:rPr lang="en-US" altLang="en-US" sz="2400" dirty="0" smtClean="0"/>
              <a:t>The </a:t>
            </a:r>
            <a:r>
              <a:rPr lang="en-US" altLang="en-US" sz="2400" dirty="0" smtClean="0"/>
              <a:t>users’ </a:t>
            </a:r>
            <a:r>
              <a:rPr lang="en-US" altLang="en-US" sz="2400" dirty="0" smtClean="0"/>
              <a:t>life story can be painted from the collected </a:t>
            </a:r>
            <a:r>
              <a:rPr lang="en-US" altLang="en-US" sz="2400" dirty="0" smtClean="0"/>
              <a:t>data</a:t>
            </a:r>
          </a:p>
          <a:p>
            <a:pPr eaLnBrk="1" hangingPunct="1">
              <a:lnSpc>
                <a:spcPct val="80000"/>
              </a:lnSpc>
            </a:pPr>
            <a:r>
              <a:rPr lang="en-US" altLang="en-US" sz="2400" dirty="0" smtClean="0"/>
              <a:t>Hiring, loan, other decision are made by data collected on individuals. </a:t>
            </a:r>
          </a:p>
          <a:p>
            <a:pPr lvl="1">
              <a:lnSpc>
                <a:spcPct val="80000"/>
              </a:lnSpc>
            </a:pPr>
            <a:r>
              <a:rPr lang="en-US" altLang="en-US" sz="2000" dirty="0" smtClean="0"/>
              <a:t>What happens if the data is not correct?</a:t>
            </a:r>
          </a:p>
          <a:p>
            <a:pPr eaLnBrk="1" hangingPunct="1">
              <a:lnSpc>
                <a:spcPct val="80000"/>
              </a:lnSpc>
            </a:pPr>
            <a:r>
              <a:rPr lang="en-US" altLang="en-US" sz="2400" dirty="0" smtClean="0"/>
              <a:t>Data aggregators (data brokers) – it’s legal to buy and sell personal data. </a:t>
            </a:r>
          </a:p>
          <a:p>
            <a:pPr lvl="1">
              <a:lnSpc>
                <a:spcPct val="80000"/>
              </a:lnSpc>
            </a:pPr>
            <a:r>
              <a:rPr lang="en-US" altLang="en-US" sz="2000" dirty="0" smtClean="0"/>
              <a:t>Is this ethical?</a:t>
            </a:r>
            <a:endParaRPr lang="en-US" altLang="en-US" sz="2000" dirty="0" smtClean="0"/>
          </a:p>
          <a:p>
            <a:pPr eaLnBrk="1" hangingPunct="1">
              <a:lnSpc>
                <a:spcPct val="80000"/>
              </a:lnSpc>
              <a:buFont typeface="Wingdings" pitchFamily="2" charset="2"/>
              <a:buNone/>
            </a:pPr>
            <a:endParaRPr lang="en-US" altLang="en-US" sz="2400" dirty="0" smtClean="0"/>
          </a:p>
        </p:txBody>
      </p:sp>
    </p:spTree>
    <p:extLst>
      <p:ext uri="{BB962C8B-B14F-4D97-AF65-F5344CB8AC3E}">
        <p14:creationId xmlns:p14="http://schemas.microsoft.com/office/powerpoint/2010/main" val="1393017186"/>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457200" y="1598613"/>
            <a:ext cx="845820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Aft>
                <a:spcPct val="20000"/>
              </a:spcAft>
              <a:buFontTx/>
              <a:buChar char="•"/>
            </a:pPr>
            <a:r>
              <a:rPr lang="en-US" altLang="en-US" b="1">
                <a:cs typeface="Times New Roman" pitchFamily="18" charset="0"/>
              </a:rPr>
              <a:t>Problems with the traditional file environment (files maintained separately by different departments)</a:t>
            </a:r>
          </a:p>
          <a:p>
            <a:pPr lvl="1" eaLnBrk="1" hangingPunct="1">
              <a:spcAft>
                <a:spcPct val="20000"/>
              </a:spcAft>
              <a:buFontTx/>
              <a:buChar char="•"/>
            </a:pPr>
            <a:r>
              <a:rPr lang="en-US" altLang="en-US" sz="2000" b="1">
                <a:cs typeface="Times New Roman" pitchFamily="18" charset="0"/>
              </a:rPr>
              <a:t>Data redundancy and inconsistency</a:t>
            </a:r>
          </a:p>
          <a:p>
            <a:pPr lvl="2" eaLnBrk="1" hangingPunct="1">
              <a:spcAft>
                <a:spcPct val="20000"/>
              </a:spcAft>
              <a:buFontTx/>
              <a:buChar char="•"/>
            </a:pPr>
            <a:r>
              <a:rPr lang="en-US" altLang="en-US" sz="1800" b="1">
                <a:cs typeface="Times New Roman" pitchFamily="18" charset="0"/>
              </a:rPr>
              <a:t>Data redundancy: </a:t>
            </a:r>
            <a:r>
              <a:rPr lang="en-US" altLang="en-US" sz="1800">
                <a:cs typeface="Times New Roman" pitchFamily="18" charset="0"/>
              </a:rPr>
              <a:t>Presence of duplicate data in multiple files</a:t>
            </a:r>
          </a:p>
          <a:p>
            <a:pPr lvl="2" eaLnBrk="1" hangingPunct="1">
              <a:spcAft>
                <a:spcPct val="20000"/>
              </a:spcAft>
              <a:buFontTx/>
              <a:buChar char="•"/>
            </a:pPr>
            <a:r>
              <a:rPr lang="en-US" altLang="en-US" sz="1800" b="1">
                <a:cs typeface="Times New Roman" pitchFamily="18" charset="0"/>
              </a:rPr>
              <a:t>Data inconsistency: </a:t>
            </a:r>
            <a:r>
              <a:rPr lang="en-US" altLang="en-US" sz="1800">
                <a:cs typeface="Times New Roman" pitchFamily="18" charset="0"/>
              </a:rPr>
              <a:t>Same attribute has different values</a:t>
            </a:r>
          </a:p>
          <a:p>
            <a:pPr lvl="1" eaLnBrk="1" hangingPunct="1">
              <a:spcAft>
                <a:spcPct val="20000"/>
              </a:spcAft>
              <a:buFontTx/>
              <a:buChar char="•"/>
            </a:pPr>
            <a:r>
              <a:rPr lang="en-US" altLang="en-US" sz="2000" b="1">
                <a:cs typeface="Times New Roman" pitchFamily="18" charset="0"/>
              </a:rPr>
              <a:t>Program-data dependence:</a:t>
            </a:r>
          </a:p>
          <a:p>
            <a:pPr lvl="2" eaLnBrk="1" hangingPunct="1">
              <a:spcAft>
                <a:spcPct val="20000"/>
              </a:spcAft>
              <a:buFontTx/>
              <a:buChar char="•"/>
            </a:pPr>
            <a:r>
              <a:rPr lang="en-US" altLang="en-US" sz="1800">
                <a:cs typeface="Times New Roman" pitchFamily="18" charset="0"/>
              </a:rPr>
              <a:t>When changes in program requires changes to data accessed by program</a:t>
            </a:r>
          </a:p>
          <a:p>
            <a:pPr lvl="1" eaLnBrk="1" hangingPunct="1">
              <a:spcAft>
                <a:spcPct val="20000"/>
              </a:spcAft>
              <a:buFontTx/>
              <a:buChar char="•"/>
            </a:pPr>
            <a:r>
              <a:rPr lang="en-US" altLang="en-US" sz="2000" b="1">
                <a:cs typeface="Times New Roman" pitchFamily="18" charset="0"/>
              </a:rPr>
              <a:t>Lack of flexibility</a:t>
            </a:r>
          </a:p>
          <a:p>
            <a:pPr lvl="1" eaLnBrk="1" hangingPunct="1">
              <a:spcAft>
                <a:spcPct val="20000"/>
              </a:spcAft>
              <a:buFontTx/>
              <a:buChar char="•"/>
            </a:pPr>
            <a:r>
              <a:rPr lang="en-US" altLang="en-US" sz="2000" b="1">
                <a:cs typeface="Times New Roman" pitchFamily="18" charset="0"/>
              </a:rPr>
              <a:t>Poor security</a:t>
            </a:r>
          </a:p>
          <a:p>
            <a:pPr lvl="1" eaLnBrk="1" hangingPunct="1">
              <a:spcAft>
                <a:spcPct val="20000"/>
              </a:spcAft>
              <a:buFontTx/>
              <a:buChar char="•"/>
            </a:pPr>
            <a:r>
              <a:rPr lang="en-US" altLang="en-US" sz="2000" b="1">
                <a:cs typeface="Times New Roman" pitchFamily="18" charset="0"/>
              </a:rPr>
              <a:t>Lack of data sharing and availability</a:t>
            </a:r>
          </a:p>
          <a:p>
            <a:pPr eaLnBrk="1" hangingPunct="1">
              <a:lnSpc>
                <a:spcPct val="110000"/>
              </a:lnSpc>
              <a:spcBef>
                <a:spcPct val="50000"/>
              </a:spcBef>
            </a:pPr>
            <a:endParaRPr lang="en-US" altLang="en-US" sz="2000" b="1">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Traditional File Processing</a:t>
            </a:r>
          </a:p>
        </p:txBody>
      </p:sp>
      <p:sp>
        <p:nvSpPr>
          <p:cNvPr id="18435" name="Text Box 3"/>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6-2</a:t>
            </a:r>
          </a:p>
        </p:txBody>
      </p:sp>
      <p:sp>
        <p:nvSpPr>
          <p:cNvPr id="18436" name="Text Box 4"/>
          <p:cNvSpPr txBox="1">
            <a:spLocks noChangeArrowheads="1"/>
          </p:cNvSpPr>
          <p:nvPr/>
        </p:nvSpPr>
        <p:spPr bwMode="auto">
          <a:xfrm>
            <a:off x="1752600" y="5486400"/>
            <a:ext cx="609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900" b="1"/>
              <a:t>The use of a traditional approach to file processing encourages each functional area in a corporation to develop specialized applications and files. Each application requires a unique data file that is likely to be a subset of the master file. These subsets of the master file lead to data redundancy and inconsistency, processing inflexibility, and wasted storage resources.</a:t>
            </a:r>
          </a:p>
        </p:txBody>
      </p:sp>
      <p:pic>
        <p:nvPicPr>
          <p:cNvPr id="18438" name="Picture 21" descr="Fig-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828800"/>
            <a:ext cx="5583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457200" y="1600200"/>
            <a:ext cx="845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08585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
              </a:spcBef>
              <a:spcAft>
                <a:spcPct val="20000"/>
              </a:spcAft>
              <a:buFontTx/>
              <a:buChar char="•"/>
            </a:pPr>
            <a:r>
              <a:rPr lang="en-US" altLang="en-US" b="1">
                <a:cs typeface="Times New Roman" pitchFamily="18" charset="0"/>
              </a:rPr>
              <a:t>Database</a:t>
            </a:r>
          </a:p>
          <a:p>
            <a:pPr lvl="1" eaLnBrk="1" hangingPunct="1">
              <a:spcBef>
                <a:spcPct val="5000"/>
              </a:spcBef>
              <a:spcAft>
                <a:spcPct val="20000"/>
              </a:spcAft>
              <a:buFontTx/>
              <a:buChar char="•"/>
            </a:pPr>
            <a:r>
              <a:rPr lang="en-US" altLang="en-US" sz="2000">
                <a:cs typeface="Times New Roman" pitchFamily="18" charset="0"/>
              </a:rPr>
              <a:t>Collection of data organized to serve many applications by centralizing data and controlling redundant data</a:t>
            </a:r>
          </a:p>
          <a:p>
            <a:pPr eaLnBrk="1" hangingPunct="1">
              <a:spcBef>
                <a:spcPct val="5000"/>
              </a:spcBef>
              <a:spcAft>
                <a:spcPct val="20000"/>
              </a:spcAft>
              <a:buFontTx/>
              <a:buChar char="•"/>
            </a:pPr>
            <a:r>
              <a:rPr lang="en-US" altLang="en-US" b="1">
                <a:cs typeface="Times New Roman" pitchFamily="18" charset="0"/>
              </a:rPr>
              <a:t>Database management system</a:t>
            </a:r>
          </a:p>
          <a:p>
            <a:pPr lvl="1" eaLnBrk="1" hangingPunct="1">
              <a:spcBef>
                <a:spcPct val="5000"/>
              </a:spcBef>
              <a:spcAft>
                <a:spcPct val="20000"/>
              </a:spcAft>
              <a:buFontTx/>
              <a:buChar char="•"/>
            </a:pPr>
            <a:r>
              <a:rPr lang="en-US" altLang="en-US" sz="2000">
                <a:cs typeface="Times New Roman" pitchFamily="18" charset="0"/>
              </a:rPr>
              <a:t>Interfaces between application programs and physical data files</a:t>
            </a:r>
          </a:p>
          <a:p>
            <a:pPr lvl="1" eaLnBrk="1" hangingPunct="1">
              <a:spcBef>
                <a:spcPct val="5000"/>
              </a:spcBef>
              <a:spcAft>
                <a:spcPct val="20000"/>
              </a:spcAft>
              <a:buFontTx/>
              <a:buChar char="•"/>
            </a:pPr>
            <a:r>
              <a:rPr lang="en-US" altLang="en-US" sz="2000">
                <a:cs typeface="Times New Roman" pitchFamily="18" charset="0"/>
              </a:rPr>
              <a:t>Separates logical and physical views of data</a:t>
            </a:r>
          </a:p>
          <a:p>
            <a:pPr lvl="1" eaLnBrk="1" hangingPunct="1">
              <a:spcBef>
                <a:spcPct val="5000"/>
              </a:spcBef>
              <a:spcAft>
                <a:spcPct val="20000"/>
              </a:spcAft>
              <a:buFontTx/>
              <a:buChar char="•"/>
            </a:pPr>
            <a:r>
              <a:rPr lang="en-US" altLang="en-US" sz="2000">
                <a:cs typeface="Times New Roman" pitchFamily="18" charset="0"/>
              </a:rPr>
              <a:t>Solves problems of traditional file environment</a:t>
            </a:r>
          </a:p>
          <a:p>
            <a:pPr lvl="2" eaLnBrk="1" hangingPunct="1">
              <a:spcBef>
                <a:spcPct val="5000"/>
              </a:spcBef>
              <a:spcAft>
                <a:spcPct val="20000"/>
              </a:spcAft>
              <a:buFontTx/>
              <a:buChar char="•"/>
            </a:pPr>
            <a:r>
              <a:rPr lang="en-US" altLang="en-US" sz="1800">
                <a:cs typeface="Times New Roman" pitchFamily="18" charset="0"/>
              </a:rPr>
              <a:t>Controls redundancy</a:t>
            </a:r>
          </a:p>
          <a:p>
            <a:pPr lvl="2" eaLnBrk="1" hangingPunct="1">
              <a:spcBef>
                <a:spcPct val="5000"/>
              </a:spcBef>
              <a:spcAft>
                <a:spcPct val="20000"/>
              </a:spcAft>
              <a:buFontTx/>
              <a:buChar char="•"/>
            </a:pPr>
            <a:r>
              <a:rPr lang="en-US" altLang="en-US" sz="1800">
                <a:cs typeface="Times New Roman" pitchFamily="18" charset="0"/>
              </a:rPr>
              <a:t>Eliminates inconsistency</a:t>
            </a:r>
          </a:p>
          <a:p>
            <a:pPr lvl="2" eaLnBrk="1" hangingPunct="1">
              <a:spcBef>
                <a:spcPct val="5000"/>
              </a:spcBef>
              <a:spcAft>
                <a:spcPct val="20000"/>
              </a:spcAft>
              <a:buFontTx/>
              <a:buChar char="•"/>
            </a:pPr>
            <a:r>
              <a:rPr lang="en-US" altLang="en-US" sz="1800">
                <a:cs typeface="Times New Roman" pitchFamily="18" charset="0"/>
              </a:rPr>
              <a:t>Uncouples programs and data</a:t>
            </a:r>
          </a:p>
          <a:p>
            <a:pPr lvl="2" eaLnBrk="1" hangingPunct="1">
              <a:spcBef>
                <a:spcPct val="5000"/>
              </a:spcBef>
              <a:spcAft>
                <a:spcPct val="20000"/>
              </a:spcAft>
              <a:buFontTx/>
              <a:buChar char="•"/>
            </a:pPr>
            <a:r>
              <a:rPr lang="en-US" altLang="en-US" sz="1800">
                <a:cs typeface="Times New Roman" pitchFamily="18" charset="0"/>
              </a:rPr>
              <a:t>Enables organization to central manage data and data security</a:t>
            </a:r>
            <a:endParaRPr lang="en-US" altLang="en-US" sz="160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3905250" y="60960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1800" b="1"/>
              <a:t>Figure 6-3</a:t>
            </a:r>
          </a:p>
        </p:txBody>
      </p:sp>
      <p:sp>
        <p:nvSpPr>
          <p:cNvPr id="20484" name="Text Box 5"/>
          <p:cNvSpPr txBox="1">
            <a:spLocks noChangeArrowheads="1"/>
          </p:cNvSpPr>
          <p:nvPr/>
        </p:nvSpPr>
        <p:spPr bwMode="auto">
          <a:xfrm>
            <a:off x="1600200" y="5518150"/>
            <a:ext cx="60198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ltLang="en-US" sz="900" b="1"/>
              <a:t>A single human resources database provides many different views of data, depending on the information requirements of the user. Illustrated here are two possible views, one of interest to a benefits specialist and one of interest to a member of the company’s payroll department.</a:t>
            </a:r>
          </a:p>
        </p:txBody>
      </p:sp>
      <p:sp>
        <p:nvSpPr>
          <p:cNvPr id="128006" name="Rectangle 6"/>
          <p:cNvSpPr>
            <a:spLocks noChangeArrowheads="1"/>
          </p:cNvSpPr>
          <p:nvPr/>
        </p:nvSpPr>
        <p:spPr bwMode="auto">
          <a:xfrm>
            <a:off x="685800" y="1219200"/>
            <a:ext cx="7772400" cy="457200"/>
          </a:xfrm>
          <a:prstGeom prst="rect">
            <a:avLst/>
          </a:prstGeom>
          <a:noFill/>
          <a:ln w="9525">
            <a:noFill/>
            <a:miter lim="800000"/>
            <a:headEnd/>
            <a:tailEnd/>
          </a:ln>
          <a:effectLst/>
        </p:spPr>
        <p:txBody>
          <a:bodyPr>
            <a:spAutoFit/>
          </a:bodyPr>
          <a:lstStyle/>
          <a:p>
            <a:pPr algn="ctr">
              <a:defRPr/>
            </a:pPr>
            <a:r>
              <a:rPr lang="en-US" b="1" dirty="0">
                <a:solidFill>
                  <a:srgbClr val="9F0F10"/>
                </a:solidFill>
                <a:effectLst>
                  <a:outerShdw blurRad="38100" dist="38100" dir="2700000" algn="tl">
                    <a:srgbClr val="C0C0C0"/>
                  </a:outerShdw>
                </a:effectLst>
                <a:cs typeface="Times New Roman" pitchFamily="18" charset="0"/>
              </a:rPr>
              <a:t>Human Resources Database with Multiple Views</a:t>
            </a:r>
          </a:p>
        </p:txBody>
      </p:sp>
      <p:pic>
        <p:nvPicPr>
          <p:cNvPr id="20486" name="Picture 7" descr="Fig-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1752600"/>
            <a:ext cx="630555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 y="1600200"/>
            <a:ext cx="8458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
              </a:spcBef>
              <a:spcAft>
                <a:spcPct val="25000"/>
              </a:spcAft>
              <a:buFontTx/>
              <a:buChar char="•"/>
            </a:pPr>
            <a:r>
              <a:rPr lang="en-US" altLang="en-US" b="1">
                <a:cs typeface="Times New Roman" pitchFamily="18" charset="0"/>
              </a:rPr>
              <a:t>Relational DBMS</a:t>
            </a:r>
          </a:p>
          <a:p>
            <a:pPr lvl="1" eaLnBrk="1" hangingPunct="1">
              <a:spcBef>
                <a:spcPct val="5000"/>
              </a:spcBef>
              <a:spcAft>
                <a:spcPct val="25000"/>
              </a:spcAft>
              <a:buFontTx/>
              <a:buChar char="•"/>
            </a:pPr>
            <a:r>
              <a:rPr lang="en-US" altLang="en-US" sz="2000">
                <a:cs typeface="Times New Roman" pitchFamily="18" charset="0"/>
              </a:rPr>
              <a:t>Represent data as two-dimensional tables called relations or files</a:t>
            </a:r>
          </a:p>
          <a:p>
            <a:pPr lvl="1" eaLnBrk="1" hangingPunct="1">
              <a:spcBef>
                <a:spcPct val="5000"/>
              </a:spcBef>
              <a:spcAft>
                <a:spcPct val="25000"/>
              </a:spcAft>
              <a:buFontTx/>
              <a:buChar char="•"/>
            </a:pPr>
            <a:r>
              <a:rPr lang="en-US" altLang="en-US" sz="2000">
                <a:cs typeface="Times New Roman" pitchFamily="18" charset="0"/>
              </a:rPr>
              <a:t>Each table contains data on entity and attributes</a:t>
            </a:r>
          </a:p>
          <a:p>
            <a:pPr eaLnBrk="1" hangingPunct="1">
              <a:spcBef>
                <a:spcPct val="5000"/>
              </a:spcBef>
              <a:spcAft>
                <a:spcPct val="25000"/>
              </a:spcAft>
              <a:buFontTx/>
              <a:buChar char="•"/>
            </a:pPr>
            <a:r>
              <a:rPr lang="en-US" altLang="en-US" b="1">
                <a:cs typeface="Times New Roman" pitchFamily="18" charset="0"/>
              </a:rPr>
              <a:t>Table</a:t>
            </a:r>
            <a:r>
              <a:rPr lang="en-US" altLang="en-US">
                <a:cs typeface="Times New Roman" pitchFamily="18" charset="0"/>
              </a:rPr>
              <a:t>: grid of columns and rows</a:t>
            </a:r>
          </a:p>
          <a:p>
            <a:pPr lvl="1" eaLnBrk="1" hangingPunct="1">
              <a:spcBef>
                <a:spcPct val="5000"/>
              </a:spcBef>
              <a:spcAft>
                <a:spcPct val="25000"/>
              </a:spcAft>
              <a:buFontTx/>
              <a:buChar char="•"/>
            </a:pPr>
            <a:r>
              <a:rPr lang="en-US" altLang="en-US" sz="2000" b="1">
                <a:cs typeface="Times New Roman" pitchFamily="18" charset="0"/>
              </a:rPr>
              <a:t>Rows (tuples):</a:t>
            </a:r>
            <a:r>
              <a:rPr lang="en-US" altLang="en-US" sz="2000">
                <a:cs typeface="Times New Roman" pitchFamily="18" charset="0"/>
              </a:rPr>
              <a:t> Records for different entities</a:t>
            </a:r>
          </a:p>
          <a:p>
            <a:pPr lvl="1" eaLnBrk="1" hangingPunct="1">
              <a:spcBef>
                <a:spcPct val="5000"/>
              </a:spcBef>
              <a:spcAft>
                <a:spcPct val="25000"/>
              </a:spcAft>
              <a:buFontTx/>
              <a:buChar char="•"/>
            </a:pPr>
            <a:r>
              <a:rPr lang="en-US" altLang="en-US" sz="2000" b="1">
                <a:cs typeface="Times New Roman" pitchFamily="18" charset="0"/>
              </a:rPr>
              <a:t>Fields (columns):</a:t>
            </a:r>
            <a:r>
              <a:rPr lang="en-US" altLang="en-US" sz="2000">
                <a:cs typeface="Times New Roman" pitchFamily="18" charset="0"/>
              </a:rPr>
              <a:t> Represents attribute for entity</a:t>
            </a:r>
          </a:p>
          <a:p>
            <a:pPr lvl="1" eaLnBrk="1" hangingPunct="1">
              <a:spcBef>
                <a:spcPct val="5000"/>
              </a:spcBef>
              <a:spcAft>
                <a:spcPct val="25000"/>
              </a:spcAft>
              <a:buFontTx/>
              <a:buChar char="•"/>
            </a:pPr>
            <a:r>
              <a:rPr lang="en-US" altLang="en-US" sz="2000" b="1">
                <a:cs typeface="Times New Roman" pitchFamily="18" charset="0"/>
              </a:rPr>
              <a:t>Key field</a:t>
            </a:r>
            <a:r>
              <a:rPr lang="en-US" altLang="en-US" sz="2000">
                <a:cs typeface="Times New Roman" pitchFamily="18" charset="0"/>
              </a:rPr>
              <a:t>: Field used to uniquely identify each record</a:t>
            </a:r>
          </a:p>
          <a:p>
            <a:pPr lvl="1" eaLnBrk="1" hangingPunct="1">
              <a:spcBef>
                <a:spcPct val="5000"/>
              </a:spcBef>
              <a:spcAft>
                <a:spcPct val="25000"/>
              </a:spcAft>
              <a:buFontTx/>
              <a:buChar char="•"/>
            </a:pPr>
            <a:r>
              <a:rPr lang="en-US" altLang="en-US" sz="2000" b="1">
                <a:cs typeface="Times New Roman" pitchFamily="18" charset="0"/>
              </a:rPr>
              <a:t>Primary key</a:t>
            </a:r>
            <a:r>
              <a:rPr lang="en-US" altLang="en-US" sz="2000">
                <a:cs typeface="Times New Roman" pitchFamily="18" charset="0"/>
              </a:rPr>
              <a:t>: Field in table used for key fields</a:t>
            </a:r>
          </a:p>
          <a:p>
            <a:pPr lvl="1" eaLnBrk="1" hangingPunct="1">
              <a:spcBef>
                <a:spcPct val="5000"/>
              </a:spcBef>
              <a:spcAft>
                <a:spcPct val="25000"/>
              </a:spcAft>
              <a:buFontTx/>
              <a:buChar char="•"/>
            </a:pPr>
            <a:r>
              <a:rPr lang="en-US" altLang="en-US" sz="2000" b="1">
                <a:cs typeface="Times New Roman" pitchFamily="18" charset="0"/>
              </a:rPr>
              <a:t>Foreign key</a:t>
            </a:r>
            <a:r>
              <a:rPr lang="en-US" altLang="en-US" sz="2000">
                <a:cs typeface="Times New Roman" pitchFamily="18" charset="0"/>
              </a:rPr>
              <a:t>: Primary key used in second table as look-up field to identify records from original table	</a:t>
            </a:r>
          </a:p>
          <a:p>
            <a:pPr eaLnBrk="1" hangingPunct="1">
              <a:spcBef>
                <a:spcPct val="50000"/>
              </a:spcBef>
              <a:spcAft>
                <a:spcPct val="25000"/>
              </a:spcAft>
            </a:pPr>
            <a:endParaRPr lang="en-US" altLang="en-US" sz="2000">
              <a:cs typeface="Times New Roman" pitchFamily="18" charset="0"/>
            </a:endParaRPr>
          </a:p>
        </p:txBody>
      </p:sp>
      <p:sp>
        <p:nvSpPr>
          <p:cNvPr id="21508" name="Text Box 6"/>
          <p:cNvSpPr txBox="1">
            <a:spLocks noChangeArrowheads="1"/>
          </p:cNvSpPr>
          <p:nvPr/>
        </p:nvSpPr>
        <p:spPr bwMode="auto">
          <a:xfrm>
            <a:off x="2819400" y="882650"/>
            <a:ext cx="502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US" altLang="en-US" sz="1600" b="1">
                <a:cs typeface="Times New Roman" pitchFamily="18" charset="0"/>
              </a:rPr>
              <a:t>The Database Approach to Data Management</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MIS11">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MIS11</Template>
  <TotalTime>6092</TotalTime>
  <Words>5751</Words>
  <Application>Microsoft Office PowerPoint</Application>
  <PresentationFormat>On-screen Show (4:3)</PresentationFormat>
  <Paragraphs>417</Paragraphs>
  <Slides>43</Slides>
  <Notes>39</Notes>
  <HiddenSlides>0</HiddenSlides>
  <MMClips>0</MMClips>
  <ScaleCrop>false</ScaleCrop>
  <HeadingPairs>
    <vt:vector size="8" baseType="variant">
      <vt:variant>
        <vt:lpstr>Theme</vt:lpstr>
      </vt:variant>
      <vt:variant>
        <vt:i4>2</vt:i4>
      </vt:variant>
      <vt:variant>
        <vt:lpstr>Embedded OLE Servers</vt:lpstr>
      </vt:variant>
      <vt:variant>
        <vt:i4>1</vt:i4>
      </vt:variant>
      <vt:variant>
        <vt:lpstr>Slide Titles</vt:lpstr>
      </vt:variant>
      <vt:variant>
        <vt:i4>43</vt:i4>
      </vt:variant>
      <vt:variant>
        <vt:lpstr>Custom Shows</vt:lpstr>
      </vt:variant>
      <vt:variant>
        <vt:i4>1</vt:i4>
      </vt:variant>
    </vt:vector>
  </HeadingPairs>
  <TitlesOfParts>
    <vt:vector size="47" baseType="lpstr">
      <vt:lpstr>MIS11</vt: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Mining</vt:lpstr>
      <vt:lpstr>PowerPoint Presentation</vt:lpstr>
      <vt:lpstr>Artificial Intelligence</vt:lpstr>
      <vt:lpstr>Artificial Intelligence</vt:lpstr>
      <vt:lpstr>PowerPoint Presentation</vt:lpstr>
      <vt:lpstr>PowerPoint Presentation</vt:lpstr>
      <vt:lpstr>PowerPoint Presentation</vt:lpstr>
      <vt:lpstr>PowerPoint Presentation</vt:lpstr>
      <vt:lpstr>PowerPoint Presentation</vt:lpstr>
      <vt:lpstr>Privacy Concerns</vt:lpstr>
      <vt:lpstr>Custom Show 1</vt:lpstr>
    </vt:vector>
  </TitlesOfParts>
  <Company>Azimuth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dc:creator>
  <cp:lastModifiedBy>peggy</cp:lastModifiedBy>
  <cp:revision>568</cp:revision>
  <dcterms:created xsi:type="dcterms:W3CDTF">2005-03-05T09:57:46Z</dcterms:created>
  <dcterms:modified xsi:type="dcterms:W3CDTF">2013-10-06T21:50:12Z</dcterms:modified>
</cp:coreProperties>
</file>