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43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1B8EB2-8B04-4723-B257-C9CCD09E7511}" type="datetimeFigureOut">
              <a:rPr lang="en-US" smtClean="0"/>
              <a:t>10/22/2012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A25B7D-AD29-425F-9811-C1A9DAA52B9A}" type="slidenum">
              <a:rPr lang="en-US" smtClean="0"/>
              <a:t>‹#›</a:t>
            </a:fld>
            <a:endParaRPr lang="en-US"/>
          </a:p>
        </p:txBody>
      </p:sp>
    </p:spTree>
    <p:extLst>
      <p:ext uri="{BB962C8B-B14F-4D97-AF65-F5344CB8AC3E}">
        <p14:creationId xmlns:p14="http://schemas.microsoft.com/office/powerpoint/2010/main" val="1391024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azimuth-interactive.com/ESS9_Videos/pdfcases/Chapter10_Case1.pdf"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azimuth-interactive.com/ESS9_Videos/pdfcases/Chapter10_Case_4" TargetMode="External"/><Relationship Id="rId5" Type="http://schemas.openxmlformats.org/officeDocument/2006/relationships/hyperlink" Target="http://azimuth-interactive.com/ESS9_Videos/pdfcases/Chapter10_Case_3" TargetMode="External"/><Relationship Id="rId4" Type="http://schemas.openxmlformats.org/officeDocument/2006/relationships/hyperlink" Target="http://azimuth-interactive.com/ESS9_Videos/pdfcases/Chapter10_Case2.pdf"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09B31A63-6B07-4C62-830A-67E40F4CFB9C}" type="slidenum">
              <a:rPr lang="en-US" sz="1200">
                <a:latin typeface="Times New Roman" pitchFamily="18" charset="0"/>
              </a:rPr>
              <a:pPr eaLnBrk="1" hangingPunct="1"/>
              <a:t>1</a:t>
            </a:fld>
            <a:endParaRPr lang="en-US" sz="1200">
              <a:latin typeface="Times New Roman" pitchFamily="18" charset="0"/>
            </a:endParaRPr>
          </a:p>
        </p:txBody>
      </p:sp>
      <p:sp>
        <p:nvSpPr>
          <p:cNvPr id="61443" name="Rectangle 1026"/>
          <p:cNvSpPr>
            <a:spLocks noChangeArrowheads="1" noTextEdit="1"/>
          </p:cNvSpPr>
          <p:nvPr>
            <p:ph type="sldImg"/>
          </p:nvPr>
        </p:nvSpPr>
        <p:spPr>
          <a:ln/>
        </p:spPr>
      </p:sp>
      <p:sp>
        <p:nvSpPr>
          <p:cNvPr id="6144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There are four video cases available for this chapter: </a:t>
            </a:r>
          </a:p>
          <a:p>
            <a:pPr eaLnBrk="1" hangingPunct="1"/>
            <a:endParaRPr lang="en-US" smtClean="0">
              <a:latin typeface="Times New Roman" pitchFamily="18" charset="0"/>
            </a:endParaRPr>
          </a:p>
          <a:p>
            <a:r>
              <a:rPr lang="en-US" smtClean="0">
                <a:latin typeface="Times New Roman" pitchFamily="18" charset="0"/>
              </a:rPr>
              <a:t>Improving Decision Making and Managing Knowledge</a:t>
            </a:r>
          </a:p>
          <a:p>
            <a:r>
              <a:rPr lang="en-US" smtClean="0">
                <a:latin typeface="Times New Roman" pitchFamily="18" charset="0"/>
              </a:rPr>
              <a:t>Case 1 </a:t>
            </a:r>
            <a:r>
              <a:rPr lang="en-US" smtClean="0">
                <a:latin typeface="Times New Roman" pitchFamily="18" charset="0"/>
                <a:hlinkClick r:id="rId3"/>
              </a:rPr>
              <a:t>L’Oréal: Knowledge Management Using Microsoft SharePoint</a:t>
            </a:r>
            <a:endParaRPr lang="en-US" smtClean="0">
              <a:latin typeface="Times New Roman" pitchFamily="18" charset="0"/>
            </a:endParaRPr>
          </a:p>
          <a:p>
            <a:r>
              <a:rPr lang="en-US" smtClean="0">
                <a:latin typeface="Times New Roman" pitchFamily="18" charset="0"/>
              </a:rPr>
              <a:t>Case 2 </a:t>
            </a:r>
            <a:r>
              <a:rPr lang="en-US" smtClean="0">
                <a:latin typeface="Times New Roman" pitchFamily="18" charset="0"/>
                <a:hlinkClick r:id="rId4"/>
              </a:rPr>
              <a:t>IdeaScale Crowdsourcing: Where Ideas Come to Life</a:t>
            </a:r>
            <a:endParaRPr lang="en-US" smtClean="0">
              <a:latin typeface="Times New Roman" pitchFamily="18" charset="0"/>
            </a:endParaRPr>
          </a:p>
          <a:p>
            <a:r>
              <a:rPr lang="en-US" smtClean="0">
                <a:latin typeface="Times New Roman" pitchFamily="18" charset="0"/>
              </a:rPr>
              <a:t>Case 3 </a:t>
            </a:r>
            <a:r>
              <a:rPr lang="en-US" smtClean="0">
                <a:latin typeface="Times New Roman" pitchFamily="18" charset="0"/>
                <a:hlinkClick r:id="rId5"/>
              </a:rPr>
              <a:t>Antivia: Community-based Collaborative Business Intelligence</a:t>
            </a:r>
            <a:endParaRPr lang="en-US" smtClean="0">
              <a:latin typeface="Times New Roman" pitchFamily="18" charset="0"/>
            </a:endParaRPr>
          </a:p>
          <a:p>
            <a:r>
              <a:rPr lang="en-US" smtClean="0">
                <a:latin typeface="Times New Roman" pitchFamily="18" charset="0"/>
              </a:rPr>
              <a:t>Case 4 </a:t>
            </a:r>
            <a:r>
              <a:rPr lang="en-US" smtClean="0">
                <a:latin typeface="Times New Roman" pitchFamily="18" charset="0"/>
                <a:hlinkClick r:id="rId6"/>
              </a:rPr>
              <a:t>IBM and Cognos: Business Intelligence and Analytics for Improved Decision Making</a:t>
            </a:r>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graphic illustrates the three types of decision makers within an organization. Ask students to describe in their own words how to tell what category a decision falls into. If a structured decision is given separately to two employees, should they each come up with the same answer? What about semistructured decisions? Unstructured decisions? Which of the types of decisions could most easily be handled by computer software?</a:t>
            </a:r>
          </a:p>
          <a:p>
            <a:pPr eaLnBrk="1" hangingPunct="1"/>
            <a:endParaRPr lang="en-US" smtClean="0">
              <a:latin typeface="Times New Roman" pitchFamily="18"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453152D4-BB48-4591-A62E-27374D3CA6D5}" type="slidenum">
              <a:rPr lang="en-US" sz="1200">
                <a:latin typeface="Times New Roman" pitchFamily="18" charset="0"/>
              </a:rPr>
              <a:pPr eaLnBrk="1" hangingPunct="1"/>
              <a:t>10</a:t>
            </a:fld>
            <a:endParaRPr 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slide describes the process of decision making as a series of four stages. It is important to note that if an implemented solution doesn’t work, the decider can return to an earlier stage in the process and repeat as needed. Give the students an example decision, such as “what college should I apply to” and ask them to describe the actions taken at each of the four stages. </a:t>
            </a:r>
          </a:p>
          <a:p>
            <a:pPr eaLnBrk="1" hangingPunct="1"/>
            <a:endParaRPr lang="en-US" smtClean="0">
              <a:latin typeface="Times New Roman" pitchFamily="18"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CC361751-F456-4A26-8C3B-50CF7A220A2D}" type="slidenum">
              <a:rPr lang="en-US" sz="1200">
                <a:latin typeface="Times New Roman" pitchFamily="18" charset="0"/>
              </a:rPr>
              <a:pPr eaLnBrk="1" hangingPunct="1"/>
              <a:t>11</a:t>
            </a:fld>
            <a:endParaRPr 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graphic illustrates the four stages of decision making introduced in the previous slide, emphasizing that steps can be repeated as needed, depending on the outcome at each stage.  You can ask students for a decision they have made in the past and then apply this framework. It could be a decision about which college to attend, which car to buy, or what computer to buy.  </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C2712B36-66D6-471D-A776-EB826E7D5337}" type="slidenum">
              <a:rPr lang="en-US" sz="1200">
                <a:latin typeface="Times New Roman" pitchFamily="18" charset="0"/>
              </a:rPr>
              <a:pPr eaLnBrk="1" hangingPunct="1"/>
              <a:t>12</a:t>
            </a:fld>
            <a:endParaRPr 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DB54FA30-0BF6-4798-A7C9-B9D59D121B8C}" type="slidenum">
              <a:rPr lang="en-US" sz="1200">
                <a:latin typeface="Times New Roman" pitchFamily="18" charset="0"/>
              </a:rPr>
              <a:pPr eaLnBrk="1" hangingPunct="1"/>
              <a:t>13</a:t>
            </a:fld>
            <a:endParaRPr lang="en-US" sz="120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AF399750-B8C4-48DA-9A01-4F4100752818}" type="slidenum">
              <a:rPr lang="en-US" sz="1200">
                <a:latin typeface="Times New Roman" pitchFamily="18" charset="0"/>
              </a:rPr>
              <a:pPr eaLnBrk="1" hangingPunct="1"/>
              <a:t>14</a:t>
            </a:fld>
            <a:endParaRPr lang="en-US" sz="120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slide introduces the four types of systems that are designed to support decision making. Some of these systems were briefly introduced in Chapter 2. GDSS are specialized systems that provide a group electronic environment for collective decision making. Ask students to distinguish between MIS, DSS, and ESS.  Why are TPS not considered a decision-support system?</a:t>
            </a:r>
          </a:p>
          <a:p>
            <a:pPr eaLnBrk="1" hangingPunct="1"/>
            <a:endParaRPr lang="en-US" smtClean="0">
              <a:latin typeface="Times New Roman" pitchFamily="18"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A234C176-6D61-4A64-9B9A-85BCD74F151E}" type="slidenum">
              <a:rPr lang="en-US" sz="1200">
                <a:latin typeface="Times New Roman" pitchFamily="18" charset="0"/>
              </a:rPr>
              <a:pPr eaLnBrk="1" hangingPunct="1"/>
              <a:t>15</a:t>
            </a:fld>
            <a:endParaRPr lang="en-US" sz="120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slide describes MIS, which were discussed at longer length in Chapter 2.  MIS help managers make higher quality decisions by providing them with monthly or regular reports, and comparing performance to projections. </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22640CDE-303E-496F-AADF-2F3F00466E4C}" type="slidenum">
              <a:rPr lang="en-US" sz="1200">
                <a:latin typeface="Times New Roman" pitchFamily="18" charset="0"/>
              </a:rPr>
              <a:pPr eaLnBrk="1" hangingPunct="1"/>
              <a:t>16</a:t>
            </a:fld>
            <a:endParaRPr lang="en-US" sz="120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slide discusses DSS, which were introduced in Chapter 2. Ask students to differentiate between ESS and DSS. What types of decisions might be handled better by using a model, and what types better by mining data?</a:t>
            </a:r>
          </a:p>
          <a:p>
            <a:pPr eaLnBrk="1" hangingPunct="1"/>
            <a:endParaRPr lang="en-US" smtClean="0">
              <a:latin typeface="Times New Roman" pitchFamily="18"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D411B612-0827-4499-A881-A5F8627AA72B}" type="slidenum">
              <a:rPr lang="en-US" sz="1200">
                <a:latin typeface="Times New Roman" pitchFamily="18" charset="0"/>
              </a:rPr>
              <a:pPr eaLnBrk="1" hangingPunct="1"/>
              <a:t>17</a:t>
            </a:fld>
            <a:endParaRPr lang="en-US" sz="120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99F89406-DEBB-4928-AC4E-F0BB107A3C8D}" type="slidenum">
              <a:rPr lang="en-US" sz="1200">
                <a:latin typeface="Times New Roman" pitchFamily="18" charset="0"/>
              </a:rPr>
              <a:pPr eaLnBrk="1" hangingPunct="1"/>
              <a:t>18</a:t>
            </a:fld>
            <a:endParaRPr lang="en-US" sz="120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slide describes the three main components of a DSS. It is important to note that, because of the need for analyzing and manipulating data, DSS typically operate with extracts or copies of production databases so that using the DSS does not interfere with critical operational systems.</a:t>
            </a:r>
          </a:p>
          <a:p>
            <a:pPr eaLnBrk="1" hangingPunct="1"/>
            <a:endParaRPr lang="en-US" smtClean="0">
              <a:latin typeface="Times New Roman" pitchFamily="18"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4925D816-C0DC-4CB7-A0E9-3469DA82F70E}" type="slidenum">
              <a:rPr lang="en-US" sz="1200">
                <a:latin typeface="Times New Roman" pitchFamily="18" charset="0"/>
              </a:rPr>
              <a:pPr eaLnBrk="1" hangingPunct="1"/>
              <a:t>19</a:t>
            </a:fld>
            <a:endParaRPr 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chapter focuses on the information systems that support decision making in a firm and discusses the value of improved decision making in an organization. Ask the students to describe different types of decisions and whether some types of decisions are less valuable than others. What types of decisions, in a work framework, have students encountered in their own employment situations? Ask students to reveal what decisions they made on their last job.  </a:t>
            </a:r>
          </a:p>
          <a:p>
            <a:pPr eaLnBrk="1" hangingPunct="1"/>
            <a:endParaRPr lang="en-US" smtClean="0">
              <a:latin typeface="Times New Roman" pitchFamily="18"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5812B988-60E7-49B5-BF1A-7D7AC17128BD}" type="slidenum">
              <a:rPr lang="en-US" sz="1200">
                <a:latin typeface="Times New Roman" pitchFamily="18" charset="0"/>
              </a:rPr>
              <a:pPr eaLnBrk="1" hangingPunct="1"/>
              <a:t>2</a:t>
            </a:fld>
            <a:endParaRPr lang="en-US" sz="120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graphic illustrates the components of the DSS, and emphasizes the source of DSS data</a:t>
            </a:r>
            <a:r>
              <a:rPr lang="en-US" smtClean="0">
                <a:latin typeface="Times New Roman" pitchFamily="18" charset="0"/>
                <a:cs typeface="Times New Roman" pitchFamily="18" charset="0"/>
              </a:rPr>
              <a:t>—</a:t>
            </a:r>
            <a:r>
              <a:rPr lang="en-US" smtClean="0">
                <a:latin typeface="Times New Roman" pitchFamily="18" charset="0"/>
              </a:rPr>
              <a:t>primarily TPS data and external data, typically in a database separate from production databases.</a:t>
            </a:r>
          </a:p>
          <a:p>
            <a:pPr eaLnBrk="1" hangingPunct="1"/>
            <a:endParaRPr lang="en-US" smtClean="0">
              <a:latin typeface="Times New Roman" pitchFamily="18" charset="0"/>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AD015015-77FB-419D-965E-BE2144EEF5ED}" type="slidenum">
              <a:rPr lang="en-US" sz="1200">
                <a:latin typeface="Times New Roman" pitchFamily="18" charset="0"/>
              </a:rPr>
              <a:pPr eaLnBrk="1" hangingPunct="1"/>
              <a:t>20</a:t>
            </a:fld>
            <a:endParaRPr lang="en-US" sz="120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205276BD-F1E6-468D-9755-F1162595976E}" type="slidenum">
              <a:rPr lang="en-US" sz="1200">
                <a:latin typeface="Times New Roman" pitchFamily="18" charset="0"/>
              </a:rPr>
              <a:pPr eaLnBrk="1" hangingPunct="1"/>
              <a:t>21</a:t>
            </a:fld>
            <a:endParaRPr lang="en-US" sz="120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graphic illustrates the results of a sensitivity analysis of changing the sales price of a necktie</a:t>
            </a:r>
            <a:r>
              <a:rPr lang="en-US" smtClean="0">
                <a:latin typeface="Times New Roman" pitchFamily="18" charset="0"/>
                <a:cs typeface="Times New Roman" pitchFamily="18" charset="0"/>
              </a:rPr>
              <a:t>—</a:t>
            </a:r>
            <a:r>
              <a:rPr lang="en-US" smtClean="0">
                <a:latin typeface="Times New Roman" pitchFamily="18" charset="0"/>
              </a:rPr>
              <a:t>it answers the question “What happens to the break-even point if the sales price and the cost to make each unit increase or decrease?”</a:t>
            </a:r>
          </a:p>
          <a:p>
            <a:pPr eaLnBrk="1" hangingPunct="1"/>
            <a:endParaRPr lang="en-US" smtClean="0">
              <a:latin typeface="Times New Roman" pitchFamily="18" charset="0"/>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B0F2E3A0-7625-4DD8-8296-0E4A40CE82C5}" type="slidenum">
              <a:rPr lang="en-US" sz="1200">
                <a:latin typeface="Times New Roman" pitchFamily="18" charset="0"/>
              </a:rPr>
              <a:pPr eaLnBrk="1" hangingPunct="1"/>
              <a:t>22</a:t>
            </a:fld>
            <a:endParaRPr lang="en-US" sz="120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Spreadsheets are the most widely used computer-based decision tool that uses quantitative data. It is used throughout the financial industry, but also in scientific applications by engineers and scientists. You should ask your students to talk about how they use spreadsheets on the job.  </a:t>
            </a: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5B52BD50-94D5-48C3-9A17-43E6878D8FD6}" type="slidenum">
              <a:rPr lang="en-US" sz="1200">
                <a:latin typeface="Times New Roman" pitchFamily="18" charset="0"/>
              </a:rPr>
              <a:pPr eaLnBrk="1" hangingPunct="1"/>
              <a:t>23</a:t>
            </a:fld>
            <a:endParaRPr lang="en-US" sz="120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graphic shows a Microsoft Excel spreadsheet with sales data from a hypothetical online training company. Data captured includes customer ID, region, payment type, advertising source, amount of purchase, product purchased, and time of day. Excel’s PivotTable function allows you to sort and analyze this data to create meaningful information. Types of questions that you might want to find out from this data include “Where are our customers from?” “What form of payment is more common?” and “Are there regional differences in the average purchase?”</a:t>
            </a:r>
          </a:p>
          <a:p>
            <a:pPr eaLnBrk="1" hangingPunct="1"/>
            <a:endParaRPr lang="en-US" smtClean="0">
              <a:latin typeface="Times New Roman" pitchFamily="18"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92A9019C-0DD3-494C-B6DA-2D9490459AF4}" type="slidenum">
              <a:rPr lang="en-US" sz="1200">
                <a:latin typeface="Times New Roman" pitchFamily="18" charset="0"/>
              </a:rPr>
              <a:pPr eaLnBrk="1" hangingPunct="1"/>
              <a:t>24</a:t>
            </a:fld>
            <a:endParaRPr lang="en-US" sz="120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graphic shows the same Microsoft Excel spreadsheet with a PivotTable with one dimension</a:t>
            </a:r>
            <a:r>
              <a:rPr lang="en-US" smtClean="0">
                <a:latin typeface="Times New Roman" pitchFamily="18" charset="0"/>
                <a:cs typeface="Times New Roman" pitchFamily="18" charset="0"/>
              </a:rPr>
              <a:t>—</a:t>
            </a:r>
            <a:r>
              <a:rPr lang="en-US" smtClean="0">
                <a:latin typeface="Times New Roman" pitchFamily="18" charset="0"/>
              </a:rPr>
              <a:t>it shows where customers come from in terms of region.</a:t>
            </a:r>
          </a:p>
          <a:p>
            <a:pPr eaLnBrk="1" hangingPunct="1"/>
            <a:endParaRPr lang="en-US" smtClean="0">
              <a:latin typeface="Times New Roman" pitchFamily="18" charset="0"/>
            </a:endParaRPr>
          </a:p>
          <a:p>
            <a:pPr eaLnBrk="1" hangingPunct="1"/>
            <a:endParaRPr lang="en-US" smtClean="0">
              <a:latin typeface="Times New Roman" pitchFamily="18"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1142113D-0C50-4D5D-99E4-289600E083E4}" type="slidenum">
              <a:rPr lang="en-US" sz="1200">
                <a:latin typeface="Times New Roman" pitchFamily="18" charset="0"/>
              </a:rPr>
              <a:pPr eaLnBrk="1" hangingPunct="1"/>
              <a:t>25</a:t>
            </a:fld>
            <a:endParaRPr lang="en-US" sz="120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graphic shows the same Microsoft Excel spreadsheet with a PivotTable with two dimensions</a:t>
            </a:r>
            <a:r>
              <a:rPr lang="en-US" smtClean="0">
                <a:latin typeface="Times New Roman" pitchFamily="18" charset="0"/>
                <a:cs typeface="Times New Roman" pitchFamily="18" charset="0"/>
              </a:rPr>
              <a:t>—</a:t>
            </a:r>
            <a:r>
              <a:rPr lang="en-US" smtClean="0">
                <a:latin typeface="Times New Roman" pitchFamily="18" charset="0"/>
              </a:rPr>
              <a:t>it shows where customers come from in terms of region and advertising source.</a:t>
            </a:r>
          </a:p>
          <a:p>
            <a:pPr eaLnBrk="1" hangingPunct="1"/>
            <a:endParaRPr lang="en-US" smtClean="0">
              <a:latin typeface="Times New Roman" pitchFamily="18" charset="0"/>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C49BF67C-6A61-4B7F-942B-36060C13852A}" type="slidenum">
              <a:rPr lang="en-US" sz="1200">
                <a:latin typeface="Times New Roman" pitchFamily="18" charset="0"/>
              </a:rPr>
              <a:pPr eaLnBrk="1" hangingPunct="1"/>
              <a:t>26</a:t>
            </a:fld>
            <a:endParaRPr lang="en-US" sz="120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7D5AF65D-E83F-4E43-BAD6-EC103D19F750}" type="slidenum">
              <a:rPr lang="en-US" sz="1200">
                <a:latin typeface="Times New Roman" pitchFamily="18" charset="0"/>
              </a:rPr>
              <a:pPr eaLnBrk="1" hangingPunct="1"/>
              <a:t>27</a:t>
            </a:fld>
            <a:endParaRPr lang="en-US" sz="120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7E96B9D-8A0C-46EC-B050-C00DD4814577}" type="slidenum">
              <a:rPr lang="en-US" smtClean="0"/>
              <a:pPr>
                <a:defRPr/>
              </a:pPr>
              <a:t>28</a:t>
            </a:fld>
            <a:endParaRPr lang="en-US" dirty="0"/>
          </a:p>
        </p:txBody>
      </p:sp>
    </p:spTree>
    <p:extLst>
      <p:ext uri="{BB962C8B-B14F-4D97-AF65-F5344CB8AC3E}">
        <p14:creationId xmlns:p14="http://schemas.microsoft.com/office/powerpoint/2010/main" val="28679486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Arguably, one of the fastest growing business intelligence tools involve location-based applications which can describe visually the distribution of some phenomenon or behavior, from crime to shopping to car trips.  </a:t>
            </a: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CB6DADC5-7C0A-4E43-99AF-BE93C5072284}" type="slidenum">
              <a:rPr lang="en-US" sz="1200">
                <a:latin typeface="Times New Roman" pitchFamily="18" charset="0"/>
              </a:rPr>
              <a:pPr eaLnBrk="1" hangingPunct="1"/>
              <a:t>29</a:t>
            </a:fld>
            <a:endParaRPr lang="en-US" sz="120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chapter is also about managing knowledge. This will seem a strange idea to many students. How can you possibly “manage knowledge?” You should point out that libraries are “repositories of knowledge” as is the Internet. It’s where you go when you want to know something. Those places you go are evidence of knowledge management that people encounter every day. Firms also are repositories of knowledge. Most public firms’ knowledge is worth as much or more than their book value (value of physical plant and equipment).  Knowing how to do things right is an important asset for any firm. Firms that can create, store, disseminate, and renew their knowledge base are advantaged in the market place.  Building systems to help firms manage knowledge is a major software niche market place. </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034FCCD9-8CFA-4A06-908C-BDBE336822A1}" type="slidenum">
              <a:rPr lang="en-US" sz="1200">
                <a:latin typeface="Times New Roman" pitchFamily="18" charset="0"/>
              </a:rPr>
              <a:pPr eaLnBrk="1" hangingPunct="1"/>
              <a:t>3</a:t>
            </a:fld>
            <a:endParaRPr lang="en-US" sz="120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We normally think of decision-support systems as helping the firm, but helping customers with decision-making tools in areas like comparative pricing, retirement planning, mortgage calculation, and car purchasing, are all examples of DSS for customers. What CDSS have students encountered online? Did they find them useful? Why or why not? Are there any drawbacks to using a CDSS?</a:t>
            </a: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6EF0E620-8C88-429E-82FF-00D772635E50}" type="slidenum">
              <a:rPr lang="en-US" sz="1200">
                <a:latin typeface="Times New Roman" pitchFamily="18" charset="0"/>
              </a:rPr>
              <a:pPr eaLnBrk="1" hangingPunct="1"/>
              <a:t>30</a:t>
            </a:fld>
            <a:endParaRPr lang="en-US" sz="120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ESS are designed to give managers an overview of their company. Much of the value of ESS is found in their flexibility and ability to analyze, compare, and highlight trends. Using an ESS brings a much greater amount of information about the company and external influences, and in a timelier fashion, to management, and greatly improves management performance. It can also change the role of management, in enabling decisions to be made at lower levels as well as the ability to review lower-level performance more easily. In what cases would pushing decisions to a lower level be an advantage and in what scenarios might this prove unwise?</a:t>
            </a:r>
          </a:p>
          <a:p>
            <a:pPr eaLnBrk="1" hangingPunct="1"/>
            <a:endParaRPr lang="en-US" smtClean="0">
              <a:latin typeface="Times New Roman" pitchFamily="18" charset="0"/>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D932B1A5-F29E-4C8B-A8A2-CC44D5813A82}" type="slidenum">
              <a:rPr lang="en-US" sz="1200">
                <a:latin typeface="Times New Roman" pitchFamily="18" charset="0"/>
              </a:rPr>
              <a:pPr eaLnBrk="1" hangingPunct="1"/>
              <a:t>31</a:t>
            </a:fld>
            <a:endParaRPr lang="en-US" sz="120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slide discusses GDSS, a third type of system that support decision making. What types of problems might a group encounter when trying to make a decision as a group? What kinds of decisions might need to be made as a group? </a:t>
            </a:r>
          </a:p>
          <a:p>
            <a:pPr eaLnBrk="1" hangingPunct="1"/>
            <a:endParaRPr lang="en-US" smtClean="0">
              <a:latin typeface="Times New Roman" pitchFamily="18" charset="0"/>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C4143C49-4AC3-4157-A152-C2FDEEFDCE7C}" type="slidenum">
              <a:rPr lang="en-US" sz="1200">
                <a:latin typeface="Times New Roman" pitchFamily="18" charset="0"/>
              </a:rPr>
              <a:pPr eaLnBrk="1" hangingPunct="1"/>
              <a:t>32</a:t>
            </a:fld>
            <a:endParaRPr lang="en-US" sz="120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072C57F6-016A-4DC6-B470-B3BDEBC69F81}" type="slidenum">
              <a:rPr lang="en-US" sz="1200">
                <a:latin typeface="Times New Roman" pitchFamily="18" charset="0"/>
              </a:rPr>
              <a:pPr eaLnBrk="1" hangingPunct="1"/>
              <a:t>33</a:t>
            </a:fld>
            <a:endParaRPr lang="en-US" sz="120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slide describes expert systems, one type of intelligent technique. Ask students why expert systems are best used in highly structured decision-making situations. Ask students to provide an example of a decision that could not be solved by an expert system. Choice of music, potential spouses or mates, new product decisions, or designing a new marketing campaign might be good examples of poorly structured decision situations.</a:t>
            </a:r>
          </a:p>
          <a:p>
            <a:pPr eaLnBrk="1" hangingPunct="1"/>
            <a:endParaRPr lang="en-US" smtClean="0">
              <a:latin typeface="Times New Roman" pitchFamily="18" charset="0"/>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BB7517CA-6F36-49E3-946E-93E3950E5CAE}" type="slidenum">
              <a:rPr lang="en-US" sz="1200">
                <a:latin typeface="Times New Roman" pitchFamily="18" charset="0"/>
              </a:rPr>
              <a:pPr eaLnBrk="1" hangingPunct="1"/>
              <a:t>34</a:t>
            </a:fld>
            <a:endParaRPr lang="en-US" sz="120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graphic illustrates the use of if/then rules in an expert system. Ask students to demonstrate an understanding of if/then rules, by analyzing a common decision as a series of if/then statements; for example, the decision to accept an invitation to socialize on a weeknight, or the decision of what to make for dinner.</a:t>
            </a:r>
          </a:p>
          <a:p>
            <a:pPr eaLnBrk="1" hangingPunct="1"/>
            <a:endParaRPr lang="en-US" smtClean="0">
              <a:latin typeface="Times New Roman" pitchFamily="18" charset="0"/>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1CBE455F-8DCB-4357-88E0-E7229DAD4FCA}" type="slidenum">
              <a:rPr lang="en-US" sz="1200">
                <a:latin typeface="Times New Roman" pitchFamily="18" charset="0"/>
              </a:rPr>
              <a:pPr eaLnBrk="1" hangingPunct="1"/>
              <a:t>35</a:t>
            </a:fld>
            <a:endParaRPr lang="en-US" sz="120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slide discusses a second type of intelligent technique, case-based reasoning. What would be the difference in how a CBR system would be used in medical diagnosis versus an expert system? Ask students which of the two techniques would be better at medical diagnosis and why?</a:t>
            </a:r>
          </a:p>
          <a:p>
            <a:pPr eaLnBrk="1" hangingPunct="1"/>
            <a:endParaRPr lang="en-US" smtClean="0">
              <a:latin typeface="Times New Roman" pitchFamily="18" charset="0"/>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C8FC1C10-27D1-42CC-86EA-6F379C8EAE59}" type="slidenum">
              <a:rPr lang="en-US" sz="1200">
                <a:latin typeface="Times New Roman" pitchFamily="18" charset="0"/>
              </a:rPr>
              <a:pPr eaLnBrk="1" hangingPunct="1"/>
              <a:t>36</a:t>
            </a:fld>
            <a:endParaRPr lang="en-US" sz="120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graphic demonstrates the six main steps in case based reasoning. Ask the students to compare expert systems with CBR. What are the benefits and drawbacks in CBR as a technique? What types of problems lend themselves to CBR?</a:t>
            </a:r>
          </a:p>
          <a:p>
            <a:pPr eaLnBrk="1" hangingPunct="1"/>
            <a:endParaRPr lang="en-US" smtClean="0">
              <a:latin typeface="Times New Roman" pitchFamily="18"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CCFDB651-7473-47D1-88B9-1F9A3B37D4BB}" type="slidenum">
              <a:rPr lang="en-US" sz="1200">
                <a:latin typeface="Times New Roman" pitchFamily="18" charset="0"/>
              </a:rPr>
              <a:pPr eaLnBrk="1" hangingPunct="1"/>
              <a:t>37</a:t>
            </a:fld>
            <a:endParaRPr lang="en-US" sz="120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slide discusses a third type of intelligent technique</a:t>
            </a:r>
            <a:r>
              <a:rPr lang="en-US" smtClean="0">
                <a:latin typeface="Times New Roman" pitchFamily="18" charset="0"/>
                <a:cs typeface="Times New Roman" pitchFamily="18" charset="0"/>
              </a:rPr>
              <a:t>—</a:t>
            </a:r>
            <a:r>
              <a:rPr lang="en-US" smtClean="0">
                <a:latin typeface="Times New Roman" pitchFamily="18" charset="0"/>
              </a:rPr>
              <a:t>fuzzy logic. The text discusses the use of fuzzy logic to control room temperature automatically using imprecise values for temperature, humidity, outdoor wind, and outdoor temperature, in order to evaluate current room conditions and respond appropriately. Ask students what might be the imprecise values used in the fuzzy logic for camera autofocus, medical fraud detection, and subway acceleration. Could fuzzy logic be used in medical diagnosis? How would this work?</a:t>
            </a:r>
          </a:p>
          <a:p>
            <a:pPr eaLnBrk="1" hangingPunct="1"/>
            <a:endParaRPr lang="en-US" smtClean="0">
              <a:latin typeface="Times New Roman" pitchFamily="18"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0ED45E0D-2126-4CD5-B044-91B9F1341E3A}" type="slidenum">
              <a:rPr lang="en-US" sz="1200">
                <a:latin typeface="Times New Roman" pitchFamily="18" charset="0"/>
              </a:rPr>
              <a:pPr eaLnBrk="1" hangingPunct="1"/>
              <a:t>38</a:t>
            </a:fld>
            <a:endParaRPr lang="en-US" sz="120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graphic illustrates how a fuzzy logic system for room air conditioning might represent the imprecise values for temperature. Ask students what the benefit is of using imprecise values?</a:t>
            </a:r>
          </a:p>
          <a:p>
            <a:pPr eaLnBrk="1" hangingPunct="1"/>
            <a:endParaRPr lang="en-US" smtClean="0">
              <a:latin typeface="Times New Roman" pitchFamily="18" charset="0"/>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D999F85E-227B-4184-8E3E-79AFBB899AAD}" type="slidenum">
              <a:rPr lang="en-US" sz="1200">
                <a:latin typeface="Times New Roman" pitchFamily="18" charset="0"/>
              </a:rPr>
              <a:pPr eaLnBrk="1" hangingPunct="1"/>
              <a:t>39</a:t>
            </a:fld>
            <a:endParaRPr lang="en-US" sz="120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P&amp;G is a great example of a public company that relies on knowledge, and invests heavily in knowledge management. P&amp;G is the world’s largest manufacturer of consumer personal products, like Crest toothpaste and Tide.  </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A74C5EAD-5389-4483-B0E1-38768E750E70}" type="slidenum">
              <a:rPr lang="en-US" sz="1200">
                <a:latin typeface="Times New Roman" pitchFamily="18" charset="0"/>
              </a:rPr>
              <a:pPr eaLnBrk="1" hangingPunct="1"/>
              <a:t>4</a:t>
            </a:fld>
            <a:endParaRPr lang="en-US" sz="120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slide discusses a fourth intelligent technique</a:t>
            </a:r>
            <a:r>
              <a:rPr lang="en-US" smtClean="0">
                <a:latin typeface="Times New Roman" pitchFamily="18" charset="0"/>
                <a:cs typeface="Times New Roman" pitchFamily="18" charset="0"/>
              </a:rPr>
              <a:t>—</a:t>
            </a:r>
            <a:r>
              <a:rPr lang="en-US" smtClean="0">
                <a:latin typeface="Times New Roman" pitchFamily="18" charset="0"/>
              </a:rPr>
              <a:t>neural networks. Ask students whether neural networks could be used in medical diagnosis? How would this work? To some extent, data-mining techniques have replaced neural networks in situations requiring pattern recognition. For instance, credit card companies sift through mountains of transaction data to identify which charging patterns are unlikely for each and every charge card customer.  </a:t>
            </a:r>
          </a:p>
          <a:p>
            <a:pPr eaLnBrk="1" hangingPunct="1"/>
            <a:endParaRPr lang="en-US" smtClean="0">
              <a:latin typeface="Times New Roman" pitchFamily="18"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BAAE1D7B-643E-4488-B2AB-F907EB7B6C27}" type="slidenum">
              <a:rPr lang="en-US" sz="1200">
                <a:latin typeface="Times New Roman" pitchFamily="18" charset="0"/>
              </a:rPr>
              <a:pPr eaLnBrk="1" hangingPunct="1"/>
              <a:t>40</a:t>
            </a:fld>
            <a:endParaRPr lang="en-US" sz="120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graphic illustrates how a neural network works</a:t>
            </a:r>
            <a:r>
              <a:rPr lang="en-US" smtClean="0">
                <a:latin typeface="Times New Roman" pitchFamily="18" charset="0"/>
                <a:cs typeface="Times New Roman" pitchFamily="18" charset="0"/>
              </a:rPr>
              <a:t>—</a:t>
            </a:r>
            <a:r>
              <a:rPr lang="en-US" smtClean="0">
                <a:latin typeface="Times New Roman" pitchFamily="18" charset="0"/>
              </a:rPr>
              <a:t>by using an internal, hidden layer of logic that examines existing data and assigning a classification to that set of data. For example, given one or more specific combinations of age, income, purchase history, frequency of purchases, and average purchase size, a neural network might determine that a new credit card purchase was likely to be fraudulent. What are the benefits and drawbacks of using this type of technique?</a:t>
            </a:r>
          </a:p>
          <a:p>
            <a:pPr eaLnBrk="1" hangingPunct="1"/>
            <a:endParaRPr lang="en-US" smtClean="0">
              <a:latin typeface="Times New Roman" pitchFamily="18" charset="0"/>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59339501-D2CA-402C-A8B4-2345FFED751F}" type="slidenum">
              <a:rPr lang="en-US" sz="1200">
                <a:latin typeface="Times New Roman" pitchFamily="18" charset="0"/>
              </a:rPr>
              <a:pPr eaLnBrk="1" hangingPunct="1"/>
              <a:t>41</a:t>
            </a:fld>
            <a:endParaRPr lang="en-US" sz="120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slide discusses a fifth type of intelligent technique</a:t>
            </a:r>
            <a:r>
              <a:rPr lang="en-US" smtClean="0">
                <a:latin typeface="Times New Roman" pitchFamily="18" charset="0"/>
                <a:cs typeface="Times New Roman" pitchFamily="18" charset="0"/>
              </a:rPr>
              <a:t>—</a:t>
            </a:r>
            <a:r>
              <a:rPr lang="en-US" smtClean="0">
                <a:latin typeface="Times New Roman" pitchFamily="18" charset="0"/>
              </a:rPr>
              <a:t>genetic algorithms. Ask students whether genetic algorithms might be useful in medical diagnosis. Why or why not? Ask students to differentiate between the various intelligent techniques discussed this far</a:t>
            </a:r>
            <a:r>
              <a:rPr lang="en-US" smtClean="0">
                <a:latin typeface="Times New Roman" pitchFamily="18" charset="0"/>
                <a:cs typeface="Times New Roman" pitchFamily="18" charset="0"/>
              </a:rPr>
              <a:t>—</a:t>
            </a:r>
            <a:r>
              <a:rPr lang="en-US" smtClean="0">
                <a:latin typeface="Times New Roman" pitchFamily="18" charset="0"/>
              </a:rPr>
              <a:t>expert systems, CBR, fuzzy logic, neural networks, and genetic algorithms.</a:t>
            </a:r>
          </a:p>
          <a:p>
            <a:pPr eaLnBrk="1" hangingPunct="1"/>
            <a:endParaRPr lang="en-US" smtClean="0">
              <a:latin typeface="Times New Roman" pitchFamily="18" charset="0"/>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ABC90835-FF46-45AC-8F6C-D716CB57C6E0}" type="slidenum">
              <a:rPr lang="en-US" sz="1200">
                <a:latin typeface="Times New Roman" pitchFamily="18" charset="0"/>
              </a:rPr>
              <a:pPr eaLnBrk="1" hangingPunct="1"/>
              <a:t>42</a:t>
            </a:fld>
            <a:endParaRPr lang="en-US" sz="120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graphic illustrates the components of a genetic algorithm</a:t>
            </a:r>
            <a:r>
              <a:rPr lang="en-US" smtClean="0">
                <a:latin typeface="Times New Roman" pitchFamily="18" charset="0"/>
                <a:cs typeface="Times New Roman" pitchFamily="18" charset="0"/>
              </a:rPr>
              <a:t>—</a:t>
            </a:r>
            <a:r>
              <a:rPr lang="en-US" smtClean="0">
                <a:latin typeface="Times New Roman" pitchFamily="18" charset="0"/>
              </a:rPr>
              <a:t>“chromosomes”, each with a variety of characteristics that can be compared for overall fitness in a given situation. Ask students what types of problems genetic algorithms are suited for.</a:t>
            </a:r>
          </a:p>
          <a:p>
            <a:pPr eaLnBrk="1" hangingPunct="1"/>
            <a:endParaRPr lang="en-US" smtClean="0">
              <a:latin typeface="Times New Roman" pitchFamily="18" charset="0"/>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C6E553EB-7F48-421E-AD33-71ECF49585E8}" type="slidenum">
              <a:rPr lang="en-US" sz="1200">
                <a:latin typeface="Times New Roman" pitchFamily="18" charset="0"/>
              </a:rPr>
              <a:pPr eaLnBrk="1" hangingPunct="1"/>
              <a:t>43</a:t>
            </a:fld>
            <a:endParaRPr lang="en-US" sz="120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EA2D9429-6400-4B7C-ADD9-D55FDEA208C6}" type="slidenum">
              <a:rPr lang="en-US" sz="1200">
                <a:latin typeface="Times New Roman" pitchFamily="18" charset="0"/>
              </a:rPr>
              <a:pPr eaLnBrk="1" hangingPunct="1"/>
              <a:t>44</a:t>
            </a:fld>
            <a:endParaRPr lang="en-US" sz="120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2937" lvl="2" indent="-228587"/>
            <a:r>
              <a:rPr lang="en-US" sz="1800">
                <a:latin typeface="Times New Roman" pitchFamily="18" charset="0"/>
              </a:rPr>
              <a:t>This slide discusses the use of intelligent agents to carry out repetitive tasks for a user or system. Shopping bots discussed in an earlier chapter are an example of an intelligent agent. As an example of agent-based modeling, Procter &amp; Gamble used agent-based modeling to improve coordination among supply-chain members. </a:t>
            </a:r>
          </a:p>
          <a:p>
            <a:pPr eaLnBrk="1" hangingPunct="1"/>
            <a:endParaRPr lang="en-US" smtClean="0">
              <a:latin typeface="Times New Roman" pitchFamily="18" charset="0"/>
            </a:endParaRPr>
          </a:p>
          <a:p>
            <a:pPr eaLnBrk="1" hangingPunct="1"/>
            <a:endParaRPr lang="en-US" smtClean="0">
              <a:latin typeface="Times New Roman" pitchFamily="18" charset="0"/>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B410DE25-5844-4F51-9247-72800E5D2413}" type="slidenum">
              <a:rPr lang="en-US" sz="1200">
                <a:latin typeface="Times New Roman" pitchFamily="18" charset="0"/>
              </a:rPr>
              <a:pPr eaLnBrk="1" hangingPunct="1"/>
              <a:t>45</a:t>
            </a:fld>
            <a:endParaRPr lang="en-US" sz="120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graphic illustrates Procter &amp; Gamble’s use of intelligent agents in its supply chain network. Given that intelligent-agent modeling mimics the behavior of a number of “actors” in a given situation, what other types of situations might benefit from this type of analysis?</a:t>
            </a:r>
          </a:p>
          <a:p>
            <a:pPr eaLnBrk="1" hangingPunct="1"/>
            <a:endParaRPr lang="en-US" smtClean="0">
              <a:latin typeface="Times New Roman" pitchFamily="18" charset="0"/>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EFF130F5-E1F7-4CD1-AA68-AA300A556AD1}" type="slidenum">
              <a:rPr lang="en-US" sz="1200">
                <a:latin typeface="Times New Roman" pitchFamily="18" charset="0"/>
              </a:rPr>
              <a:pPr eaLnBrk="1" hangingPunct="1"/>
              <a:t>46</a:t>
            </a:fld>
            <a:endParaRPr lang="en-US" sz="120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slide defines the term knowledge management and describes the process from acquiring knowledge to applying it as a value chain, and is followed by slides detailing each stage. Each stage of the chain adds more value to the raw data and information. Ask the students to differentiate between the stages, and how each stage could incorporate more value? For example, how does knowledge, once it is stored, incorporate more value than the previous stage knowledge that is being acquired?</a:t>
            </a:r>
          </a:p>
          <a:p>
            <a:pPr eaLnBrk="1" hangingPunct="1"/>
            <a:endParaRPr lang="en-US" smtClean="0">
              <a:latin typeface="Times New Roman" pitchFamily="18" charset="0"/>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66F3D37D-0318-4E9C-8B94-3406A6C6DEA6}" type="slidenum">
              <a:rPr lang="en-US" sz="1200">
                <a:latin typeface="Times New Roman" pitchFamily="18" charset="0"/>
              </a:rPr>
              <a:pPr eaLnBrk="1" hangingPunct="1"/>
              <a:t>47</a:t>
            </a:fld>
            <a:endParaRPr lang="en-US" sz="1200">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Enterprise knowledge systems are generally very large databases that attempt to collect all the “valuable” information and knowledge of individuals and groups in the firm. This can include customer and vendor knowledge, case studies, PowerPoint slides, and internal reports. </a:t>
            </a: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19BF709B-9D6E-40B6-8532-C9C68DA03334}" type="slidenum">
              <a:rPr lang="en-US" sz="1200">
                <a:latin typeface="Times New Roman" pitchFamily="18" charset="0"/>
              </a:rPr>
              <a:pPr eaLnBrk="1" hangingPunct="1"/>
              <a:t>48</a:t>
            </a:fld>
            <a:endParaRPr lang="en-US" sz="1200">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A394A7D5-7673-45D1-A194-34F5306B83A9}" type="slidenum">
              <a:rPr lang="en-US" sz="1200">
                <a:latin typeface="Times New Roman" pitchFamily="18" charset="0"/>
              </a:rPr>
              <a:pPr eaLnBrk="1" hangingPunct="1"/>
              <a:t>49</a:t>
            </a:fld>
            <a:endParaRPr 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82DB226A-8A3F-4D20-83B2-7BF6FB146AAE}" type="slidenum">
              <a:rPr lang="en-US" sz="1200">
                <a:latin typeface="Times New Roman" pitchFamily="18" charset="0"/>
              </a:rPr>
              <a:pPr eaLnBrk="1" hangingPunct="1"/>
              <a:t>5</a:t>
            </a:fld>
            <a:endParaRPr lang="en-US" sz="120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graphic illustrates the functions of an enterprise content management system. Users interact with the system to both input knowledge, manage it, and distribute it. These management systems can house a wide variety of information types, from formal reports to graphics, as well as bring in external content resources such as news feeds. Ask students what types of documents would need to be stored by a hospital, bank, law firm, and so on. </a:t>
            </a:r>
          </a:p>
          <a:p>
            <a:pPr eaLnBrk="1" hangingPunct="1"/>
            <a:endParaRPr lang="en-US" smtClean="0">
              <a:latin typeface="Times New Roman" pitchFamily="18" charset="0"/>
            </a:endParaRP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D83F2FB0-1F37-468E-9F67-B4D84CD869F4}" type="slidenum">
              <a:rPr lang="en-US" sz="1200">
                <a:latin typeface="Times New Roman" pitchFamily="18" charset="0"/>
              </a:rPr>
              <a:pPr eaLnBrk="1" hangingPunct="1"/>
              <a:t>50</a:t>
            </a:fld>
            <a:endParaRPr lang="en-US" sz="1200">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Enterprise content management systems can include or consist of capabilities for the creation and management of unstructured knowledge</a:t>
            </a:r>
            <a:r>
              <a:rPr lang="en-US" smtClean="0">
                <a:latin typeface="Times New Roman" pitchFamily="18" charset="0"/>
                <a:cs typeface="Times New Roman" pitchFamily="18" charset="0"/>
              </a:rPr>
              <a:t>—</a:t>
            </a:r>
            <a:r>
              <a:rPr lang="en-US" smtClean="0">
                <a:latin typeface="Times New Roman" pitchFamily="18" charset="0"/>
              </a:rPr>
              <a:t>knowledge-network systems. Ask the students to give examples of unstructured knowledge, given a type of industry or company: a law firm, an advertising firm, a school. What might be the difficulties in establishing a knowledge network system in a company? Contrast this network (crowd centered) approach to a top down structured knowledge management system.  </a:t>
            </a:r>
          </a:p>
          <a:p>
            <a:pPr eaLnBrk="1" hangingPunct="1"/>
            <a:endParaRPr lang="en-US" smtClean="0">
              <a:latin typeface="Times New Roman" pitchFamily="18" charset="0"/>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FF058E13-B730-43DD-BFEE-5B8C74690BA3}" type="slidenum">
              <a:rPr lang="en-US" sz="1200">
                <a:latin typeface="Times New Roman" pitchFamily="18" charset="0"/>
              </a:rPr>
              <a:pPr eaLnBrk="1" hangingPunct="1"/>
              <a:t>51</a:t>
            </a:fld>
            <a:endParaRPr lang="en-US" sz="1200">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graphic illustrates the various elements that form a knowledge network system. The user can search for accepted solutions in a FAQ or best practices document or contact an expert in the relevant subject matter. Ask the students to provide examples of undocumented, unstructured knowledge they acquired, either in a classroom setting or at work, that would be valuable to peers. What kind of tools would enable sharing this information? In search for an answer to a business problem, would they rather talk with an expert in their firm, or search a database? Students may differ on this.  </a:t>
            </a:r>
          </a:p>
          <a:p>
            <a:pPr eaLnBrk="1" hangingPunct="1"/>
            <a:endParaRPr lang="en-US" smtClean="0">
              <a:latin typeface="Times New Roman" pitchFamily="18" charset="0"/>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6E769D75-B46D-4C81-9C45-FD94C6D3874E}" type="slidenum">
              <a:rPr lang="en-US" sz="1200">
                <a:latin typeface="Times New Roman" pitchFamily="18" charset="0"/>
              </a:rPr>
              <a:pPr eaLnBrk="1" hangingPunct="1"/>
              <a:t>52</a:t>
            </a:fld>
            <a:endParaRPr lang="en-US" sz="1200">
              <a:latin typeface="Times New Roman"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slide discusses learning management systems, which enable companies to track and manage employee learning. Ask students what are the benefits and drawbacks of using an LMS with centralized reporting.</a:t>
            </a:r>
          </a:p>
          <a:p>
            <a:pPr eaLnBrk="1" hangingPunct="1"/>
            <a:endParaRPr lang="en-US" smtClean="0">
              <a:latin typeface="Times New Roman" pitchFamily="18"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8067180D-F10C-41AA-A8D3-BDC2EEC9E45D}" type="slidenum">
              <a:rPr lang="en-US" sz="1200">
                <a:latin typeface="Times New Roman" pitchFamily="18" charset="0"/>
              </a:rPr>
              <a:pPr eaLnBrk="1" hangingPunct="1"/>
              <a:t>53</a:t>
            </a:fld>
            <a:endParaRPr lang="en-US" sz="1200">
              <a:latin typeface="Times New Roman"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slide discusses the second main type of knowledge management system, the knowledge work system, and identifies the importance of knowledge workers to an organization and its knowledge creation. Ask the students why each of the  three roles listed is important to an organization. Can all companies benefit from knowledge workers, or only design, science, and engineering firms?</a:t>
            </a:r>
          </a:p>
          <a:p>
            <a:pPr eaLnBrk="1" hangingPunct="1"/>
            <a:endParaRPr lang="en-US" smtClean="0">
              <a:latin typeface="Times New Roman" pitchFamily="18" charset="0"/>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574FD364-8A53-40BB-A36D-7CAD7B039D33}" type="slidenum">
              <a:rPr lang="en-US" sz="1200">
                <a:latin typeface="Times New Roman" pitchFamily="18" charset="0"/>
              </a:rPr>
              <a:pPr eaLnBrk="1" hangingPunct="1"/>
              <a:t>54</a:t>
            </a:fld>
            <a:endParaRPr lang="en-US" sz="1200">
              <a:latin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graphic illustrates the main components of a knowledge work station: having the need for both specialized software and hardware, access to external information, and an easy-to-use interface. What types of external knowledge might be valuable to an engineer, a financial analyst, a medical researcher?</a:t>
            </a:r>
          </a:p>
          <a:p>
            <a:pPr eaLnBrk="1" hangingPunct="1"/>
            <a:endParaRPr lang="en-US" smtClean="0">
              <a:latin typeface="Times New Roman" pitchFamily="18" charset="0"/>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39C357DB-F48F-432D-B381-EE020DAC9910}" type="slidenum">
              <a:rPr lang="en-US" sz="1200">
                <a:latin typeface="Times New Roman" pitchFamily="18" charset="0"/>
              </a:rPr>
              <a:pPr eaLnBrk="1" hangingPunct="1"/>
              <a:t>55</a:t>
            </a:fld>
            <a:endParaRPr lang="en-US" sz="1200">
              <a:latin typeface="Times New Roman"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Ask if any of your students have worked with an engineering work station, or CNC (computer numerically controlled machine tool).  Or have any worked with a financial workstation that financial planners often use (really just a fast PC with software for financial planning).  </a:t>
            </a: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9B3CD83F-B2DF-4594-8210-0A7A86D86A9F}" type="slidenum">
              <a:rPr lang="en-US" sz="1200">
                <a:latin typeface="Times New Roman" pitchFamily="18" charset="0"/>
              </a:rPr>
              <a:pPr eaLnBrk="1" hangingPunct="1"/>
              <a:t>56</a:t>
            </a:fld>
            <a:endParaRPr 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66BCAA74-C607-4A06-A62B-E2ADCDC45BBF}" type="slidenum">
              <a:rPr lang="en-US" sz="1200">
                <a:latin typeface="Times New Roman" pitchFamily="18" charset="0"/>
              </a:rPr>
              <a:pPr eaLnBrk="1" hangingPunct="1"/>
              <a:t>6</a:t>
            </a:fld>
            <a:endParaRPr 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Ask students what kinds of decisions they made on their previous or current jobs. Even if they are seemingly insignificant decisions, try to encourage students to express their decision making experience. You might also ask them to think about a McDonald’s restaurant. Have they ever watched the employees perform their jobs? They could observe that the success of McDonalds rests upon employees making a large number of seemingly minor decisions, small decisions, that add up to billions of  dollars in firm revenue.  </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3E07DA2F-F86B-4FB5-9140-2D44E1AF1F17}" type="slidenum">
              <a:rPr lang="en-US" sz="1200">
                <a:latin typeface="Times New Roman" pitchFamily="18" charset="0"/>
              </a:rPr>
              <a:pPr eaLnBrk="1" hangingPunct="1"/>
              <a:t>7</a:t>
            </a:fld>
            <a:endParaRPr 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Although there are “big” infrequent decisions of significant value, there are thousands of smaller decisions that add up to a large value. In other words, systems that make ordinary employees better decision makers can be as valuable or more valuable as systems that improve decision making of senior executives. </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E1C857EA-0820-4BF2-9BF1-9B7AF8334FBB}" type="slidenum">
              <a:rPr lang="en-US" sz="1200">
                <a:latin typeface="Times New Roman" pitchFamily="18" charset="0"/>
              </a:rPr>
              <a:pPr eaLnBrk="1" hangingPunct="1"/>
              <a:t>8</a:t>
            </a:fld>
            <a:endParaRPr lang="en-US" sz="120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This slide discusses the importance of improved decision making and describes the three types of decisions that are made in an organization. It’s not just “big decisions” that can cost the firm a great deal, or reap big rewards. Smalls decision made hundreds of times a year can be just as valuable as a single decision made once a year. The different levels in an organization tend to make different types of decisions, and require different types of support to make these decisions. Ask students to provide examples of each type of decision. Give students examples of decisions and ask what category the decision fall into and why.</a:t>
            </a:r>
          </a:p>
          <a:p>
            <a:pPr eaLnBrk="1" hangingPunct="1"/>
            <a:endParaRPr lang="en-US" smtClean="0">
              <a:latin typeface="Times New Roman" pitchFamily="18"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09" indent="-285734" eaLnBrk="0" hangingPunct="0">
              <a:defRPr sz="2400">
                <a:solidFill>
                  <a:schemeClr val="tx1"/>
                </a:solidFill>
                <a:latin typeface="Arial" charset="0"/>
              </a:defRPr>
            </a:lvl2pPr>
            <a:lvl3pPr marL="1142937" indent="-228587" eaLnBrk="0" hangingPunct="0">
              <a:defRPr sz="2400">
                <a:solidFill>
                  <a:schemeClr val="tx1"/>
                </a:solidFill>
                <a:latin typeface="Arial" charset="0"/>
              </a:defRPr>
            </a:lvl3pPr>
            <a:lvl4pPr marL="1600112" indent="-228587" eaLnBrk="0" hangingPunct="0">
              <a:defRPr sz="2400">
                <a:solidFill>
                  <a:schemeClr val="tx1"/>
                </a:solidFill>
                <a:latin typeface="Arial" charset="0"/>
              </a:defRPr>
            </a:lvl4pPr>
            <a:lvl5pPr marL="2057287" indent="-228587" eaLnBrk="0" hangingPunct="0">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pPr eaLnBrk="1" hangingPunct="1"/>
            <a:fld id="{3CF30F52-4C45-45AC-96DE-289E0DD1E4A3}" type="slidenum">
              <a:rPr lang="en-US" sz="1200">
                <a:latin typeface="Times New Roman" pitchFamily="18" charset="0"/>
              </a:rPr>
              <a:pPr eaLnBrk="1" hangingPunct="1"/>
              <a:t>9</a:t>
            </a:fld>
            <a:endParaRPr 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D9F3-B5A0-40D8-8823-46488F95956B}"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8EC57-EFA0-48A6-807F-1BF989FAAB41}" type="slidenum">
              <a:rPr lang="en-US" smtClean="0"/>
              <a:t>‹#›</a:t>
            </a:fld>
            <a:endParaRPr lang="en-US"/>
          </a:p>
        </p:txBody>
      </p:sp>
    </p:spTree>
    <p:extLst>
      <p:ext uri="{BB962C8B-B14F-4D97-AF65-F5344CB8AC3E}">
        <p14:creationId xmlns:p14="http://schemas.microsoft.com/office/powerpoint/2010/main" val="1978778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81D9F3-B5A0-40D8-8823-46488F95956B}"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8EC57-EFA0-48A6-807F-1BF989FAAB41}" type="slidenum">
              <a:rPr lang="en-US" smtClean="0"/>
              <a:t>‹#›</a:t>
            </a:fld>
            <a:endParaRPr lang="en-US"/>
          </a:p>
        </p:txBody>
      </p:sp>
    </p:spTree>
    <p:extLst>
      <p:ext uri="{BB962C8B-B14F-4D97-AF65-F5344CB8AC3E}">
        <p14:creationId xmlns:p14="http://schemas.microsoft.com/office/powerpoint/2010/main" val="1020210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81D9F3-B5A0-40D8-8823-46488F95956B}"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8EC57-EFA0-48A6-807F-1BF989FAAB41}" type="slidenum">
              <a:rPr lang="en-US" smtClean="0"/>
              <a:t>‹#›</a:t>
            </a:fld>
            <a:endParaRPr lang="en-US"/>
          </a:p>
        </p:txBody>
      </p:sp>
    </p:spTree>
    <p:extLst>
      <p:ext uri="{BB962C8B-B14F-4D97-AF65-F5344CB8AC3E}">
        <p14:creationId xmlns:p14="http://schemas.microsoft.com/office/powerpoint/2010/main" val="183930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81D9F3-B5A0-40D8-8823-46488F95956B}"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8EC57-EFA0-48A6-807F-1BF989FAAB41}" type="slidenum">
              <a:rPr lang="en-US" smtClean="0"/>
              <a:t>‹#›</a:t>
            </a:fld>
            <a:endParaRPr lang="en-US"/>
          </a:p>
        </p:txBody>
      </p:sp>
    </p:spTree>
    <p:extLst>
      <p:ext uri="{BB962C8B-B14F-4D97-AF65-F5344CB8AC3E}">
        <p14:creationId xmlns:p14="http://schemas.microsoft.com/office/powerpoint/2010/main" val="2097192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81D9F3-B5A0-40D8-8823-46488F95956B}"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8EC57-EFA0-48A6-807F-1BF989FAAB41}" type="slidenum">
              <a:rPr lang="en-US" smtClean="0"/>
              <a:t>‹#›</a:t>
            </a:fld>
            <a:endParaRPr lang="en-US"/>
          </a:p>
        </p:txBody>
      </p:sp>
    </p:spTree>
    <p:extLst>
      <p:ext uri="{BB962C8B-B14F-4D97-AF65-F5344CB8AC3E}">
        <p14:creationId xmlns:p14="http://schemas.microsoft.com/office/powerpoint/2010/main" val="1611080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81D9F3-B5A0-40D8-8823-46488F95956B}" type="datetimeFigureOut">
              <a:rPr lang="en-US" smtClean="0"/>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8EC57-EFA0-48A6-807F-1BF989FAAB41}" type="slidenum">
              <a:rPr lang="en-US" smtClean="0"/>
              <a:t>‹#›</a:t>
            </a:fld>
            <a:endParaRPr lang="en-US"/>
          </a:p>
        </p:txBody>
      </p:sp>
    </p:spTree>
    <p:extLst>
      <p:ext uri="{BB962C8B-B14F-4D97-AF65-F5344CB8AC3E}">
        <p14:creationId xmlns:p14="http://schemas.microsoft.com/office/powerpoint/2010/main" val="3368474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81D9F3-B5A0-40D8-8823-46488F95956B}" type="datetimeFigureOut">
              <a:rPr lang="en-US" smtClean="0"/>
              <a:t>10/22/2012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E8EC57-EFA0-48A6-807F-1BF989FAAB41}" type="slidenum">
              <a:rPr lang="en-US" smtClean="0"/>
              <a:t>‹#›</a:t>
            </a:fld>
            <a:endParaRPr lang="en-US"/>
          </a:p>
        </p:txBody>
      </p:sp>
    </p:spTree>
    <p:extLst>
      <p:ext uri="{BB962C8B-B14F-4D97-AF65-F5344CB8AC3E}">
        <p14:creationId xmlns:p14="http://schemas.microsoft.com/office/powerpoint/2010/main" val="3768456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81D9F3-B5A0-40D8-8823-46488F95956B}" type="datetimeFigureOut">
              <a:rPr lang="en-US" smtClean="0"/>
              <a:t>10/22/2012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E8EC57-EFA0-48A6-807F-1BF989FAAB41}" type="slidenum">
              <a:rPr lang="en-US" smtClean="0"/>
              <a:t>‹#›</a:t>
            </a:fld>
            <a:endParaRPr lang="en-US"/>
          </a:p>
        </p:txBody>
      </p:sp>
    </p:spTree>
    <p:extLst>
      <p:ext uri="{BB962C8B-B14F-4D97-AF65-F5344CB8AC3E}">
        <p14:creationId xmlns:p14="http://schemas.microsoft.com/office/powerpoint/2010/main" val="1413819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81D9F3-B5A0-40D8-8823-46488F95956B}" type="datetimeFigureOut">
              <a:rPr lang="en-US" smtClean="0"/>
              <a:t>10/22/2012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8EC57-EFA0-48A6-807F-1BF989FAAB41}" type="slidenum">
              <a:rPr lang="en-US" smtClean="0"/>
              <a:t>‹#›</a:t>
            </a:fld>
            <a:endParaRPr lang="en-US"/>
          </a:p>
        </p:txBody>
      </p:sp>
    </p:spTree>
    <p:extLst>
      <p:ext uri="{BB962C8B-B14F-4D97-AF65-F5344CB8AC3E}">
        <p14:creationId xmlns:p14="http://schemas.microsoft.com/office/powerpoint/2010/main" val="3106205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81D9F3-B5A0-40D8-8823-46488F95956B}" type="datetimeFigureOut">
              <a:rPr lang="en-US" smtClean="0"/>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8EC57-EFA0-48A6-807F-1BF989FAAB41}" type="slidenum">
              <a:rPr lang="en-US" smtClean="0"/>
              <a:t>‹#›</a:t>
            </a:fld>
            <a:endParaRPr lang="en-US"/>
          </a:p>
        </p:txBody>
      </p:sp>
    </p:spTree>
    <p:extLst>
      <p:ext uri="{BB962C8B-B14F-4D97-AF65-F5344CB8AC3E}">
        <p14:creationId xmlns:p14="http://schemas.microsoft.com/office/powerpoint/2010/main" val="1769692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81D9F3-B5A0-40D8-8823-46488F95956B}" type="datetimeFigureOut">
              <a:rPr lang="en-US" smtClean="0"/>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8EC57-EFA0-48A6-807F-1BF989FAAB41}" type="slidenum">
              <a:rPr lang="en-US" smtClean="0"/>
              <a:t>‹#›</a:t>
            </a:fld>
            <a:endParaRPr lang="en-US"/>
          </a:p>
        </p:txBody>
      </p:sp>
    </p:spTree>
    <p:extLst>
      <p:ext uri="{BB962C8B-B14F-4D97-AF65-F5344CB8AC3E}">
        <p14:creationId xmlns:p14="http://schemas.microsoft.com/office/powerpoint/2010/main" val="1780158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81D9F3-B5A0-40D8-8823-46488F95956B}" type="datetimeFigureOut">
              <a:rPr lang="en-US" smtClean="0"/>
              <a:t>10/22/2012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8EC57-EFA0-48A6-807F-1BF989FAAB41}" type="slidenum">
              <a:rPr lang="en-US" smtClean="0"/>
              <a:t>‹#›</a:t>
            </a:fld>
            <a:endParaRPr lang="en-US"/>
          </a:p>
        </p:txBody>
      </p:sp>
    </p:spTree>
    <p:extLst>
      <p:ext uri="{BB962C8B-B14F-4D97-AF65-F5344CB8AC3E}">
        <p14:creationId xmlns:p14="http://schemas.microsoft.com/office/powerpoint/2010/main" val="3996838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smartmoney.com/map-of-the-market/"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smartmoney.com/map-of-the-market/"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http://www.smartmoney.com/stockwatch/index.cfm?story=199812313"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realtor.com/"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www.mysimon.com/"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914400" y="2667000"/>
            <a:ext cx="7315200" cy="210185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eaLnBrk="0" hangingPunct="0">
              <a:spcBef>
                <a:spcPct val="50000"/>
              </a:spcBef>
              <a:defRPr/>
            </a:pPr>
            <a:r>
              <a:rPr lang="en-US" sz="4400" b="1" dirty="0">
                <a:effectLst>
                  <a:outerShdw blurRad="38100" dist="38100" dir="2700000" algn="tl">
                    <a:srgbClr val="C0C0C0"/>
                  </a:outerShdw>
                </a:effectLst>
                <a:cs typeface="Times New Roman" charset="0"/>
              </a:rPr>
              <a:t>Improving Decision Making and Managing Knowledge</a:t>
            </a:r>
            <a:endParaRPr lang="en-US" sz="4400" b="1" dirty="0">
              <a:effectLst>
                <a:outerShdw blurRad="38100" dist="38100" dir="2700000" algn="tl">
                  <a:srgbClr val="C0C0C0"/>
                </a:outerShdw>
              </a:effectLst>
            </a:endParaRPr>
          </a:p>
        </p:txBody>
      </p:sp>
    </p:spTree>
    <p:extLst>
      <p:ext uri="{BB962C8B-B14F-4D97-AF65-F5344CB8AC3E}">
        <p14:creationId xmlns:p14="http://schemas.microsoft.com/office/powerpoint/2010/main" val="14114770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1752600" y="5791200"/>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10-1</a:t>
            </a:r>
          </a:p>
        </p:txBody>
      </p:sp>
      <p:sp>
        <p:nvSpPr>
          <p:cNvPr id="11267" name="Text Box 5"/>
          <p:cNvSpPr txBox="1">
            <a:spLocks noChangeArrowheads="1"/>
          </p:cNvSpPr>
          <p:nvPr/>
        </p:nvSpPr>
        <p:spPr bwMode="auto">
          <a:xfrm>
            <a:off x="228600" y="2743200"/>
            <a:ext cx="28194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1600" b="1"/>
              <a:t>Senior managers, middle managers, operational managers, and employees have different types of decisions and information requirements.</a:t>
            </a:r>
            <a:endParaRPr lang="en-US" sz="1600"/>
          </a:p>
        </p:txBody>
      </p:sp>
      <p:sp>
        <p:nvSpPr>
          <p:cNvPr id="132102" name="Rectangle 6"/>
          <p:cNvSpPr>
            <a:spLocks noChangeArrowheads="1"/>
          </p:cNvSpPr>
          <p:nvPr/>
        </p:nvSpPr>
        <p:spPr bwMode="auto">
          <a:xfrm>
            <a:off x="685800" y="1612900"/>
            <a:ext cx="7772400" cy="822325"/>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Information Requirements of Key Decision-Making Groups in a Firm</a:t>
            </a:r>
          </a:p>
        </p:txBody>
      </p:sp>
      <p:sp>
        <p:nvSpPr>
          <p:cNvPr id="11269" name="Text Box 7"/>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Decision Making and Information Systems</a:t>
            </a:r>
          </a:p>
        </p:txBody>
      </p:sp>
      <p:pic>
        <p:nvPicPr>
          <p:cNvPr id="11270" name="Picture 8" descr="Fig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514600"/>
            <a:ext cx="5410200"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23523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6" name="Rectangle 6"/>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The Decision-Making Process</a:t>
            </a:r>
          </a:p>
        </p:txBody>
      </p:sp>
      <p:sp>
        <p:nvSpPr>
          <p:cNvPr id="12291" name="Text Box 10"/>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Decision Making and Information Systems</a:t>
            </a:r>
          </a:p>
        </p:txBody>
      </p:sp>
      <p:sp>
        <p:nvSpPr>
          <p:cNvPr id="12292" name="Rectangle 12"/>
          <p:cNvSpPr>
            <a:spLocks noChangeArrowheads="1"/>
          </p:cNvSpPr>
          <p:nvPr/>
        </p:nvSpPr>
        <p:spPr bwMode="auto">
          <a:xfrm>
            <a:off x="609600" y="2133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457200" indent="-457200">
              <a:spcAft>
                <a:spcPts val="600"/>
              </a:spcAft>
              <a:buFont typeface="Times New Roman" pitchFamily="18" charset="0"/>
              <a:buAutoNum type="arabicPeriod"/>
            </a:pPr>
            <a:r>
              <a:rPr lang="en-US" b="1">
                <a:cs typeface="Times New Roman" pitchFamily="18" charset="0"/>
              </a:rPr>
              <a:t>Intelligence</a:t>
            </a:r>
          </a:p>
          <a:p>
            <a:pPr marL="800100" lvl="1" indent="-342900">
              <a:spcAft>
                <a:spcPts val="600"/>
              </a:spcAft>
              <a:buFontTx/>
              <a:buChar char="•"/>
            </a:pPr>
            <a:r>
              <a:rPr lang="en-US" sz="2000" b="1">
                <a:cs typeface="Times New Roman" pitchFamily="18" charset="0"/>
              </a:rPr>
              <a:t>D</a:t>
            </a:r>
            <a:r>
              <a:rPr lang="en-US" sz="2000" b="1"/>
              <a:t>iscovering, identifying, and understanding the problems occurring in the organization—why is there a problem, where, what effects it is having on the firm</a:t>
            </a:r>
          </a:p>
          <a:p>
            <a:pPr marL="457200" indent="-457200">
              <a:spcAft>
                <a:spcPts val="600"/>
              </a:spcAft>
              <a:buFont typeface="Times New Roman" pitchFamily="18" charset="0"/>
              <a:buAutoNum type="arabicPeriod"/>
            </a:pPr>
            <a:r>
              <a:rPr lang="en-US" b="1">
                <a:cs typeface="Times New Roman" pitchFamily="18" charset="0"/>
              </a:rPr>
              <a:t>Design</a:t>
            </a:r>
          </a:p>
          <a:p>
            <a:pPr marL="800100" lvl="1" indent="-342900">
              <a:spcAft>
                <a:spcPts val="600"/>
              </a:spcAft>
              <a:buFontTx/>
              <a:buChar char="•"/>
            </a:pPr>
            <a:r>
              <a:rPr lang="en-US" sz="2000" b="1"/>
              <a:t>Identifying and exploring various solutions</a:t>
            </a:r>
            <a:endParaRPr lang="en-US" sz="2000" b="1">
              <a:cs typeface="Times New Roman" pitchFamily="18" charset="0"/>
            </a:endParaRPr>
          </a:p>
          <a:p>
            <a:pPr marL="457200" indent="-457200">
              <a:spcAft>
                <a:spcPts val="600"/>
              </a:spcAft>
              <a:buFont typeface="Times New Roman" pitchFamily="18" charset="0"/>
              <a:buAutoNum type="arabicPeriod"/>
            </a:pPr>
            <a:r>
              <a:rPr lang="en-US" b="1">
                <a:cs typeface="Times New Roman" pitchFamily="18" charset="0"/>
              </a:rPr>
              <a:t>Choice</a:t>
            </a:r>
          </a:p>
          <a:p>
            <a:pPr marL="800100" lvl="1" indent="-342900">
              <a:spcAft>
                <a:spcPts val="600"/>
              </a:spcAft>
              <a:buFontTx/>
              <a:buChar char="•"/>
            </a:pPr>
            <a:r>
              <a:rPr lang="en-US" sz="2000" b="1"/>
              <a:t>Choosing among solution alternatives</a:t>
            </a:r>
          </a:p>
          <a:p>
            <a:pPr marL="457200" indent="-457200">
              <a:spcAft>
                <a:spcPts val="600"/>
              </a:spcAft>
              <a:buFont typeface="Times New Roman" pitchFamily="18" charset="0"/>
              <a:buAutoNum type="arabicPeriod"/>
            </a:pPr>
            <a:r>
              <a:rPr lang="en-US" b="1">
                <a:cs typeface="Times New Roman" pitchFamily="18" charset="0"/>
              </a:rPr>
              <a:t>Implementation</a:t>
            </a:r>
          </a:p>
          <a:p>
            <a:pPr marL="800100" lvl="1" indent="-342900">
              <a:spcAft>
                <a:spcPts val="600"/>
              </a:spcAft>
              <a:buFontTx/>
              <a:buChar char="•"/>
            </a:pPr>
            <a:r>
              <a:rPr lang="en-US" sz="2000" b="1"/>
              <a:t>Making chosen alternative work and monitoring how well solution is working</a:t>
            </a:r>
            <a:endParaRPr lang="en-US" sz="2000" b="1">
              <a:cs typeface="Times New Roman" pitchFamily="18" charset="0"/>
            </a:endParaRPr>
          </a:p>
        </p:txBody>
      </p:sp>
    </p:spTree>
    <p:extLst>
      <p:ext uri="{BB962C8B-B14F-4D97-AF65-F5344CB8AC3E}">
        <p14:creationId xmlns:p14="http://schemas.microsoft.com/office/powerpoint/2010/main" val="18844160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Decision Making and Information Systems</a:t>
            </a:r>
          </a:p>
        </p:txBody>
      </p:sp>
      <p:sp>
        <p:nvSpPr>
          <p:cNvPr id="13315" name="Text Box 4"/>
          <p:cNvSpPr txBox="1">
            <a:spLocks noChangeArrowheads="1"/>
          </p:cNvSpPr>
          <p:nvPr/>
        </p:nvSpPr>
        <p:spPr bwMode="auto">
          <a:xfrm>
            <a:off x="3854450" y="6096000"/>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10-2</a:t>
            </a:r>
          </a:p>
        </p:txBody>
      </p:sp>
      <p:sp>
        <p:nvSpPr>
          <p:cNvPr id="13316" name="Text Box 5"/>
          <p:cNvSpPr txBox="1">
            <a:spLocks noChangeArrowheads="1"/>
          </p:cNvSpPr>
          <p:nvPr/>
        </p:nvSpPr>
        <p:spPr bwMode="auto">
          <a:xfrm>
            <a:off x="152400" y="3352800"/>
            <a:ext cx="2819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1600" b="1"/>
              <a:t>The decision-making process can be broken down into four stages.</a:t>
            </a:r>
            <a:endParaRPr lang="en-US" sz="1600"/>
          </a:p>
        </p:txBody>
      </p:sp>
      <p:sp>
        <p:nvSpPr>
          <p:cNvPr id="130054" name="Rectangle 6"/>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Stages in Decision Making</a:t>
            </a:r>
          </a:p>
        </p:txBody>
      </p:sp>
      <p:pic>
        <p:nvPicPr>
          <p:cNvPr id="13318" name="Picture 7" descr="Fig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274888"/>
            <a:ext cx="3355975" cy="35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91710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4" name="Rectangle 6"/>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Quality Dimensions of Decisions</a:t>
            </a:r>
          </a:p>
        </p:txBody>
      </p:sp>
      <p:sp>
        <p:nvSpPr>
          <p:cNvPr id="14339" name="Text Box 7"/>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Decision Making and Information Systems</a:t>
            </a:r>
          </a:p>
        </p:txBody>
      </p:sp>
      <p:sp>
        <p:nvSpPr>
          <p:cNvPr id="14340" name="Rectangle 9"/>
          <p:cNvSpPr>
            <a:spLocks noChangeArrowheads="1"/>
          </p:cNvSpPr>
          <p:nvPr/>
        </p:nvSpPr>
        <p:spPr bwMode="auto">
          <a:xfrm>
            <a:off x="533400" y="2133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spcAft>
                <a:spcPts val="1200"/>
              </a:spcAft>
              <a:buFontTx/>
              <a:buChar char="•"/>
            </a:pPr>
            <a:r>
              <a:rPr lang="en-US" sz="2800" b="1">
                <a:cs typeface="Times New Roman" pitchFamily="18" charset="0"/>
              </a:rPr>
              <a:t>Accuracy </a:t>
            </a:r>
          </a:p>
          <a:p>
            <a:pPr marL="800100" lvl="1" indent="-342900">
              <a:spcAft>
                <a:spcPts val="1200"/>
              </a:spcAft>
              <a:buFontTx/>
              <a:buChar char="•"/>
            </a:pPr>
            <a:r>
              <a:rPr lang="en-US" b="1"/>
              <a:t>Decision reflects reality.</a:t>
            </a:r>
          </a:p>
          <a:p>
            <a:pPr marL="342900" indent="-342900">
              <a:spcAft>
                <a:spcPts val="1200"/>
              </a:spcAft>
              <a:buFontTx/>
              <a:buChar char="•"/>
            </a:pPr>
            <a:r>
              <a:rPr lang="en-US" sz="2800" b="1">
                <a:cs typeface="Times New Roman" pitchFamily="18" charset="0"/>
              </a:rPr>
              <a:t>Comprehensiveness</a:t>
            </a:r>
          </a:p>
          <a:p>
            <a:pPr marL="800100" lvl="1" indent="-342900">
              <a:spcAft>
                <a:spcPts val="1200"/>
              </a:spcAft>
              <a:buFontTx/>
              <a:buChar char="•"/>
            </a:pPr>
            <a:r>
              <a:rPr lang="en-US" b="1"/>
              <a:t>Decision reflects a full consideration of the facts and circumstances.</a:t>
            </a:r>
            <a:endParaRPr lang="en-US" b="1">
              <a:cs typeface="Times New Roman" pitchFamily="18" charset="0"/>
            </a:endParaRPr>
          </a:p>
          <a:p>
            <a:pPr marL="342900" indent="-342900">
              <a:spcAft>
                <a:spcPts val="1200"/>
              </a:spcAft>
              <a:buFontTx/>
              <a:buChar char="•"/>
            </a:pPr>
            <a:r>
              <a:rPr lang="en-US" sz="2800" b="1">
                <a:cs typeface="Times New Roman" pitchFamily="18" charset="0"/>
              </a:rPr>
              <a:t>Fairness</a:t>
            </a:r>
            <a:endParaRPr lang="en-US" sz="2800" b="1"/>
          </a:p>
          <a:p>
            <a:pPr marL="800100" lvl="1" indent="-342900">
              <a:spcAft>
                <a:spcPts val="1200"/>
              </a:spcAft>
              <a:buFontTx/>
              <a:buChar char="•"/>
            </a:pPr>
            <a:r>
              <a:rPr lang="en-US" b="1"/>
              <a:t>Decision faithfully reflects the concerns and interests of affected parties.</a:t>
            </a:r>
            <a:endParaRPr lang="en-US" b="1">
              <a:cs typeface="Times New Roman" pitchFamily="18" charset="0"/>
            </a:endParaRPr>
          </a:p>
          <a:p>
            <a:pPr marL="342900" indent="-342900">
              <a:spcBef>
                <a:spcPct val="50000"/>
              </a:spcBef>
            </a:pPr>
            <a:endParaRPr lang="en-US" sz="2200" b="1">
              <a:cs typeface="Times New Roman" pitchFamily="18" charset="0"/>
            </a:endParaRPr>
          </a:p>
        </p:txBody>
      </p:sp>
    </p:spTree>
    <p:extLst>
      <p:ext uri="{BB962C8B-B14F-4D97-AF65-F5344CB8AC3E}">
        <p14:creationId xmlns:p14="http://schemas.microsoft.com/office/powerpoint/2010/main" val="12357437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4" name="Rectangle 6"/>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Quality Dimensions of Decisions</a:t>
            </a:r>
          </a:p>
        </p:txBody>
      </p:sp>
      <p:sp>
        <p:nvSpPr>
          <p:cNvPr id="15363" name="Text Box 7"/>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Decision Making and Information Systems</a:t>
            </a:r>
          </a:p>
        </p:txBody>
      </p:sp>
      <p:sp>
        <p:nvSpPr>
          <p:cNvPr id="15364" name="Rectangle 9"/>
          <p:cNvSpPr>
            <a:spLocks noChangeArrowheads="1"/>
          </p:cNvSpPr>
          <p:nvPr/>
        </p:nvSpPr>
        <p:spPr bwMode="auto">
          <a:xfrm>
            <a:off x="533400" y="2133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spcAft>
                <a:spcPts val="600"/>
              </a:spcAft>
              <a:buFontTx/>
              <a:buChar char="•"/>
            </a:pPr>
            <a:r>
              <a:rPr lang="en-US" sz="2800" b="1">
                <a:cs typeface="Times New Roman" pitchFamily="18" charset="0"/>
              </a:rPr>
              <a:t>Speed (efficiency) </a:t>
            </a:r>
          </a:p>
          <a:p>
            <a:pPr marL="800100" lvl="1" indent="-342900">
              <a:spcAft>
                <a:spcPts val="600"/>
              </a:spcAft>
              <a:buFontTx/>
              <a:buChar char="•"/>
            </a:pPr>
            <a:r>
              <a:rPr lang="en-US" b="1"/>
              <a:t>Decision making is efficient with respect to time and other resources.</a:t>
            </a:r>
            <a:endParaRPr lang="en-US" b="1">
              <a:cs typeface="Times New Roman" pitchFamily="18" charset="0"/>
            </a:endParaRPr>
          </a:p>
          <a:p>
            <a:pPr marL="342900" indent="-342900">
              <a:spcAft>
                <a:spcPts val="1200"/>
              </a:spcAft>
              <a:buFontTx/>
              <a:buChar char="•"/>
            </a:pPr>
            <a:r>
              <a:rPr lang="en-US" sz="2800" b="1">
                <a:cs typeface="Times New Roman" pitchFamily="18" charset="0"/>
              </a:rPr>
              <a:t>Coherence</a:t>
            </a:r>
          </a:p>
          <a:p>
            <a:pPr marL="800100" lvl="1" indent="-342900">
              <a:spcAft>
                <a:spcPts val="1200"/>
              </a:spcAft>
              <a:buFontTx/>
              <a:buChar char="•"/>
            </a:pPr>
            <a:r>
              <a:rPr lang="en-US" b="1">
                <a:cs typeface="Times New Roman" pitchFamily="18" charset="0"/>
              </a:rPr>
              <a:t>Decision r</a:t>
            </a:r>
            <a:r>
              <a:rPr lang="en-US" b="1"/>
              <a:t>eflects rational process that can be explained to others and made understandable.</a:t>
            </a:r>
            <a:endParaRPr lang="en-US" b="1">
              <a:cs typeface="Times New Roman" pitchFamily="18" charset="0"/>
            </a:endParaRPr>
          </a:p>
          <a:p>
            <a:pPr marL="342900" indent="-342900">
              <a:spcAft>
                <a:spcPts val="1200"/>
              </a:spcAft>
              <a:buFontTx/>
              <a:buChar char="•"/>
            </a:pPr>
            <a:r>
              <a:rPr lang="en-US" sz="2800" b="1">
                <a:cs typeface="Times New Roman" pitchFamily="18" charset="0"/>
              </a:rPr>
              <a:t>Due process</a:t>
            </a:r>
          </a:p>
          <a:p>
            <a:pPr marL="800100" lvl="1" indent="-342900">
              <a:spcAft>
                <a:spcPts val="1200"/>
              </a:spcAft>
              <a:buFontTx/>
              <a:buChar char="•"/>
            </a:pPr>
            <a:r>
              <a:rPr lang="en-US" b="1"/>
              <a:t>Decision is the result of a known process and can be appealed to a higher authority.</a:t>
            </a:r>
            <a:endParaRPr lang="en-US" b="1">
              <a:cs typeface="Times New Roman" pitchFamily="18" charset="0"/>
            </a:endParaRPr>
          </a:p>
          <a:p>
            <a:pPr marL="342900" indent="-342900">
              <a:spcBef>
                <a:spcPct val="50000"/>
              </a:spcBef>
            </a:pPr>
            <a:endParaRPr lang="en-US" sz="2200" b="1">
              <a:cs typeface="Times New Roman" pitchFamily="18" charset="0"/>
            </a:endParaRPr>
          </a:p>
        </p:txBody>
      </p:sp>
    </p:spTree>
    <p:extLst>
      <p:ext uri="{BB962C8B-B14F-4D97-AF65-F5344CB8AC3E}">
        <p14:creationId xmlns:p14="http://schemas.microsoft.com/office/powerpoint/2010/main" val="25329703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050"/>
          <p:cNvSpPr>
            <a:spLocks noChangeArrowheads="1"/>
          </p:cNvSpPr>
          <p:nvPr/>
        </p:nvSpPr>
        <p:spPr bwMode="auto">
          <a:xfrm>
            <a:off x="457200" y="1612900"/>
            <a:ext cx="83058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Systems and Technologies for Supporting Decisions</a:t>
            </a:r>
          </a:p>
        </p:txBody>
      </p:sp>
      <p:sp>
        <p:nvSpPr>
          <p:cNvPr id="16387" name="Text Box 2067"/>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Decision Making and Information Systems</a:t>
            </a:r>
          </a:p>
        </p:txBody>
      </p:sp>
      <p:sp>
        <p:nvSpPr>
          <p:cNvPr id="99349" name="Rectangle 2069"/>
          <p:cNvSpPr>
            <a:spLocks noChangeArrowheads="1"/>
          </p:cNvSpPr>
          <p:nvPr/>
        </p:nvSpPr>
        <p:spPr bwMode="auto">
          <a:xfrm>
            <a:off x="914400" y="2057400"/>
            <a:ext cx="7543800" cy="4267200"/>
          </a:xfrm>
          <a:prstGeom prst="rect">
            <a:avLst/>
          </a:prstGeom>
          <a:noFill/>
          <a:ln w="12700">
            <a:noFill/>
            <a:miter lim="800000"/>
            <a:headEnd/>
            <a:tailEnd/>
          </a:ln>
          <a:effectLst/>
        </p:spPr>
        <p:txBody>
          <a:bodyPr lIns="90488" tIns="0" rIns="90488" bIns="44450"/>
          <a:lstStyle/>
          <a:p>
            <a:pPr marL="342900" indent="-342900">
              <a:spcBef>
                <a:spcPct val="5000"/>
              </a:spcBef>
              <a:defRPr/>
            </a:pPr>
            <a:endParaRPr lang="en-US" b="1" dirty="0">
              <a:effectLst>
                <a:outerShdw blurRad="38100" dist="38100" dir="2700000" algn="tl">
                  <a:srgbClr val="C0C0C0"/>
                </a:outerShdw>
              </a:effectLst>
              <a:cs typeface="Times New Roman" charset="0"/>
            </a:endParaRPr>
          </a:p>
          <a:p>
            <a:pPr marL="342900" indent="-342900">
              <a:spcBef>
                <a:spcPts val="0"/>
              </a:spcBef>
              <a:spcAft>
                <a:spcPts val="1800"/>
              </a:spcAft>
              <a:buFontTx/>
              <a:buChar char="•"/>
              <a:defRPr/>
            </a:pPr>
            <a:r>
              <a:rPr lang="en-US" sz="2800" b="1" dirty="0">
                <a:cs typeface="Times New Roman" charset="0"/>
              </a:rPr>
              <a:t>Management information systems (MIS)</a:t>
            </a:r>
            <a:endParaRPr lang="en-US" sz="2800" b="1" dirty="0"/>
          </a:p>
          <a:p>
            <a:pPr marL="342900" indent="-342900">
              <a:spcBef>
                <a:spcPts val="0"/>
              </a:spcBef>
              <a:spcAft>
                <a:spcPts val="1800"/>
              </a:spcAft>
              <a:buFontTx/>
              <a:buChar char="•"/>
              <a:defRPr/>
            </a:pPr>
            <a:r>
              <a:rPr lang="en-US" sz="2800" b="1" dirty="0">
                <a:cs typeface="Times New Roman" charset="0"/>
              </a:rPr>
              <a:t>Decision-support systems (DSS)</a:t>
            </a:r>
          </a:p>
          <a:p>
            <a:pPr marL="342900" indent="-342900">
              <a:spcBef>
                <a:spcPts val="0"/>
              </a:spcBef>
              <a:spcAft>
                <a:spcPts val="1800"/>
              </a:spcAft>
              <a:buFontTx/>
              <a:buChar char="•"/>
              <a:defRPr/>
            </a:pPr>
            <a:r>
              <a:rPr lang="en-US" sz="2800" b="1" dirty="0">
                <a:cs typeface="Times New Roman" charset="0"/>
              </a:rPr>
              <a:t>Executive support systems (ESS)</a:t>
            </a:r>
          </a:p>
          <a:p>
            <a:pPr marL="342900" indent="-342900">
              <a:spcBef>
                <a:spcPts val="0"/>
              </a:spcBef>
              <a:spcAft>
                <a:spcPts val="1800"/>
              </a:spcAft>
              <a:buFontTx/>
              <a:buChar char="•"/>
              <a:defRPr/>
            </a:pPr>
            <a:r>
              <a:rPr lang="en-US" sz="2800" b="1" dirty="0">
                <a:cs typeface="Times New Roman" charset="0"/>
              </a:rPr>
              <a:t>Group-decision support systems (GDSS)</a:t>
            </a:r>
          </a:p>
          <a:p>
            <a:pPr marL="342900" indent="-342900">
              <a:spcBef>
                <a:spcPts val="0"/>
              </a:spcBef>
              <a:spcAft>
                <a:spcPts val="1800"/>
              </a:spcAft>
              <a:buFontTx/>
              <a:buChar char="•"/>
              <a:defRPr/>
            </a:pPr>
            <a:r>
              <a:rPr lang="en-US" sz="2800" b="1" dirty="0">
                <a:cs typeface="Times New Roman" charset="0"/>
              </a:rPr>
              <a:t>Intelligent techniques</a:t>
            </a:r>
          </a:p>
          <a:p>
            <a:pPr marL="342900" indent="-342900">
              <a:spcBef>
                <a:spcPct val="50000"/>
              </a:spcBef>
              <a:defRPr/>
            </a:pPr>
            <a:endParaRPr lang="en-US" sz="2000" b="1" dirty="0">
              <a:cs typeface="Times New Roman" charset="0"/>
            </a:endParaRPr>
          </a:p>
        </p:txBody>
      </p:sp>
    </p:spTree>
    <p:extLst>
      <p:ext uri="{BB962C8B-B14F-4D97-AF65-F5344CB8AC3E}">
        <p14:creationId xmlns:p14="http://schemas.microsoft.com/office/powerpoint/2010/main" val="38390704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35" name="Rectangle 15"/>
          <p:cNvSpPr>
            <a:spLocks noChangeArrowheads="1"/>
          </p:cNvSpPr>
          <p:nvPr/>
        </p:nvSpPr>
        <p:spPr bwMode="auto">
          <a:xfrm>
            <a:off x="457200" y="1612900"/>
            <a:ext cx="83058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Management Information Systems (MIS)</a:t>
            </a:r>
          </a:p>
        </p:txBody>
      </p:sp>
      <p:sp>
        <p:nvSpPr>
          <p:cNvPr id="17411" name="Text Box 16"/>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Systems for Decision Support</a:t>
            </a:r>
          </a:p>
        </p:txBody>
      </p:sp>
      <p:sp>
        <p:nvSpPr>
          <p:cNvPr id="17412" name="Rectangle 20"/>
          <p:cNvSpPr>
            <a:spLocks noChangeArrowheads="1"/>
          </p:cNvSpPr>
          <p:nvPr/>
        </p:nvSpPr>
        <p:spPr bwMode="auto">
          <a:xfrm>
            <a:off x="685800" y="2209800"/>
            <a:ext cx="7620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spcAft>
                <a:spcPts val="1200"/>
              </a:spcAft>
              <a:buFontTx/>
              <a:buChar char="•"/>
            </a:pPr>
            <a:r>
              <a:rPr lang="en-US" b="1">
                <a:cs typeface="Times New Roman" pitchFamily="18" charset="0"/>
              </a:rPr>
              <a:t>Help managers monitor and control a business </a:t>
            </a:r>
            <a:r>
              <a:rPr lang="en-US" b="1"/>
              <a:t>by providing information on the firm’s performance.</a:t>
            </a:r>
          </a:p>
          <a:p>
            <a:pPr marL="342900" indent="-342900">
              <a:spcAft>
                <a:spcPts val="1200"/>
              </a:spcAft>
              <a:buFontTx/>
              <a:buChar char="•"/>
            </a:pPr>
            <a:r>
              <a:rPr lang="en-US" b="1"/>
              <a:t>Typically produce fixed, regularly scheduled reports based on data from TPS.</a:t>
            </a:r>
          </a:p>
          <a:p>
            <a:pPr marL="800100" lvl="1" indent="-342900">
              <a:spcAft>
                <a:spcPts val="1200"/>
              </a:spcAft>
              <a:buFontTx/>
              <a:buChar char="•"/>
            </a:pPr>
            <a:r>
              <a:rPr lang="en-US" b="1"/>
              <a:t>E.g., summary of monthly or annual sales for each of the major sales territories of a company.</a:t>
            </a:r>
          </a:p>
          <a:p>
            <a:pPr marL="800100" lvl="1" indent="-342900">
              <a:spcAft>
                <a:spcPts val="1200"/>
              </a:spcAft>
              <a:buFontTx/>
              <a:buChar char="•"/>
            </a:pPr>
            <a:r>
              <a:rPr lang="en-US" b="1">
                <a:cs typeface="Times New Roman" pitchFamily="18" charset="0"/>
              </a:rPr>
              <a:t>Exception reports: highlighting exceptional conditions only.</a:t>
            </a:r>
          </a:p>
          <a:p>
            <a:pPr marL="342900" indent="-342900">
              <a:spcBef>
                <a:spcPct val="50000"/>
              </a:spcBef>
            </a:pPr>
            <a:endParaRPr lang="en-US" sz="2000" b="1">
              <a:cs typeface="Times New Roman" pitchFamily="18" charset="0"/>
            </a:endParaRPr>
          </a:p>
        </p:txBody>
      </p:sp>
    </p:spTree>
    <p:extLst>
      <p:ext uri="{BB962C8B-B14F-4D97-AF65-F5344CB8AC3E}">
        <p14:creationId xmlns:p14="http://schemas.microsoft.com/office/powerpoint/2010/main" val="32998149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Decision-Support Systems (DSS)</a:t>
            </a:r>
          </a:p>
        </p:txBody>
      </p:sp>
      <p:sp>
        <p:nvSpPr>
          <p:cNvPr id="18435" name="Rectangle 8"/>
          <p:cNvSpPr>
            <a:spLocks noChangeArrowheads="1"/>
          </p:cNvSpPr>
          <p:nvPr/>
        </p:nvSpPr>
        <p:spPr bwMode="auto">
          <a:xfrm>
            <a:off x="533400" y="22098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buFontTx/>
              <a:buChar char="•"/>
            </a:pPr>
            <a:r>
              <a:rPr lang="en-US" b="1">
                <a:cs typeface="Times New Roman" pitchFamily="18" charset="0"/>
              </a:rPr>
              <a:t>Support semistructured and unstructured problem analysis.</a:t>
            </a:r>
            <a:endParaRPr lang="en-US" b="1"/>
          </a:p>
          <a:p>
            <a:pPr marL="342900" indent="-342900">
              <a:spcBef>
                <a:spcPct val="50000"/>
              </a:spcBef>
              <a:buFontTx/>
              <a:buChar char="•"/>
            </a:pPr>
            <a:r>
              <a:rPr lang="en-US" b="1">
                <a:cs typeface="Times New Roman" pitchFamily="18" charset="0"/>
              </a:rPr>
              <a:t>Earliest DSS were model-driven:</a:t>
            </a:r>
          </a:p>
          <a:p>
            <a:pPr marL="800100" lvl="1" indent="-342900">
              <a:spcBef>
                <a:spcPct val="50000"/>
              </a:spcBef>
              <a:buFontTx/>
              <a:buChar char="•"/>
            </a:pPr>
            <a:r>
              <a:rPr lang="en-US" sz="2200" b="1">
                <a:cs typeface="Times New Roman" pitchFamily="18" charset="0"/>
              </a:rPr>
              <a:t>“What-if” analysis: </a:t>
            </a:r>
            <a:r>
              <a:rPr lang="en-US" b="1"/>
              <a:t>model is developed, various input factors are changed, and the output changes are measured.</a:t>
            </a:r>
            <a:endParaRPr lang="en-US" sz="6000" b="1">
              <a:cs typeface="Times New Roman" pitchFamily="18" charset="0"/>
            </a:endParaRPr>
          </a:p>
          <a:p>
            <a:pPr marL="342900" indent="-342900">
              <a:spcBef>
                <a:spcPct val="50000"/>
              </a:spcBef>
              <a:buFontTx/>
              <a:buChar char="•"/>
            </a:pPr>
            <a:r>
              <a:rPr lang="en-US" b="1">
                <a:cs typeface="Times New Roman" pitchFamily="18" charset="0"/>
              </a:rPr>
              <a:t>Data-driven DSS:</a:t>
            </a:r>
          </a:p>
          <a:p>
            <a:pPr marL="800100" lvl="1" indent="-342900">
              <a:spcBef>
                <a:spcPct val="50000"/>
              </a:spcBef>
              <a:buFontTx/>
              <a:buChar char="•"/>
            </a:pPr>
            <a:r>
              <a:rPr lang="en-US" b="1">
                <a:cs typeface="Times New Roman" pitchFamily="18" charset="0"/>
              </a:rPr>
              <a:t>Use</a:t>
            </a:r>
            <a:r>
              <a:rPr lang="en-US" b="1"/>
              <a:t> OLAP and data mining to analyze large pools of data in major corporate systems.</a:t>
            </a:r>
            <a:endParaRPr lang="en-US" b="1">
              <a:cs typeface="Times New Roman" pitchFamily="18" charset="0"/>
            </a:endParaRPr>
          </a:p>
          <a:p>
            <a:pPr marL="342900" indent="-342900">
              <a:spcBef>
                <a:spcPct val="50000"/>
              </a:spcBef>
            </a:pPr>
            <a:endParaRPr lang="en-US" b="1">
              <a:cs typeface="Times New Roman" pitchFamily="18" charset="0"/>
            </a:endParaRPr>
          </a:p>
          <a:p>
            <a:pPr marL="342900" indent="-342900">
              <a:spcBef>
                <a:spcPct val="50000"/>
              </a:spcBef>
            </a:pPr>
            <a:endParaRPr lang="en-US" sz="2000" b="1">
              <a:cs typeface="Times New Roman" pitchFamily="18" charset="0"/>
            </a:endParaRPr>
          </a:p>
        </p:txBody>
      </p:sp>
      <p:sp>
        <p:nvSpPr>
          <p:cNvPr id="18436" name="Text Box 9"/>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Systems for Decision Support</a:t>
            </a:r>
          </a:p>
        </p:txBody>
      </p:sp>
    </p:spTree>
    <p:extLst>
      <p:ext uri="{BB962C8B-B14F-4D97-AF65-F5344CB8AC3E}">
        <p14:creationId xmlns:p14="http://schemas.microsoft.com/office/powerpoint/2010/main" val="41759186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Systems for Decision Support</a:t>
            </a:r>
          </a:p>
        </p:txBody>
      </p:sp>
      <p:sp>
        <p:nvSpPr>
          <p:cNvPr id="129028" name="Rectangle 4"/>
          <p:cNvSpPr>
            <a:spLocks noChangeArrowheads="1"/>
          </p:cNvSpPr>
          <p:nvPr/>
        </p:nvSpPr>
        <p:spPr bwMode="auto">
          <a:xfrm>
            <a:off x="457200" y="1612900"/>
            <a:ext cx="8305800" cy="822325"/>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cs typeface="Times New Roman" pitchFamily="18" charset="0"/>
              </a:rPr>
              <a:t>Interactive Session: People</a:t>
            </a:r>
          </a:p>
          <a:p>
            <a:pPr algn="ctr">
              <a:defRPr/>
            </a:pPr>
            <a:r>
              <a:rPr lang="en-US" b="1">
                <a:solidFill>
                  <a:srgbClr val="9F0F10"/>
                </a:solidFill>
                <a:effectLst>
                  <a:outerShdw blurRad="38100" dist="38100" dir="2700000" algn="tl">
                    <a:srgbClr val="C0C0C0"/>
                  </a:outerShdw>
                </a:effectLst>
                <a:cs typeface="Times New Roman" pitchFamily="18" charset="0"/>
              </a:rPr>
              <a:t>Data-Driven Schools</a:t>
            </a:r>
          </a:p>
        </p:txBody>
      </p:sp>
      <p:sp>
        <p:nvSpPr>
          <p:cNvPr id="129029" name="Rectangle 5"/>
          <p:cNvSpPr>
            <a:spLocks noChangeArrowheads="1"/>
          </p:cNvSpPr>
          <p:nvPr/>
        </p:nvSpPr>
        <p:spPr bwMode="auto">
          <a:xfrm>
            <a:off x="381000" y="2057400"/>
            <a:ext cx="8001000" cy="4267200"/>
          </a:xfrm>
          <a:prstGeom prst="rect">
            <a:avLst/>
          </a:prstGeom>
          <a:noFill/>
          <a:ln w="12700">
            <a:noFill/>
            <a:miter lim="800000"/>
            <a:headEnd/>
            <a:tailEnd/>
          </a:ln>
          <a:effectLst/>
        </p:spPr>
        <p:txBody>
          <a:bodyPr lIns="90488" tIns="0" rIns="90488" bIns="44450"/>
          <a:lstStyle/>
          <a:p>
            <a:pPr marL="342900" indent="-342900">
              <a:spcBef>
                <a:spcPct val="5000"/>
              </a:spcBef>
              <a:defRPr/>
            </a:pPr>
            <a:endParaRPr lang="en-US" b="1">
              <a:effectLst>
                <a:outerShdw blurRad="38100" dist="38100" dir="2700000" algn="tl">
                  <a:srgbClr val="C0C0C0"/>
                </a:outerShdw>
              </a:effectLst>
              <a:cs typeface="Times New Roman" pitchFamily="18" charset="0"/>
            </a:endParaRPr>
          </a:p>
          <a:p>
            <a:pPr marL="342900" indent="-342900">
              <a:buFontTx/>
              <a:buChar char="•"/>
              <a:defRPr/>
            </a:pPr>
            <a:r>
              <a:rPr lang="en-US" b="1">
                <a:cs typeface="Times New Roman" pitchFamily="18" charset="0"/>
              </a:rPr>
              <a:t>Read the Interactive Session and then discuss the following questions:</a:t>
            </a:r>
            <a:endParaRPr lang="en-US" b="1"/>
          </a:p>
          <a:p>
            <a:pPr marL="742950" lvl="1" indent="-285750">
              <a:spcBef>
                <a:spcPct val="50000"/>
              </a:spcBef>
              <a:buFontTx/>
              <a:buChar char="•"/>
              <a:defRPr/>
            </a:pPr>
            <a:r>
              <a:rPr lang="en-US" sz="1800" b="1">
                <a:cs typeface="Times New Roman" pitchFamily="18" charset="0"/>
              </a:rPr>
              <a:t>Identify and describe the problem discussed in this case.</a:t>
            </a:r>
          </a:p>
          <a:p>
            <a:pPr marL="742950" lvl="1" indent="-285750">
              <a:spcBef>
                <a:spcPct val="50000"/>
              </a:spcBef>
              <a:buFontTx/>
              <a:buChar char="•"/>
              <a:defRPr/>
            </a:pPr>
            <a:r>
              <a:rPr lang="en-US" sz="1800" b="1">
                <a:cs typeface="Times New Roman" pitchFamily="18" charset="0"/>
              </a:rPr>
              <a:t>How do data-driven DSS provide a solution to this problem? What are the inputs and outputs of these systems?</a:t>
            </a:r>
          </a:p>
          <a:p>
            <a:pPr marL="742950" lvl="1" indent="-285750">
              <a:spcBef>
                <a:spcPct val="50000"/>
              </a:spcBef>
              <a:buFontTx/>
              <a:buChar char="•"/>
              <a:defRPr/>
            </a:pPr>
            <a:r>
              <a:rPr lang="en-US" sz="1800" b="1">
                <a:cs typeface="Times New Roman" pitchFamily="18" charset="0"/>
              </a:rPr>
              <a:t>What people, organization, and technology issues must be addressed by this solution?</a:t>
            </a:r>
          </a:p>
          <a:p>
            <a:pPr marL="742950" lvl="1" indent="-285750">
              <a:spcBef>
                <a:spcPct val="50000"/>
              </a:spcBef>
              <a:buFontTx/>
              <a:buChar char="•"/>
              <a:defRPr/>
            </a:pPr>
            <a:r>
              <a:rPr lang="en-US" sz="1800" b="1">
                <a:cs typeface="Times New Roman" pitchFamily="18" charset="0"/>
              </a:rPr>
              <a:t>How successful is this solution? Explain your answer.</a:t>
            </a:r>
          </a:p>
          <a:p>
            <a:pPr marL="742950" lvl="1" indent="-285750">
              <a:spcBef>
                <a:spcPct val="50000"/>
              </a:spcBef>
              <a:buFontTx/>
              <a:buChar char="•"/>
              <a:defRPr/>
            </a:pPr>
            <a:r>
              <a:rPr lang="en-US" sz="1800" b="1">
                <a:cs typeface="Times New Roman" pitchFamily="18" charset="0"/>
              </a:rPr>
              <a:t>Should all school districts use such a data-driven approach to education? Why or why not?</a:t>
            </a:r>
          </a:p>
          <a:p>
            <a:pPr marL="342900" indent="-342900">
              <a:spcBef>
                <a:spcPct val="50000"/>
              </a:spcBef>
              <a:defRPr/>
            </a:pPr>
            <a:endParaRPr lang="en-US" sz="1800" b="1">
              <a:cs typeface="Times New Roman" pitchFamily="18" charset="0"/>
            </a:endParaRPr>
          </a:p>
        </p:txBody>
      </p:sp>
    </p:spTree>
    <p:extLst>
      <p:ext uri="{BB962C8B-B14F-4D97-AF65-F5344CB8AC3E}">
        <p14:creationId xmlns:p14="http://schemas.microsoft.com/office/powerpoint/2010/main" val="31439735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40" name="Rectangle 16"/>
          <p:cNvSpPr>
            <a:spLocks noChangeArrowheads="1"/>
          </p:cNvSpPr>
          <p:nvPr/>
        </p:nvSpPr>
        <p:spPr bwMode="auto">
          <a:xfrm>
            <a:off x="457200" y="1612900"/>
            <a:ext cx="8305800" cy="457200"/>
          </a:xfrm>
          <a:prstGeom prst="rect">
            <a:avLst/>
          </a:prstGeom>
          <a:noFill/>
          <a:ln w="9525">
            <a:noFill/>
            <a:miter lim="800000"/>
            <a:headEnd/>
            <a:tailEnd/>
          </a:ln>
          <a:effectLst/>
        </p:spPr>
        <p:txBody>
          <a:bodyPr>
            <a:spAutoFit/>
          </a:bodyPr>
          <a:lstStyle/>
          <a:p>
            <a:pPr>
              <a:defRPr/>
            </a:pPr>
            <a:r>
              <a:rPr lang="en-US" b="1" dirty="0">
                <a:solidFill>
                  <a:srgbClr val="9F0F10"/>
                </a:solidFill>
                <a:effectLst>
                  <a:outerShdw blurRad="38100" dist="38100" dir="2700000" algn="tl">
                    <a:srgbClr val="C0C0C0"/>
                  </a:outerShdw>
                </a:effectLst>
                <a:cs typeface="Times New Roman" charset="0"/>
              </a:rPr>
              <a:t>Components of DSS</a:t>
            </a:r>
          </a:p>
        </p:txBody>
      </p:sp>
      <p:sp>
        <p:nvSpPr>
          <p:cNvPr id="20483" name="Text Box 17"/>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Systems for Decision Support</a:t>
            </a:r>
          </a:p>
        </p:txBody>
      </p:sp>
      <p:sp>
        <p:nvSpPr>
          <p:cNvPr id="20484" name="Rectangle 19"/>
          <p:cNvSpPr>
            <a:spLocks noChangeArrowheads="1"/>
          </p:cNvSpPr>
          <p:nvPr/>
        </p:nvSpPr>
        <p:spPr bwMode="auto">
          <a:xfrm>
            <a:off x="533400" y="2133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spcAft>
                <a:spcPts val="1800"/>
              </a:spcAft>
              <a:buFontTx/>
              <a:buChar char="•"/>
            </a:pPr>
            <a:r>
              <a:rPr lang="en-US" b="1">
                <a:cs typeface="Times New Roman" pitchFamily="18" charset="0"/>
              </a:rPr>
              <a:t>DSS database: c</a:t>
            </a:r>
            <a:r>
              <a:rPr lang="en-US" b="1"/>
              <a:t>ollection of current or historical data from a number of applications or groups</a:t>
            </a:r>
          </a:p>
          <a:p>
            <a:pPr marL="342900" indent="-342900">
              <a:spcAft>
                <a:spcPts val="1800"/>
              </a:spcAft>
              <a:buFontTx/>
              <a:buChar char="•"/>
            </a:pPr>
            <a:r>
              <a:rPr lang="en-US" b="1">
                <a:cs typeface="Times New Roman" pitchFamily="18" charset="0"/>
              </a:rPr>
              <a:t>DSS software system</a:t>
            </a:r>
          </a:p>
          <a:p>
            <a:pPr marL="800100" lvl="1" indent="-342900">
              <a:spcAft>
                <a:spcPts val="1800"/>
              </a:spcAft>
              <a:buFontTx/>
              <a:buChar char="•"/>
            </a:pPr>
            <a:r>
              <a:rPr lang="en-US" sz="2000" b="1">
                <a:cs typeface="Times New Roman" pitchFamily="18" charset="0"/>
              </a:rPr>
              <a:t>S</a:t>
            </a:r>
            <a:r>
              <a:rPr lang="en-US" sz="2000" b="1"/>
              <a:t>oftware tools that are used for data analysis</a:t>
            </a:r>
          </a:p>
          <a:p>
            <a:pPr marL="1257300" lvl="2" indent="-342900">
              <a:spcAft>
                <a:spcPts val="1800"/>
              </a:spcAft>
              <a:buFontTx/>
              <a:buChar char="•"/>
            </a:pPr>
            <a:r>
              <a:rPr lang="en-US" sz="2000" b="1">
                <a:cs typeface="Times New Roman" pitchFamily="18" charset="0"/>
              </a:rPr>
              <a:t>OLAP tools</a:t>
            </a:r>
          </a:p>
          <a:p>
            <a:pPr marL="1257300" lvl="2" indent="-342900">
              <a:spcAft>
                <a:spcPts val="1800"/>
              </a:spcAft>
              <a:buFontTx/>
              <a:buChar char="•"/>
            </a:pPr>
            <a:r>
              <a:rPr lang="en-US" sz="2000" b="1">
                <a:cs typeface="Times New Roman" pitchFamily="18" charset="0"/>
              </a:rPr>
              <a:t>Data mining tools</a:t>
            </a:r>
          </a:p>
          <a:p>
            <a:pPr marL="1257300" lvl="2" indent="-342900">
              <a:spcAft>
                <a:spcPts val="1800"/>
              </a:spcAft>
              <a:buFontTx/>
              <a:buChar char="•"/>
            </a:pPr>
            <a:r>
              <a:rPr lang="en-US" sz="2000" b="1">
                <a:cs typeface="Times New Roman" pitchFamily="18" charset="0"/>
              </a:rPr>
              <a:t>Mathematical and analytical models</a:t>
            </a:r>
          </a:p>
          <a:p>
            <a:pPr marL="342900" indent="-342900">
              <a:spcAft>
                <a:spcPts val="1800"/>
              </a:spcAft>
              <a:buFontTx/>
              <a:buChar char="•"/>
            </a:pPr>
            <a:r>
              <a:rPr lang="en-US" b="1">
                <a:cs typeface="Times New Roman" pitchFamily="18" charset="0"/>
              </a:rPr>
              <a:t>DSS user interface</a:t>
            </a:r>
          </a:p>
          <a:p>
            <a:pPr marL="342900" indent="-342900">
              <a:spcBef>
                <a:spcPct val="50000"/>
              </a:spcBef>
            </a:pPr>
            <a:endParaRPr lang="en-US" sz="2000" b="1">
              <a:cs typeface="Times New Roman" pitchFamily="18" charset="0"/>
            </a:endParaRPr>
          </a:p>
        </p:txBody>
      </p:sp>
    </p:spTree>
    <p:extLst>
      <p:ext uri="{BB962C8B-B14F-4D97-AF65-F5344CB8AC3E}">
        <p14:creationId xmlns:p14="http://schemas.microsoft.com/office/powerpoint/2010/main" val="29935855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2886075" y="1066800"/>
            <a:ext cx="3743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t>Student Learning Objectives</a:t>
            </a:r>
          </a:p>
        </p:txBody>
      </p:sp>
      <p:sp>
        <p:nvSpPr>
          <p:cNvPr id="3076" name="Rectangle 7"/>
          <p:cNvSpPr>
            <a:spLocks noChangeArrowheads="1"/>
          </p:cNvSpPr>
          <p:nvPr/>
        </p:nvSpPr>
        <p:spPr bwMode="auto">
          <a:xfrm>
            <a:off x="6858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spcBef>
                <a:spcPct val="20000"/>
              </a:spcBef>
              <a:spcAft>
                <a:spcPct val="25000"/>
              </a:spcAft>
              <a:buFontTx/>
              <a:buChar char="•"/>
            </a:pPr>
            <a:r>
              <a:rPr lang="en-US" b="1"/>
              <a:t>What are the different types of decisions, and how does the decision-making process work?</a:t>
            </a:r>
          </a:p>
          <a:p>
            <a:pPr marL="342900" indent="-342900">
              <a:spcBef>
                <a:spcPct val="100000"/>
              </a:spcBef>
              <a:spcAft>
                <a:spcPct val="25000"/>
              </a:spcAft>
              <a:buFontTx/>
              <a:buChar char="•"/>
            </a:pPr>
            <a:r>
              <a:rPr lang="en-US" b="1"/>
              <a:t>How do information systems help people working individually and in groups make decisions more effectively?</a:t>
            </a:r>
          </a:p>
          <a:p>
            <a:pPr marL="342900" indent="-342900">
              <a:spcBef>
                <a:spcPct val="100000"/>
              </a:spcBef>
              <a:spcAft>
                <a:spcPct val="25000"/>
              </a:spcAft>
              <a:buFontTx/>
              <a:buChar char="•"/>
            </a:pPr>
            <a:r>
              <a:rPr lang="en-US" b="1"/>
              <a:t>What are the business benefits of using intelligent techniques in decision making and knowledge management?</a:t>
            </a:r>
          </a:p>
          <a:p>
            <a:pPr marL="342900" indent="-342900">
              <a:spcBef>
                <a:spcPct val="20000"/>
              </a:spcBef>
              <a:spcAft>
                <a:spcPct val="25000"/>
              </a:spcAft>
              <a:buFontTx/>
              <a:buChar char="•"/>
            </a:pPr>
            <a:endParaRPr lang="en-US" b="1">
              <a:cs typeface="Times New Roman" pitchFamily="18" charset="0"/>
            </a:endParaRPr>
          </a:p>
          <a:p>
            <a:pPr marL="342900" indent="-342900">
              <a:spcBef>
                <a:spcPct val="20000"/>
              </a:spcBef>
              <a:spcAft>
                <a:spcPct val="25000"/>
              </a:spcAft>
            </a:pPr>
            <a:endParaRPr lang="en-US" b="1"/>
          </a:p>
        </p:txBody>
      </p:sp>
    </p:spTree>
    <p:extLst>
      <p:ext uri="{BB962C8B-B14F-4D97-AF65-F5344CB8AC3E}">
        <p14:creationId xmlns:p14="http://schemas.microsoft.com/office/powerpoint/2010/main" val="22537145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Decision Making and Information Systems</a:t>
            </a:r>
          </a:p>
        </p:txBody>
      </p:sp>
      <p:sp>
        <p:nvSpPr>
          <p:cNvPr id="21507" name="Text Box 4"/>
          <p:cNvSpPr txBox="1">
            <a:spLocks noChangeArrowheads="1"/>
          </p:cNvSpPr>
          <p:nvPr/>
        </p:nvSpPr>
        <p:spPr bwMode="auto">
          <a:xfrm>
            <a:off x="1828800" y="5715000"/>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10-3</a:t>
            </a:r>
          </a:p>
        </p:txBody>
      </p:sp>
      <p:sp>
        <p:nvSpPr>
          <p:cNvPr id="21508" name="Text Box 5"/>
          <p:cNvSpPr txBox="1">
            <a:spLocks noChangeArrowheads="1"/>
          </p:cNvSpPr>
          <p:nvPr/>
        </p:nvSpPr>
        <p:spPr bwMode="auto">
          <a:xfrm>
            <a:off x="228600" y="2828925"/>
            <a:ext cx="29718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600" b="1"/>
              <a:t>The main components of the DSS are the DSS database, the DSS software system, and the user interface. The DSS database may be a small database residing on a PC or a large data warehouse.</a:t>
            </a:r>
          </a:p>
        </p:txBody>
      </p:sp>
      <p:sp>
        <p:nvSpPr>
          <p:cNvPr id="130054" name="Rectangle 6"/>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cs typeface="Times New Roman" pitchFamily="18" charset="0"/>
              </a:rPr>
              <a:t>Overview of a Decision-Support System</a:t>
            </a:r>
          </a:p>
        </p:txBody>
      </p:sp>
      <p:pic>
        <p:nvPicPr>
          <p:cNvPr id="215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133600"/>
            <a:ext cx="27971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74886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7"/>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Systems for Decision Support</a:t>
            </a:r>
          </a:p>
        </p:txBody>
      </p:sp>
      <p:sp>
        <p:nvSpPr>
          <p:cNvPr id="22531" name="Rectangle 19"/>
          <p:cNvSpPr>
            <a:spLocks noChangeArrowheads="1"/>
          </p:cNvSpPr>
          <p:nvPr/>
        </p:nvSpPr>
        <p:spPr bwMode="auto">
          <a:xfrm>
            <a:off x="457200" y="1752600"/>
            <a:ext cx="8001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spcAft>
                <a:spcPts val="1200"/>
              </a:spcAft>
              <a:buFontTx/>
              <a:buChar char="•"/>
            </a:pPr>
            <a:r>
              <a:rPr lang="en-US" b="1">
                <a:cs typeface="Times New Roman" pitchFamily="18" charset="0"/>
              </a:rPr>
              <a:t>Models: a</a:t>
            </a:r>
            <a:r>
              <a:rPr lang="en-US" b="1"/>
              <a:t>bstract representation that illustrates the components or relationships of a phenomenon</a:t>
            </a:r>
          </a:p>
          <a:p>
            <a:pPr marL="342900" indent="-342900">
              <a:spcAft>
                <a:spcPts val="1200"/>
              </a:spcAft>
              <a:buFontTx/>
              <a:buChar char="•"/>
            </a:pPr>
            <a:r>
              <a:rPr lang="en-US" b="1"/>
              <a:t>Statistical modeling helps establish relationships.</a:t>
            </a:r>
          </a:p>
          <a:p>
            <a:pPr marL="800100" lvl="1" indent="-342900">
              <a:spcAft>
                <a:spcPts val="1200"/>
              </a:spcAft>
              <a:buFontTx/>
              <a:buChar char="•"/>
            </a:pPr>
            <a:r>
              <a:rPr lang="en-US" sz="2000" b="1"/>
              <a:t>E.g., relating product sales to differences in age, income, or other factors</a:t>
            </a:r>
          </a:p>
          <a:p>
            <a:pPr marL="342900" indent="-342900">
              <a:spcAft>
                <a:spcPts val="1200"/>
              </a:spcAft>
              <a:buFontTx/>
              <a:buChar char="•"/>
            </a:pPr>
            <a:r>
              <a:rPr lang="en-US" b="1"/>
              <a:t>Optimization models, forecasting models</a:t>
            </a:r>
          </a:p>
          <a:p>
            <a:pPr marL="342900" indent="-342900">
              <a:spcAft>
                <a:spcPts val="1200"/>
              </a:spcAft>
              <a:buFontTx/>
              <a:buChar char="•"/>
            </a:pPr>
            <a:r>
              <a:rPr lang="en-US" b="1"/>
              <a:t>Sensitivity analysis models </a:t>
            </a:r>
          </a:p>
          <a:p>
            <a:pPr marL="800100" lvl="1" indent="-342900">
              <a:spcAft>
                <a:spcPts val="1200"/>
              </a:spcAft>
              <a:buFontTx/>
              <a:buChar char="•"/>
            </a:pPr>
            <a:r>
              <a:rPr lang="en-US" sz="2000" b="1"/>
              <a:t>Ask “what-if” questions repeatedly to determine the impact on outcomes of changes in one or more factors.</a:t>
            </a:r>
          </a:p>
          <a:p>
            <a:pPr marL="800100" lvl="1" indent="-342900">
              <a:spcAft>
                <a:spcPts val="1200"/>
              </a:spcAft>
              <a:buFontTx/>
              <a:buChar char="•"/>
            </a:pPr>
            <a:r>
              <a:rPr lang="en-US" sz="2000" b="1"/>
              <a:t>E.g., </a:t>
            </a:r>
            <a:r>
              <a:rPr lang="en-US" sz="2000" b="1" i="1"/>
              <a:t>what</a:t>
            </a:r>
            <a:r>
              <a:rPr lang="en-US" sz="2000" b="1"/>
              <a:t> happens </a:t>
            </a:r>
            <a:r>
              <a:rPr lang="en-US" sz="2000" b="1" i="1"/>
              <a:t>if</a:t>
            </a:r>
            <a:r>
              <a:rPr lang="en-US" sz="2000" b="1"/>
              <a:t> we raise product price by 5 percent</a:t>
            </a:r>
          </a:p>
          <a:p>
            <a:pPr marL="342900" indent="-342900">
              <a:spcBef>
                <a:spcPct val="50000"/>
              </a:spcBef>
            </a:pPr>
            <a:endParaRPr lang="en-US" sz="1800" b="1">
              <a:cs typeface="Times New Roman" pitchFamily="18" charset="0"/>
            </a:endParaRPr>
          </a:p>
        </p:txBody>
      </p:sp>
    </p:spTree>
    <p:extLst>
      <p:ext uri="{BB962C8B-B14F-4D97-AF65-F5344CB8AC3E}">
        <p14:creationId xmlns:p14="http://schemas.microsoft.com/office/powerpoint/2010/main" val="29033429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Decision Making and Information Systems</a:t>
            </a:r>
          </a:p>
        </p:txBody>
      </p:sp>
      <p:sp>
        <p:nvSpPr>
          <p:cNvPr id="23555" name="Text Box 4"/>
          <p:cNvSpPr txBox="1">
            <a:spLocks noChangeArrowheads="1"/>
          </p:cNvSpPr>
          <p:nvPr/>
        </p:nvSpPr>
        <p:spPr bwMode="auto">
          <a:xfrm>
            <a:off x="3886200" y="6096000"/>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10-4</a:t>
            </a:r>
          </a:p>
        </p:txBody>
      </p:sp>
      <p:sp>
        <p:nvSpPr>
          <p:cNvPr id="23556" name="Text Box 5"/>
          <p:cNvSpPr txBox="1">
            <a:spLocks noChangeArrowheads="1"/>
          </p:cNvSpPr>
          <p:nvPr/>
        </p:nvSpPr>
        <p:spPr bwMode="auto">
          <a:xfrm>
            <a:off x="990600" y="4724400"/>
            <a:ext cx="75438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600" b="1"/>
              <a:t>This table displays the results of a sensitivity analysis of the effect of changing the sales price of a necktie and the cost per unit on the product’s break-even point. It answers the question, “</a:t>
            </a:r>
            <a:r>
              <a:rPr lang="en-US" sz="1600" b="1" i="1"/>
              <a:t>What</a:t>
            </a:r>
            <a:r>
              <a:rPr lang="en-US" sz="1600" b="1"/>
              <a:t> happens to the break-even point </a:t>
            </a:r>
            <a:r>
              <a:rPr lang="en-US" sz="1600" b="1" i="1"/>
              <a:t>if</a:t>
            </a:r>
            <a:r>
              <a:rPr lang="en-US" sz="1600" b="1"/>
              <a:t> the sales price and the cost to make each unit increase or decrease?”</a:t>
            </a:r>
          </a:p>
        </p:txBody>
      </p:sp>
      <p:sp>
        <p:nvSpPr>
          <p:cNvPr id="130054" name="Rectangle 6"/>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Sensitivity Analysis</a:t>
            </a:r>
          </a:p>
        </p:txBody>
      </p:sp>
      <p:pic>
        <p:nvPicPr>
          <p:cNvPr id="235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2209800"/>
            <a:ext cx="8532812"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29531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457200" y="1612900"/>
            <a:ext cx="8305800" cy="457200"/>
          </a:xfrm>
          <a:prstGeom prst="rect">
            <a:avLst/>
          </a:prstGeom>
          <a:noFill/>
          <a:ln w="9525">
            <a:noFill/>
            <a:miter lim="800000"/>
            <a:headEnd/>
            <a:tailEnd/>
          </a:ln>
          <a:effectLst/>
        </p:spPr>
        <p:txBody>
          <a:bodyPr>
            <a:spAutoFit/>
          </a:bodyPr>
          <a:lstStyle/>
          <a:p>
            <a:pPr>
              <a:defRPr/>
            </a:pPr>
            <a:r>
              <a:rPr lang="en-US" b="1">
                <a:solidFill>
                  <a:srgbClr val="9F0F10"/>
                </a:solidFill>
                <a:effectLst>
                  <a:outerShdw blurRad="38100" dist="38100" dir="2700000" algn="tl">
                    <a:srgbClr val="C0C0C0"/>
                  </a:outerShdw>
                </a:effectLst>
                <a:cs typeface="Times New Roman" pitchFamily="18" charset="0"/>
              </a:rPr>
              <a:t>Using Spreadsheet Tables to Support Decision Making</a:t>
            </a:r>
          </a:p>
        </p:txBody>
      </p:sp>
      <p:sp>
        <p:nvSpPr>
          <p:cNvPr id="24579" name="Text Box 3"/>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Systems for Decision Support</a:t>
            </a:r>
          </a:p>
        </p:txBody>
      </p:sp>
      <p:sp>
        <p:nvSpPr>
          <p:cNvPr id="24580" name="Rectangle 5"/>
          <p:cNvSpPr>
            <a:spLocks noChangeArrowheads="1"/>
          </p:cNvSpPr>
          <p:nvPr/>
        </p:nvSpPr>
        <p:spPr bwMode="auto">
          <a:xfrm>
            <a:off x="533400" y="2133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spcBef>
                <a:spcPts val="600"/>
              </a:spcBef>
              <a:buFontTx/>
              <a:buChar char="•"/>
            </a:pPr>
            <a:r>
              <a:rPr lang="en-US" sz="2800" b="1">
                <a:cs typeface="Times New Roman" pitchFamily="18" charset="0"/>
              </a:rPr>
              <a:t>Spreadsheet tables can answer multiple dimensions of questions.</a:t>
            </a:r>
          </a:p>
          <a:p>
            <a:pPr marL="742950" lvl="1" indent="-285750">
              <a:spcBef>
                <a:spcPts val="600"/>
              </a:spcBef>
              <a:buFontTx/>
              <a:buChar char="•"/>
            </a:pPr>
            <a:r>
              <a:rPr lang="en-US" b="1">
                <a:cs typeface="Times New Roman" pitchFamily="18" charset="0"/>
              </a:rPr>
              <a:t>Time of day and average purchase</a:t>
            </a:r>
          </a:p>
          <a:p>
            <a:pPr marL="742950" lvl="1" indent="-285750">
              <a:spcBef>
                <a:spcPts val="600"/>
              </a:spcBef>
              <a:buFontTx/>
              <a:buChar char="•"/>
            </a:pPr>
            <a:r>
              <a:rPr lang="en-US" b="1">
                <a:cs typeface="Times New Roman" pitchFamily="18" charset="0"/>
              </a:rPr>
              <a:t>Payment type and average purchase</a:t>
            </a:r>
          </a:p>
          <a:p>
            <a:pPr marL="742950" lvl="1" indent="-285750">
              <a:spcBef>
                <a:spcPts val="600"/>
              </a:spcBef>
              <a:buFontTx/>
              <a:buChar char="•"/>
            </a:pPr>
            <a:r>
              <a:rPr lang="en-US" b="1">
                <a:cs typeface="Times New Roman" pitchFamily="18" charset="0"/>
              </a:rPr>
              <a:t>Payment type, region, and source</a:t>
            </a:r>
          </a:p>
          <a:p>
            <a:pPr marL="742950" lvl="1" indent="-285750">
              <a:spcBef>
                <a:spcPts val="600"/>
              </a:spcBef>
            </a:pPr>
            <a:endParaRPr lang="en-US" b="1">
              <a:cs typeface="Times New Roman" pitchFamily="18" charset="0"/>
            </a:endParaRPr>
          </a:p>
          <a:p>
            <a:pPr marL="342900" indent="-342900">
              <a:spcBef>
                <a:spcPts val="600"/>
              </a:spcBef>
              <a:buFontTx/>
              <a:buChar char="•"/>
            </a:pPr>
            <a:r>
              <a:rPr lang="en-US" sz="2800" b="1"/>
              <a:t>Pivot table</a:t>
            </a:r>
          </a:p>
          <a:p>
            <a:pPr marL="742950" lvl="1" indent="-285750">
              <a:spcBef>
                <a:spcPts val="600"/>
              </a:spcBef>
              <a:buFontTx/>
              <a:buChar char="•"/>
            </a:pPr>
            <a:r>
              <a:rPr lang="en-US" b="1">
                <a:cs typeface="Times New Roman" pitchFamily="18" charset="0"/>
              </a:rPr>
              <a:t>Displays two or more dimensions of data in a convenient format</a:t>
            </a:r>
          </a:p>
        </p:txBody>
      </p:sp>
    </p:spTree>
    <p:extLst>
      <p:ext uri="{BB962C8B-B14F-4D97-AF65-F5344CB8AC3E}">
        <p14:creationId xmlns:p14="http://schemas.microsoft.com/office/powerpoint/2010/main" val="25926459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Decision Making and Information Systems</a:t>
            </a:r>
          </a:p>
        </p:txBody>
      </p:sp>
      <p:sp>
        <p:nvSpPr>
          <p:cNvPr id="25603" name="Text Box 4"/>
          <p:cNvSpPr txBox="1">
            <a:spLocks noChangeArrowheads="1"/>
          </p:cNvSpPr>
          <p:nvPr/>
        </p:nvSpPr>
        <p:spPr bwMode="auto">
          <a:xfrm>
            <a:off x="914400" y="5715000"/>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10-5</a:t>
            </a:r>
          </a:p>
        </p:txBody>
      </p:sp>
      <p:sp>
        <p:nvSpPr>
          <p:cNvPr id="25604" name="Text Box 5"/>
          <p:cNvSpPr txBox="1">
            <a:spLocks noChangeArrowheads="1"/>
          </p:cNvSpPr>
          <p:nvPr/>
        </p:nvSpPr>
        <p:spPr bwMode="auto">
          <a:xfrm>
            <a:off x="304800" y="2819400"/>
            <a:ext cx="22098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600" b="1"/>
              <a:t>This list shows a portion of the order transactions for Online Management Training Inc. on October 28, 2009.</a:t>
            </a:r>
          </a:p>
        </p:txBody>
      </p:sp>
      <p:sp>
        <p:nvSpPr>
          <p:cNvPr id="130054" name="Rectangle 6"/>
          <p:cNvSpPr>
            <a:spLocks noChangeArrowheads="1"/>
          </p:cNvSpPr>
          <p:nvPr/>
        </p:nvSpPr>
        <p:spPr bwMode="auto">
          <a:xfrm>
            <a:off x="685800" y="1612900"/>
            <a:ext cx="7772400" cy="822325"/>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cs typeface="Times New Roman" pitchFamily="18" charset="0"/>
              </a:rPr>
              <a:t>Sample List of Transactions for Online Management Training Inc. on October 28, 2009</a:t>
            </a:r>
          </a:p>
        </p:txBody>
      </p:sp>
      <p:pic>
        <p:nvPicPr>
          <p:cNvPr id="256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4663" y="2514600"/>
            <a:ext cx="529113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05813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Decision Making and Information Systems</a:t>
            </a:r>
          </a:p>
        </p:txBody>
      </p:sp>
      <p:sp>
        <p:nvSpPr>
          <p:cNvPr id="26627" name="Text Box 4"/>
          <p:cNvSpPr txBox="1">
            <a:spLocks noChangeArrowheads="1"/>
          </p:cNvSpPr>
          <p:nvPr/>
        </p:nvSpPr>
        <p:spPr bwMode="auto">
          <a:xfrm>
            <a:off x="1371600" y="5867400"/>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10-6</a:t>
            </a:r>
          </a:p>
        </p:txBody>
      </p:sp>
      <p:sp>
        <p:nvSpPr>
          <p:cNvPr id="26628" name="Text Box 5"/>
          <p:cNvSpPr txBox="1">
            <a:spLocks noChangeArrowheads="1"/>
          </p:cNvSpPr>
          <p:nvPr/>
        </p:nvSpPr>
        <p:spPr bwMode="auto">
          <a:xfrm>
            <a:off x="152400" y="2921000"/>
            <a:ext cx="25908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600" b="1"/>
              <a:t>This pivot table was created using Excel 2007 to quickly  produce a table showing the relationship between region and number of customers.</a:t>
            </a:r>
          </a:p>
        </p:txBody>
      </p:sp>
      <p:sp>
        <p:nvSpPr>
          <p:cNvPr id="130054" name="Rectangle 6"/>
          <p:cNvSpPr>
            <a:spLocks noChangeArrowheads="1"/>
          </p:cNvSpPr>
          <p:nvPr/>
        </p:nvSpPr>
        <p:spPr bwMode="auto">
          <a:xfrm>
            <a:off x="685800" y="1612900"/>
            <a:ext cx="7772400" cy="822325"/>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cs typeface="Times New Roman" pitchFamily="18" charset="0"/>
              </a:rPr>
              <a:t>A Pivot Table That Examines the Regional Distribution of Customers</a:t>
            </a:r>
          </a:p>
        </p:txBody>
      </p:sp>
      <p:pic>
        <p:nvPicPr>
          <p:cNvPr id="266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0863" y="2514600"/>
            <a:ext cx="529113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14367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Decision Making and Information Systems</a:t>
            </a:r>
          </a:p>
        </p:txBody>
      </p:sp>
      <p:sp>
        <p:nvSpPr>
          <p:cNvPr id="27651" name="Text Box 4"/>
          <p:cNvSpPr txBox="1">
            <a:spLocks noChangeArrowheads="1"/>
          </p:cNvSpPr>
          <p:nvPr/>
        </p:nvSpPr>
        <p:spPr bwMode="auto">
          <a:xfrm>
            <a:off x="1371600" y="5791200"/>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10-7</a:t>
            </a:r>
          </a:p>
        </p:txBody>
      </p:sp>
      <p:sp>
        <p:nvSpPr>
          <p:cNvPr id="27652" name="Text Box 5"/>
          <p:cNvSpPr txBox="1">
            <a:spLocks noChangeArrowheads="1"/>
          </p:cNvSpPr>
          <p:nvPr/>
        </p:nvSpPr>
        <p:spPr bwMode="auto">
          <a:xfrm>
            <a:off x="228600" y="2857500"/>
            <a:ext cx="25908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600" b="1"/>
              <a:t>In this pivot table, we can examine where customers come from in terms of region and advertising source. It appears nearly 30 percent of the customers respond to e-mail campaigns, and there are some regional variations.</a:t>
            </a:r>
          </a:p>
        </p:txBody>
      </p:sp>
      <p:sp>
        <p:nvSpPr>
          <p:cNvPr id="130054" name="Rectangle 6"/>
          <p:cNvSpPr>
            <a:spLocks noChangeArrowheads="1"/>
          </p:cNvSpPr>
          <p:nvPr/>
        </p:nvSpPr>
        <p:spPr bwMode="auto">
          <a:xfrm>
            <a:off x="685800" y="1612900"/>
            <a:ext cx="7772400" cy="830263"/>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A Pivot Table That Examines Customer Regional Distribution and Advertising Source</a:t>
            </a:r>
          </a:p>
        </p:txBody>
      </p:sp>
      <p:pic>
        <p:nvPicPr>
          <p:cNvPr id="276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4663" y="2514600"/>
            <a:ext cx="529113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48626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12" name="Rectangle 16"/>
          <p:cNvSpPr>
            <a:spLocks noChangeArrowheads="1"/>
          </p:cNvSpPr>
          <p:nvPr/>
        </p:nvSpPr>
        <p:spPr bwMode="auto">
          <a:xfrm>
            <a:off x="0" y="1612900"/>
            <a:ext cx="9144000" cy="457200"/>
          </a:xfrm>
          <a:prstGeom prst="rect">
            <a:avLst/>
          </a:prstGeom>
          <a:noFill/>
          <a:ln w="9525">
            <a:noFill/>
            <a:miter lim="800000"/>
            <a:headEnd/>
            <a:tailEnd/>
          </a:ln>
          <a:effectLst/>
        </p:spPr>
        <p:txBody>
          <a:bodyPr>
            <a:spAutoFit/>
          </a:bodyPr>
          <a:lstStyle/>
          <a:p>
            <a:pPr>
              <a:defRPr/>
            </a:pPr>
            <a:r>
              <a:rPr lang="en-US" b="1" dirty="0">
                <a:solidFill>
                  <a:srgbClr val="9F0F10"/>
                </a:solidFill>
                <a:effectLst>
                  <a:outerShdw blurRad="38100" dist="38100" dir="2700000" algn="tl">
                    <a:srgbClr val="C0C0C0"/>
                  </a:outerShdw>
                </a:effectLst>
                <a:cs typeface="Times New Roman" charset="0"/>
              </a:rPr>
              <a:t>Data Visualization and Geographic Information Systems (GIS)</a:t>
            </a:r>
          </a:p>
        </p:txBody>
      </p:sp>
      <p:sp>
        <p:nvSpPr>
          <p:cNvPr id="28675" name="Text Box 17"/>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Systems for Decision Support</a:t>
            </a:r>
          </a:p>
        </p:txBody>
      </p:sp>
      <p:sp>
        <p:nvSpPr>
          <p:cNvPr id="28676" name="Rectangle 19"/>
          <p:cNvSpPr>
            <a:spLocks noChangeArrowheads="1"/>
          </p:cNvSpPr>
          <p:nvPr/>
        </p:nvSpPr>
        <p:spPr bwMode="auto">
          <a:xfrm>
            <a:off x="0" y="2133600"/>
            <a:ext cx="9144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spcAft>
                <a:spcPts val="1200"/>
              </a:spcAft>
              <a:buFontTx/>
              <a:buChar char="•"/>
            </a:pPr>
            <a:r>
              <a:rPr lang="en-US" b="1">
                <a:cs typeface="Times New Roman" pitchFamily="18" charset="0"/>
              </a:rPr>
              <a:t>Data visualization tools: </a:t>
            </a:r>
          </a:p>
          <a:p>
            <a:pPr marL="800100" lvl="1" indent="-342900">
              <a:spcAft>
                <a:spcPts val="1200"/>
              </a:spcAft>
              <a:buFontTx/>
              <a:buChar char="•"/>
            </a:pPr>
            <a:r>
              <a:rPr lang="en-US" b="1">
                <a:cs typeface="Times New Roman" pitchFamily="18" charset="0"/>
              </a:rPr>
              <a:t>Present data in graphical form to help users see patterns and relationships in large quantities of data.</a:t>
            </a:r>
            <a:endParaRPr lang="en-US" b="1"/>
          </a:p>
          <a:p>
            <a:pPr marL="342900" indent="-342900">
              <a:spcAft>
                <a:spcPts val="1200"/>
              </a:spcAft>
              <a:buFontTx/>
              <a:buChar char="•"/>
            </a:pPr>
            <a:r>
              <a:rPr lang="en-US" b="1">
                <a:cs typeface="Times New Roman" pitchFamily="18" charset="0"/>
              </a:rPr>
              <a:t>Geographic information systems (GIS): </a:t>
            </a:r>
          </a:p>
          <a:p>
            <a:pPr marL="800100" lvl="1" indent="-342900">
              <a:spcAft>
                <a:spcPts val="1200"/>
              </a:spcAft>
              <a:buFontTx/>
              <a:buChar char="•"/>
            </a:pPr>
            <a:r>
              <a:rPr lang="en-US" b="1">
                <a:cs typeface="Times New Roman" pitchFamily="18" charset="0"/>
              </a:rPr>
              <a:t>Use data visualization technology to analyze and display data in the form of digitized maps.</a:t>
            </a:r>
          </a:p>
          <a:p>
            <a:pPr marL="800100" lvl="1" indent="-342900">
              <a:spcAft>
                <a:spcPts val="1200"/>
              </a:spcAft>
              <a:buFontTx/>
              <a:buChar char="•"/>
            </a:pPr>
            <a:r>
              <a:rPr lang="en-US" b="1">
                <a:cs typeface="Times New Roman" pitchFamily="18" charset="0"/>
              </a:rPr>
              <a:t>Support decisions that require knowledge about the geographic distribution of people or other resources.</a:t>
            </a:r>
          </a:p>
          <a:p>
            <a:pPr marL="342900" indent="-342900">
              <a:spcBef>
                <a:spcPct val="50000"/>
              </a:spcBef>
            </a:pPr>
            <a:endParaRPr lang="en-US" sz="2000" b="1">
              <a:cs typeface="Times New Roman" pitchFamily="18" charset="0"/>
            </a:endParaRPr>
          </a:p>
        </p:txBody>
      </p:sp>
      <p:sp>
        <p:nvSpPr>
          <p:cNvPr id="28678" name="TextBox 5"/>
          <p:cNvSpPr txBox="1">
            <a:spLocks noChangeArrowheads="1"/>
          </p:cNvSpPr>
          <p:nvPr/>
        </p:nvSpPr>
        <p:spPr bwMode="auto">
          <a:xfrm>
            <a:off x="914400" y="5715000"/>
            <a:ext cx="685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hlinkClick r:id="rId3"/>
              </a:rPr>
              <a:t>SmartMonet.com Map the Market</a:t>
            </a:r>
            <a:endParaRPr lang="en-US"/>
          </a:p>
        </p:txBody>
      </p:sp>
    </p:spTree>
    <p:extLst>
      <p:ext uri="{BB962C8B-B14F-4D97-AF65-F5344CB8AC3E}">
        <p14:creationId xmlns:p14="http://schemas.microsoft.com/office/powerpoint/2010/main" val="28854883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1676400" y="457200"/>
            <a:ext cx="685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hlinkClick r:id="rId3"/>
              </a:rPr>
              <a:t>SmartMoney.com Map the Market</a:t>
            </a:r>
            <a:endParaRPr lang="en-US"/>
          </a:p>
        </p:txBody>
      </p:sp>
      <p:sp>
        <p:nvSpPr>
          <p:cNvPr id="29699" name="TextBox 2"/>
          <p:cNvSpPr txBox="1">
            <a:spLocks noChangeArrowheads="1"/>
          </p:cNvSpPr>
          <p:nvPr/>
        </p:nvSpPr>
        <p:spPr bwMode="auto">
          <a:xfrm>
            <a:off x="304800" y="1641475"/>
            <a:ext cx="84582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400"/>
              <a:t>The map is a powerful new tool for spotting investment trends and opportunities. This quick-start guide will show you how to interpret the map, drill down for detailed information and customize your view. For advanced tips, see our article, </a:t>
            </a:r>
            <a:r>
              <a:rPr lang="en-US" sz="1400">
                <a:hlinkClick r:id="rId4"/>
              </a:rPr>
              <a:t>Secrets to Using the Map of the Market</a:t>
            </a:r>
            <a:r>
              <a:rPr lang="en-US" sz="1400"/>
              <a:t>. </a:t>
            </a:r>
            <a:br>
              <a:rPr lang="en-US" sz="1400"/>
            </a:br>
            <a:r>
              <a:rPr lang="en-US" sz="1400"/>
              <a:t>  </a:t>
            </a:r>
          </a:p>
          <a:p>
            <a:pPr eaLnBrk="1" hangingPunct="1"/>
            <a:r>
              <a:rPr lang="en-US" sz="1400" b="1"/>
              <a:t>The market at a glance</a:t>
            </a:r>
            <a:r>
              <a:rPr lang="en-US" sz="1400"/>
              <a:t/>
            </a:r>
            <a:br>
              <a:rPr lang="en-US" sz="1400"/>
            </a:br>
            <a:r>
              <a:rPr lang="en-US" sz="1400"/>
              <a:t>The map lets you watch more than 500 stocks at once, with data updated every 15 minutes. Each colored rectangle in the map represents an individual company. The rectangle's size reflects the company's market cap and the color shows price performance. (Green means the stock price is up; red means it's down. Dark colors are neutral). Move the mouse over a company rectangle and a little panel will pop up with more information. </a:t>
            </a:r>
            <a:br>
              <a:rPr lang="en-US" sz="1400"/>
            </a:br>
            <a:r>
              <a:rPr lang="en-US" sz="1400"/>
              <a:t>For example, the picture at left shows a group of technology companies. The mouse is pointing to a dark rectangle, representing Oracle. Notice that the green rectangle at the upper left is much bigger than the others. Exactly which Redmond-based software behemoth it represents is left as an exercise for the reader. </a:t>
            </a:r>
            <a:br>
              <a:rPr lang="en-US" sz="1400"/>
            </a:br>
            <a:r>
              <a:rPr lang="en-US" sz="1400"/>
              <a:t>  </a:t>
            </a:r>
            <a:br>
              <a:rPr lang="en-US" sz="1400"/>
            </a:br>
            <a:r>
              <a:rPr lang="en-US" sz="1400" b="1"/>
              <a:t>Click to drill down</a:t>
            </a:r>
            <a:r>
              <a:rPr lang="en-US" sz="1400"/>
              <a:t/>
            </a:r>
            <a:br>
              <a:rPr lang="en-US" sz="1400"/>
            </a:br>
            <a:r>
              <a:rPr lang="en-US" sz="1400"/>
              <a:t>Want to know more about an individual company? Click on it to bring up a menu like this one. The first two options let you focus on a specific sector or industry. (In the menu at right you could choose a map of technology stocks in general, or software stocks in particular.) The other menu items will take you to our interactive research tools for news, detailed financial data and historical graphs</a:t>
            </a:r>
            <a:r>
              <a:rPr lang="en-US" sz="3200"/>
              <a:t>. </a:t>
            </a:r>
          </a:p>
        </p:txBody>
      </p:sp>
    </p:spTree>
    <p:extLst>
      <p:ext uri="{BB962C8B-B14F-4D97-AF65-F5344CB8AC3E}">
        <p14:creationId xmlns:p14="http://schemas.microsoft.com/office/powerpoint/2010/main" val="8392236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Decision Making and Information Systems</a:t>
            </a:r>
          </a:p>
        </p:txBody>
      </p:sp>
      <p:sp>
        <p:nvSpPr>
          <p:cNvPr id="30723" name="Rectangle 7"/>
          <p:cNvSpPr>
            <a:spLocks noChangeArrowheads="1"/>
          </p:cNvSpPr>
          <p:nvPr/>
        </p:nvSpPr>
        <p:spPr bwMode="auto">
          <a:xfrm>
            <a:off x="228600" y="2276475"/>
            <a:ext cx="266700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i="1">
                <a:solidFill>
                  <a:srgbClr val="231F20"/>
                </a:solidFill>
              </a:rPr>
              <a:t>Somerset County, New</a:t>
            </a:r>
          </a:p>
          <a:p>
            <a:r>
              <a:rPr lang="en-US" sz="1600" b="1" i="1">
                <a:solidFill>
                  <a:srgbClr val="231F20"/>
                </a:solidFill>
              </a:rPr>
              <a:t>Jersey, developed a GIS</a:t>
            </a:r>
          </a:p>
          <a:p>
            <a:r>
              <a:rPr lang="en-US" sz="1600" b="1" i="1">
                <a:solidFill>
                  <a:srgbClr val="231F20"/>
                </a:solidFill>
              </a:rPr>
              <a:t>based on ESRI software</a:t>
            </a:r>
          </a:p>
          <a:p>
            <a:r>
              <a:rPr lang="en-US" sz="1600" b="1" i="1">
                <a:solidFill>
                  <a:srgbClr val="231F20"/>
                </a:solidFill>
              </a:rPr>
              <a:t>to provide Web access</a:t>
            </a:r>
          </a:p>
          <a:p>
            <a:r>
              <a:rPr lang="en-US" sz="1600" b="1" i="1">
                <a:solidFill>
                  <a:srgbClr val="231F20"/>
                </a:solidFill>
              </a:rPr>
              <a:t>to geospatial data about</a:t>
            </a:r>
          </a:p>
          <a:p>
            <a:r>
              <a:rPr lang="en-US" sz="1600" b="1" i="1">
                <a:solidFill>
                  <a:srgbClr val="231F20"/>
                </a:solidFill>
              </a:rPr>
              <a:t>flood conditions. The system provides information that helps emergency responders and county residents prepare for floods and enables emergency managers to make decisions more quickly.</a:t>
            </a:r>
          </a:p>
        </p:txBody>
      </p:sp>
      <p:pic>
        <p:nvPicPr>
          <p:cNvPr id="307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981200"/>
            <a:ext cx="584835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06546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026"/>
          <p:cNvSpPr txBox="1">
            <a:spLocks noChangeArrowheads="1"/>
          </p:cNvSpPr>
          <p:nvPr/>
        </p:nvSpPr>
        <p:spPr bwMode="auto">
          <a:xfrm>
            <a:off x="2886075" y="1066800"/>
            <a:ext cx="3267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t>Student Learning Objectives</a:t>
            </a:r>
          </a:p>
        </p:txBody>
      </p:sp>
      <p:sp>
        <p:nvSpPr>
          <p:cNvPr id="4099" name="Rectangle 1028"/>
          <p:cNvSpPr>
            <a:spLocks noChangeArrowheads="1"/>
          </p:cNvSpPr>
          <p:nvPr/>
        </p:nvSpPr>
        <p:spPr bwMode="auto">
          <a:xfrm>
            <a:off x="6858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spcBef>
                <a:spcPct val="20000"/>
              </a:spcBef>
              <a:spcAft>
                <a:spcPct val="25000"/>
              </a:spcAft>
              <a:buFontTx/>
              <a:buChar char="•"/>
            </a:pPr>
            <a:r>
              <a:rPr lang="en-US" b="1">
                <a:cs typeface="Times New Roman" pitchFamily="18" charset="0"/>
              </a:rPr>
              <a:t>What types of systems are used for enterprise-wide knowledge management, and how do they provide value for businesses?</a:t>
            </a:r>
            <a:r>
              <a:rPr lang="en-US" b="1"/>
              <a:t> </a:t>
            </a:r>
          </a:p>
          <a:p>
            <a:pPr marL="342900" indent="-342900">
              <a:spcBef>
                <a:spcPct val="100000"/>
              </a:spcBef>
              <a:spcAft>
                <a:spcPct val="25000"/>
              </a:spcAft>
              <a:buFontTx/>
              <a:buChar char="•"/>
            </a:pPr>
            <a:r>
              <a:rPr lang="en-US" b="1"/>
              <a:t>What are the major types of knowledge work systems, and how do they provide value for firms?</a:t>
            </a:r>
            <a:endParaRPr lang="en-US" b="1">
              <a:cs typeface="Times New Roman" pitchFamily="18" charset="0"/>
            </a:endParaRPr>
          </a:p>
          <a:p>
            <a:pPr marL="342900" indent="-342900">
              <a:spcBef>
                <a:spcPct val="20000"/>
              </a:spcBef>
              <a:spcAft>
                <a:spcPct val="25000"/>
              </a:spcAft>
            </a:pPr>
            <a:endParaRPr lang="en-US" b="1"/>
          </a:p>
        </p:txBody>
      </p:sp>
    </p:spTree>
    <p:extLst>
      <p:ext uri="{BB962C8B-B14F-4D97-AF65-F5344CB8AC3E}">
        <p14:creationId xmlns:p14="http://schemas.microsoft.com/office/powerpoint/2010/main" val="15018398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8" name="Rectangle 6"/>
          <p:cNvSpPr>
            <a:spLocks noChangeArrowheads="1"/>
          </p:cNvSpPr>
          <p:nvPr/>
        </p:nvSpPr>
        <p:spPr bwMode="auto">
          <a:xfrm>
            <a:off x="533400" y="1612900"/>
            <a:ext cx="8534400" cy="457200"/>
          </a:xfrm>
          <a:prstGeom prst="rect">
            <a:avLst/>
          </a:prstGeom>
          <a:noFill/>
          <a:ln w="9525">
            <a:noFill/>
            <a:miter lim="800000"/>
            <a:headEnd/>
            <a:tailEnd/>
          </a:ln>
          <a:effectLst/>
        </p:spPr>
        <p:txBody>
          <a:bodyPr>
            <a:spAutoFit/>
          </a:bodyPr>
          <a:lstStyle/>
          <a:p>
            <a:pPr>
              <a:defRPr/>
            </a:pPr>
            <a:r>
              <a:rPr lang="en-US" b="1" dirty="0">
                <a:solidFill>
                  <a:srgbClr val="9F0F10"/>
                </a:solidFill>
                <a:effectLst>
                  <a:outerShdw blurRad="38100" dist="38100" dir="2700000" algn="tl">
                    <a:srgbClr val="C0C0C0"/>
                  </a:outerShdw>
                </a:effectLst>
                <a:cs typeface="Times New Roman" charset="0"/>
              </a:rPr>
              <a:t>Web-Based Customer Decision-Support Systems (CDSS)</a:t>
            </a:r>
          </a:p>
        </p:txBody>
      </p:sp>
      <p:sp>
        <p:nvSpPr>
          <p:cNvPr id="31747" name="Text Box 8"/>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Systems for Decision Support</a:t>
            </a:r>
          </a:p>
        </p:txBody>
      </p:sp>
      <p:sp>
        <p:nvSpPr>
          <p:cNvPr id="31748" name="Rectangle 10"/>
          <p:cNvSpPr>
            <a:spLocks noChangeArrowheads="1"/>
          </p:cNvSpPr>
          <p:nvPr/>
        </p:nvSpPr>
        <p:spPr bwMode="auto">
          <a:xfrm>
            <a:off x="152400" y="2590800"/>
            <a:ext cx="8991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spcAft>
                <a:spcPts val="1200"/>
              </a:spcAft>
              <a:buFontTx/>
              <a:buChar char="•"/>
            </a:pPr>
            <a:r>
              <a:rPr lang="en-US" b="1">
                <a:cs typeface="Times New Roman" pitchFamily="18" charset="0"/>
              </a:rPr>
              <a:t>Support customers in the decision-making process,</a:t>
            </a:r>
          </a:p>
          <a:p>
            <a:pPr marL="800100" lvl="1" indent="-342900">
              <a:spcAft>
                <a:spcPts val="1200"/>
              </a:spcAft>
              <a:buFontTx/>
              <a:buChar char="•"/>
            </a:pPr>
            <a:r>
              <a:rPr lang="en-US" sz="2000" b="1">
                <a:cs typeface="Times New Roman" pitchFamily="18" charset="0"/>
              </a:rPr>
              <a:t>Include: search engines, intelligent agents, online catalogs, Web directories, newsgroups, e-mail, and so on</a:t>
            </a:r>
          </a:p>
          <a:p>
            <a:pPr marL="342900" indent="-342900">
              <a:spcAft>
                <a:spcPts val="1200"/>
              </a:spcAft>
              <a:buFontTx/>
              <a:buChar char="•"/>
            </a:pPr>
            <a:r>
              <a:rPr lang="en-US" b="1">
                <a:cs typeface="Times New Roman" pitchFamily="18" charset="0"/>
              </a:rPr>
              <a:t>Many firms </a:t>
            </a:r>
            <a:r>
              <a:rPr lang="en-US" b="1"/>
              <a:t>have customer Web sites where all the information, models, or other analytical tools for evaluating alternatives are concentrated in one location.</a:t>
            </a:r>
          </a:p>
          <a:p>
            <a:pPr marL="1257300" lvl="2" indent="-342900">
              <a:spcAft>
                <a:spcPts val="1200"/>
              </a:spcAft>
              <a:buFontTx/>
              <a:buChar char="•"/>
            </a:pPr>
            <a:r>
              <a:rPr lang="en-US" sz="2000" b="1">
                <a:cs typeface="Times New Roman" pitchFamily="18" charset="0"/>
              </a:rPr>
              <a:t>E.g., T. Rowe Price online tools, guides for college planning, retirement planning, estate planning, and so on</a:t>
            </a:r>
            <a:endParaRPr lang="en-US">
              <a:cs typeface="Times New Roman" pitchFamily="18" charset="0"/>
            </a:endParaRPr>
          </a:p>
          <a:p>
            <a:pPr marL="342900" indent="-342900">
              <a:spcBef>
                <a:spcPct val="50000"/>
              </a:spcBef>
            </a:pPr>
            <a:endParaRPr lang="en-US" sz="2000" b="1">
              <a:cs typeface="Times New Roman" pitchFamily="18" charset="0"/>
            </a:endParaRPr>
          </a:p>
        </p:txBody>
      </p:sp>
      <p:sp>
        <p:nvSpPr>
          <p:cNvPr id="31750" name="TextBox 5"/>
          <p:cNvSpPr txBox="1">
            <a:spLocks noChangeArrowheads="1"/>
          </p:cNvSpPr>
          <p:nvPr/>
        </p:nvSpPr>
        <p:spPr bwMode="auto">
          <a:xfrm>
            <a:off x="2133600" y="1981200"/>
            <a:ext cx="335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hlinkClick r:id="rId3"/>
              </a:rPr>
              <a:t>Realtor.com</a:t>
            </a:r>
            <a:endParaRPr lang="en-US"/>
          </a:p>
        </p:txBody>
      </p:sp>
    </p:spTree>
    <p:extLst>
      <p:ext uri="{BB962C8B-B14F-4D97-AF65-F5344CB8AC3E}">
        <p14:creationId xmlns:p14="http://schemas.microsoft.com/office/powerpoint/2010/main" val="17036801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685800" y="16764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Executive Support Systems (ESS)</a:t>
            </a:r>
          </a:p>
        </p:txBody>
      </p:sp>
      <p:sp>
        <p:nvSpPr>
          <p:cNvPr id="32771" name="Rectangle 8"/>
          <p:cNvSpPr>
            <a:spLocks noChangeArrowheads="1"/>
          </p:cNvSpPr>
          <p:nvPr/>
        </p:nvSpPr>
        <p:spPr bwMode="auto">
          <a:xfrm>
            <a:off x="381000" y="2209800"/>
            <a:ext cx="8153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spcAft>
                <a:spcPct val="50000"/>
              </a:spcAft>
              <a:buFontTx/>
              <a:buChar char="•"/>
            </a:pPr>
            <a:r>
              <a:rPr lang="en-US" b="1"/>
              <a:t>Bring together data from many different internal and external sources, often through a portal.</a:t>
            </a:r>
            <a:endParaRPr lang="en-US" b="1">
              <a:cs typeface="Times New Roman" pitchFamily="18" charset="0"/>
            </a:endParaRPr>
          </a:p>
          <a:p>
            <a:pPr marL="342900" lvl="1" indent="-342900">
              <a:spcAft>
                <a:spcPct val="50000"/>
              </a:spcAft>
              <a:buFontTx/>
              <a:buChar char="•"/>
            </a:pPr>
            <a:r>
              <a:rPr lang="en-US" b="1">
                <a:cs typeface="Times New Roman" pitchFamily="18" charset="0"/>
              </a:rPr>
              <a:t>Digital dashboard: gives senior executives a picture of the overall performance of an organization.</a:t>
            </a:r>
          </a:p>
          <a:p>
            <a:pPr marL="342900" lvl="1" indent="-342900">
              <a:spcAft>
                <a:spcPct val="50000"/>
              </a:spcAft>
              <a:buFontTx/>
              <a:buChar char="•"/>
            </a:pPr>
            <a:r>
              <a:rPr lang="en-US" b="1">
                <a:cs typeface="Times New Roman" pitchFamily="18" charset="0"/>
              </a:rPr>
              <a:t>Drill down capability: enables an executive to zoom in on details or zoom out for a broader view.</a:t>
            </a:r>
          </a:p>
          <a:p>
            <a:pPr marL="342900" lvl="1" indent="-342900">
              <a:spcAft>
                <a:spcPct val="50000"/>
              </a:spcAft>
              <a:buFontTx/>
              <a:buChar char="•"/>
            </a:pPr>
            <a:r>
              <a:rPr lang="en-US" b="1">
                <a:cs typeface="Times New Roman" pitchFamily="18" charset="0"/>
              </a:rPr>
              <a:t>Used to m</a:t>
            </a:r>
            <a:r>
              <a:rPr lang="en-US" b="1"/>
              <a:t>onitor organizational performance, track activities of competitors, identify changing market conditions, spot problems, identify opportunities, and forecast trends.</a:t>
            </a:r>
            <a:endParaRPr lang="en-US" b="1">
              <a:cs typeface="Times New Roman" pitchFamily="18" charset="0"/>
            </a:endParaRPr>
          </a:p>
          <a:p>
            <a:pPr marL="342900" indent="-342900">
              <a:spcBef>
                <a:spcPct val="50000"/>
              </a:spcBef>
            </a:pPr>
            <a:endParaRPr lang="en-US" b="1">
              <a:cs typeface="Times New Roman" pitchFamily="18" charset="0"/>
            </a:endParaRPr>
          </a:p>
        </p:txBody>
      </p:sp>
      <p:sp>
        <p:nvSpPr>
          <p:cNvPr id="32772" name="Text Box 9"/>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Systems for Decision Support</a:t>
            </a:r>
          </a:p>
        </p:txBody>
      </p:sp>
    </p:spTree>
    <p:extLst>
      <p:ext uri="{BB962C8B-B14F-4D97-AF65-F5344CB8AC3E}">
        <p14:creationId xmlns:p14="http://schemas.microsoft.com/office/powerpoint/2010/main" val="18744690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6" name="Rectangle 6"/>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Group Decision-Support Systems (GDSS)</a:t>
            </a:r>
          </a:p>
        </p:txBody>
      </p:sp>
      <p:sp>
        <p:nvSpPr>
          <p:cNvPr id="33795" name="Rectangle 7"/>
          <p:cNvSpPr>
            <a:spLocks noChangeArrowheads="1"/>
          </p:cNvSpPr>
          <p:nvPr/>
        </p:nvSpPr>
        <p:spPr bwMode="auto">
          <a:xfrm>
            <a:off x="609600" y="2209800"/>
            <a:ext cx="8001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spcAft>
                <a:spcPct val="50000"/>
              </a:spcAft>
              <a:buFontTx/>
              <a:buChar char="•"/>
            </a:pPr>
            <a:r>
              <a:rPr lang="en-US" b="1">
                <a:cs typeface="Times New Roman" pitchFamily="18" charset="0"/>
              </a:rPr>
              <a:t>Interactive, computer-based systems that facilitate solving of unstructured problems by set of decision makers.</a:t>
            </a:r>
          </a:p>
          <a:p>
            <a:pPr marL="342900" indent="-342900">
              <a:spcAft>
                <a:spcPct val="50000"/>
              </a:spcAft>
              <a:buFontTx/>
              <a:buChar char="•"/>
            </a:pPr>
            <a:r>
              <a:rPr lang="en-US" b="1">
                <a:cs typeface="Times New Roman" pitchFamily="18" charset="0"/>
              </a:rPr>
              <a:t>Used in conference rooms with special hardware and software for collecting, ranking, storing ideas and decisions.</a:t>
            </a:r>
          </a:p>
          <a:p>
            <a:pPr marL="342900" indent="-342900">
              <a:spcAft>
                <a:spcPct val="50000"/>
              </a:spcAft>
              <a:buFontTx/>
              <a:buChar char="•"/>
            </a:pPr>
            <a:r>
              <a:rPr lang="en-US" b="1">
                <a:cs typeface="Times New Roman" pitchFamily="18" charset="0"/>
              </a:rPr>
              <a:t>P</a:t>
            </a:r>
            <a:r>
              <a:rPr lang="en-US" b="1"/>
              <a:t>romote a collaborative atmosphere by guaranteeing contributors’ anonymity.</a:t>
            </a:r>
            <a:endParaRPr lang="en-US" b="1">
              <a:cs typeface="Times New Roman" pitchFamily="18" charset="0"/>
            </a:endParaRPr>
          </a:p>
          <a:p>
            <a:pPr marL="342900" indent="-342900">
              <a:spcAft>
                <a:spcPct val="50000"/>
              </a:spcAft>
              <a:buFontTx/>
              <a:buChar char="•"/>
            </a:pPr>
            <a:r>
              <a:rPr lang="en-US" b="1">
                <a:cs typeface="Times New Roman" pitchFamily="18" charset="0"/>
              </a:rPr>
              <a:t>Support increased meeting sizes with increased productivity.</a:t>
            </a:r>
          </a:p>
        </p:txBody>
      </p:sp>
      <p:sp>
        <p:nvSpPr>
          <p:cNvPr id="33796" name="Text Box 8"/>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Systems for Decision Support</a:t>
            </a:r>
          </a:p>
        </p:txBody>
      </p:sp>
    </p:spTree>
    <p:extLst>
      <p:ext uri="{BB962C8B-B14F-4D97-AF65-F5344CB8AC3E}">
        <p14:creationId xmlns:p14="http://schemas.microsoft.com/office/powerpoint/2010/main" val="9602701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8"/>
          <p:cNvSpPr>
            <a:spLocks noChangeArrowheads="1"/>
          </p:cNvSpPr>
          <p:nvPr/>
        </p:nvSpPr>
        <p:spPr bwMode="auto">
          <a:xfrm>
            <a:off x="457200" y="16764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spcAft>
                <a:spcPts val="600"/>
              </a:spcAft>
              <a:buFontTx/>
              <a:buChar char="•"/>
            </a:pPr>
            <a:r>
              <a:rPr lang="en-US" b="1"/>
              <a:t>Intelligent techniques for enhancing decision making</a:t>
            </a:r>
          </a:p>
          <a:p>
            <a:pPr marL="800100" lvl="1" indent="-342900">
              <a:spcAft>
                <a:spcPts val="600"/>
              </a:spcAft>
              <a:buFontTx/>
              <a:buChar char="•"/>
            </a:pPr>
            <a:r>
              <a:rPr lang="en-US" b="1"/>
              <a:t>Many based on a</a:t>
            </a:r>
            <a:r>
              <a:rPr lang="en-US" b="1">
                <a:cs typeface="Times New Roman" pitchFamily="18" charset="0"/>
              </a:rPr>
              <a:t>rtificial intelligence (AI)</a:t>
            </a:r>
          </a:p>
          <a:p>
            <a:pPr marL="1257300" lvl="2" indent="-342900">
              <a:spcAft>
                <a:spcPts val="600"/>
              </a:spcAft>
              <a:buFontTx/>
              <a:buChar char="•"/>
            </a:pPr>
            <a:r>
              <a:rPr lang="en-US" sz="2000" b="1">
                <a:cs typeface="Times New Roman" pitchFamily="18" charset="0"/>
              </a:rPr>
              <a:t>C</a:t>
            </a:r>
            <a:r>
              <a:rPr lang="en-US" sz="2000" b="1"/>
              <a:t>omputer-based systems (hardware and software) that attempt to emulate human behavior and thought patterns</a:t>
            </a:r>
            <a:endParaRPr lang="en-US" sz="2000" b="1">
              <a:cs typeface="Times New Roman" pitchFamily="18" charset="0"/>
            </a:endParaRPr>
          </a:p>
          <a:p>
            <a:pPr marL="800100" lvl="1" indent="-342900">
              <a:spcAft>
                <a:spcPts val="600"/>
              </a:spcAft>
              <a:buFontTx/>
              <a:buChar char="•"/>
            </a:pPr>
            <a:r>
              <a:rPr lang="en-US" b="1">
                <a:cs typeface="Times New Roman" pitchFamily="18" charset="0"/>
              </a:rPr>
              <a:t>Include:</a:t>
            </a:r>
            <a:endParaRPr lang="en-US" sz="2800" b="1">
              <a:cs typeface="Times New Roman" pitchFamily="18" charset="0"/>
            </a:endParaRPr>
          </a:p>
          <a:p>
            <a:pPr marL="1257300" lvl="2" indent="-342900">
              <a:spcAft>
                <a:spcPts val="600"/>
              </a:spcAft>
              <a:buFontTx/>
              <a:buChar char="•"/>
            </a:pPr>
            <a:r>
              <a:rPr lang="en-US" sz="2000" b="1">
                <a:cs typeface="Times New Roman" pitchFamily="18" charset="0"/>
              </a:rPr>
              <a:t>Expert systems</a:t>
            </a:r>
          </a:p>
          <a:p>
            <a:pPr marL="1257300" lvl="2" indent="-342900">
              <a:spcAft>
                <a:spcPts val="600"/>
              </a:spcAft>
              <a:buFontTx/>
              <a:buChar char="•"/>
            </a:pPr>
            <a:r>
              <a:rPr lang="en-US" sz="2000" b="1">
                <a:cs typeface="Times New Roman" pitchFamily="18" charset="0"/>
              </a:rPr>
              <a:t>Case-based reasoning</a:t>
            </a:r>
          </a:p>
          <a:p>
            <a:pPr marL="1257300" lvl="2" indent="-342900">
              <a:spcAft>
                <a:spcPts val="600"/>
              </a:spcAft>
              <a:buFontTx/>
              <a:buChar char="•"/>
            </a:pPr>
            <a:r>
              <a:rPr lang="en-US" sz="2000" b="1">
                <a:cs typeface="Times New Roman" pitchFamily="18" charset="0"/>
              </a:rPr>
              <a:t>Fuzzy logic</a:t>
            </a:r>
          </a:p>
          <a:p>
            <a:pPr marL="1257300" lvl="2" indent="-342900">
              <a:spcAft>
                <a:spcPts val="600"/>
              </a:spcAft>
              <a:buFontTx/>
              <a:buChar char="•"/>
            </a:pPr>
            <a:r>
              <a:rPr lang="en-US" sz="2000" b="1">
                <a:cs typeface="Times New Roman" pitchFamily="18" charset="0"/>
              </a:rPr>
              <a:t>Neural networks</a:t>
            </a:r>
          </a:p>
          <a:p>
            <a:pPr marL="1257300" lvl="2" indent="-342900">
              <a:spcAft>
                <a:spcPts val="600"/>
              </a:spcAft>
              <a:buFontTx/>
              <a:buChar char="•"/>
            </a:pPr>
            <a:r>
              <a:rPr lang="en-US" sz="2000" b="1">
                <a:cs typeface="Times New Roman" pitchFamily="18" charset="0"/>
              </a:rPr>
              <a:t>Genetic algorithms</a:t>
            </a:r>
          </a:p>
          <a:p>
            <a:pPr marL="1257300" lvl="2" indent="-342900">
              <a:spcAft>
                <a:spcPts val="600"/>
              </a:spcAft>
              <a:buFontTx/>
              <a:buChar char="•"/>
            </a:pPr>
            <a:r>
              <a:rPr lang="en-US" sz="2000" b="1">
                <a:cs typeface="Times New Roman" pitchFamily="18" charset="0"/>
              </a:rPr>
              <a:t>Intelligent agents</a:t>
            </a:r>
            <a:endParaRPr lang="en-US" sz="2000" b="1"/>
          </a:p>
        </p:txBody>
      </p:sp>
      <p:sp>
        <p:nvSpPr>
          <p:cNvPr id="34819" name="Text Box 9"/>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Intelligent Systems for Decision Support</a:t>
            </a:r>
          </a:p>
        </p:txBody>
      </p:sp>
    </p:spTree>
    <p:extLst>
      <p:ext uri="{BB962C8B-B14F-4D97-AF65-F5344CB8AC3E}">
        <p14:creationId xmlns:p14="http://schemas.microsoft.com/office/powerpoint/2010/main" val="31184039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8"/>
          <p:cNvSpPr>
            <a:spLocks noChangeArrowheads="1"/>
          </p:cNvSpPr>
          <p:nvPr/>
        </p:nvSpPr>
        <p:spPr bwMode="auto">
          <a:xfrm>
            <a:off x="457200" y="1676400"/>
            <a:ext cx="7696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spcAft>
                <a:spcPts val="1800"/>
              </a:spcAft>
              <a:buFontTx/>
              <a:buChar char="•"/>
            </a:pPr>
            <a:r>
              <a:rPr lang="en-US" sz="2800" b="1">
                <a:cs typeface="Times New Roman" pitchFamily="18" charset="0"/>
              </a:rPr>
              <a:t>Expert systems</a:t>
            </a:r>
          </a:p>
          <a:p>
            <a:pPr marL="800100" lvl="1" indent="-342900">
              <a:spcAft>
                <a:spcPts val="1800"/>
              </a:spcAft>
              <a:buFontTx/>
              <a:buChar char="•"/>
            </a:pPr>
            <a:r>
              <a:rPr lang="en-US" sz="2200">
                <a:cs typeface="Times New Roman" pitchFamily="18" charset="0"/>
              </a:rPr>
              <a:t>M</a:t>
            </a:r>
            <a:r>
              <a:rPr lang="en-US" sz="2200"/>
              <a:t>odel human knowledge as a set of rules that are collectively called the </a:t>
            </a:r>
            <a:r>
              <a:rPr lang="en-US" sz="2200" b="1"/>
              <a:t>knowledge base</a:t>
            </a:r>
          </a:p>
          <a:p>
            <a:pPr marL="1257300" lvl="2" indent="-342900">
              <a:spcAft>
                <a:spcPts val="1800"/>
              </a:spcAft>
              <a:buFontTx/>
              <a:buChar char="•"/>
            </a:pPr>
            <a:r>
              <a:rPr lang="en-US" sz="2200"/>
              <a:t>200 to 10,000 rules, depending on complexity</a:t>
            </a:r>
          </a:p>
          <a:p>
            <a:pPr marL="800100" lvl="1" indent="-342900">
              <a:spcAft>
                <a:spcPts val="1800"/>
              </a:spcAft>
              <a:buFontTx/>
              <a:buChar char="•"/>
            </a:pPr>
            <a:r>
              <a:rPr lang="en-US" sz="2200"/>
              <a:t>The system’s </a:t>
            </a:r>
            <a:r>
              <a:rPr lang="en-US" sz="2200" b="1"/>
              <a:t>inference engine</a:t>
            </a:r>
            <a:r>
              <a:rPr lang="en-US" sz="2200"/>
              <a:t> searches through the rules and “fires” those rules that are triggered by facts gathered and entered by the user.</a:t>
            </a:r>
          </a:p>
          <a:p>
            <a:pPr marL="800100" lvl="1" indent="-342900">
              <a:spcAft>
                <a:spcPts val="1800"/>
              </a:spcAft>
              <a:buFontTx/>
              <a:buChar char="•"/>
            </a:pPr>
            <a:r>
              <a:rPr lang="en-US" sz="2200"/>
              <a:t>Useful for dealing with problems of classification in which there are relatively few alternative outcomes and in which these possible outcomes are all known in advance</a:t>
            </a:r>
            <a:endParaRPr lang="en-US" sz="2200">
              <a:cs typeface="Times New Roman" pitchFamily="18" charset="0"/>
            </a:endParaRPr>
          </a:p>
        </p:txBody>
      </p:sp>
      <p:sp>
        <p:nvSpPr>
          <p:cNvPr id="35843" name="Text Box 9"/>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Intelligent Systems for Decision Support</a:t>
            </a:r>
          </a:p>
        </p:txBody>
      </p:sp>
    </p:spTree>
    <p:extLst>
      <p:ext uri="{BB962C8B-B14F-4D97-AF65-F5344CB8AC3E}">
        <p14:creationId xmlns:p14="http://schemas.microsoft.com/office/powerpoint/2010/main" val="18471790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1828800" y="5805488"/>
            <a:ext cx="1403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10-8</a:t>
            </a:r>
          </a:p>
        </p:txBody>
      </p:sp>
      <p:sp>
        <p:nvSpPr>
          <p:cNvPr id="36867" name="Text Box 4"/>
          <p:cNvSpPr txBox="1">
            <a:spLocks noChangeArrowheads="1"/>
          </p:cNvSpPr>
          <p:nvPr/>
        </p:nvSpPr>
        <p:spPr bwMode="auto">
          <a:xfrm>
            <a:off x="152400" y="2705100"/>
            <a:ext cx="34290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600" b="1"/>
              <a:t>An expert system contains a set of rules to be followed when used. The rules are interconnected; the number of outcomes is known in advance and is limited; there are multiple paths to the same outcome; and the system can consider multiple rules at a single time. The rules illustrated are for a simple  credit-granting expert system.</a:t>
            </a:r>
          </a:p>
        </p:txBody>
      </p:sp>
      <p:sp>
        <p:nvSpPr>
          <p:cNvPr id="131077" name="Rectangle 5"/>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Rules in an Expert System</a:t>
            </a:r>
          </a:p>
        </p:txBody>
      </p:sp>
      <p:sp>
        <p:nvSpPr>
          <p:cNvPr id="36869" name="Text Box 6"/>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Intelligent Systems for Decision Support</a:t>
            </a:r>
          </a:p>
        </p:txBody>
      </p:sp>
      <p:pic>
        <p:nvPicPr>
          <p:cNvPr id="368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209800"/>
            <a:ext cx="4876800"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05360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8"/>
          <p:cNvSpPr>
            <a:spLocks noChangeArrowheads="1"/>
          </p:cNvSpPr>
          <p:nvPr/>
        </p:nvSpPr>
        <p:spPr bwMode="auto">
          <a:xfrm>
            <a:off x="609600" y="1828800"/>
            <a:ext cx="8001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spcAft>
                <a:spcPts val="1800"/>
              </a:spcAft>
              <a:buFontTx/>
              <a:buChar char="•"/>
            </a:pPr>
            <a:r>
              <a:rPr lang="en-US" sz="2800" b="1">
                <a:cs typeface="Times New Roman" pitchFamily="18" charset="0"/>
              </a:rPr>
              <a:t>Case-based reasoning</a:t>
            </a:r>
          </a:p>
          <a:p>
            <a:pPr marL="800100" lvl="1" indent="-342900">
              <a:spcAft>
                <a:spcPts val="1800"/>
              </a:spcAft>
              <a:buFontTx/>
              <a:buChar char="•"/>
            </a:pPr>
            <a:r>
              <a:rPr lang="en-US" sz="2000" b="1">
                <a:cs typeface="Times New Roman" pitchFamily="18" charset="0"/>
              </a:rPr>
              <a:t>K</a:t>
            </a:r>
            <a:r>
              <a:rPr lang="en-US" sz="2000" b="1"/>
              <a:t>nowledge and past experiences of human specialists are represented as cases and stored in a database for later retrieval.</a:t>
            </a:r>
          </a:p>
          <a:p>
            <a:pPr marL="800100" lvl="1" indent="-342900">
              <a:spcAft>
                <a:spcPts val="1800"/>
              </a:spcAft>
              <a:buFontTx/>
              <a:buChar char="•"/>
            </a:pPr>
            <a:r>
              <a:rPr lang="en-US" sz="2000" b="1"/>
              <a:t>System searches for stored cases with problem characteristics similar to new one, finds closest fit, and applies solutions of old case to new case.</a:t>
            </a:r>
          </a:p>
          <a:p>
            <a:pPr marL="800100" lvl="1" indent="-342900">
              <a:spcAft>
                <a:spcPts val="1800"/>
              </a:spcAft>
              <a:buFontTx/>
              <a:buChar char="•"/>
            </a:pPr>
            <a:r>
              <a:rPr lang="en-US" sz="2000" b="1">
                <a:cs typeface="Times New Roman" pitchFamily="18" charset="0"/>
              </a:rPr>
              <a:t>Successful and unsuccessful applications are tagged and linked in database.</a:t>
            </a:r>
          </a:p>
          <a:p>
            <a:pPr marL="800100" lvl="1" indent="-342900">
              <a:spcAft>
                <a:spcPts val="1800"/>
              </a:spcAft>
              <a:buFontTx/>
              <a:buChar char="•"/>
            </a:pPr>
            <a:r>
              <a:rPr lang="en-US" sz="2000" b="1">
                <a:cs typeface="Times New Roman" pitchFamily="18" charset="0"/>
              </a:rPr>
              <a:t>Used in medical diagnostic systems, customer support.</a:t>
            </a:r>
          </a:p>
        </p:txBody>
      </p:sp>
      <p:sp>
        <p:nvSpPr>
          <p:cNvPr id="37891" name="Text Box 9"/>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Intelligent Systems for Decision Support</a:t>
            </a:r>
          </a:p>
        </p:txBody>
      </p:sp>
    </p:spTree>
    <p:extLst>
      <p:ext uri="{BB962C8B-B14F-4D97-AF65-F5344CB8AC3E}">
        <p14:creationId xmlns:p14="http://schemas.microsoft.com/office/powerpoint/2010/main" val="16417765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1219200" y="5791200"/>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10-9</a:t>
            </a:r>
          </a:p>
        </p:txBody>
      </p:sp>
      <p:sp>
        <p:nvSpPr>
          <p:cNvPr id="38915" name="Text Box 4"/>
          <p:cNvSpPr txBox="1">
            <a:spLocks noChangeArrowheads="1"/>
          </p:cNvSpPr>
          <p:nvPr/>
        </p:nvSpPr>
        <p:spPr bwMode="auto">
          <a:xfrm>
            <a:off x="152400" y="2524125"/>
            <a:ext cx="27432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600" b="1"/>
              <a:t>Case-based reasoning represents knowledge as a database of past cases and their solutions. The system uses a six-step process to generate solutions to new problems encountered by the user.</a:t>
            </a:r>
          </a:p>
        </p:txBody>
      </p:sp>
      <p:sp>
        <p:nvSpPr>
          <p:cNvPr id="131077" name="Rectangle 5"/>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How Case-Based Reasoning Works</a:t>
            </a:r>
          </a:p>
        </p:txBody>
      </p:sp>
      <p:sp>
        <p:nvSpPr>
          <p:cNvPr id="38917" name="Text Box 6"/>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Intelligent Systems for Decision Support</a:t>
            </a:r>
          </a:p>
        </p:txBody>
      </p:sp>
      <p:pic>
        <p:nvPicPr>
          <p:cNvPr id="389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133600"/>
            <a:ext cx="31765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87282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8"/>
          <p:cNvSpPr>
            <a:spLocks noChangeArrowheads="1"/>
          </p:cNvSpPr>
          <p:nvPr/>
        </p:nvSpPr>
        <p:spPr bwMode="auto">
          <a:xfrm>
            <a:off x="609600" y="1828800"/>
            <a:ext cx="8001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spcAft>
                <a:spcPct val="50000"/>
              </a:spcAft>
              <a:buFontTx/>
              <a:buChar char="•"/>
            </a:pPr>
            <a:r>
              <a:rPr lang="en-US" sz="2800" b="1">
                <a:cs typeface="Times New Roman" pitchFamily="18" charset="0"/>
              </a:rPr>
              <a:t>Fuzzy logic</a:t>
            </a:r>
          </a:p>
          <a:p>
            <a:pPr marL="800100" lvl="1" indent="-342900">
              <a:spcAft>
                <a:spcPct val="50000"/>
              </a:spcAft>
              <a:buFontTx/>
              <a:buChar char="•"/>
            </a:pPr>
            <a:r>
              <a:rPr lang="en-US" sz="2000" b="1">
                <a:cs typeface="Times New Roman" pitchFamily="18" charset="0"/>
              </a:rPr>
              <a:t>R</a:t>
            </a:r>
            <a:r>
              <a:rPr lang="en-US" sz="2000" b="1"/>
              <a:t>ule-based technology that represents imprecision in categories (e.g., “cold” versus “cool”) by creating rules that use approximate or subjective values</a:t>
            </a:r>
          </a:p>
          <a:p>
            <a:pPr marL="800100" lvl="1" indent="-342900">
              <a:spcAft>
                <a:spcPct val="50000"/>
              </a:spcAft>
              <a:buFontTx/>
              <a:buChar char="•"/>
            </a:pPr>
            <a:r>
              <a:rPr lang="en-US" sz="2000" b="1"/>
              <a:t>Describes a particular phenomenon or process linguistically and then represents that description in a small number of flexible rules</a:t>
            </a:r>
          </a:p>
          <a:p>
            <a:pPr marL="800100" lvl="1" indent="-342900">
              <a:spcAft>
                <a:spcPct val="50000"/>
              </a:spcAft>
              <a:buFontTx/>
              <a:buChar char="•"/>
            </a:pPr>
            <a:r>
              <a:rPr lang="en-US" sz="2000" b="1"/>
              <a:t>Provides solutions to problems requiring expertise that is difficult to represent in the form of crisp IF-THEN rules</a:t>
            </a:r>
          </a:p>
          <a:p>
            <a:pPr marL="1257300" lvl="2" indent="-342900">
              <a:spcAft>
                <a:spcPct val="50000"/>
              </a:spcAft>
              <a:buFontTx/>
              <a:buChar char="•"/>
            </a:pPr>
            <a:r>
              <a:rPr lang="en-US" sz="2000" b="1"/>
              <a:t>E.g., Sendai, Japan subway system uses fuzzy logic controls to accelerate so smoothly that standing passengers need not hold on</a:t>
            </a:r>
          </a:p>
        </p:txBody>
      </p:sp>
      <p:sp>
        <p:nvSpPr>
          <p:cNvPr id="39939" name="Text Box 9"/>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Intelligent Systems for Decision Support</a:t>
            </a:r>
          </a:p>
        </p:txBody>
      </p:sp>
    </p:spTree>
    <p:extLst>
      <p:ext uri="{BB962C8B-B14F-4D97-AF65-F5344CB8AC3E}">
        <p14:creationId xmlns:p14="http://schemas.microsoft.com/office/powerpoint/2010/main" val="22918143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3789363" y="6107113"/>
            <a:ext cx="1544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10-10</a:t>
            </a:r>
          </a:p>
        </p:txBody>
      </p:sp>
      <p:sp>
        <p:nvSpPr>
          <p:cNvPr id="40963" name="Text Box 4"/>
          <p:cNvSpPr txBox="1">
            <a:spLocks noChangeArrowheads="1"/>
          </p:cNvSpPr>
          <p:nvPr/>
        </p:nvSpPr>
        <p:spPr bwMode="auto">
          <a:xfrm>
            <a:off x="533400" y="5029200"/>
            <a:ext cx="80772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600" b="1"/>
              <a:t>The membership functions for the input called temperature are in the logic of the thermostat to control the room temperature. Membership functions help translate linguistic expressions, such as warm, into numbers that the computer can manipulate</a:t>
            </a:r>
          </a:p>
        </p:txBody>
      </p:sp>
      <p:sp>
        <p:nvSpPr>
          <p:cNvPr id="40964" name="Text Box 6"/>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Intelligent Systems for Decision Support</a:t>
            </a:r>
          </a:p>
        </p:txBody>
      </p:sp>
      <p:pic>
        <p:nvPicPr>
          <p:cNvPr id="409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57400"/>
            <a:ext cx="82581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a:spLocks noChangeArrowheads="1"/>
          </p:cNvSpPr>
          <p:nvPr/>
        </p:nvSpPr>
        <p:spPr bwMode="auto">
          <a:xfrm>
            <a:off x="685800" y="15240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Fuzzy Logic for Temperature Control</a:t>
            </a:r>
          </a:p>
        </p:txBody>
      </p:sp>
    </p:spTree>
    <p:extLst>
      <p:ext uri="{BB962C8B-B14F-4D97-AF65-F5344CB8AC3E}">
        <p14:creationId xmlns:p14="http://schemas.microsoft.com/office/powerpoint/2010/main" val="453390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1752600" y="1066800"/>
            <a:ext cx="617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t>P&amp;G Moves from Paper to Pixels for Knowledge Management</a:t>
            </a:r>
          </a:p>
        </p:txBody>
      </p:sp>
      <p:sp>
        <p:nvSpPr>
          <p:cNvPr id="5123" name="Rectangle 9"/>
          <p:cNvSpPr>
            <a:spLocks noGrp="1" noChangeArrowheads="1"/>
          </p:cNvSpPr>
          <p:nvPr>
            <p:ph type="body" idx="1"/>
          </p:nvPr>
        </p:nvSpPr>
        <p:spPr bwMode="auto">
          <a:xfrm>
            <a:off x="152400" y="1676400"/>
            <a:ext cx="31242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spcBef>
                <a:spcPct val="50000"/>
              </a:spcBef>
              <a:buClr>
                <a:schemeClr val="tx1"/>
              </a:buClr>
            </a:pPr>
            <a:r>
              <a:rPr lang="en-US" sz="2400" b="1" smtClean="0">
                <a:solidFill>
                  <a:srgbClr val="9F0F10"/>
                </a:solidFill>
                <a:latin typeface="Arial" charset="0"/>
              </a:rPr>
              <a:t>Problem:</a:t>
            </a:r>
            <a:r>
              <a:rPr lang="en-US" sz="2400" b="1" smtClean="0">
                <a:latin typeface="Arial" charset="0"/>
              </a:rPr>
              <a:t> large number of physical paper documents slowed down research and development.</a:t>
            </a:r>
          </a:p>
          <a:p>
            <a:pPr eaLnBrk="1" hangingPunct="1">
              <a:lnSpc>
                <a:spcPct val="80000"/>
              </a:lnSpc>
              <a:spcBef>
                <a:spcPct val="50000"/>
              </a:spcBef>
              <a:buClr>
                <a:schemeClr val="tx1"/>
              </a:buClr>
            </a:pPr>
            <a:r>
              <a:rPr lang="en-US" sz="2400" b="1" smtClean="0">
                <a:solidFill>
                  <a:srgbClr val="9F0F10"/>
                </a:solidFill>
                <a:latin typeface="Arial" charset="0"/>
              </a:rPr>
              <a:t>Solutions: </a:t>
            </a:r>
            <a:r>
              <a:rPr lang="en-US" sz="2400" b="1" smtClean="0">
                <a:latin typeface="Arial" charset="0"/>
              </a:rPr>
              <a:t>deploy an electronic document management system.</a:t>
            </a:r>
          </a:p>
          <a:p>
            <a:pPr eaLnBrk="1" hangingPunct="1">
              <a:lnSpc>
                <a:spcPct val="80000"/>
              </a:lnSpc>
              <a:buFontTx/>
              <a:buNone/>
            </a:pPr>
            <a:endParaRPr lang="en-US" sz="2400" smtClean="0"/>
          </a:p>
          <a:p>
            <a:pPr eaLnBrk="1" hangingPunct="1">
              <a:lnSpc>
                <a:spcPct val="80000"/>
              </a:lnSpc>
              <a:buFontTx/>
              <a:buNone/>
            </a:pPr>
            <a:endParaRPr lang="en-US" sz="2800" smtClean="0"/>
          </a:p>
          <a:p>
            <a:pPr eaLnBrk="1" hangingPunct="1">
              <a:lnSpc>
                <a:spcPct val="80000"/>
              </a:lnSpc>
              <a:buFontTx/>
              <a:buNone/>
            </a:pPr>
            <a:endParaRPr lang="en-US" sz="2800" smtClean="0"/>
          </a:p>
          <a:p>
            <a:pPr eaLnBrk="1" hangingPunct="1">
              <a:lnSpc>
                <a:spcPct val="80000"/>
              </a:lnSpc>
              <a:buFontTx/>
              <a:buNone/>
            </a:pPr>
            <a:endParaRPr lang="en-US" sz="2800" smtClean="0"/>
          </a:p>
          <a:p>
            <a:pPr eaLnBrk="1" hangingPunct="1">
              <a:lnSpc>
                <a:spcPct val="80000"/>
              </a:lnSpc>
              <a:buFontTx/>
              <a:buNone/>
            </a:pPr>
            <a:endParaRPr lang="en-US" sz="2800" smtClean="0"/>
          </a:p>
          <a:p>
            <a:pPr eaLnBrk="1" hangingPunct="1">
              <a:lnSpc>
                <a:spcPct val="80000"/>
              </a:lnSpc>
            </a:pPr>
            <a:endParaRPr lang="en-US" sz="2800" smtClean="0"/>
          </a:p>
        </p:txBody>
      </p:sp>
      <p:pic>
        <p:nvPicPr>
          <p:cNvPr id="51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981200"/>
            <a:ext cx="52578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0221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8"/>
          <p:cNvSpPr>
            <a:spLocks noChangeArrowheads="1"/>
          </p:cNvSpPr>
          <p:nvPr/>
        </p:nvSpPr>
        <p:spPr bwMode="auto">
          <a:xfrm>
            <a:off x="381000" y="1676400"/>
            <a:ext cx="830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spcAft>
                <a:spcPts val="1800"/>
              </a:spcAft>
              <a:buFontTx/>
              <a:buChar char="•"/>
            </a:pPr>
            <a:r>
              <a:rPr lang="en-US" sz="2800" b="1">
                <a:cs typeface="Times New Roman" pitchFamily="18" charset="0"/>
              </a:rPr>
              <a:t>Neural networks</a:t>
            </a:r>
          </a:p>
          <a:p>
            <a:pPr marL="800100" lvl="1" indent="-342900">
              <a:spcAft>
                <a:spcPts val="1800"/>
              </a:spcAft>
              <a:buFontTx/>
              <a:buChar char="•"/>
            </a:pPr>
            <a:r>
              <a:rPr lang="en-US" sz="2000" b="1"/>
              <a:t>Use hardware and software that parallel the processing patterns of a biological brain. </a:t>
            </a:r>
          </a:p>
          <a:p>
            <a:pPr marL="800100" lvl="1" indent="-342900">
              <a:spcAft>
                <a:spcPts val="1800"/>
              </a:spcAft>
              <a:buFontTx/>
              <a:buChar char="•"/>
            </a:pPr>
            <a:r>
              <a:rPr lang="en-US" sz="2000" b="1"/>
              <a:t>“Learn” patterns from large quantities of data by searching for relationships, building models, and correcting over and over again the model’s own mistakes.</a:t>
            </a:r>
          </a:p>
          <a:p>
            <a:pPr marL="800100" lvl="1" indent="-342900">
              <a:spcAft>
                <a:spcPts val="1800"/>
              </a:spcAft>
              <a:buFontTx/>
              <a:buChar char="•"/>
            </a:pPr>
            <a:r>
              <a:rPr lang="en-US" sz="2000" b="1"/>
              <a:t>Humans “train” the network by feeding it data for which the inputs produce a known set of outputs or conclusions.</a:t>
            </a:r>
          </a:p>
          <a:p>
            <a:pPr marL="1143000" lvl="2" indent="-228600">
              <a:spcAft>
                <a:spcPts val="1800"/>
              </a:spcAft>
              <a:buFontTx/>
              <a:buChar char="•"/>
            </a:pPr>
            <a:r>
              <a:rPr lang="en-US" sz="2000" b="1"/>
              <a:t>Machine learning</a:t>
            </a:r>
          </a:p>
          <a:p>
            <a:pPr marL="800100" lvl="1" indent="-342900">
              <a:spcAft>
                <a:spcPts val="1800"/>
              </a:spcAft>
              <a:buFontTx/>
              <a:buChar char="•"/>
            </a:pPr>
            <a:r>
              <a:rPr lang="en-US" sz="2000" b="1"/>
              <a:t>Useful for solving complex, poorly understood problems for which large amounts of data have been collected.</a:t>
            </a:r>
          </a:p>
          <a:p>
            <a:pPr marL="342900" indent="-342900">
              <a:spcAft>
                <a:spcPct val="50000"/>
              </a:spcAft>
              <a:buFontTx/>
              <a:buChar char="•"/>
            </a:pPr>
            <a:endParaRPr lang="en-US"/>
          </a:p>
        </p:txBody>
      </p:sp>
      <p:sp>
        <p:nvSpPr>
          <p:cNvPr id="41987" name="Text Box 9"/>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Intelligent Systems for Decision Support</a:t>
            </a:r>
          </a:p>
        </p:txBody>
      </p:sp>
    </p:spTree>
    <p:extLst>
      <p:ext uri="{BB962C8B-B14F-4D97-AF65-F5344CB8AC3E}">
        <p14:creationId xmlns:p14="http://schemas.microsoft.com/office/powerpoint/2010/main" val="11408439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
          <p:cNvSpPr txBox="1">
            <a:spLocks noChangeArrowheads="1"/>
          </p:cNvSpPr>
          <p:nvPr/>
        </p:nvSpPr>
        <p:spPr bwMode="auto">
          <a:xfrm>
            <a:off x="3789363" y="6107113"/>
            <a:ext cx="1544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10-11</a:t>
            </a:r>
          </a:p>
        </p:txBody>
      </p:sp>
      <p:sp>
        <p:nvSpPr>
          <p:cNvPr id="43011" name="Text Box 4"/>
          <p:cNvSpPr txBox="1">
            <a:spLocks noChangeArrowheads="1"/>
          </p:cNvSpPr>
          <p:nvPr/>
        </p:nvSpPr>
        <p:spPr bwMode="auto">
          <a:xfrm>
            <a:off x="1524000" y="5638800"/>
            <a:ext cx="6096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900" b="1"/>
              <a:t>A neural network uses rules it “learns” from patterns in data to construct a hidden layer of logic. The hidden layer then processes inputs, classifying them based on the experience of the model. In this example, the  neural network has been trained to distinguish between valid and fraudulent credit card purchases.</a:t>
            </a:r>
          </a:p>
        </p:txBody>
      </p:sp>
      <p:sp>
        <p:nvSpPr>
          <p:cNvPr id="43012" name="Text Box 6"/>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Intelligent Systems for Decision Support</a:t>
            </a:r>
          </a:p>
        </p:txBody>
      </p:sp>
      <p:sp>
        <p:nvSpPr>
          <p:cNvPr id="9" name="Rectangle 5"/>
          <p:cNvSpPr>
            <a:spLocks noChangeArrowheads="1"/>
          </p:cNvSpPr>
          <p:nvPr/>
        </p:nvSpPr>
        <p:spPr bwMode="auto">
          <a:xfrm>
            <a:off x="685800" y="16002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How a Neural Network Works</a:t>
            </a:r>
          </a:p>
        </p:txBody>
      </p:sp>
      <p:pic>
        <p:nvPicPr>
          <p:cNvPr id="430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33600"/>
            <a:ext cx="80660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39946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8"/>
          <p:cNvSpPr>
            <a:spLocks noChangeArrowheads="1"/>
          </p:cNvSpPr>
          <p:nvPr/>
        </p:nvSpPr>
        <p:spPr bwMode="auto">
          <a:xfrm>
            <a:off x="609600" y="1676400"/>
            <a:ext cx="8001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spcAft>
                <a:spcPts val="1800"/>
              </a:spcAft>
              <a:buFontTx/>
              <a:buChar char="•"/>
            </a:pPr>
            <a:r>
              <a:rPr lang="en-US" sz="2800" b="1">
                <a:cs typeface="Times New Roman" pitchFamily="18" charset="0"/>
              </a:rPr>
              <a:t>Genetic algorithms</a:t>
            </a:r>
          </a:p>
          <a:p>
            <a:pPr marL="800100" lvl="1" indent="-342900">
              <a:spcAft>
                <a:spcPts val="1800"/>
              </a:spcAft>
              <a:buFontTx/>
              <a:buChar char="•"/>
            </a:pPr>
            <a:r>
              <a:rPr lang="en-US" sz="2000" b="1">
                <a:cs typeface="Times New Roman" pitchFamily="18" charset="0"/>
              </a:rPr>
              <a:t>F</a:t>
            </a:r>
            <a:r>
              <a:rPr lang="en-US" sz="2000" b="1"/>
              <a:t>ind the optimal solution for a specific problem by examining very large number of alternative solutions for that problem.</a:t>
            </a:r>
          </a:p>
          <a:p>
            <a:pPr marL="800100" lvl="1" indent="-342900">
              <a:spcAft>
                <a:spcPts val="1800"/>
              </a:spcAft>
              <a:buFontTx/>
              <a:buChar char="•"/>
            </a:pPr>
            <a:r>
              <a:rPr lang="en-US" sz="2000" b="1"/>
              <a:t>Based on techniques inspired by evolutionary biology: inheritance, mutation, selection, and so on.</a:t>
            </a:r>
          </a:p>
          <a:p>
            <a:pPr marL="800100" lvl="1" indent="-342900">
              <a:spcAft>
                <a:spcPts val="1800"/>
              </a:spcAft>
              <a:buFontTx/>
              <a:buChar char="•"/>
            </a:pPr>
            <a:r>
              <a:rPr lang="en-US" sz="2000" b="1"/>
              <a:t>Work by representing a solution as a string of 0s and 1s, then searching randomly generated strings of binary digits to identify best possible solution.</a:t>
            </a:r>
          </a:p>
          <a:p>
            <a:pPr marL="800100" lvl="1" indent="-342900">
              <a:spcAft>
                <a:spcPts val="1800"/>
              </a:spcAft>
              <a:buFontTx/>
              <a:buChar char="•"/>
            </a:pPr>
            <a:r>
              <a:rPr lang="en-US" sz="2000" b="1"/>
              <a:t>Used to solve complex problems that are very dynamic and complex, involving hundreds or thousands of variables or formulas.</a:t>
            </a:r>
            <a:endParaRPr lang="en-US" b="1">
              <a:cs typeface="Times New Roman" pitchFamily="18" charset="0"/>
            </a:endParaRPr>
          </a:p>
        </p:txBody>
      </p:sp>
      <p:sp>
        <p:nvSpPr>
          <p:cNvPr id="44035" name="Text Box 9"/>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Intelligent Systems for Decision Support</a:t>
            </a:r>
          </a:p>
        </p:txBody>
      </p:sp>
    </p:spTree>
    <p:extLst>
      <p:ext uri="{BB962C8B-B14F-4D97-AF65-F5344CB8AC3E}">
        <p14:creationId xmlns:p14="http://schemas.microsoft.com/office/powerpoint/2010/main" val="2390660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3789363" y="6107113"/>
            <a:ext cx="1544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10-12</a:t>
            </a:r>
          </a:p>
        </p:txBody>
      </p:sp>
      <p:sp>
        <p:nvSpPr>
          <p:cNvPr id="45059" name="Text Box 4"/>
          <p:cNvSpPr txBox="1">
            <a:spLocks noChangeArrowheads="1"/>
          </p:cNvSpPr>
          <p:nvPr/>
        </p:nvSpPr>
        <p:spPr bwMode="auto">
          <a:xfrm>
            <a:off x="1752600" y="5638800"/>
            <a:ext cx="5638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900" b="1"/>
              <a:t>This example illustrates an initial population of “chromosomes,” each representing a different solution. The genetic algorithm uses an iterative process to refine the initial solutions so that the better ones, those with the higher fitness, are more likely to emerge as the best solution.</a:t>
            </a:r>
          </a:p>
        </p:txBody>
      </p:sp>
      <p:sp>
        <p:nvSpPr>
          <p:cNvPr id="45060" name="Text Box 6"/>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Intelligent Systems for Decision Support</a:t>
            </a:r>
          </a:p>
        </p:txBody>
      </p:sp>
      <p:sp>
        <p:nvSpPr>
          <p:cNvPr id="9" name="Rectangle 5"/>
          <p:cNvSpPr>
            <a:spLocks noChangeArrowheads="1"/>
          </p:cNvSpPr>
          <p:nvPr/>
        </p:nvSpPr>
        <p:spPr bwMode="auto">
          <a:xfrm>
            <a:off x="685800" y="16002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The Components of a Genetic Algorithm</a:t>
            </a:r>
          </a:p>
        </p:txBody>
      </p:sp>
      <p:pic>
        <p:nvPicPr>
          <p:cNvPr id="450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33600"/>
            <a:ext cx="8228013"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81402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9" name="Rectangle 9"/>
          <p:cNvSpPr>
            <a:spLocks noChangeArrowheads="1"/>
          </p:cNvSpPr>
          <p:nvPr/>
        </p:nvSpPr>
        <p:spPr bwMode="auto">
          <a:xfrm>
            <a:off x="685800" y="1612900"/>
            <a:ext cx="7772400" cy="822325"/>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cs typeface="Times New Roman" pitchFamily="18" charset="0"/>
              </a:rPr>
              <a:t>Interactive Session: Technology</a:t>
            </a:r>
          </a:p>
          <a:p>
            <a:pPr algn="ctr">
              <a:defRPr/>
            </a:pPr>
            <a:r>
              <a:rPr lang="en-US" b="1">
                <a:solidFill>
                  <a:srgbClr val="9F0F10"/>
                </a:solidFill>
                <a:effectLst>
                  <a:outerShdw blurRad="38100" dist="38100" dir="2700000" algn="tl">
                    <a:srgbClr val="C0C0C0"/>
                  </a:outerShdw>
                </a:effectLst>
                <a:cs typeface="Times New Roman" pitchFamily="18" charset="0"/>
              </a:rPr>
              <a:t>Reality Mining</a:t>
            </a:r>
          </a:p>
        </p:txBody>
      </p:sp>
      <p:sp>
        <p:nvSpPr>
          <p:cNvPr id="92172" name="Rectangle 12"/>
          <p:cNvSpPr>
            <a:spLocks noChangeArrowheads="1"/>
          </p:cNvSpPr>
          <p:nvPr/>
        </p:nvSpPr>
        <p:spPr bwMode="auto">
          <a:xfrm>
            <a:off x="457200" y="1981200"/>
            <a:ext cx="8001000" cy="4114800"/>
          </a:xfrm>
          <a:prstGeom prst="rect">
            <a:avLst/>
          </a:prstGeom>
          <a:noFill/>
          <a:ln w="12700">
            <a:noFill/>
            <a:miter lim="800000"/>
            <a:headEnd/>
            <a:tailEnd/>
          </a:ln>
          <a:effectLst/>
        </p:spPr>
        <p:txBody>
          <a:bodyPr lIns="90488" tIns="0" rIns="90488" bIns="44450"/>
          <a:lstStyle/>
          <a:p>
            <a:pPr marL="342900" indent="-342900">
              <a:spcBef>
                <a:spcPct val="5000"/>
              </a:spcBef>
              <a:defRPr/>
            </a:pPr>
            <a:endParaRPr lang="en-US" b="1">
              <a:effectLst>
                <a:outerShdw blurRad="38100" dist="38100" dir="2700000" algn="tl">
                  <a:srgbClr val="C0C0C0"/>
                </a:outerShdw>
              </a:effectLst>
              <a:cs typeface="Times New Roman" pitchFamily="18" charset="0"/>
            </a:endParaRPr>
          </a:p>
          <a:p>
            <a:pPr marL="342900" indent="-342900">
              <a:buFontTx/>
              <a:buChar char="•"/>
              <a:defRPr/>
            </a:pPr>
            <a:r>
              <a:rPr lang="en-US" b="1">
                <a:cs typeface="Times New Roman" pitchFamily="18" charset="0"/>
              </a:rPr>
              <a:t>Read the Interactive Session and then discuss the following questions:</a:t>
            </a:r>
            <a:endParaRPr lang="en-US" sz="2000" b="1"/>
          </a:p>
          <a:p>
            <a:pPr marL="742950" lvl="1" indent="-285750">
              <a:spcBef>
                <a:spcPct val="50000"/>
              </a:spcBef>
              <a:buFontTx/>
              <a:buChar char="•"/>
              <a:defRPr/>
            </a:pPr>
            <a:r>
              <a:rPr lang="en-US" sz="1800" b="1">
                <a:cs typeface="Times New Roman" pitchFamily="18" charset="0"/>
              </a:rPr>
              <a:t>Why might businesses be interested in location-based mobile networking?</a:t>
            </a:r>
          </a:p>
          <a:p>
            <a:pPr marL="742950" lvl="1" indent="-285750">
              <a:spcBef>
                <a:spcPct val="50000"/>
              </a:spcBef>
              <a:buFontTx/>
              <a:buChar char="•"/>
              <a:defRPr/>
            </a:pPr>
            <a:r>
              <a:rPr lang="en-US" sz="1800" b="1">
                <a:cs typeface="Times New Roman" pitchFamily="18" charset="0"/>
              </a:rPr>
              <a:t>What technological developments have set the stage for the growth of Sense Networks and the success of their products?</a:t>
            </a:r>
          </a:p>
          <a:p>
            <a:pPr marL="742950" lvl="1" indent="-285750">
              <a:spcBef>
                <a:spcPct val="50000"/>
              </a:spcBef>
              <a:buFontTx/>
              <a:buChar char="•"/>
              <a:defRPr/>
            </a:pPr>
            <a:r>
              <a:rPr lang="en-US" sz="1800" b="1">
                <a:cs typeface="Times New Roman" pitchFamily="18" charset="0"/>
              </a:rPr>
              <a:t>Do you feel that the privacy risks surrounding Citysense are significant? Would you sign up to use Sense Networks services? Why or why not?</a:t>
            </a:r>
          </a:p>
        </p:txBody>
      </p:sp>
      <p:sp>
        <p:nvSpPr>
          <p:cNvPr id="46084" name="Text Box 20"/>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Intelligent Systems for Decision Support</a:t>
            </a:r>
          </a:p>
        </p:txBody>
      </p:sp>
    </p:spTree>
    <p:extLst>
      <p:ext uri="{BB962C8B-B14F-4D97-AF65-F5344CB8AC3E}">
        <p14:creationId xmlns:p14="http://schemas.microsoft.com/office/powerpoint/2010/main" val="25176008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8"/>
          <p:cNvSpPr>
            <a:spLocks noChangeArrowheads="1"/>
          </p:cNvSpPr>
          <p:nvPr/>
        </p:nvSpPr>
        <p:spPr bwMode="auto">
          <a:xfrm>
            <a:off x="457200" y="1676400"/>
            <a:ext cx="7696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spcAft>
                <a:spcPts val="1800"/>
              </a:spcAft>
              <a:buFontTx/>
              <a:buChar char="•"/>
            </a:pPr>
            <a:r>
              <a:rPr lang="en-US" sz="2800" b="1">
                <a:cs typeface="Times New Roman" pitchFamily="18" charset="0"/>
              </a:rPr>
              <a:t>Intelligent agents</a:t>
            </a:r>
          </a:p>
          <a:p>
            <a:pPr marL="800100" lvl="1" indent="-342900">
              <a:spcAft>
                <a:spcPts val="1800"/>
              </a:spcAft>
              <a:buFontTx/>
              <a:buChar char="•"/>
            </a:pPr>
            <a:r>
              <a:rPr lang="en-US" sz="2000" b="1">
                <a:cs typeface="Times New Roman" pitchFamily="18" charset="0"/>
              </a:rPr>
              <a:t>P</a:t>
            </a:r>
            <a:r>
              <a:rPr lang="en-US" sz="2000" b="1"/>
              <a:t>rograms that work in the background without direct human intervention to carry out specific, repetitive, and predictable tasks for user, business process, or software application</a:t>
            </a:r>
          </a:p>
          <a:p>
            <a:pPr marL="800100" lvl="1" indent="-342900">
              <a:spcAft>
                <a:spcPts val="1800"/>
              </a:spcAft>
              <a:buFontTx/>
              <a:buChar char="•"/>
            </a:pPr>
            <a:r>
              <a:rPr lang="en-US" sz="2000" b="1">
                <a:cs typeface="Times New Roman" pitchFamily="18" charset="0"/>
              </a:rPr>
              <a:t>Shopping bots  </a:t>
            </a:r>
            <a:r>
              <a:rPr lang="en-US" sz="2000" b="1">
                <a:cs typeface="Times New Roman" pitchFamily="18" charset="0"/>
                <a:hlinkClick r:id="rId3"/>
              </a:rPr>
              <a:t>MySimon.com</a:t>
            </a:r>
            <a:endParaRPr lang="en-US" sz="2000" b="1">
              <a:cs typeface="Times New Roman" pitchFamily="18" charset="0"/>
            </a:endParaRPr>
          </a:p>
          <a:p>
            <a:pPr marL="800100" lvl="1" indent="-342900">
              <a:spcAft>
                <a:spcPts val="1800"/>
              </a:spcAft>
              <a:buFontTx/>
              <a:buChar char="•"/>
            </a:pPr>
            <a:r>
              <a:rPr lang="en-US" sz="2000" b="1"/>
              <a:t>Procter &amp; Gamble (P&amp;G) programmed group of  semiautonomous agents to emulate behavior of supply-chain components, such as trucks, production facilities, distributors, and retail stores and created simulations to determine how to make supply chain more efficient</a:t>
            </a:r>
            <a:endParaRPr lang="en-US" sz="2000" b="1">
              <a:cs typeface="Times New Roman" pitchFamily="18" charset="0"/>
            </a:endParaRPr>
          </a:p>
        </p:txBody>
      </p:sp>
      <p:sp>
        <p:nvSpPr>
          <p:cNvPr id="47107" name="Text Box 9"/>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Intelligent Systems for Decision Support</a:t>
            </a:r>
          </a:p>
        </p:txBody>
      </p:sp>
    </p:spTree>
    <p:extLst>
      <p:ext uri="{BB962C8B-B14F-4D97-AF65-F5344CB8AC3E}">
        <p14:creationId xmlns:p14="http://schemas.microsoft.com/office/powerpoint/2010/main" val="28900623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3"/>
          <p:cNvSpPr txBox="1">
            <a:spLocks noChangeArrowheads="1"/>
          </p:cNvSpPr>
          <p:nvPr/>
        </p:nvSpPr>
        <p:spPr bwMode="auto">
          <a:xfrm>
            <a:off x="3810000" y="6096000"/>
            <a:ext cx="153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10-13</a:t>
            </a:r>
          </a:p>
        </p:txBody>
      </p:sp>
      <p:sp>
        <p:nvSpPr>
          <p:cNvPr id="48131" name="Text Box 4"/>
          <p:cNvSpPr txBox="1">
            <a:spLocks noChangeArrowheads="1"/>
          </p:cNvSpPr>
          <p:nvPr/>
        </p:nvSpPr>
        <p:spPr bwMode="auto">
          <a:xfrm>
            <a:off x="152400" y="5959475"/>
            <a:ext cx="28194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900" b="1"/>
              <a:t>Intelligent agents are helping Procter &amp; Gamble shorten the replenishment cycles for products, such as a box of Tide.</a:t>
            </a:r>
            <a:endParaRPr lang="en-US" sz="900"/>
          </a:p>
        </p:txBody>
      </p:sp>
      <p:sp>
        <p:nvSpPr>
          <p:cNvPr id="131077" name="Rectangle 5"/>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Intelligent Agents in P&amp;G’s Supply Chain Network</a:t>
            </a:r>
          </a:p>
        </p:txBody>
      </p:sp>
      <p:sp>
        <p:nvSpPr>
          <p:cNvPr id="48133" name="Text Box 6"/>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Intelligent Systems for Decision Support</a:t>
            </a:r>
          </a:p>
        </p:txBody>
      </p:sp>
      <p:pic>
        <p:nvPicPr>
          <p:cNvPr id="48134" name="Picture 7" descr="fig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286000"/>
            <a:ext cx="5684838"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34615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ChangeArrowheads="1"/>
          </p:cNvSpPr>
          <p:nvPr/>
        </p:nvSpPr>
        <p:spPr bwMode="auto">
          <a:xfrm>
            <a:off x="685800" y="3822700"/>
            <a:ext cx="80772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spcBef>
                <a:spcPct val="50000"/>
              </a:spcBef>
              <a:buFontTx/>
              <a:buChar char="•"/>
            </a:pPr>
            <a:endParaRPr lang="en-US" b="1">
              <a:cs typeface="Times New Roman" pitchFamily="18" charset="0"/>
            </a:endParaRPr>
          </a:p>
        </p:txBody>
      </p:sp>
      <p:sp>
        <p:nvSpPr>
          <p:cNvPr id="49155" name="Text Box 19"/>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Systems for Managing Knowledge</a:t>
            </a:r>
          </a:p>
        </p:txBody>
      </p:sp>
      <p:sp>
        <p:nvSpPr>
          <p:cNvPr id="49156" name="Text Box 23"/>
          <p:cNvSpPr txBox="1">
            <a:spLocks noChangeArrowheads="1"/>
          </p:cNvSpPr>
          <p:nvPr/>
        </p:nvSpPr>
        <p:spPr bwMode="auto">
          <a:xfrm>
            <a:off x="457200" y="1639888"/>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p>
        </p:txBody>
      </p:sp>
      <p:sp>
        <p:nvSpPr>
          <p:cNvPr id="49157" name="Rectangle 4"/>
          <p:cNvSpPr>
            <a:spLocks noChangeArrowheads="1"/>
          </p:cNvSpPr>
          <p:nvPr/>
        </p:nvSpPr>
        <p:spPr bwMode="auto">
          <a:xfrm>
            <a:off x="533400" y="1600200"/>
            <a:ext cx="8077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spcAft>
                <a:spcPts val="1800"/>
              </a:spcAft>
              <a:buFontTx/>
              <a:buChar char="•"/>
            </a:pPr>
            <a:r>
              <a:rPr lang="en-US" sz="2800" b="1"/>
              <a:t>Knowledge management</a:t>
            </a:r>
          </a:p>
          <a:p>
            <a:pPr marL="800100" lvl="1" indent="-342900">
              <a:spcAft>
                <a:spcPts val="1800"/>
              </a:spcAft>
              <a:buFontTx/>
              <a:buChar char="•"/>
            </a:pPr>
            <a:r>
              <a:rPr lang="en-US" b="1"/>
              <a:t>Business processes developed for creating, storing, transferring, and applying knowledge</a:t>
            </a:r>
          </a:p>
          <a:p>
            <a:pPr marL="800100" lvl="1" indent="-342900">
              <a:spcAft>
                <a:spcPts val="1800"/>
              </a:spcAft>
              <a:buFontTx/>
              <a:buChar char="•"/>
            </a:pPr>
            <a:r>
              <a:rPr lang="en-US" b="1"/>
              <a:t>Increases the ability of organization to learn from environment and to incorporate knowledge into business processes and decision making</a:t>
            </a:r>
          </a:p>
          <a:p>
            <a:pPr marL="800100" lvl="1" indent="-342900">
              <a:spcAft>
                <a:spcPts val="1800"/>
              </a:spcAft>
              <a:buFontTx/>
              <a:buChar char="•"/>
            </a:pPr>
            <a:r>
              <a:rPr lang="en-US" b="1"/>
              <a:t>Knowing how to do things effectively and efficiently in ways that other organizations cannot duplicate is major source of profit and competitive advantage</a:t>
            </a:r>
          </a:p>
        </p:txBody>
      </p:sp>
    </p:spTree>
    <p:extLst>
      <p:ext uri="{BB962C8B-B14F-4D97-AF65-F5344CB8AC3E}">
        <p14:creationId xmlns:p14="http://schemas.microsoft.com/office/powerpoint/2010/main" val="41415640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ChangeArrowheads="1"/>
          </p:cNvSpPr>
          <p:nvPr/>
        </p:nvSpPr>
        <p:spPr bwMode="auto">
          <a:xfrm>
            <a:off x="381000" y="2057400"/>
            <a:ext cx="8382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spcAft>
                <a:spcPts val="900"/>
              </a:spcAft>
              <a:buFontTx/>
              <a:buChar char="•"/>
            </a:pPr>
            <a:r>
              <a:rPr lang="en-US" b="1">
                <a:cs typeface="Times New Roman" pitchFamily="18" charset="0"/>
              </a:rPr>
              <a:t>Three kinds of knowledge</a:t>
            </a:r>
          </a:p>
          <a:p>
            <a:pPr marL="800100" lvl="1" indent="-342900">
              <a:spcAft>
                <a:spcPts val="900"/>
              </a:spcAft>
              <a:buFontTx/>
              <a:buChar char="•"/>
            </a:pPr>
            <a:r>
              <a:rPr lang="en-US" sz="2000" b="1">
                <a:cs typeface="Times New Roman" pitchFamily="18" charset="0"/>
              </a:rPr>
              <a:t>Structured: structured text documents (reports, presentations)</a:t>
            </a:r>
          </a:p>
          <a:p>
            <a:pPr marL="800100" lvl="1" indent="-342900">
              <a:spcAft>
                <a:spcPts val="900"/>
              </a:spcAft>
              <a:buFontTx/>
              <a:buChar char="•"/>
            </a:pPr>
            <a:r>
              <a:rPr lang="en-US" sz="2000" b="1">
                <a:cs typeface="Times New Roman" pitchFamily="18" charset="0"/>
              </a:rPr>
              <a:t>Semistructured: e-mail, voice mail, digital pictures, bulletin-board postings</a:t>
            </a:r>
          </a:p>
          <a:p>
            <a:pPr marL="800100" lvl="1" indent="-342900">
              <a:spcAft>
                <a:spcPts val="900"/>
              </a:spcAft>
              <a:buFontTx/>
              <a:buChar char="•"/>
            </a:pPr>
            <a:r>
              <a:rPr lang="en-US" sz="2000" b="1">
                <a:cs typeface="Times New Roman" pitchFamily="18" charset="0"/>
              </a:rPr>
              <a:t>Tacit knowledge (unstructured): knowledge residing in heads of employees, rarely written down</a:t>
            </a:r>
          </a:p>
          <a:p>
            <a:pPr marL="342900" indent="-342900">
              <a:spcAft>
                <a:spcPts val="900"/>
              </a:spcAft>
              <a:buFontTx/>
              <a:buChar char="•"/>
            </a:pPr>
            <a:r>
              <a:rPr lang="en-US" b="1"/>
              <a:t>Enterprise-wide knowledge management systems</a:t>
            </a:r>
          </a:p>
          <a:p>
            <a:pPr marL="800100" lvl="1" indent="-342900">
              <a:spcAft>
                <a:spcPts val="900"/>
              </a:spcAft>
              <a:buFontTx/>
              <a:buChar char="•"/>
            </a:pPr>
            <a:r>
              <a:rPr lang="en-US" sz="2000" b="1"/>
              <a:t>Deal with all three types of knowledge</a:t>
            </a:r>
          </a:p>
          <a:p>
            <a:pPr marL="800100" lvl="1" indent="-342900">
              <a:spcAft>
                <a:spcPts val="900"/>
              </a:spcAft>
              <a:buFontTx/>
              <a:buChar char="•"/>
            </a:pPr>
            <a:r>
              <a:rPr lang="en-US" sz="2000" b="1"/>
              <a:t>General-purpose, firm-wide systems that collect, store, distribute, and apply digital content and knowledge</a:t>
            </a:r>
            <a:endParaRPr lang="en-US" sz="4800" b="1">
              <a:cs typeface="Times New Roman" pitchFamily="18" charset="0"/>
            </a:endParaRPr>
          </a:p>
        </p:txBody>
      </p:sp>
      <p:sp>
        <p:nvSpPr>
          <p:cNvPr id="11269" name="Rectangle 5"/>
          <p:cNvSpPr>
            <a:spLocks noChangeArrowheads="1"/>
          </p:cNvSpPr>
          <p:nvPr/>
        </p:nvSpPr>
        <p:spPr bwMode="auto">
          <a:xfrm>
            <a:off x="533400" y="1524000"/>
            <a:ext cx="82296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Enterprise-Wide Knowledge Management Systems</a:t>
            </a:r>
          </a:p>
        </p:txBody>
      </p:sp>
      <p:sp>
        <p:nvSpPr>
          <p:cNvPr id="50180" name="Text Box 19"/>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Systems for Managing Knowledge</a:t>
            </a:r>
          </a:p>
        </p:txBody>
      </p:sp>
      <p:sp>
        <p:nvSpPr>
          <p:cNvPr id="50181" name="Text Box 23"/>
          <p:cNvSpPr txBox="1">
            <a:spLocks noChangeArrowheads="1"/>
          </p:cNvSpPr>
          <p:nvPr/>
        </p:nvSpPr>
        <p:spPr bwMode="auto">
          <a:xfrm>
            <a:off x="457200" y="1639888"/>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p>
        </p:txBody>
      </p:sp>
    </p:spTree>
    <p:extLst>
      <p:ext uri="{BB962C8B-B14F-4D97-AF65-F5344CB8AC3E}">
        <p14:creationId xmlns:p14="http://schemas.microsoft.com/office/powerpoint/2010/main" val="38202683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ChangeArrowheads="1"/>
          </p:cNvSpPr>
          <p:nvPr/>
        </p:nvSpPr>
        <p:spPr bwMode="auto">
          <a:xfrm>
            <a:off x="381000" y="2057400"/>
            <a:ext cx="822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spcAft>
                <a:spcPts val="1200"/>
              </a:spcAft>
              <a:buFontTx/>
              <a:buChar char="•"/>
            </a:pPr>
            <a:r>
              <a:rPr lang="en-US" sz="2800" b="1">
                <a:cs typeface="Times New Roman" pitchFamily="18" charset="0"/>
              </a:rPr>
              <a:t>Enterprise content management systems</a:t>
            </a:r>
          </a:p>
          <a:p>
            <a:pPr marL="800100" lvl="1" indent="-342900">
              <a:spcAft>
                <a:spcPts val="1200"/>
              </a:spcAft>
              <a:buFontTx/>
              <a:buChar char="•"/>
            </a:pPr>
            <a:r>
              <a:rPr lang="en-US" b="1"/>
              <a:t>Capabilities for knowledge capture, storage</a:t>
            </a:r>
          </a:p>
          <a:p>
            <a:pPr marL="800100" lvl="1" indent="-342900">
              <a:spcAft>
                <a:spcPts val="1200"/>
              </a:spcAft>
              <a:buFontTx/>
              <a:buChar char="•"/>
            </a:pPr>
            <a:r>
              <a:rPr lang="en-US" b="1">
                <a:cs typeface="Times New Roman" pitchFamily="18" charset="0"/>
              </a:rPr>
              <a:t>Repositories for documents and best practices</a:t>
            </a:r>
          </a:p>
          <a:p>
            <a:pPr marL="800100" lvl="1" indent="-342900">
              <a:spcAft>
                <a:spcPts val="1200"/>
              </a:spcAft>
              <a:buFontTx/>
              <a:buChar char="•"/>
            </a:pPr>
            <a:r>
              <a:rPr lang="en-US" b="1"/>
              <a:t>Capabilities for collecting and organizing semistructured knowledge such as e-mail</a:t>
            </a:r>
          </a:p>
          <a:p>
            <a:pPr marL="342900" indent="-342900">
              <a:spcAft>
                <a:spcPts val="1200"/>
              </a:spcAft>
              <a:buFontTx/>
              <a:buChar char="•"/>
            </a:pPr>
            <a:r>
              <a:rPr lang="en-US" sz="2800" b="1">
                <a:cs typeface="Times New Roman" pitchFamily="18" charset="0"/>
              </a:rPr>
              <a:t>Classification schemes</a:t>
            </a:r>
          </a:p>
          <a:p>
            <a:pPr marL="800100" lvl="1" indent="-342900">
              <a:spcAft>
                <a:spcPts val="1200"/>
              </a:spcAft>
              <a:buFontTx/>
              <a:buChar char="•"/>
            </a:pPr>
            <a:r>
              <a:rPr lang="en-US" b="1">
                <a:cs typeface="Times New Roman" pitchFamily="18" charset="0"/>
              </a:rPr>
              <a:t>Key problem in managing knowledge</a:t>
            </a:r>
          </a:p>
          <a:p>
            <a:pPr marL="800100" lvl="1" indent="-342900">
              <a:spcAft>
                <a:spcPts val="1200"/>
              </a:spcAft>
              <a:buFontTx/>
              <a:buChar char="•"/>
            </a:pPr>
            <a:r>
              <a:rPr lang="en-US" b="1">
                <a:cs typeface="Times New Roman" pitchFamily="18" charset="0"/>
              </a:rPr>
              <a:t>Each knowledge object must be tagged for retrieval</a:t>
            </a:r>
          </a:p>
          <a:p>
            <a:pPr marL="800100" lvl="1" indent="-342900">
              <a:spcBef>
                <a:spcPct val="50000"/>
              </a:spcBef>
              <a:buFontTx/>
              <a:buChar char="•"/>
            </a:pPr>
            <a:endParaRPr lang="en-US" b="1">
              <a:cs typeface="Times New Roman" pitchFamily="18" charset="0"/>
            </a:endParaRPr>
          </a:p>
        </p:txBody>
      </p:sp>
      <p:sp>
        <p:nvSpPr>
          <p:cNvPr id="11269" name="Rectangle 5"/>
          <p:cNvSpPr>
            <a:spLocks noChangeArrowheads="1"/>
          </p:cNvSpPr>
          <p:nvPr/>
        </p:nvSpPr>
        <p:spPr bwMode="auto">
          <a:xfrm>
            <a:off x="533400" y="1524000"/>
            <a:ext cx="82296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Enterprise-Wide Knowledge Management Systems</a:t>
            </a:r>
          </a:p>
        </p:txBody>
      </p:sp>
      <p:sp>
        <p:nvSpPr>
          <p:cNvPr id="51204" name="Text Box 19"/>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Systems for Managing Knowledge</a:t>
            </a:r>
          </a:p>
        </p:txBody>
      </p:sp>
      <p:sp>
        <p:nvSpPr>
          <p:cNvPr id="51205" name="Text Box 23"/>
          <p:cNvSpPr txBox="1">
            <a:spLocks noChangeArrowheads="1"/>
          </p:cNvSpPr>
          <p:nvPr/>
        </p:nvSpPr>
        <p:spPr bwMode="auto">
          <a:xfrm>
            <a:off x="457200" y="1639888"/>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p>
        </p:txBody>
      </p:sp>
    </p:spTree>
    <p:extLst>
      <p:ext uri="{BB962C8B-B14F-4D97-AF65-F5344CB8AC3E}">
        <p14:creationId xmlns:p14="http://schemas.microsoft.com/office/powerpoint/2010/main" val="25563119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1752600" y="1066800"/>
            <a:ext cx="617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t>P&amp;G Moves from Paper to Pixels for Knowledge Management</a:t>
            </a:r>
          </a:p>
        </p:txBody>
      </p:sp>
      <p:sp>
        <p:nvSpPr>
          <p:cNvPr id="6147" name="Rectangle 9"/>
          <p:cNvSpPr>
            <a:spLocks noGrp="1" noChangeArrowheads="1"/>
          </p:cNvSpPr>
          <p:nvPr>
            <p:ph type="body" idx="1"/>
          </p:nvPr>
        </p:nvSpPr>
        <p:spPr bwMode="auto">
          <a:xfrm>
            <a:off x="457200" y="2209800"/>
            <a:ext cx="7924800" cy="3992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10000"/>
              </a:lnSpc>
              <a:spcBef>
                <a:spcPts val="1200"/>
              </a:spcBef>
              <a:buClr>
                <a:schemeClr val="tx1"/>
              </a:buClr>
            </a:pPr>
            <a:r>
              <a:rPr lang="en-US" sz="2400" b="1" smtClean="0">
                <a:solidFill>
                  <a:srgbClr val="9F0F10"/>
                </a:solidFill>
                <a:latin typeface="Arial" charset="0"/>
              </a:rPr>
              <a:t>eLab Notebook</a:t>
            </a:r>
            <a:r>
              <a:rPr lang="en-US" sz="2400" b="1" smtClean="0">
                <a:latin typeface="Arial" charset="0"/>
              </a:rPr>
              <a:t> uses Adobe LiveCycle software to create a searchable archive of PDF files and embeds usage rights within documents.</a:t>
            </a:r>
          </a:p>
          <a:p>
            <a:pPr eaLnBrk="1" hangingPunct="1">
              <a:lnSpc>
                <a:spcPct val="110000"/>
              </a:lnSpc>
              <a:spcBef>
                <a:spcPts val="1200"/>
              </a:spcBef>
            </a:pPr>
            <a:r>
              <a:rPr lang="en-US" sz="2400" b="1" smtClean="0">
                <a:latin typeface="Arial" charset="0"/>
              </a:rPr>
              <a:t>Demonstrates IT’s role in knowledge management.</a:t>
            </a:r>
          </a:p>
          <a:p>
            <a:pPr eaLnBrk="1" hangingPunct="1">
              <a:lnSpc>
                <a:spcPct val="110000"/>
              </a:lnSpc>
              <a:spcBef>
                <a:spcPts val="1200"/>
              </a:spcBef>
            </a:pPr>
            <a:r>
              <a:rPr lang="en-US" sz="2400" b="1" smtClean="0">
                <a:latin typeface="Arial" charset="0"/>
              </a:rPr>
              <a:t>Illustrates digital technology’s role increasing productivity and organizing knowledge.</a:t>
            </a:r>
          </a:p>
          <a:p>
            <a:pPr eaLnBrk="1" hangingPunct="1">
              <a:lnSpc>
                <a:spcPct val="80000"/>
              </a:lnSpc>
              <a:buFontTx/>
              <a:buNone/>
            </a:pPr>
            <a:endParaRPr lang="en-US" sz="2400" smtClean="0"/>
          </a:p>
          <a:p>
            <a:pPr eaLnBrk="1" hangingPunct="1">
              <a:lnSpc>
                <a:spcPct val="80000"/>
              </a:lnSpc>
              <a:buFontTx/>
              <a:buNone/>
            </a:pPr>
            <a:endParaRPr lang="en-US" sz="2800" smtClean="0"/>
          </a:p>
          <a:p>
            <a:pPr eaLnBrk="1" hangingPunct="1">
              <a:lnSpc>
                <a:spcPct val="80000"/>
              </a:lnSpc>
              <a:buFontTx/>
              <a:buNone/>
            </a:pPr>
            <a:endParaRPr lang="en-US" sz="2800" smtClean="0"/>
          </a:p>
          <a:p>
            <a:pPr eaLnBrk="1" hangingPunct="1">
              <a:lnSpc>
                <a:spcPct val="80000"/>
              </a:lnSpc>
              <a:buFontTx/>
              <a:buNone/>
            </a:pPr>
            <a:endParaRPr lang="en-US" sz="2800" smtClean="0"/>
          </a:p>
          <a:p>
            <a:pPr eaLnBrk="1" hangingPunct="1">
              <a:lnSpc>
                <a:spcPct val="80000"/>
              </a:lnSpc>
              <a:buFontTx/>
              <a:buNone/>
            </a:pPr>
            <a:endParaRPr lang="en-US" sz="2800" smtClean="0"/>
          </a:p>
          <a:p>
            <a:pPr eaLnBrk="1" hangingPunct="1">
              <a:lnSpc>
                <a:spcPct val="80000"/>
              </a:lnSpc>
            </a:pPr>
            <a:endParaRPr lang="en-US" sz="2800" smtClean="0"/>
          </a:p>
        </p:txBody>
      </p:sp>
    </p:spTree>
    <p:extLst>
      <p:ext uri="{BB962C8B-B14F-4D97-AF65-F5344CB8AC3E}">
        <p14:creationId xmlns:p14="http://schemas.microsoft.com/office/powerpoint/2010/main" val="25143321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038" y="2108200"/>
            <a:ext cx="7192962"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 Box 3"/>
          <p:cNvSpPr txBox="1">
            <a:spLocks noChangeArrowheads="1"/>
          </p:cNvSpPr>
          <p:nvPr/>
        </p:nvSpPr>
        <p:spPr bwMode="auto">
          <a:xfrm>
            <a:off x="4718050" y="6096000"/>
            <a:ext cx="153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10-14</a:t>
            </a:r>
          </a:p>
        </p:txBody>
      </p:sp>
      <p:sp>
        <p:nvSpPr>
          <p:cNvPr id="52228" name="Text Box 4"/>
          <p:cNvSpPr txBox="1">
            <a:spLocks noChangeArrowheads="1"/>
          </p:cNvSpPr>
          <p:nvPr/>
        </p:nvSpPr>
        <p:spPr bwMode="auto">
          <a:xfrm>
            <a:off x="152400" y="4765675"/>
            <a:ext cx="41148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600" b="1"/>
              <a:t>An enterprise content management system has capabilities for classifying, organizing, and managing structured and semistructured knowledge and making it available throughout the enterprise.</a:t>
            </a:r>
          </a:p>
        </p:txBody>
      </p:sp>
      <p:sp>
        <p:nvSpPr>
          <p:cNvPr id="131077" name="Rectangle 5"/>
          <p:cNvSpPr>
            <a:spLocks noChangeArrowheads="1"/>
          </p:cNvSpPr>
          <p:nvPr/>
        </p:nvSpPr>
        <p:spPr bwMode="auto">
          <a:xfrm>
            <a:off x="685800" y="15240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An Enterprise Content Management System</a:t>
            </a:r>
          </a:p>
        </p:txBody>
      </p:sp>
      <p:sp>
        <p:nvSpPr>
          <p:cNvPr id="52230" name="Text Box 6"/>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Intelligent Systems for Decision Support</a:t>
            </a:r>
          </a:p>
        </p:txBody>
      </p:sp>
    </p:spTree>
    <p:extLst>
      <p:ext uri="{BB962C8B-B14F-4D97-AF65-F5344CB8AC3E}">
        <p14:creationId xmlns:p14="http://schemas.microsoft.com/office/powerpoint/2010/main" val="33757660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ChangeArrowheads="1"/>
          </p:cNvSpPr>
          <p:nvPr/>
        </p:nvSpPr>
        <p:spPr bwMode="auto">
          <a:xfrm>
            <a:off x="533400" y="2286000"/>
            <a:ext cx="8077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spcAft>
                <a:spcPts val="1800"/>
              </a:spcAft>
              <a:buFontTx/>
              <a:buChar char="•"/>
            </a:pPr>
            <a:r>
              <a:rPr lang="en-US" b="1">
                <a:cs typeface="Times New Roman" pitchFamily="18" charset="0"/>
              </a:rPr>
              <a:t>Digital asset management systems </a:t>
            </a:r>
          </a:p>
          <a:p>
            <a:pPr marL="800100" lvl="1" indent="-342900">
              <a:spcAft>
                <a:spcPts val="1800"/>
              </a:spcAft>
              <a:buFontTx/>
              <a:buChar char="•"/>
            </a:pPr>
            <a:r>
              <a:rPr lang="en-US" sz="2000" b="1">
                <a:cs typeface="Times New Roman" pitchFamily="18" charset="0"/>
              </a:rPr>
              <a:t>Manage unstructured digital data like photographs, graphic images, video, audio</a:t>
            </a:r>
          </a:p>
          <a:p>
            <a:pPr marL="342900" indent="-342900">
              <a:spcAft>
                <a:spcPts val="1800"/>
              </a:spcAft>
              <a:buFontTx/>
              <a:buChar char="•"/>
            </a:pPr>
            <a:r>
              <a:rPr lang="en-US" b="1">
                <a:cs typeface="Times New Roman" pitchFamily="18" charset="0"/>
              </a:rPr>
              <a:t>Knowledge network systems (</a:t>
            </a:r>
            <a:r>
              <a:rPr lang="en-US" b="1"/>
              <a:t>Expertise location and management systems)</a:t>
            </a:r>
          </a:p>
          <a:p>
            <a:pPr marL="800100" lvl="1" indent="-342900">
              <a:spcAft>
                <a:spcPts val="1800"/>
              </a:spcAft>
              <a:buFontTx/>
              <a:buChar char="•"/>
            </a:pPr>
            <a:r>
              <a:rPr lang="en-US" sz="2000" b="1"/>
              <a:t>Provide online directory of corporate experts in well-defined knowledge domains </a:t>
            </a:r>
          </a:p>
          <a:p>
            <a:pPr marL="800100" lvl="1" indent="-342900">
              <a:spcAft>
                <a:spcPts val="1800"/>
              </a:spcAft>
              <a:buFontTx/>
              <a:buChar char="•"/>
            </a:pPr>
            <a:r>
              <a:rPr lang="en-US" sz="2000" b="1"/>
              <a:t>Use communication technologies to make it easy for employees to find appropriate expert in firm.</a:t>
            </a:r>
            <a:endParaRPr lang="en-US" sz="2000" b="1">
              <a:cs typeface="Times New Roman" pitchFamily="18" charset="0"/>
            </a:endParaRPr>
          </a:p>
        </p:txBody>
      </p:sp>
      <p:sp>
        <p:nvSpPr>
          <p:cNvPr id="11269" name="Rectangle 5"/>
          <p:cNvSpPr>
            <a:spLocks noChangeArrowheads="1"/>
          </p:cNvSpPr>
          <p:nvPr/>
        </p:nvSpPr>
        <p:spPr bwMode="auto">
          <a:xfrm>
            <a:off x="533400" y="1752600"/>
            <a:ext cx="82296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Enterprise-Wide Knowledge Management Systems</a:t>
            </a:r>
          </a:p>
        </p:txBody>
      </p:sp>
      <p:sp>
        <p:nvSpPr>
          <p:cNvPr id="53252" name="Text Box 19"/>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Systems for Managing Knowledge</a:t>
            </a:r>
          </a:p>
        </p:txBody>
      </p:sp>
      <p:sp>
        <p:nvSpPr>
          <p:cNvPr id="53253" name="Text Box 23"/>
          <p:cNvSpPr txBox="1">
            <a:spLocks noChangeArrowheads="1"/>
          </p:cNvSpPr>
          <p:nvPr/>
        </p:nvSpPr>
        <p:spPr bwMode="auto">
          <a:xfrm>
            <a:off x="457200" y="1639888"/>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p>
        </p:txBody>
      </p:sp>
    </p:spTree>
    <p:extLst>
      <p:ext uri="{BB962C8B-B14F-4D97-AF65-F5344CB8AC3E}">
        <p14:creationId xmlns:p14="http://schemas.microsoft.com/office/powerpoint/2010/main" val="37913263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3"/>
          <p:cNvSpPr txBox="1">
            <a:spLocks noChangeArrowheads="1"/>
          </p:cNvSpPr>
          <p:nvPr/>
        </p:nvSpPr>
        <p:spPr bwMode="auto">
          <a:xfrm>
            <a:off x="2813050" y="5943600"/>
            <a:ext cx="153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10-15</a:t>
            </a:r>
          </a:p>
        </p:txBody>
      </p:sp>
      <p:sp>
        <p:nvSpPr>
          <p:cNvPr id="54275" name="Text Box 4"/>
          <p:cNvSpPr txBox="1">
            <a:spLocks noChangeArrowheads="1"/>
          </p:cNvSpPr>
          <p:nvPr/>
        </p:nvSpPr>
        <p:spPr bwMode="auto">
          <a:xfrm>
            <a:off x="228600" y="2120900"/>
            <a:ext cx="3276600"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600" b="1"/>
              <a:t>A knowledge network maintains a database of firm experts, as well as accepted solutions to known problems, and then facilitates the communication between employees looking for knowledge and experts who have that knowledge. Solutions created in this communication are then added to a database of solutions in the form of frequently asked questions (FAQs), best practices, or other documents.</a:t>
            </a:r>
          </a:p>
        </p:txBody>
      </p:sp>
      <p:sp>
        <p:nvSpPr>
          <p:cNvPr id="131077" name="Rectangle 5"/>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An Enterprise Knowledge Network System</a:t>
            </a:r>
          </a:p>
        </p:txBody>
      </p:sp>
      <p:sp>
        <p:nvSpPr>
          <p:cNvPr id="54277" name="Text Box 6"/>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Intelligent Systems for Decision Support</a:t>
            </a:r>
          </a:p>
        </p:txBody>
      </p:sp>
      <p:pic>
        <p:nvPicPr>
          <p:cNvPr id="542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5938" y="2133600"/>
            <a:ext cx="3141662"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36189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ChangeArrowheads="1"/>
          </p:cNvSpPr>
          <p:nvPr/>
        </p:nvSpPr>
        <p:spPr bwMode="auto">
          <a:xfrm>
            <a:off x="533400" y="2209800"/>
            <a:ext cx="8077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spcAft>
                <a:spcPts val="1200"/>
              </a:spcAft>
              <a:buFontTx/>
              <a:buChar char="•"/>
            </a:pPr>
            <a:r>
              <a:rPr lang="en-US" b="1">
                <a:cs typeface="Times New Roman" pitchFamily="18" charset="0"/>
              </a:rPr>
              <a:t>Collaboration tools</a:t>
            </a:r>
          </a:p>
          <a:p>
            <a:pPr marL="800100" lvl="1" indent="-342900">
              <a:spcAft>
                <a:spcPts val="1200"/>
              </a:spcAft>
              <a:buFontTx/>
              <a:buChar char="•"/>
            </a:pPr>
            <a:r>
              <a:rPr lang="en-US" b="1">
                <a:cs typeface="Times New Roman" pitchFamily="18" charset="0"/>
              </a:rPr>
              <a:t>Social bookmarking: allow users to save their bookmarks publicly and tag with keywords.</a:t>
            </a:r>
          </a:p>
          <a:p>
            <a:pPr marL="1143000" lvl="2" indent="-228600">
              <a:spcAft>
                <a:spcPts val="1200"/>
              </a:spcAft>
              <a:buFontTx/>
              <a:buChar char="•"/>
            </a:pPr>
            <a:r>
              <a:rPr lang="en-US" b="1">
                <a:cs typeface="Times New Roman" pitchFamily="18" charset="0"/>
              </a:rPr>
              <a:t>Folksonomies</a:t>
            </a:r>
          </a:p>
          <a:p>
            <a:pPr marL="342900" indent="-342900">
              <a:spcAft>
                <a:spcPts val="1200"/>
              </a:spcAft>
              <a:buFontTx/>
              <a:buChar char="•"/>
            </a:pPr>
            <a:r>
              <a:rPr lang="en-US" b="1">
                <a:cs typeface="Times New Roman" pitchFamily="18" charset="0"/>
              </a:rPr>
              <a:t>Learning management systems (LMS)</a:t>
            </a:r>
          </a:p>
          <a:p>
            <a:pPr marL="800100" lvl="1" indent="-342900">
              <a:spcAft>
                <a:spcPts val="1200"/>
              </a:spcAft>
              <a:buFontTx/>
              <a:buChar char="•"/>
            </a:pPr>
            <a:r>
              <a:rPr lang="en-US" b="1">
                <a:cs typeface="Times New Roman" pitchFamily="18" charset="0"/>
              </a:rPr>
              <a:t>P</a:t>
            </a:r>
            <a:r>
              <a:rPr lang="en-US" b="1"/>
              <a:t>rovide tools for management, delivery, tracking, and assessment of various types of employee learning and training.</a:t>
            </a:r>
            <a:endParaRPr lang="en-US" b="1">
              <a:cs typeface="Times New Roman" pitchFamily="18" charset="0"/>
            </a:endParaRPr>
          </a:p>
        </p:txBody>
      </p:sp>
      <p:sp>
        <p:nvSpPr>
          <p:cNvPr id="11269" name="Rectangle 5"/>
          <p:cNvSpPr>
            <a:spLocks noChangeArrowheads="1"/>
          </p:cNvSpPr>
          <p:nvPr/>
        </p:nvSpPr>
        <p:spPr bwMode="auto">
          <a:xfrm>
            <a:off x="533400" y="1600200"/>
            <a:ext cx="82296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Enterprise-Wide Knowledge Management Systems</a:t>
            </a:r>
          </a:p>
        </p:txBody>
      </p:sp>
      <p:sp>
        <p:nvSpPr>
          <p:cNvPr id="55300" name="Text Box 19"/>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Systems for Managing Knowledge</a:t>
            </a:r>
          </a:p>
        </p:txBody>
      </p:sp>
      <p:sp>
        <p:nvSpPr>
          <p:cNvPr id="55301" name="Text Box 23"/>
          <p:cNvSpPr txBox="1">
            <a:spLocks noChangeArrowheads="1"/>
          </p:cNvSpPr>
          <p:nvPr/>
        </p:nvSpPr>
        <p:spPr bwMode="auto">
          <a:xfrm>
            <a:off x="457200" y="1639888"/>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p>
        </p:txBody>
      </p:sp>
    </p:spTree>
    <p:extLst>
      <p:ext uri="{BB962C8B-B14F-4D97-AF65-F5344CB8AC3E}">
        <p14:creationId xmlns:p14="http://schemas.microsoft.com/office/powerpoint/2010/main" val="33875308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Knowledge Work Systems (KWS)</a:t>
            </a:r>
          </a:p>
        </p:txBody>
      </p:sp>
      <p:sp>
        <p:nvSpPr>
          <p:cNvPr id="56323" name="Text Box 6"/>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Systems for Managing Knowledge</a:t>
            </a:r>
          </a:p>
        </p:txBody>
      </p:sp>
      <p:sp>
        <p:nvSpPr>
          <p:cNvPr id="56324" name="Rectangle 13"/>
          <p:cNvSpPr>
            <a:spLocks noChangeArrowheads="1"/>
          </p:cNvSpPr>
          <p:nvPr/>
        </p:nvSpPr>
        <p:spPr bwMode="auto">
          <a:xfrm>
            <a:off x="457200" y="2133600"/>
            <a:ext cx="8001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spcAft>
                <a:spcPts val="600"/>
              </a:spcAft>
              <a:buFontTx/>
              <a:buChar char="•"/>
            </a:pPr>
            <a:r>
              <a:rPr lang="en-US" b="1">
                <a:cs typeface="Times New Roman" pitchFamily="18" charset="0"/>
              </a:rPr>
              <a:t>Specialized systems for knowledge workers</a:t>
            </a:r>
          </a:p>
          <a:p>
            <a:pPr marL="342900" indent="-342900">
              <a:spcAft>
                <a:spcPts val="600"/>
              </a:spcAft>
              <a:buFontTx/>
              <a:buChar char="•"/>
            </a:pPr>
            <a:r>
              <a:rPr lang="en-US" b="1">
                <a:cs typeface="Times New Roman" pitchFamily="18" charset="0"/>
              </a:rPr>
              <a:t>Requirements of knowledge work systems:</a:t>
            </a:r>
          </a:p>
          <a:p>
            <a:pPr marL="800100" lvl="1" indent="-342900">
              <a:spcAft>
                <a:spcPts val="600"/>
              </a:spcAft>
              <a:buFontTx/>
              <a:buChar char="•"/>
            </a:pPr>
            <a:r>
              <a:rPr lang="en-US" b="1">
                <a:cs typeface="Times New Roman" pitchFamily="18" charset="0"/>
              </a:rPr>
              <a:t>Specialized tools</a:t>
            </a:r>
          </a:p>
          <a:p>
            <a:pPr marL="1257300" lvl="2" indent="-342900">
              <a:spcAft>
                <a:spcPts val="600"/>
              </a:spcAft>
              <a:buFontTx/>
              <a:buChar char="•"/>
            </a:pPr>
            <a:r>
              <a:rPr lang="en-US" b="1"/>
              <a:t>Powerful graphics, analytical tools, and communications and document management</a:t>
            </a:r>
          </a:p>
          <a:p>
            <a:pPr marL="800100" lvl="1" indent="-342900">
              <a:spcAft>
                <a:spcPts val="600"/>
              </a:spcAft>
              <a:buFontTx/>
              <a:buChar char="•"/>
            </a:pPr>
            <a:r>
              <a:rPr lang="en-US" b="1"/>
              <a:t>Computing power to handle sophisticated graphics or complex calculations</a:t>
            </a:r>
          </a:p>
          <a:p>
            <a:pPr marL="800100" lvl="1" indent="-342900">
              <a:spcAft>
                <a:spcPts val="600"/>
              </a:spcAft>
              <a:buFontTx/>
              <a:buChar char="•"/>
            </a:pPr>
            <a:r>
              <a:rPr lang="en-US" b="1"/>
              <a:t>Access to external databases</a:t>
            </a:r>
          </a:p>
          <a:p>
            <a:pPr marL="800100" lvl="1" indent="-342900">
              <a:spcAft>
                <a:spcPts val="600"/>
              </a:spcAft>
              <a:buFontTx/>
              <a:buChar char="•"/>
            </a:pPr>
            <a:r>
              <a:rPr lang="en-US" b="1">
                <a:cs typeface="Times New Roman" pitchFamily="18" charset="0"/>
              </a:rPr>
              <a:t>User-friendly interfaces</a:t>
            </a:r>
          </a:p>
          <a:p>
            <a:pPr marL="342900" indent="-342900">
              <a:spcBef>
                <a:spcPct val="50000"/>
              </a:spcBef>
            </a:pPr>
            <a:endParaRPr lang="en-US" b="1">
              <a:cs typeface="Times New Roman" pitchFamily="18" charset="0"/>
            </a:endParaRPr>
          </a:p>
        </p:txBody>
      </p:sp>
    </p:spTree>
    <p:extLst>
      <p:ext uri="{BB962C8B-B14F-4D97-AF65-F5344CB8AC3E}">
        <p14:creationId xmlns:p14="http://schemas.microsoft.com/office/powerpoint/2010/main" val="17964138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009775"/>
            <a:ext cx="59309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 Box 3"/>
          <p:cNvSpPr txBox="1">
            <a:spLocks noChangeArrowheads="1"/>
          </p:cNvSpPr>
          <p:nvPr/>
        </p:nvSpPr>
        <p:spPr bwMode="auto">
          <a:xfrm>
            <a:off x="914400" y="5715000"/>
            <a:ext cx="153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10-16</a:t>
            </a:r>
          </a:p>
        </p:txBody>
      </p:sp>
      <p:sp>
        <p:nvSpPr>
          <p:cNvPr id="57348" name="Text Box 4"/>
          <p:cNvSpPr txBox="1">
            <a:spLocks noChangeArrowheads="1"/>
          </p:cNvSpPr>
          <p:nvPr/>
        </p:nvSpPr>
        <p:spPr bwMode="auto">
          <a:xfrm>
            <a:off x="76200" y="3352800"/>
            <a:ext cx="28194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600" b="1"/>
              <a:t>Knowledge work systems require strong links to external knowledge bases in addition to specialized hardware and software.</a:t>
            </a:r>
          </a:p>
        </p:txBody>
      </p:sp>
      <p:sp>
        <p:nvSpPr>
          <p:cNvPr id="131077" name="Rectangle 5"/>
          <p:cNvSpPr>
            <a:spLocks noChangeArrowheads="1"/>
          </p:cNvSpPr>
          <p:nvPr/>
        </p:nvSpPr>
        <p:spPr bwMode="auto">
          <a:xfrm>
            <a:off x="685800" y="1412875"/>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Requirements of Knowledge Work Systems</a:t>
            </a:r>
          </a:p>
        </p:txBody>
      </p:sp>
      <p:sp>
        <p:nvSpPr>
          <p:cNvPr id="57350" name="Text Box 6"/>
          <p:cNvSpPr txBox="1">
            <a:spLocks noChangeArrowheads="1"/>
          </p:cNvSpPr>
          <p:nvPr/>
        </p:nvSpPr>
        <p:spPr bwMode="auto">
          <a:xfrm>
            <a:off x="1447800" y="866775"/>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Intelligent Systems for Decision Support</a:t>
            </a:r>
          </a:p>
        </p:txBody>
      </p:sp>
    </p:spTree>
    <p:extLst>
      <p:ext uri="{BB962C8B-B14F-4D97-AF65-F5344CB8AC3E}">
        <p14:creationId xmlns:p14="http://schemas.microsoft.com/office/powerpoint/2010/main" val="20053466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Knowledge Work Systems (KWS)</a:t>
            </a:r>
          </a:p>
        </p:txBody>
      </p:sp>
      <p:sp>
        <p:nvSpPr>
          <p:cNvPr id="58371" name="Text Box 6"/>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Systems for Managing Knowledge</a:t>
            </a:r>
          </a:p>
        </p:txBody>
      </p:sp>
      <p:sp>
        <p:nvSpPr>
          <p:cNvPr id="58372" name="Rectangle 13"/>
          <p:cNvSpPr>
            <a:spLocks noChangeArrowheads="1"/>
          </p:cNvSpPr>
          <p:nvPr/>
        </p:nvSpPr>
        <p:spPr bwMode="auto">
          <a:xfrm>
            <a:off x="533400" y="2286000"/>
            <a:ext cx="8001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spcAft>
                <a:spcPct val="50000"/>
              </a:spcAft>
              <a:buFontTx/>
              <a:buChar char="•"/>
            </a:pPr>
            <a:r>
              <a:rPr lang="en-US" sz="3200" b="1">
                <a:cs typeface="Times New Roman" pitchFamily="18" charset="0"/>
              </a:rPr>
              <a:t>Examples of knowledge work systems</a:t>
            </a:r>
          </a:p>
          <a:p>
            <a:pPr marL="742950" lvl="1" indent="-285750">
              <a:spcAft>
                <a:spcPct val="50000"/>
              </a:spcAft>
              <a:buFontTx/>
              <a:buChar char="•"/>
            </a:pPr>
            <a:r>
              <a:rPr lang="en-US" sz="2800" b="1">
                <a:cs typeface="Times New Roman" pitchFamily="18" charset="0"/>
              </a:rPr>
              <a:t>Computer-aided design (CAD) systems</a:t>
            </a:r>
          </a:p>
          <a:p>
            <a:pPr marL="742950" lvl="1" indent="-285750">
              <a:spcAft>
                <a:spcPct val="50000"/>
              </a:spcAft>
              <a:buFontTx/>
              <a:buChar char="•"/>
            </a:pPr>
            <a:r>
              <a:rPr lang="en-US" sz="2800" b="1">
                <a:cs typeface="Times New Roman" pitchFamily="18" charset="0"/>
              </a:rPr>
              <a:t>Virtual reality systems</a:t>
            </a:r>
          </a:p>
          <a:p>
            <a:pPr marL="1200150" lvl="2" indent="-285750">
              <a:spcAft>
                <a:spcPct val="50000"/>
              </a:spcAft>
              <a:buFontTx/>
              <a:buChar char="•"/>
            </a:pPr>
            <a:r>
              <a:rPr lang="en-US" sz="2800" b="1">
                <a:cs typeface="Times New Roman" pitchFamily="18" charset="0"/>
              </a:rPr>
              <a:t>Virtual Reality Modeling Language (VRML)</a:t>
            </a:r>
          </a:p>
          <a:p>
            <a:pPr marL="742950" lvl="1" indent="-285750">
              <a:spcAft>
                <a:spcPct val="50000"/>
              </a:spcAft>
              <a:buFontTx/>
              <a:buChar char="•"/>
            </a:pPr>
            <a:r>
              <a:rPr lang="en-US" sz="2800" b="1">
                <a:cs typeface="Times New Roman" pitchFamily="18" charset="0"/>
              </a:rPr>
              <a:t>Investment workstations</a:t>
            </a:r>
          </a:p>
          <a:p>
            <a:pPr marL="342900" indent="-342900">
              <a:spcBef>
                <a:spcPct val="50000"/>
              </a:spcBef>
            </a:pPr>
            <a:endParaRPr lang="en-US" b="1">
              <a:cs typeface="Times New Roman" pitchFamily="18" charset="0"/>
            </a:endParaRPr>
          </a:p>
        </p:txBody>
      </p:sp>
    </p:spTree>
    <p:extLst>
      <p:ext uri="{BB962C8B-B14F-4D97-AF65-F5344CB8AC3E}">
        <p14:creationId xmlns:p14="http://schemas.microsoft.com/office/powerpoint/2010/main" val="37000004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1752600" y="1066800"/>
            <a:ext cx="617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t>P&amp;G Moves from Paper to Pixels for Knowledge Management</a:t>
            </a:r>
          </a:p>
        </p:txBody>
      </p:sp>
      <p:pic>
        <p:nvPicPr>
          <p:cNvPr id="717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52600"/>
            <a:ext cx="8610600"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20925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Decision Making and Information Systems</a:t>
            </a:r>
          </a:p>
        </p:txBody>
      </p:sp>
      <p:sp>
        <p:nvSpPr>
          <p:cNvPr id="10261" name="Rectangle 21"/>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Business Value of Improved Decision Making</a:t>
            </a:r>
          </a:p>
        </p:txBody>
      </p:sp>
      <p:sp>
        <p:nvSpPr>
          <p:cNvPr id="8196" name="Rectangle 22"/>
          <p:cNvSpPr>
            <a:spLocks noChangeArrowheads="1"/>
          </p:cNvSpPr>
          <p:nvPr/>
        </p:nvSpPr>
        <p:spPr bwMode="auto">
          <a:xfrm>
            <a:off x="533400" y="22098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spcAft>
                <a:spcPts val="1800"/>
              </a:spcAft>
              <a:buFontTx/>
              <a:buChar char="•"/>
            </a:pPr>
            <a:r>
              <a:rPr lang="en-US" b="1">
                <a:cs typeface="Times New Roman" pitchFamily="18" charset="0"/>
              </a:rPr>
              <a:t>Possible to measure value of improved decision making.</a:t>
            </a:r>
          </a:p>
          <a:p>
            <a:pPr marL="342900" indent="-342900">
              <a:spcAft>
                <a:spcPts val="1800"/>
              </a:spcAft>
              <a:buFontTx/>
              <a:buChar char="•"/>
            </a:pPr>
            <a:r>
              <a:rPr lang="en-US" b="1">
                <a:cs typeface="Times New Roman" pitchFamily="18" charset="0"/>
              </a:rPr>
              <a:t>D</a:t>
            </a:r>
            <a:r>
              <a:rPr lang="en-US" b="1"/>
              <a:t>ecisions made at all levels of the firm.</a:t>
            </a:r>
          </a:p>
          <a:p>
            <a:pPr marL="800100" lvl="1" indent="-342900">
              <a:spcAft>
                <a:spcPts val="1800"/>
              </a:spcAft>
              <a:buFontTx/>
              <a:buChar char="•"/>
            </a:pPr>
            <a:r>
              <a:rPr lang="en-US" b="1"/>
              <a:t>Some are common, routine, and numerous.</a:t>
            </a:r>
          </a:p>
          <a:p>
            <a:pPr marL="800100" lvl="1" indent="-342900">
              <a:spcAft>
                <a:spcPts val="1800"/>
              </a:spcAft>
              <a:buFontTx/>
              <a:buChar char="•"/>
            </a:pPr>
            <a:r>
              <a:rPr lang="en-US" b="1"/>
              <a:t>Although value of improving any single decision may be small, improving hundreds of thousands of “small” decisions adds up to large annual value for the business.</a:t>
            </a:r>
            <a:endParaRPr lang="en-US" sz="2000" b="1">
              <a:cs typeface="Times New Roman" pitchFamily="18" charset="0"/>
            </a:endParaRPr>
          </a:p>
        </p:txBody>
      </p:sp>
    </p:spTree>
    <p:extLst>
      <p:ext uri="{BB962C8B-B14F-4D97-AF65-F5344CB8AC3E}">
        <p14:creationId xmlns:p14="http://schemas.microsoft.com/office/powerpoint/2010/main" val="23381758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Decision Making and Information Systems</a:t>
            </a:r>
          </a:p>
        </p:txBody>
      </p:sp>
      <p:sp>
        <p:nvSpPr>
          <p:cNvPr id="10261" name="Rectangle 21"/>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Business Value of Improved Decision Making</a:t>
            </a:r>
          </a:p>
        </p:txBody>
      </p:sp>
      <p:graphicFrame>
        <p:nvGraphicFramePr>
          <p:cNvPr id="9275" name="Group 59"/>
          <p:cNvGraphicFramePr>
            <a:graphicFrameLocks noGrp="1"/>
          </p:cNvGraphicFramePr>
          <p:nvPr/>
        </p:nvGraphicFramePr>
        <p:xfrm>
          <a:off x="228600" y="2133600"/>
          <a:ext cx="8610600" cy="3622932"/>
        </p:xfrm>
        <a:graphic>
          <a:graphicData uri="http://schemas.openxmlformats.org/drawingml/2006/table">
            <a:tbl>
              <a:tblPr/>
              <a:tblGrid>
                <a:gridCol w="2971800"/>
                <a:gridCol w="2286000"/>
                <a:gridCol w="914400"/>
                <a:gridCol w="1143000"/>
                <a:gridCol w="1295400"/>
              </a:tblGrid>
              <a:tr h="6285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cs typeface="Arial" charset="0"/>
                        </a:rPr>
                        <a:t>Decision</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Arial" charset="0"/>
                          <a:cs typeface="Arial" charset="0"/>
                        </a:rPr>
                        <a:t>Maker</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cs typeface="Arial" charset="0"/>
                        </a:rPr>
                        <a:t>Number / year</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cs typeface="Arial" charset="0"/>
                        </a:rPr>
                        <a:t>Value of decision</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Arial" charset="0"/>
                          <a:cs typeface="Arial" charset="0"/>
                        </a:rPr>
                        <a:t>Annual value to firm</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r>
              <a:tr h="6285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cs typeface="Arial" charset="0"/>
                        </a:rPr>
                        <a:t>Allocate support to most valuable customers.</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cs typeface="Arial" charset="0"/>
                        </a:rPr>
                        <a:t>Accounts manager</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cs typeface="Arial" charset="0"/>
                        </a:rPr>
                        <a:t>12</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cs typeface="Arial" charset="0"/>
                        </a:rPr>
                        <a:t>$100,000</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cs typeface="Arial" charset="0"/>
                        </a:rPr>
                        <a:t>$1,200,000</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5790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cs typeface="Arial" charset="0"/>
                        </a:rPr>
                        <a:t>Predict call center daily demand.</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cs typeface="Arial" charset="0"/>
                        </a:rPr>
                        <a:t>Call Center management</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cs typeface="Arial" charset="0"/>
                        </a:rPr>
                        <a:t>4</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cs typeface="Arial" charset="0"/>
                        </a:rPr>
                        <a:t>150,000</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cs typeface="Arial" charset="0"/>
                        </a:rPr>
                        <a:t>600,000</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5790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cs typeface="Arial" charset="0"/>
                        </a:rPr>
                        <a:t>Decide parts inventory level daily.</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cs typeface="Arial" charset="0"/>
                        </a:rPr>
                        <a:t>Inventory manager</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cs typeface="Arial" charset="0"/>
                        </a:rPr>
                        <a:t>365</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cs typeface="Arial" charset="0"/>
                        </a:rPr>
                        <a:t>5,000</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cs typeface="Arial" charset="0"/>
                        </a:rPr>
                        <a:t>1,825,000</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6285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cs typeface="Arial" charset="0"/>
                        </a:rPr>
                        <a:t>Identify competitive bids from major suppliers.</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cs typeface="Arial" charset="0"/>
                        </a:rPr>
                        <a:t>Senior management</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cs typeface="Arial" charset="0"/>
                        </a:rPr>
                        <a:t>1</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cs typeface="Arial" charset="0"/>
                        </a:rPr>
                        <a:t>2,000,000</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cs typeface="Arial" charset="0"/>
                        </a:rPr>
                        <a:t>2,000,000</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5790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cs typeface="Arial" charset="0"/>
                        </a:rPr>
                        <a:t>Schedule production to fill orders.</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cs typeface="Arial" charset="0"/>
                        </a:rPr>
                        <a:t>Manufacturing manager</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cs typeface="Arial" charset="0"/>
                        </a:rPr>
                        <a:t>150</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cs typeface="Arial" charset="0"/>
                        </a:rPr>
                        <a:t>10,000</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cs typeface="Arial" charset="0"/>
                        </a:rPr>
                        <a:t>1,500,000</a:t>
                      </a: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bl>
          </a:graphicData>
        </a:graphic>
      </p:graphicFrame>
    </p:spTree>
    <p:extLst>
      <p:ext uri="{BB962C8B-B14F-4D97-AF65-F5344CB8AC3E}">
        <p14:creationId xmlns:p14="http://schemas.microsoft.com/office/powerpoint/2010/main" val="4024961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10" name="Rectangle 6"/>
          <p:cNvSpPr>
            <a:spLocks noChangeArrowheads="1"/>
          </p:cNvSpPr>
          <p:nvPr/>
        </p:nvSpPr>
        <p:spPr bwMode="auto">
          <a:xfrm>
            <a:off x="685800" y="15240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Types of Decisions</a:t>
            </a:r>
          </a:p>
        </p:txBody>
      </p:sp>
      <p:sp>
        <p:nvSpPr>
          <p:cNvPr id="10243" name="Text Box 7"/>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Decision Making and Information Systems</a:t>
            </a:r>
          </a:p>
        </p:txBody>
      </p:sp>
      <p:sp>
        <p:nvSpPr>
          <p:cNvPr id="10244" name="Rectangle 9"/>
          <p:cNvSpPr>
            <a:spLocks noChangeArrowheads="1"/>
          </p:cNvSpPr>
          <p:nvPr/>
        </p:nvSpPr>
        <p:spPr bwMode="auto">
          <a:xfrm>
            <a:off x="609600" y="1981200"/>
            <a:ext cx="8001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spcAft>
                <a:spcPts val="600"/>
              </a:spcAft>
              <a:buFontTx/>
              <a:buChar char="•"/>
            </a:pPr>
            <a:r>
              <a:rPr lang="en-US" b="1">
                <a:cs typeface="Times New Roman" pitchFamily="18" charset="0"/>
              </a:rPr>
              <a:t>Unstructured</a:t>
            </a:r>
          </a:p>
          <a:p>
            <a:pPr marL="800100" lvl="1" indent="-342900">
              <a:spcAft>
                <a:spcPts val="600"/>
              </a:spcAft>
              <a:buFontTx/>
              <a:buChar char="•"/>
            </a:pPr>
            <a:r>
              <a:rPr lang="en-US" sz="2000" b="1">
                <a:cs typeface="Times New Roman" pitchFamily="18" charset="0"/>
              </a:rPr>
              <a:t>D</a:t>
            </a:r>
            <a:r>
              <a:rPr lang="en-US" sz="2000" b="1"/>
              <a:t>ecision maker must provide judgment to solve problem</a:t>
            </a:r>
          </a:p>
          <a:p>
            <a:pPr marL="800100" lvl="1" indent="-342900">
              <a:spcAft>
                <a:spcPts val="600"/>
              </a:spcAft>
              <a:buFontTx/>
              <a:buChar char="•"/>
            </a:pPr>
            <a:r>
              <a:rPr lang="en-US" sz="2000" b="1"/>
              <a:t>Novel, important, nonroutine</a:t>
            </a:r>
          </a:p>
          <a:p>
            <a:pPr marL="800100" lvl="1" indent="-342900">
              <a:spcAft>
                <a:spcPts val="600"/>
              </a:spcAft>
              <a:buFontTx/>
              <a:buChar char="•"/>
            </a:pPr>
            <a:r>
              <a:rPr lang="en-US" sz="2000" b="1"/>
              <a:t>No well-understood or agreed-upon procedure for making them</a:t>
            </a:r>
          </a:p>
          <a:p>
            <a:pPr marL="342900" indent="-342900">
              <a:spcAft>
                <a:spcPts val="600"/>
              </a:spcAft>
              <a:buFontTx/>
              <a:buChar char="•"/>
            </a:pPr>
            <a:r>
              <a:rPr lang="en-US" b="1">
                <a:cs typeface="Times New Roman" pitchFamily="18" charset="0"/>
              </a:rPr>
              <a:t>Structured</a:t>
            </a:r>
          </a:p>
          <a:p>
            <a:pPr marL="800100" lvl="1" indent="-342900">
              <a:spcAft>
                <a:spcPts val="600"/>
              </a:spcAft>
              <a:buFontTx/>
              <a:buChar char="•"/>
            </a:pPr>
            <a:r>
              <a:rPr lang="en-US" sz="2000" b="1">
                <a:cs typeface="Times New Roman" pitchFamily="18" charset="0"/>
              </a:rPr>
              <a:t>R</a:t>
            </a:r>
            <a:r>
              <a:rPr lang="en-US" sz="2000" b="1"/>
              <a:t>epetitive and routine</a:t>
            </a:r>
          </a:p>
          <a:p>
            <a:pPr marL="800100" lvl="1" indent="-342900">
              <a:spcAft>
                <a:spcPts val="600"/>
              </a:spcAft>
              <a:buFontTx/>
              <a:buChar char="•"/>
            </a:pPr>
            <a:r>
              <a:rPr lang="en-US" sz="2000" b="1"/>
              <a:t>Involve definite procedure for handling them so do not have to be treated as new</a:t>
            </a:r>
            <a:endParaRPr lang="en-US" sz="2000" b="1">
              <a:cs typeface="Times New Roman" pitchFamily="18" charset="0"/>
            </a:endParaRPr>
          </a:p>
          <a:p>
            <a:pPr marL="342900" indent="-342900">
              <a:spcAft>
                <a:spcPts val="600"/>
              </a:spcAft>
              <a:buFontTx/>
              <a:buChar char="•"/>
            </a:pPr>
            <a:r>
              <a:rPr lang="en-US" b="1">
                <a:cs typeface="Times New Roman" pitchFamily="18" charset="0"/>
              </a:rPr>
              <a:t>Semistructured </a:t>
            </a:r>
          </a:p>
          <a:p>
            <a:pPr marL="800100" lvl="1" indent="-342900">
              <a:spcAft>
                <a:spcPts val="600"/>
              </a:spcAft>
              <a:buFontTx/>
              <a:buChar char="•"/>
            </a:pPr>
            <a:r>
              <a:rPr lang="en-US" sz="2000" b="1">
                <a:cs typeface="Times New Roman" pitchFamily="18" charset="0"/>
              </a:rPr>
              <a:t>O</a:t>
            </a:r>
            <a:r>
              <a:rPr lang="en-US" sz="2000" b="1"/>
              <a:t>nly part of problem has clear-cut answer provided by accepted procedure</a:t>
            </a:r>
            <a:endParaRPr lang="en-US" sz="2000" b="1">
              <a:cs typeface="Times New Roman" pitchFamily="18" charset="0"/>
            </a:endParaRPr>
          </a:p>
          <a:p>
            <a:pPr marL="342900" indent="-342900">
              <a:spcBef>
                <a:spcPct val="50000"/>
              </a:spcBef>
            </a:pPr>
            <a:endParaRPr lang="en-US" sz="2000" b="1">
              <a:cs typeface="Times New Roman" pitchFamily="18" charset="0"/>
            </a:endParaRPr>
          </a:p>
        </p:txBody>
      </p:sp>
    </p:spTree>
    <p:extLst>
      <p:ext uri="{BB962C8B-B14F-4D97-AF65-F5344CB8AC3E}">
        <p14:creationId xmlns:p14="http://schemas.microsoft.com/office/powerpoint/2010/main" val="30060789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6140</Words>
  <Application>Microsoft Office PowerPoint</Application>
  <PresentationFormat>On-screen Show (4:3)</PresentationFormat>
  <Paragraphs>472</Paragraphs>
  <Slides>56</Slides>
  <Notes>56</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Furman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CS Dept</dc:creator>
  <cp:lastModifiedBy>CS Dept</cp:lastModifiedBy>
  <cp:revision>2</cp:revision>
  <dcterms:created xsi:type="dcterms:W3CDTF">2012-10-22T11:31:11Z</dcterms:created>
  <dcterms:modified xsi:type="dcterms:W3CDTF">2012-10-22T11:35:13Z</dcterms:modified>
</cp:coreProperties>
</file>