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63" r:id="rId3"/>
    <p:sldId id="264" r:id="rId4"/>
    <p:sldId id="265" r:id="rId5"/>
    <p:sldId id="266" r:id="rId6"/>
    <p:sldId id="267" r:id="rId7"/>
    <p:sldId id="268" r:id="rId8"/>
    <p:sldId id="269" r:id="rId9"/>
    <p:sldId id="270" r:id="rId10"/>
    <p:sldId id="271" r:id="rId11"/>
    <p:sldId id="272" r:id="rId12"/>
    <p:sldId id="273" r:id="rId13"/>
    <p:sldId id="275" r:id="rId14"/>
    <p:sldId id="276" r:id="rId15"/>
    <p:sldId id="277" r:id="rId16"/>
    <p:sldId id="278" r:id="rId17"/>
    <p:sldId id="279" r:id="rId18"/>
    <p:sldId id="281" r:id="rId19"/>
    <p:sldId id="282" r:id="rId20"/>
    <p:sldId id="283" r:id="rId21"/>
    <p:sldId id="284" r:id="rId22"/>
    <p:sldId id="286" r:id="rId23"/>
    <p:sldId id="287" r:id="rId24"/>
    <p:sldId id="288" r:id="rId25"/>
    <p:sldId id="290" r:id="rId26"/>
    <p:sldId id="298" r:id="rId27"/>
    <p:sldId id="299" r:id="rId28"/>
    <p:sldId id="309" r:id="rId29"/>
    <p:sldId id="310" r:id="rId30"/>
    <p:sldId id="313" r:id="rId31"/>
    <p:sldId id="314" r:id="rId32"/>
    <p:sldId id="315" r:id="rId33"/>
    <p:sldId id="316" r:id="rId34"/>
    <p:sldId id="31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136" autoAdjust="0"/>
  </p:normalViewPr>
  <p:slideViewPr>
    <p:cSldViewPr>
      <p:cViewPr varScale="1">
        <p:scale>
          <a:sx n="52" d="100"/>
          <a:sy n="52" d="100"/>
        </p:scale>
        <p:origin x="192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25D682-1A3E-4346-9D20-ED0D936A839A}" type="datetimeFigureOut">
              <a:rPr lang="en-US" smtClean="0"/>
              <a:t>11/16/2016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E01C98-30CA-450E-8666-0DA8C5F6F4FA}" type="slidenum">
              <a:rPr lang="en-US" smtClean="0"/>
              <a:t>‹#›</a:t>
            </a:fld>
            <a:endParaRPr lang="en-US"/>
          </a:p>
        </p:txBody>
      </p:sp>
    </p:spTree>
    <p:extLst>
      <p:ext uri="{BB962C8B-B14F-4D97-AF65-F5344CB8AC3E}">
        <p14:creationId xmlns:p14="http://schemas.microsoft.com/office/powerpoint/2010/main" val="3889013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azimuth-interactive.com/ESS9_Videos/pdfcases/Chapter09_Case1.pdf"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azimuth-interactive.com/ESS9_Videos/pdfcases/Chapter09_Case2.pdf"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6C0DE5B5-8238-4950-9C82-080135E2F5A9}" type="slidenum">
              <a:rPr lang="en-US" sz="1200">
                <a:latin typeface="Times New Roman" pitchFamily="18" charset="0"/>
              </a:rPr>
              <a:pPr eaLnBrk="1" hangingPunct="1"/>
              <a:t>1</a:t>
            </a:fld>
            <a:endParaRPr lang="en-US" sz="1200">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There are two video cases available for this chapter:</a:t>
            </a:r>
          </a:p>
          <a:p>
            <a:pPr eaLnBrk="1" hangingPunct="1"/>
            <a:endParaRPr lang="en-US" smtClean="0">
              <a:latin typeface="Times New Roman" pitchFamily="18" charset="0"/>
            </a:endParaRPr>
          </a:p>
          <a:p>
            <a:r>
              <a:rPr lang="en-US" smtClean="0">
                <a:latin typeface="Times New Roman" pitchFamily="18" charset="0"/>
              </a:rPr>
              <a:t>Case 1 </a:t>
            </a:r>
            <a:r>
              <a:rPr lang="en-US" smtClean="0">
                <a:latin typeface="Times New Roman" pitchFamily="18" charset="0"/>
                <a:hlinkClick r:id="rId3"/>
              </a:rPr>
              <a:t>M-Commerce: The Past, Present, and Future</a:t>
            </a:r>
            <a:endParaRPr lang="en-US" smtClean="0">
              <a:latin typeface="Times New Roman" pitchFamily="18" charset="0"/>
            </a:endParaRPr>
          </a:p>
          <a:p>
            <a:r>
              <a:rPr lang="en-US" smtClean="0">
                <a:latin typeface="Times New Roman" pitchFamily="18" charset="0"/>
              </a:rPr>
              <a:t>Case 2 </a:t>
            </a:r>
            <a:r>
              <a:rPr lang="en-US" smtClean="0">
                <a:latin typeface="Times New Roman" pitchFamily="18" charset="0"/>
                <a:hlinkClick r:id="rId4"/>
              </a:rPr>
              <a:t>Ford AutoXchange B2B Marketplace</a:t>
            </a:r>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New Roman" pitchFamily="18" charset="0"/>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2F4591E6-637F-4C9C-A04B-2ACF215094A7}" type="slidenum">
              <a:rPr lang="en-US" sz="1200">
                <a:latin typeface="Times New Roman" pitchFamily="18" charset="0"/>
              </a:rPr>
              <a:pPr eaLnBrk="1" hangingPunct="1"/>
              <a:t>10</a:t>
            </a:fld>
            <a:endParaRPr lang="en-US" sz="12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New Roman" pitchFamily="18"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37394B77-0C8E-4DF8-BF33-0A9573F97591}" type="slidenum">
              <a:rPr lang="en-US" sz="1200">
                <a:latin typeface="Times New Roman" pitchFamily="18" charset="0"/>
              </a:rPr>
              <a:pPr eaLnBrk="1" hangingPunct="1"/>
              <a:t>11</a:t>
            </a:fld>
            <a:endParaRPr lang="en-US" sz="12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pitchFamily="18" charset="0"/>
              </a:rPr>
              <a:t>This slide introduces digital markets and discusses the effects of digital markets on the ways companies conduct business. Ask students to define the terms listed here, and also to explain how each of these effects (lowered information asymmetry, etc.) are created by digital markets. Go through each of the three types of costs involved in any marketplace. Students may not be familiar with these words, but they will be familiar with the phenomenon. For instance, all students will recognize that it takes time and money to go to a mall to find a shirt (this is search cost). The same shirt can be bought on the Web today with minimal search costs.  </a:t>
            </a:r>
          </a:p>
          <a:p>
            <a:pPr eaLnBrk="1" hangingPunct="1"/>
            <a:endParaRPr lang="en-US" dirty="0" smtClean="0">
              <a:latin typeface="Times New Roman" pitchFamily="18" charset="0"/>
            </a:endParaRPr>
          </a:p>
          <a:p>
            <a:r>
              <a:rPr lang="en-US" dirty="0" smtClean="0">
                <a:latin typeface="Times New Roman" pitchFamily="18" charset="0"/>
              </a:rPr>
              <a:t>Information asymmetry: when one party in a transaction has more information that is important for the transaction than the other party.</a:t>
            </a:r>
          </a:p>
          <a:p>
            <a:r>
              <a:rPr lang="en-US" dirty="0" smtClean="0">
                <a:latin typeface="Times New Roman" pitchFamily="18" charset="0"/>
              </a:rPr>
              <a:t>Search costs: the effort to find suitable products.</a:t>
            </a:r>
          </a:p>
          <a:p>
            <a:r>
              <a:rPr lang="en-US" dirty="0" smtClean="0">
                <a:latin typeface="Times New Roman" pitchFamily="18" charset="0"/>
              </a:rPr>
              <a:t>Transaction costs: the cost of participating in a market.</a:t>
            </a:r>
          </a:p>
          <a:p>
            <a:r>
              <a:rPr lang="en-US" dirty="0" smtClean="0">
                <a:latin typeface="Times New Roman" pitchFamily="18" charset="0"/>
              </a:rPr>
              <a:t>Menu costs: merchants’ costs of changing prices.</a:t>
            </a:r>
          </a:p>
          <a:p>
            <a:r>
              <a:rPr lang="en-US" dirty="0" smtClean="0">
                <a:latin typeface="Times New Roman" pitchFamily="18" charset="0"/>
              </a:rPr>
              <a:t>Price discrimination: selling the same goods, or nearly the same goods, to different targeted groups at different prices.</a:t>
            </a:r>
          </a:p>
          <a:p>
            <a:r>
              <a:rPr lang="en-US" dirty="0" smtClean="0">
                <a:latin typeface="Times New Roman" pitchFamily="18" charset="0"/>
              </a:rPr>
              <a:t>Dynamic pricing: the price of a product varies depending on the demand characteristics of the customer or the supply situation of the seller.</a:t>
            </a:r>
          </a:p>
          <a:p>
            <a:r>
              <a:rPr lang="en-US" dirty="0" smtClean="0">
                <a:latin typeface="Times New Roman" pitchFamily="18" charset="0"/>
              </a:rPr>
              <a:t>Disintermediation: the removal of organizations or business process layers responsible for intermediary steps in a value chain.</a:t>
            </a:r>
          </a:p>
          <a:p>
            <a:pPr eaLnBrk="1" hangingPunct="1"/>
            <a:endParaRPr lang="en-US" dirty="0" smtClean="0">
              <a:latin typeface="Times New Roman" pitchFamily="18" charset="0"/>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8B7C28C7-BB01-43F9-B905-36F553884C29}" type="slidenum">
              <a:rPr lang="en-US" sz="1200">
                <a:latin typeface="Times New Roman" pitchFamily="18" charset="0"/>
              </a:rPr>
              <a:pPr eaLnBrk="1" hangingPunct="1"/>
              <a:t>12</a:t>
            </a:fld>
            <a:endParaRPr lang="en-US" sz="120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8" charset="0"/>
              </a:rPr>
              <a:t>This graphic illustrates how disintermediation reduces prices to consumers. It also allows manufacturers to earn more profit for the product by eliminating the middle man.  Are middle men really necessary? You should ask students who they think is a “middle man.”  Wal-Mart is, for instance, a distributor and retailer. Do they provide an important function? Why can’t manufacturers just ignore Wal-Mart and sell directly to the customer? Even though market disintermediation sounds like a good thing because costs and prices go down, for the most part manufacturers kept their distribution partners and channels. Wal-mart is still needed by manufacturers like P&amp;G to sell soap.  </a:t>
            </a:r>
          </a:p>
          <a:p>
            <a:pPr eaLnBrk="1" hangingPunct="1"/>
            <a:endParaRPr lang="en-US" smtClean="0">
              <a:latin typeface="Times New Roman" pitchFamily="18" charset="0"/>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27CAFA3A-0949-4FA6-8FA0-E21443CBD240}" type="slidenum">
              <a:rPr lang="en-US" sz="1200">
                <a:latin typeface="Times New Roman" pitchFamily="18" charset="0"/>
              </a:rPr>
              <a:pPr eaLnBrk="1" hangingPunct="1"/>
              <a:t>13</a:t>
            </a:fld>
            <a:endParaRPr lang="en-US" sz="120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8" charset="0"/>
              </a:rPr>
              <a:t>This slide continues the discussion of key concepts in e-commerce, looking at digital goods and how these compare with traditional goods.</a:t>
            </a:r>
          </a:p>
          <a:p>
            <a:pPr eaLnBrk="1" hangingPunct="1"/>
            <a:r>
              <a:rPr lang="en-US" smtClean="0">
                <a:latin typeface="Times New Roman" pitchFamily="18" charset="0"/>
              </a:rPr>
              <a:t>Ask students how their purchases of digital goods have changed over the past five years. Are digital goods equal in value to their traditional counterparts? What benefits and drawbacks do they have?  Music for instance used to be a physical product (record or CD) not a digital product or digital service. </a:t>
            </a:r>
          </a:p>
          <a:p>
            <a:pPr eaLnBrk="1" hangingPunct="1"/>
            <a:endParaRPr lang="en-US" smtClean="0">
              <a:latin typeface="Times New Roman" pitchFamily="18" charset="0"/>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E5E38A29-553A-4B5E-BDD2-9EDD3A62371F}" type="slidenum">
              <a:rPr lang="en-US" sz="1200">
                <a:latin typeface="Times New Roman" pitchFamily="18" charset="0"/>
              </a:rPr>
              <a:pPr eaLnBrk="1" hangingPunct="1"/>
              <a:t>14</a:t>
            </a:fld>
            <a:endParaRPr lang="en-US" sz="120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8" charset="0"/>
              </a:rPr>
              <a:t>This slide introduces the types of e-commerce. B2C, B2B, and C2C e-commerce are categorized according to the nature of the participants. M-commerce is a category based on the nature of the connection to the Internet. Ask students to provide examples of the different types of e-commerce listed here. Most students will find it hard to come up with a B2B example. One place you can visit on the Web is grainger.com, one of the largest B2B marketplaces in the United States. Another is mcmaster.com, and also elemica.com (chemical industry).  </a:t>
            </a:r>
          </a:p>
          <a:p>
            <a:pPr eaLnBrk="1" hangingPunct="1"/>
            <a:endParaRPr lang="en-US" smtClean="0">
              <a:latin typeface="Times New Roman" pitchFamily="18" charset="0"/>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01BC376F-4744-4DCE-BE4A-F3AADBB8651B}" type="slidenum">
              <a:rPr lang="en-US" sz="1200">
                <a:latin typeface="Times New Roman" pitchFamily="18" charset="0"/>
              </a:rPr>
              <a:pPr eaLnBrk="1" hangingPunct="1"/>
              <a:t>15</a:t>
            </a:fld>
            <a:endParaRPr lang="en-US" sz="120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pitchFamily="18" charset="0"/>
              </a:rPr>
              <a:t>This slide continues the discussion of new Internet business models. Ask students to give examples of these business models. For each model, ask students about their experience, or ask for examples for each model. Ask how these business models create revenue. For instance, </a:t>
            </a:r>
          </a:p>
          <a:p>
            <a:pPr eaLnBrk="1" hangingPunct="1"/>
            <a:r>
              <a:rPr lang="en-US" dirty="0" smtClean="0">
                <a:latin typeface="Times New Roman" pitchFamily="18" charset="0"/>
              </a:rPr>
              <a:t>Content provider</a:t>
            </a:r>
            <a:r>
              <a:rPr lang="en-US" dirty="0" smtClean="0">
                <a:latin typeface="Times New Roman" pitchFamily="18" charset="0"/>
                <a:cs typeface="Times New Roman" pitchFamily="18" charset="0"/>
              </a:rPr>
              <a:t>—r</a:t>
            </a:r>
            <a:r>
              <a:rPr lang="en-US" dirty="0" smtClean="0">
                <a:latin typeface="Times New Roman" pitchFamily="18" charset="0"/>
              </a:rPr>
              <a:t>evenue: access fees, advertising</a:t>
            </a:r>
          </a:p>
          <a:p>
            <a:pPr eaLnBrk="1" hangingPunct="1"/>
            <a:r>
              <a:rPr lang="en-US" dirty="0" smtClean="0">
                <a:latin typeface="Times New Roman" pitchFamily="18" charset="0"/>
              </a:rPr>
              <a:t>Portal</a:t>
            </a:r>
            <a:r>
              <a:rPr lang="en-US" dirty="0" smtClean="0">
                <a:latin typeface="Times New Roman" pitchFamily="18" charset="0"/>
                <a:cs typeface="Times New Roman" pitchFamily="18" charset="0"/>
              </a:rPr>
              <a:t>—</a:t>
            </a:r>
            <a:r>
              <a:rPr lang="en-US" dirty="0" smtClean="0">
                <a:latin typeface="Times New Roman" pitchFamily="18" charset="0"/>
              </a:rPr>
              <a:t>revenue: advertising</a:t>
            </a:r>
          </a:p>
          <a:p>
            <a:pPr eaLnBrk="1" hangingPunct="1"/>
            <a:r>
              <a:rPr lang="en-US" dirty="0" smtClean="0">
                <a:latin typeface="Times New Roman" pitchFamily="18" charset="0"/>
              </a:rPr>
              <a:t>Service provider</a:t>
            </a:r>
            <a:r>
              <a:rPr lang="en-US" dirty="0" smtClean="0">
                <a:latin typeface="Times New Roman" pitchFamily="18" charset="0"/>
                <a:cs typeface="Times New Roman" pitchFamily="18" charset="0"/>
              </a:rPr>
              <a:t>—</a:t>
            </a:r>
            <a:r>
              <a:rPr lang="en-US" dirty="0" smtClean="0">
                <a:latin typeface="Times New Roman" pitchFamily="18" charset="0"/>
              </a:rPr>
              <a:t>revenue: subscription fees, advertising</a:t>
            </a:r>
          </a:p>
          <a:p>
            <a:pPr eaLnBrk="1" hangingPunct="1"/>
            <a:endParaRPr lang="en-US" dirty="0" smtClean="0">
              <a:latin typeface="Times New Roman" pitchFamily="18" charset="0"/>
            </a:endParaRPr>
          </a:p>
          <a:p>
            <a:pPr eaLnBrk="1" hangingPunct="1"/>
            <a:endParaRPr lang="en-US" dirty="0" smtClean="0">
              <a:latin typeface="Times New Roman" pitchFamily="18" charset="0"/>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8CD6F8FE-BAC8-49A4-B373-BB872C04908C}" type="slidenum">
              <a:rPr lang="en-US" sz="1200">
                <a:latin typeface="Times New Roman" pitchFamily="18" charset="0"/>
              </a:rPr>
              <a:pPr eaLnBrk="1" hangingPunct="1"/>
              <a:t>16</a:t>
            </a:fld>
            <a:endParaRPr lang="en-US" sz="120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8" charset="0"/>
              </a:rPr>
              <a:t>This slide and the next several slides discuss new business models that are enabled by the Internet and e-commerce. Although many of the new business models are pure-play, some, especially in the retail industry, are clicks-and-mortar.</a:t>
            </a:r>
          </a:p>
          <a:p>
            <a:pPr eaLnBrk="1" hangingPunct="1"/>
            <a:endParaRPr lang="en-US" smtClean="0">
              <a:latin typeface="Times New Roman" pitchFamily="18" charset="0"/>
            </a:endParaRPr>
          </a:p>
          <a:p>
            <a:pPr eaLnBrk="1" hangingPunct="1"/>
            <a:r>
              <a:rPr lang="en-US" smtClean="0">
                <a:latin typeface="Times New Roman" pitchFamily="18" charset="0"/>
              </a:rPr>
              <a:t>Some of the new models take advantage of the Internet’s communication capabilities, such as the social networking sites. Ask students what other sites take advantage of the Internet’s communication abilities.</a:t>
            </a:r>
          </a:p>
          <a:p>
            <a:pPr eaLnBrk="1" hangingPunct="1"/>
            <a:endParaRPr lang="en-US" smtClean="0">
              <a:latin typeface="Times New Roman" pitchFamily="18" charset="0"/>
            </a:endParaRPr>
          </a:p>
          <a:p>
            <a:pPr eaLnBrk="1" hangingPunct="1"/>
            <a:r>
              <a:rPr lang="en-US" smtClean="0">
                <a:latin typeface="Times New Roman" pitchFamily="18" charset="0"/>
              </a:rPr>
              <a:t>Ask students to differentiate between banner ads and popup ads.</a:t>
            </a:r>
          </a:p>
          <a:p>
            <a:pPr eaLnBrk="1" hangingPunct="1"/>
            <a:endParaRPr lang="en-US" smtClean="0">
              <a:latin typeface="Times New Roman" pitchFamily="18" charset="0"/>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0A88D7C3-013F-40CF-819B-9334A77014E7}" type="slidenum">
              <a:rPr lang="en-US" sz="1200">
                <a:latin typeface="Times New Roman" pitchFamily="18" charset="0"/>
              </a:rPr>
              <a:pPr eaLnBrk="1" hangingPunct="1"/>
              <a:t>17</a:t>
            </a:fld>
            <a:endParaRPr lang="en-US" sz="120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pitchFamily="18" charset="0"/>
              </a:rPr>
              <a:t>Most students will be well aware of social networking technologies, but have they heard of prediction markets? Ask them to investigate this further on their own time. How can these techniques and phenomenon be used by business firms?  LinkedIn is the largest professional and business social network that members often use to recruit employees and find jobs.  </a:t>
            </a: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938D34CF-E7D5-4E4E-A16E-8EA55038970A}" type="slidenum">
              <a:rPr lang="en-US" sz="1200">
                <a:latin typeface="Times New Roman" pitchFamily="18" charset="0"/>
              </a:rPr>
              <a:pPr eaLnBrk="1" hangingPunct="1"/>
              <a:t>18</a:t>
            </a:fld>
            <a:endParaRPr lang="en-US" sz="120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8" charset="0"/>
              </a:rPr>
              <a:t>Ask students to explain why marketers are looking to analyze blog content, and content from chat rooms and message boards. Have students describe and evaluate their experiences with advertising on social networks, via e-mail and other online formats.</a:t>
            </a:r>
          </a:p>
          <a:p>
            <a:pPr eaLnBrk="1" hangingPunct="1"/>
            <a:endParaRPr lang="en-US" smtClean="0">
              <a:latin typeface="Times New Roman" pitchFamily="18"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41CDA1E1-0938-4B66-B6DB-D22F22B938D3}" type="slidenum">
              <a:rPr lang="en-US" sz="1200">
                <a:latin typeface="Times New Roman" pitchFamily="18" charset="0"/>
              </a:rPr>
              <a:pPr eaLnBrk="1" hangingPunct="1"/>
              <a:t>19</a:t>
            </a:fld>
            <a:endParaRPr lang="en-US" sz="12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29057" lvl="1" indent="-280406"/>
            <a:r>
              <a:rPr lang="en-US" smtClean="0">
                <a:latin typeface="Times New Roman" pitchFamily="18" charset="0"/>
              </a:rPr>
              <a:t>This slide discusses what e-commerce is, and what the state of e-commerce is today. The text states that e-commerce history m</a:t>
            </a:r>
            <a:r>
              <a:rPr lang="en-US" sz="2000">
                <a:latin typeface="Times New Roman" pitchFamily="18" charset="0"/>
                <a:cs typeface="Times New Roman" pitchFamily="18" charset="0"/>
              </a:rPr>
              <a:t>irrors those of other technology innovations. What other innovations is e-commerce similar to? Students probably will not know about the early days of radio and TV, but perhaps they will remember cassette music, VHS video tapes, and even CDs which though still with us, are definitely declining in sales. </a:t>
            </a:r>
          </a:p>
          <a:p>
            <a:pPr marL="729057" lvl="1" indent="-280406"/>
            <a:endParaRPr lang="en-US" sz="2000">
              <a:latin typeface="Times New Roman" pitchFamily="18" charset="0"/>
              <a:cs typeface="Times New Roman" pitchFamily="18" charset="0"/>
            </a:endParaRPr>
          </a:p>
          <a:p>
            <a:pPr marL="729057" lvl="1" indent="-280406"/>
            <a:r>
              <a:rPr lang="en-US" sz="2000">
                <a:latin typeface="Times New Roman" pitchFamily="18" charset="0"/>
                <a:cs typeface="Times New Roman" pitchFamily="18" charset="0"/>
              </a:rPr>
              <a:t>The book discusses new trends in e-commerce. Ask the students to work with you to list some of these new trends in e-commerce. </a:t>
            </a:r>
            <a:endParaRPr lang="en-US" smtClean="0">
              <a:latin typeface="Times New Roman" pitchFamily="18" charset="0"/>
            </a:endParaRPr>
          </a:p>
          <a:p>
            <a:pPr eaLnBrk="1" hangingPunct="1"/>
            <a:endParaRPr lang="en-US" smtClean="0">
              <a:latin typeface="Times New Roman" pitchFamily="18" charset="0"/>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F7AFA4A3-7B2C-4BBE-9585-FD2E8F025230}" type="slidenum">
              <a:rPr lang="en-US" sz="1200">
                <a:latin typeface="Times New Roman" pitchFamily="18" charset="0"/>
              </a:rPr>
              <a:pPr eaLnBrk="1" hangingPunct="1"/>
              <a:t>2</a:t>
            </a:fld>
            <a:endParaRPr lang="en-US" sz="120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8" charset="0"/>
              </a:rPr>
              <a:t>This graphic illustrates how clickstream tracking works and what the store can tell about the activities of a shopper on their Web site. Extensive metrics exist for various types of user behavior, from the time spent on a Web page to the number of products ordered and placed in a shopping cart but not purchased.</a:t>
            </a:r>
          </a:p>
          <a:p>
            <a:pPr eaLnBrk="1" hangingPunct="1"/>
            <a:endParaRPr lang="en-US" smtClean="0">
              <a:latin typeface="Times New Roman" pitchFamily="18" charset="0"/>
            </a:endParaRP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885B882D-15F8-4FA8-B84B-168444B88D38}" type="slidenum">
              <a:rPr lang="en-US" sz="1200">
                <a:latin typeface="Times New Roman" pitchFamily="18" charset="0"/>
              </a:rPr>
              <a:pPr eaLnBrk="1" hangingPunct="1"/>
              <a:t>20</a:t>
            </a:fld>
            <a:endParaRPr lang="en-US" sz="120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8" charset="0"/>
              </a:rPr>
              <a:t>This graphic illustrates some of the types of personalization that clickstream tracking can make possible. Have students found suggestions made by a Web site useful in their experience? You can go to Amazon.com and illustrate how recommender systems work. Search for a product, and then scroll to the bottom of the page where Amazon’s recommender will tell you what other people who looked at the current page actually bought. Netflix is also an excellent site to demonstrate personalization.  </a:t>
            </a:r>
          </a:p>
          <a:p>
            <a:pPr eaLnBrk="1" hangingPunct="1"/>
            <a:endParaRPr lang="en-US" smtClean="0">
              <a:latin typeface="Times New Roman" pitchFamily="18" charset="0"/>
            </a:endParaRPr>
          </a:p>
          <a:p>
            <a:pPr eaLnBrk="1" hangingPunct="1"/>
            <a:endParaRPr lang="en-US" smtClean="0">
              <a:latin typeface="Times New Roman" pitchFamily="18" charset="0"/>
            </a:endParaRPr>
          </a:p>
          <a:p>
            <a:pPr eaLnBrk="1" hangingPunct="1"/>
            <a:endParaRPr lang="en-US" smtClean="0">
              <a:latin typeface="Times New Roman" pitchFamily="18" charset="0"/>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6235A26F-3B8D-45E6-8BD5-7483B0B4501B}" type="slidenum">
              <a:rPr lang="en-US" sz="1200">
                <a:latin typeface="Times New Roman" pitchFamily="18" charset="0"/>
              </a:rPr>
              <a:pPr eaLnBrk="1" hangingPunct="1"/>
              <a:t>21</a:t>
            </a:fld>
            <a:endParaRPr lang="en-US" sz="120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This slide looks at changes brought to B2B e-commerce by Internet technologies. Note that the Internet and Web technology enable businesses to create new electronic storefronts for selling to other businesses with multimedia graphic displays and interactive features similar to those for B2C commerce. Alternatively, businesses can use Internet technology to create extranets or electronic marketplaces for linking to other businesses for purchase and sale transactions.</a:t>
            </a:r>
          </a:p>
          <a:p>
            <a:pPr eaLnBrk="1" hangingPunct="1"/>
            <a:endParaRPr lang="en-US" smtClean="0">
              <a:latin typeface="Times New Roman" pitchFamily="18" charset="0"/>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C0F160CC-FF5E-4731-9A7A-F5CC5667B3C1}" type="slidenum">
              <a:rPr lang="en-US" sz="1200">
                <a:latin typeface="Times New Roman" pitchFamily="18" charset="0"/>
              </a:rPr>
              <a:pPr eaLnBrk="1" hangingPunct="1"/>
              <a:t>22</a:t>
            </a:fld>
            <a:endParaRPr lang="en-US" sz="120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8" charset="0"/>
              </a:rPr>
              <a:t>This graphic illustrates how EDI is used by firms and their suppliers to automate transactions for both B2B e-commerce and continuous replenishment. EDI is still widely used but it has limitations outlined in the book and is not designed for supporting marketplace operations where you have hundreds of vendors and buyers. </a:t>
            </a:r>
          </a:p>
          <a:p>
            <a:pPr eaLnBrk="1" hangingPunct="1"/>
            <a:endParaRPr lang="en-US" smtClean="0">
              <a:latin typeface="Times New Roman" pitchFamily="18" charset="0"/>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4B7C1501-1389-4AD7-863F-56E3AD44AF90}" type="slidenum">
              <a:rPr lang="en-US" sz="1200">
                <a:latin typeface="Times New Roman" pitchFamily="18" charset="0"/>
              </a:rPr>
              <a:pPr eaLnBrk="1" hangingPunct="1"/>
              <a:t>23</a:t>
            </a:fld>
            <a:endParaRPr lang="en-US" sz="120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This slide continues the discussion of ways the Internet and Web technologies have changed B2B e-commerce. One way is in using an extranet to link to the firm’s suppliers. The text provides the example of VW Group Supply, which links the Volkswagen Group and its suppliers. VW Group Supply handles 90 percent of all global purchasing for Volkswagen, including all automotive and parts components.</a:t>
            </a:r>
          </a:p>
          <a:p>
            <a:pPr eaLnBrk="1" hangingPunct="1"/>
            <a:endParaRPr lang="en-US" smtClean="0">
              <a:latin typeface="Times New Roman" pitchFamily="18" charset="0"/>
            </a:endParaRP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6F985FC4-3686-4FB8-94E1-A7FA2C8CE326}" type="slidenum">
              <a:rPr lang="en-US" sz="1200">
                <a:latin typeface="Times New Roman" pitchFamily="18" charset="0"/>
              </a:rPr>
              <a:pPr eaLnBrk="1" hangingPunct="1"/>
              <a:t>24</a:t>
            </a:fld>
            <a:endParaRPr lang="en-US" sz="120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This slide continues the discussion of ways the Internet and Web technologies have changed B2B e-commerce, in this case by the ability to create Net marketplaces. Ask students to distinguish between and provide examples of direct and indirect goods. (Direct goods are goods used in a production process, such as sheet steel for auto body production. Indirect goods are all other goods not directly involved in the production process, such as office supplies or products for maintenance and repair.) </a:t>
            </a:r>
          </a:p>
          <a:p>
            <a:endParaRPr lang="en-US" smtClean="0">
              <a:latin typeface="Times New Roman" pitchFamily="18" charset="0"/>
            </a:endParaRPr>
          </a:p>
          <a:p>
            <a:r>
              <a:rPr lang="en-US" smtClean="0">
                <a:latin typeface="Times New Roman" pitchFamily="18" charset="0"/>
              </a:rPr>
              <a:t>Ask students to distinguish between vertical and horizontal marketplaces.</a:t>
            </a:r>
          </a:p>
          <a:p>
            <a:pPr eaLnBrk="1" hangingPunct="1"/>
            <a:endParaRPr lang="en-US" smtClean="0">
              <a:latin typeface="Times New Roman" pitchFamily="18" charset="0"/>
            </a:endParaRP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137BB0C7-7034-4D37-9F29-FBDE91AC82DA}" type="slidenum">
              <a:rPr lang="en-US" sz="1200">
                <a:latin typeface="Times New Roman" pitchFamily="18" charset="0"/>
              </a:rPr>
              <a:pPr eaLnBrk="1" hangingPunct="1"/>
              <a:t>25</a:t>
            </a:fld>
            <a:endParaRPr lang="en-US" sz="120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a:ln/>
        </p:spPr>
      </p:sp>
      <p:sp>
        <p:nvSpPr>
          <p:cNvPr id="665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rPr>
              <a:t>Ask your class who has a Facebook page. A forest of hands will rise. How many have purchase something while on their Facebook page, or clicks routinely on ads? Generally, people do not go to Facebook to buy things and are not clicking on display ads (less than 2% of users).  </a:t>
            </a:r>
          </a:p>
          <a:p>
            <a:pPr eaLnBrk="1" hangingPunct="1"/>
            <a:endParaRPr lang="en-US" altLang="en-US" dirty="0" smtClean="0">
              <a:latin typeface="Times New Roman" panose="02020603050405020304" pitchFamily="18" charset="0"/>
            </a:endParaRPr>
          </a:p>
        </p:txBody>
      </p:sp>
      <p:sp>
        <p:nvSpPr>
          <p:cNvPr id="665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panose="020B0604020202020204" pitchFamily="34" charset="0"/>
                <a:ea typeface="MS PGothic" panose="020B0600070205080204" pitchFamily="34" charset="-128"/>
              </a:defRPr>
            </a:lvl1pPr>
            <a:lvl2pPr marL="742950" indent="-285750" defTabSz="931863">
              <a:defRPr sz="2400">
                <a:solidFill>
                  <a:schemeClr val="tx1"/>
                </a:solidFill>
                <a:latin typeface="Arial" panose="020B0604020202020204" pitchFamily="34" charset="0"/>
                <a:ea typeface="MS PGothic" panose="020B0600070205080204" pitchFamily="34" charset="-128"/>
              </a:defRPr>
            </a:lvl2pPr>
            <a:lvl3pPr marL="1143000" indent="-228600" defTabSz="931863">
              <a:defRPr sz="2400">
                <a:solidFill>
                  <a:schemeClr val="tx1"/>
                </a:solidFill>
                <a:latin typeface="Arial" panose="020B0604020202020204" pitchFamily="34" charset="0"/>
                <a:ea typeface="MS PGothic" panose="020B0600070205080204" pitchFamily="34" charset="-128"/>
              </a:defRPr>
            </a:lvl3pPr>
            <a:lvl4pPr marL="1600200" indent="-228600" defTabSz="931863">
              <a:defRPr sz="2400">
                <a:solidFill>
                  <a:schemeClr val="tx1"/>
                </a:solidFill>
                <a:latin typeface="Arial" panose="020B0604020202020204" pitchFamily="34" charset="0"/>
                <a:ea typeface="MS PGothic" panose="020B0600070205080204" pitchFamily="34" charset="-128"/>
              </a:defRPr>
            </a:lvl4pPr>
            <a:lvl5pPr marL="2057400" indent="-228600" defTabSz="931863">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E4711B1-8C59-4D94-B440-88F705E5DA76}" type="slidenum">
              <a:rPr lang="en-US" altLang="en-US" sz="1200">
                <a:latin typeface="Times New Roman" panose="02020603050405020304" pitchFamily="18" charset="0"/>
              </a:rPr>
              <a:pPr/>
              <a:t>26</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17626560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a:ln/>
        </p:spPr>
      </p:sp>
      <p:sp>
        <p:nvSpPr>
          <p:cNvPr id="686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Facebook and Google’s +1 social network are rapidly growing. Facebook reached 800 million worldwide, with 200 million in the United States. In the space of its first six months, LinkedIn has 40 million monthly visitors.</a:t>
            </a:r>
          </a:p>
          <a:p>
            <a:pPr eaLnBrk="1" hangingPunct="1"/>
            <a:endParaRPr lang="en-US" altLang="en-US" smtClean="0">
              <a:latin typeface="Times New Roman" panose="02020603050405020304" pitchFamily="18" charset="0"/>
            </a:endParaRPr>
          </a:p>
        </p:txBody>
      </p:sp>
      <p:sp>
        <p:nvSpPr>
          <p:cNvPr id="686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panose="020B0604020202020204" pitchFamily="34" charset="0"/>
                <a:ea typeface="MS PGothic" panose="020B0600070205080204" pitchFamily="34" charset="-128"/>
              </a:defRPr>
            </a:lvl1pPr>
            <a:lvl2pPr marL="742950" indent="-285750" defTabSz="931863">
              <a:defRPr sz="2400">
                <a:solidFill>
                  <a:schemeClr val="tx1"/>
                </a:solidFill>
                <a:latin typeface="Arial" panose="020B0604020202020204" pitchFamily="34" charset="0"/>
                <a:ea typeface="MS PGothic" panose="020B0600070205080204" pitchFamily="34" charset="-128"/>
              </a:defRPr>
            </a:lvl2pPr>
            <a:lvl3pPr marL="1143000" indent="-228600" defTabSz="931863">
              <a:defRPr sz="2400">
                <a:solidFill>
                  <a:schemeClr val="tx1"/>
                </a:solidFill>
                <a:latin typeface="Arial" panose="020B0604020202020204" pitchFamily="34" charset="0"/>
                <a:ea typeface="MS PGothic" panose="020B0600070205080204" pitchFamily="34" charset="-128"/>
              </a:defRPr>
            </a:lvl3pPr>
            <a:lvl4pPr marL="1600200" indent="-228600" defTabSz="931863">
              <a:defRPr sz="2400">
                <a:solidFill>
                  <a:schemeClr val="tx1"/>
                </a:solidFill>
                <a:latin typeface="Arial" panose="020B0604020202020204" pitchFamily="34" charset="0"/>
                <a:ea typeface="MS PGothic" panose="020B0600070205080204" pitchFamily="34" charset="-128"/>
              </a:defRPr>
            </a:lvl4pPr>
            <a:lvl5pPr marL="2057400" indent="-228600" defTabSz="931863">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A07C874-8629-4DBE-BFED-3A85C1FF117C}" type="slidenum">
              <a:rPr lang="en-US" altLang="en-US" sz="1200">
                <a:latin typeface="Times New Roman" panose="02020603050405020304" pitchFamily="18" charset="0"/>
              </a:rPr>
              <a:pPr/>
              <a:t>27</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9014640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a:ln/>
        </p:spPr>
      </p:sp>
      <p:sp>
        <p:nvSpPr>
          <p:cNvPr id="890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This slide introduces m-commerce, the use of wireless mobile devices for purchasing goods and services. Ask students what applications and services they use with their cell-phones. Have any purchased games or entertainment, and from what companies? Have any used OpenTable on a smartphone?</a:t>
            </a:r>
          </a:p>
        </p:txBody>
      </p:sp>
      <p:sp>
        <p:nvSpPr>
          <p:cNvPr id="890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panose="020B0604020202020204" pitchFamily="34" charset="0"/>
                <a:ea typeface="MS PGothic" panose="020B0600070205080204" pitchFamily="34" charset="-128"/>
              </a:defRPr>
            </a:lvl1pPr>
            <a:lvl2pPr marL="742950" indent="-285750" defTabSz="931863">
              <a:defRPr sz="2400">
                <a:solidFill>
                  <a:schemeClr val="tx1"/>
                </a:solidFill>
                <a:latin typeface="Arial" panose="020B0604020202020204" pitchFamily="34" charset="0"/>
                <a:ea typeface="MS PGothic" panose="020B0600070205080204" pitchFamily="34" charset="-128"/>
              </a:defRPr>
            </a:lvl2pPr>
            <a:lvl3pPr marL="1143000" indent="-228600" defTabSz="931863">
              <a:defRPr sz="2400">
                <a:solidFill>
                  <a:schemeClr val="tx1"/>
                </a:solidFill>
                <a:latin typeface="Arial" panose="020B0604020202020204" pitchFamily="34" charset="0"/>
                <a:ea typeface="MS PGothic" panose="020B0600070205080204" pitchFamily="34" charset="-128"/>
              </a:defRPr>
            </a:lvl3pPr>
            <a:lvl4pPr marL="1600200" indent="-228600" defTabSz="931863">
              <a:defRPr sz="2400">
                <a:solidFill>
                  <a:schemeClr val="tx1"/>
                </a:solidFill>
                <a:latin typeface="Arial" panose="020B0604020202020204" pitchFamily="34" charset="0"/>
                <a:ea typeface="MS PGothic" panose="020B0600070205080204" pitchFamily="34" charset="-128"/>
              </a:defRPr>
            </a:lvl4pPr>
            <a:lvl5pPr marL="2057400" indent="-228600" defTabSz="931863">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8977635-049A-4073-9953-85E3E8A9EB80}" type="slidenum">
              <a:rPr lang="en-US" altLang="en-US" sz="1200">
                <a:latin typeface="Times New Roman" panose="02020603050405020304" pitchFamily="18" charset="0"/>
              </a:rPr>
              <a:pPr/>
              <a:t>28</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19257909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noTextEdit="1"/>
          </p:cNvSpPr>
          <p:nvPr>
            <p:ph type="sldImg"/>
          </p:nvPr>
        </p:nvSpPr>
        <p:spPr>
          <a:ln/>
        </p:spPr>
      </p:sp>
      <p:sp>
        <p:nvSpPr>
          <p:cNvPr id="911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rPr>
              <a:t>This graph illustrates the surging growth of m-commerce sales from today to 2016. In the early years prior to 2009, m-commerce in the United States was very small and not growing rapidly. Cell phones, especially smartphones, have changed that. Have any of the students purchased something using their cell phone or mobile laptop computer? How many students are using a smartphone?  How many have used a smartphone app to compare prices while shopping at stores? </a:t>
            </a:r>
          </a:p>
          <a:p>
            <a:pPr eaLnBrk="1" hangingPunct="1"/>
            <a:endParaRPr lang="en-US" altLang="en-US" smtClean="0">
              <a:latin typeface="Times New Roman" panose="02020603050405020304" pitchFamily="18" charset="0"/>
            </a:endParaRPr>
          </a:p>
        </p:txBody>
      </p:sp>
      <p:sp>
        <p:nvSpPr>
          <p:cNvPr id="911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panose="020B0604020202020204" pitchFamily="34" charset="0"/>
                <a:ea typeface="MS PGothic" panose="020B0600070205080204" pitchFamily="34" charset="-128"/>
              </a:defRPr>
            </a:lvl1pPr>
            <a:lvl2pPr marL="742950" indent="-285750" defTabSz="931863">
              <a:defRPr sz="2400">
                <a:solidFill>
                  <a:schemeClr val="tx1"/>
                </a:solidFill>
                <a:latin typeface="Arial" panose="020B0604020202020204" pitchFamily="34" charset="0"/>
                <a:ea typeface="MS PGothic" panose="020B0600070205080204" pitchFamily="34" charset="-128"/>
              </a:defRPr>
            </a:lvl2pPr>
            <a:lvl3pPr marL="1143000" indent="-228600" defTabSz="931863">
              <a:defRPr sz="2400">
                <a:solidFill>
                  <a:schemeClr val="tx1"/>
                </a:solidFill>
                <a:latin typeface="Arial" panose="020B0604020202020204" pitchFamily="34" charset="0"/>
                <a:ea typeface="MS PGothic" panose="020B0600070205080204" pitchFamily="34" charset="-128"/>
              </a:defRPr>
            </a:lvl3pPr>
            <a:lvl4pPr marL="1600200" indent="-228600" defTabSz="931863">
              <a:defRPr sz="2400">
                <a:solidFill>
                  <a:schemeClr val="tx1"/>
                </a:solidFill>
                <a:latin typeface="Arial" panose="020B0604020202020204" pitchFamily="34" charset="0"/>
                <a:ea typeface="MS PGothic" panose="020B0600070205080204" pitchFamily="34" charset="-128"/>
              </a:defRPr>
            </a:lvl4pPr>
            <a:lvl5pPr marL="2057400" indent="-228600" defTabSz="931863">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BF2F0D7-B1D1-41A4-AB07-DAE4C5D8420C}" type="slidenum">
              <a:rPr lang="en-US" altLang="en-US" sz="1200">
                <a:latin typeface="Times New Roman" panose="02020603050405020304" pitchFamily="18" charset="0"/>
              </a:rPr>
              <a:pPr/>
              <a:t>29</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4261017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This graphic illustrates the continuing growth of e-commerce. The Growth of E-commerce Retail e-commerce revenues grew 15 percent to 25 percent a year until the recession of 2008–2009, when they slowed measurably to a small positive number around 3 percent in 2009. This was much better than traditional retail commerce which actually shrank in this recession. In 2010-2011, e-commerce revenues are expected to begin growing again at an estimated 10 percent annual clip.</a:t>
            </a:r>
          </a:p>
          <a:p>
            <a:pPr eaLnBrk="1" hangingPunct="1"/>
            <a:endParaRPr lang="en-US" smtClean="0">
              <a:latin typeface="Times New Roman" pitchFamily="18"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4636E1B7-AAD8-4372-8040-7DF37FBD22FF}" type="slidenum">
              <a:rPr lang="en-US" sz="1200">
                <a:latin typeface="Times New Roman" pitchFamily="18" charset="0"/>
              </a:rPr>
              <a:pPr eaLnBrk="1" hangingPunct="1"/>
              <a:t>3</a:t>
            </a:fld>
            <a:endParaRPr lang="en-US" sz="120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a:ln/>
        </p:spPr>
      </p:sp>
      <p:sp>
        <p:nvSpPr>
          <p:cNvPr id="962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rPr>
              <a:t>Building a Web site involves a number of considerations. If its an e-commerce site, customer preferences should be the driving force behind the design. What are customers looking for, how can they find it on your site, and how easily can they purchase on your site? How will you choose the technology? What about your sites information policy? What</a:t>
            </a:r>
            <a:r>
              <a:rPr lang="ja-JP" altLang="en-US" smtClean="0">
                <a:latin typeface="Times New Roman" panose="02020603050405020304" pitchFamily="18" charset="0"/>
              </a:rPr>
              <a:t>’</a:t>
            </a:r>
            <a:r>
              <a:rPr lang="en-US" altLang="ja-JP" smtClean="0">
                <a:latin typeface="Times New Roman" panose="02020603050405020304" pitchFamily="18" charset="0"/>
              </a:rPr>
              <a:t>s that? If you don</a:t>
            </a:r>
            <a:r>
              <a:rPr lang="ja-JP" altLang="en-US" smtClean="0">
                <a:latin typeface="Times New Roman" panose="02020603050405020304" pitchFamily="18" charset="0"/>
              </a:rPr>
              <a:t>’</a:t>
            </a:r>
            <a:r>
              <a:rPr lang="en-US" altLang="ja-JP" smtClean="0">
                <a:latin typeface="Times New Roman" panose="02020603050405020304" pitchFamily="18" charset="0"/>
              </a:rPr>
              <a:t>t know, your customers will surely expect you to know.  </a:t>
            </a:r>
          </a:p>
          <a:p>
            <a:pPr eaLnBrk="1" hangingPunct="1"/>
            <a:endParaRPr lang="en-US" altLang="en-US" smtClean="0">
              <a:latin typeface="Times New Roman" panose="02020603050405020304" pitchFamily="18" charset="0"/>
            </a:endParaRPr>
          </a:p>
        </p:txBody>
      </p:sp>
      <p:sp>
        <p:nvSpPr>
          <p:cNvPr id="962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panose="020B0604020202020204" pitchFamily="34" charset="0"/>
                <a:ea typeface="MS PGothic" panose="020B0600070205080204" pitchFamily="34" charset="-128"/>
              </a:defRPr>
            </a:lvl1pPr>
            <a:lvl2pPr marL="742950" indent="-285750" defTabSz="931863">
              <a:defRPr sz="2400">
                <a:solidFill>
                  <a:schemeClr val="tx1"/>
                </a:solidFill>
                <a:latin typeface="Arial" panose="020B0604020202020204" pitchFamily="34" charset="0"/>
                <a:ea typeface="MS PGothic" panose="020B0600070205080204" pitchFamily="34" charset="-128"/>
              </a:defRPr>
            </a:lvl2pPr>
            <a:lvl3pPr marL="1143000" indent="-228600" defTabSz="931863">
              <a:defRPr sz="2400">
                <a:solidFill>
                  <a:schemeClr val="tx1"/>
                </a:solidFill>
                <a:latin typeface="Arial" panose="020B0604020202020204" pitchFamily="34" charset="0"/>
                <a:ea typeface="MS PGothic" panose="020B0600070205080204" pitchFamily="34" charset="-128"/>
              </a:defRPr>
            </a:lvl3pPr>
            <a:lvl4pPr marL="1600200" indent="-228600" defTabSz="931863">
              <a:defRPr sz="2400">
                <a:solidFill>
                  <a:schemeClr val="tx1"/>
                </a:solidFill>
                <a:latin typeface="Arial" panose="020B0604020202020204" pitchFamily="34" charset="0"/>
                <a:ea typeface="MS PGothic" panose="020B0600070205080204" pitchFamily="34" charset="-128"/>
              </a:defRPr>
            </a:lvl4pPr>
            <a:lvl5pPr marL="2057400" indent="-228600" defTabSz="931863">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65CEFA2-F422-4792-8FB3-F5E020943BAD}" type="slidenum">
              <a:rPr lang="en-US" altLang="en-US" sz="1200">
                <a:latin typeface="Times New Roman" panose="02020603050405020304" pitchFamily="18" charset="0"/>
              </a:rPr>
              <a:pPr/>
              <a:t>30</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4239861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noTextEdit="1"/>
          </p:cNvSpPr>
          <p:nvPr>
            <p:ph type="sldImg"/>
          </p:nvPr>
        </p:nvSpPr>
        <p:spPr>
          <a:ln/>
        </p:spPr>
      </p:sp>
      <p:sp>
        <p:nvSpPr>
          <p:cNvPr id="983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rPr>
              <a:t>Building an e-commerce site begins with understanding the business first, then using the technology to support the business.</a:t>
            </a:r>
          </a:p>
        </p:txBody>
      </p:sp>
      <p:sp>
        <p:nvSpPr>
          <p:cNvPr id="983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panose="020B0604020202020204" pitchFamily="34" charset="0"/>
                <a:ea typeface="MS PGothic" panose="020B0600070205080204" pitchFamily="34" charset="-128"/>
              </a:defRPr>
            </a:lvl1pPr>
            <a:lvl2pPr marL="742950" indent="-285750" defTabSz="931863">
              <a:defRPr sz="2400">
                <a:solidFill>
                  <a:schemeClr val="tx1"/>
                </a:solidFill>
                <a:latin typeface="Arial" panose="020B0604020202020204" pitchFamily="34" charset="0"/>
                <a:ea typeface="MS PGothic" panose="020B0600070205080204" pitchFamily="34" charset="-128"/>
              </a:defRPr>
            </a:lvl2pPr>
            <a:lvl3pPr marL="1143000" indent="-228600" defTabSz="931863">
              <a:defRPr sz="2400">
                <a:solidFill>
                  <a:schemeClr val="tx1"/>
                </a:solidFill>
                <a:latin typeface="Arial" panose="020B0604020202020204" pitchFamily="34" charset="0"/>
                <a:ea typeface="MS PGothic" panose="020B0600070205080204" pitchFamily="34" charset="-128"/>
              </a:defRPr>
            </a:lvl3pPr>
            <a:lvl4pPr marL="1600200" indent="-228600" defTabSz="931863">
              <a:defRPr sz="2400">
                <a:solidFill>
                  <a:schemeClr val="tx1"/>
                </a:solidFill>
                <a:latin typeface="Arial" panose="020B0604020202020204" pitchFamily="34" charset="0"/>
                <a:ea typeface="MS PGothic" panose="020B0600070205080204" pitchFamily="34" charset="-128"/>
              </a:defRPr>
            </a:lvl4pPr>
            <a:lvl5pPr marL="2057400" indent="-228600" defTabSz="931863">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9529F7E-037A-456D-B6CA-C56C37C814B3}" type="slidenum">
              <a:rPr lang="en-US" altLang="en-US" sz="1200">
                <a:latin typeface="Times New Roman" panose="02020603050405020304" pitchFamily="18" charset="0"/>
              </a:rPr>
              <a:pPr/>
              <a:t>31</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4156537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noTextEdit="1"/>
          </p:cNvSpPr>
          <p:nvPr>
            <p:ph type="sldImg"/>
          </p:nvPr>
        </p:nvSpPr>
        <p:spPr>
          <a:ln/>
        </p:spPr>
      </p:sp>
      <p:sp>
        <p:nvSpPr>
          <p:cNvPr id="1003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rPr>
              <a:t>One of the most important decisions managers make in e-commerce is concerns how to build the Web site. There are a number of options. Although technology costs for building Web sites have fallen dramatically, so also have labor costs. There are now plenty of skilled Web designers, programmers, and network administrators (although here the labor market is a bit tighter). Which options are most appropriate for particular kinds of companies?</a:t>
            </a:r>
          </a:p>
          <a:p>
            <a:pPr eaLnBrk="1" hangingPunct="1"/>
            <a:r>
              <a:rPr lang="en-US" altLang="en-US" smtClean="0">
                <a:latin typeface="Times New Roman" panose="02020603050405020304" pitchFamily="18" charset="0"/>
              </a:rPr>
              <a:t>What is best for a small business with a handful of employees?</a:t>
            </a:r>
          </a:p>
          <a:p>
            <a:pPr eaLnBrk="1" hangingPunct="1"/>
            <a:r>
              <a:rPr lang="en-US" altLang="en-US" smtClean="0">
                <a:latin typeface="Times New Roman" panose="02020603050405020304" pitchFamily="18" charset="0"/>
              </a:rPr>
              <a:t>What is best for a single individual with little technical experience?</a:t>
            </a:r>
            <a:br>
              <a:rPr lang="en-US" altLang="en-US" smtClean="0">
                <a:latin typeface="Times New Roman" panose="02020603050405020304" pitchFamily="18" charset="0"/>
              </a:rPr>
            </a:br>
            <a:r>
              <a:rPr lang="en-US" altLang="en-US" smtClean="0">
                <a:latin typeface="Times New Roman" panose="02020603050405020304" pitchFamily="18" charset="0"/>
              </a:rPr>
              <a:t>What is best for a medium-size business with a handful of locations?</a:t>
            </a:r>
          </a:p>
          <a:p>
            <a:pPr eaLnBrk="1" hangingPunct="1"/>
            <a:endParaRPr lang="en-US" altLang="en-US" smtClean="0">
              <a:latin typeface="Times New Roman" panose="02020603050405020304" pitchFamily="18" charset="0"/>
            </a:endParaRPr>
          </a:p>
          <a:p>
            <a:pPr eaLnBrk="1" hangingPunct="1"/>
            <a:endParaRPr lang="en-US" altLang="en-US" smtClean="0">
              <a:latin typeface="Times New Roman" panose="02020603050405020304" pitchFamily="18" charset="0"/>
            </a:endParaRPr>
          </a:p>
        </p:txBody>
      </p:sp>
      <p:sp>
        <p:nvSpPr>
          <p:cNvPr id="1003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panose="020B0604020202020204" pitchFamily="34" charset="0"/>
                <a:ea typeface="MS PGothic" panose="020B0600070205080204" pitchFamily="34" charset="-128"/>
              </a:defRPr>
            </a:lvl1pPr>
            <a:lvl2pPr marL="742950" indent="-285750" defTabSz="931863">
              <a:defRPr sz="2400">
                <a:solidFill>
                  <a:schemeClr val="tx1"/>
                </a:solidFill>
                <a:latin typeface="Arial" panose="020B0604020202020204" pitchFamily="34" charset="0"/>
                <a:ea typeface="MS PGothic" panose="020B0600070205080204" pitchFamily="34" charset="-128"/>
              </a:defRPr>
            </a:lvl2pPr>
            <a:lvl3pPr marL="1143000" indent="-228600" defTabSz="931863">
              <a:defRPr sz="2400">
                <a:solidFill>
                  <a:schemeClr val="tx1"/>
                </a:solidFill>
                <a:latin typeface="Arial" panose="020B0604020202020204" pitchFamily="34" charset="0"/>
                <a:ea typeface="MS PGothic" panose="020B0600070205080204" pitchFamily="34" charset="-128"/>
              </a:defRPr>
            </a:lvl3pPr>
            <a:lvl4pPr marL="1600200" indent="-228600" defTabSz="931863">
              <a:defRPr sz="2400">
                <a:solidFill>
                  <a:schemeClr val="tx1"/>
                </a:solidFill>
                <a:latin typeface="Arial" panose="020B0604020202020204" pitchFamily="34" charset="0"/>
                <a:ea typeface="MS PGothic" panose="020B0600070205080204" pitchFamily="34" charset="-128"/>
              </a:defRPr>
            </a:lvl4pPr>
            <a:lvl5pPr marL="2057400" indent="-228600" defTabSz="931863">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476B535-0494-4CBB-8AB0-DDC7AFB4C218}" type="slidenum">
              <a:rPr lang="en-US" altLang="en-US" sz="1200">
                <a:latin typeface="Times New Roman" panose="02020603050405020304" pitchFamily="18" charset="0"/>
              </a:rPr>
              <a:pPr/>
              <a:t>32</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12701590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a:ln/>
        </p:spPr>
      </p:sp>
      <p:sp>
        <p:nvSpPr>
          <p:cNvPr id="10240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
        <p:nvSpPr>
          <p:cNvPr id="1024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panose="020B0604020202020204" pitchFamily="34" charset="0"/>
                <a:ea typeface="MS PGothic" panose="020B0600070205080204" pitchFamily="34" charset="-128"/>
              </a:defRPr>
            </a:lvl1pPr>
            <a:lvl2pPr marL="742950" indent="-285750" defTabSz="931863">
              <a:defRPr sz="2400">
                <a:solidFill>
                  <a:schemeClr val="tx1"/>
                </a:solidFill>
                <a:latin typeface="Arial" panose="020B0604020202020204" pitchFamily="34" charset="0"/>
                <a:ea typeface="MS PGothic" panose="020B0600070205080204" pitchFamily="34" charset="-128"/>
              </a:defRPr>
            </a:lvl2pPr>
            <a:lvl3pPr marL="1143000" indent="-228600" defTabSz="931863">
              <a:defRPr sz="2400">
                <a:solidFill>
                  <a:schemeClr val="tx1"/>
                </a:solidFill>
                <a:latin typeface="Arial" panose="020B0604020202020204" pitchFamily="34" charset="0"/>
                <a:ea typeface="MS PGothic" panose="020B0600070205080204" pitchFamily="34" charset="-128"/>
              </a:defRPr>
            </a:lvl3pPr>
            <a:lvl4pPr marL="1600200" indent="-228600" defTabSz="931863">
              <a:defRPr sz="2400">
                <a:solidFill>
                  <a:schemeClr val="tx1"/>
                </a:solidFill>
                <a:latin typeface="Arial" panose="020B0604020202020204" pitchFamily="34" charset="0"/>
                <a:ea typeface="MS PGothic" panose="020B0600070205080204" pitchFamily="34" charset="-128"/>
              </a:defRPr>
            </a:lvl4pPr>
            <a:lvl5pPr marL="2057400" indent="-228600" defTabSz="931863">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F9A1BD9-ABFC-42DB-B45A-C4E8F3FFF05B}" type="slidenum">
              <a:rPr lang="en-US" altLang="en-US" sz="1200">
                <a:latin typeface="Times New Roman" panose="02020603050405020304" pitchFamily="18" charset="0"/>
              </a:rPr>
              <a:pPr/>
              <a:t>33</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42101753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noTextEdit="1"/>
          </p:cNvSpPr>
          <p:nvPr>
            <p:ph type="sldImg"/>
          </p:nvPr>
        </p:nvSpPr>
        <p:spPr>
          <a:ln/>
        </p:spPr>
      </p:sp>
      <p:sp>
        <p:nvSpPr>
          <p:cNvPr id="1044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rPr>
              <a:t>Every site is different and this example of a Web site budget should be considered as just an example. In the past, content development has usually been underbudgeted. As it turns, obtaining content for many contemporary visual sites, and associated text, can be quite expensive. </a:t>
            </a:r>
          </a:p>
          <a:p>
            <a:pPr eaLnBrk="1" hangingPunct="1"/>
            <a:endParaRPr lang="en-US" altLang="en-US" smtClean="0">
              <a:latin typeface="Times New Roman" panose="02020603050405020304" pitchFamily="18" charset="0"/>
            </a:endParaRPr>
          </a:p>
        </p:txBody>
      </p:sp>
      <p:sp>
        <p:nvSpPr>
          <p:cNvPr id="1044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panose="020B0604020202020204" pitchFamily="34" charset="0"/>
                <a:ea typeface="MS PGothic" panose="020B0600070205080204" pitchFamily="34" charset="-128"/>
              </a:defRPr>
            </a:lvl1pPr>
            <a:lvl2pPr marL="742950" indent="-285750" defTabSz="931863">
              <a:defRPr sz="2400">
                <a:solidFill>
                  <a:schemeClr val="tx1"/>
                </a:solidFill>
                <a:latin typeface="Arial" panose="020B0604020202020204" pitchFamily="34" charset="0"/>
                <a:ea typeface="MS PGothic" panose="020B0600070205080204" pitchFamily="34" charset="-128"/>
              </a:defRPr>
            </a:lvl2pPr>
            <a:lvl3pPr marL="1143000" indent="-228600" defTabSz="931863">
              <a:defRPr sz="2400">
                <a:solidFill>
                  <a:schemeClr val="tx1"/>
                </a:solidFill>
                <a:latin typeface="Arial" panose="020B0604020202020204" pitchFamily="34" charset="0"/>
                <a:ea typeface="MS PGothic" panose="020B0600070205080204" pitchFamily="34" charset="-128"/>
              </a:defRPr>
            </a:lvl3pPr>
            <a:lvl4pPr marL="1600200" indent="-228600" defTabSz="931863">
              <a:defRPr sz="2400">
                <a:solidFill>
                  <a:schemeClr val="tx1"/>
                </a:solidFill>
                <a:latin typeface="Arial" panose="020B0604020202020204" pitchFamily="34" charset="0"/>
                <a:ea typeface="MS PGothic" panose="020B0600070205080204" pitchFamily="34" charset="-128"/>
              </a:defRPr>
            </a:lvl4pPr>
            <a:lvl5pPr marL="2057400" indent="-228600" defTabSz="931863">
              <a:defRPr sz="2400">
                <a:solidFill>
                  <a:schemeClr val="tx1"/>
                </a:solidFill>
                <a:latin typeface="Arial" panose="020B0604020202020204" pitchFamily="34" charset="0"/>
                <a:ea typeface="MS PGothic"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6054740-360A-4D6E-9EFB-1C03F845A1D8}" type="slidenum">
              <a:rPr lang="en-US" altLang="en-US" sz="1200">
                <a:latin typeface="Times New Roman" panose="02020603050405020304" pitchFamily="18" charset="0"/>
              </a:rPr>
              <a:pPr/>
              <a:t>34</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1439150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29057" lvl="1" indent="-280406">
              <a:spcBef>
                <a:spcPct val="0"/>
              </a:spcBef>
            </a:pPr>
            <a:r>
              <a:rPr lang="en-US" smtClean="0">
                <a:latin typeface="Times New Roman" pitchFamily="18" charset="0"/>
              </a:rPr>
              <a:t>This slide discusses reasons why e-commerce has grown so quickly</a:t>
            </a:r>
            <a:r>
              <a:rPr lang="en-US" smtClean="0">
                <a:latin typeface="Times New Roman" pitchFamily="18" charset="0"/>
                <a:cs typeface="Times New Roman" pitchFamily="18" charset="0"/>
              </a:rPr>
              <a:t>—</a:t>
            </a:r>
            <a:r>
              <a:rPr lang="en-US" smtClean="0">
                <a:latin typeface="Times New Roman" pitchFamily="18" charset="0"/>
              </a:rPr>
              <a:t>because of the unique nature of the Internet and e-commerce, which are richer and more powerful than previous technology revolutions like radio and TV.</a:t>
            </a:r>
          </a:p>
          <a:p>
            <a:pPr marL="729057" lvl="1" indent="-280406">
              <a:spcBef>
                <a:spcPct val="0"/>
              </a:spcBef>
            </a:pPr>
            <a:r>
              <a:rPr lang="en-US" smtClean="0">
                <a:latin typeface="Times New Roman" pitchFamily="18" charset="0"/>
              </a:rPr>
              <a:t>Ask students what the effects are of these unique features listed on this and following slides.</a:t>
            </a:r>
          </a:p>
          <a:p>
            <a:pPr marL="729057" lvl="1" indent="-280406">
              <a:spcBef>
                <a:spcPct val="0"/>
              </a:spcBef>
            </a:pPr>
            <a:r>
              <a:rPr lang="en-US" smtClean="0">
                <a:latin typeface="Times New Roman" pitchFamily="18" charset="0"/>
              </a:rPr>
              <a:t>Ubiquity: Marketplace removed from temporal, geographic locations to become “marketspace”. Enhanced customer convenience and reduced shopping costs</a:t>
            </a:r>
          </a:p>
          <a:p>
            <a:pPr marL="729057" lvl="1" indent="-280406">
              <a:spcBef>
                <a:spcPct val="0"/>
              </a:spcBef>
            </a:pPr>
            <a:r>
              <a:rPr lang="en-US" smtClean="0">
                <a:latin typeface="Times New Roman" pitchFamily="18" charset="0"/>
                <a:cs typeface="Times New Roman" pitchFamily="18" charset="0"/>
              </a:rPr>
              <a:t>Global reach</a:t>
            </a:r>
            <a:r>
              <a:rPr lang="en-US" smtClean="0">
                <a:latin typeface="Times New Roman" pitchFamily="18" charset="0"/>
              </a:rPr>
              <a:t>: Commerce enabled across cultural and national boundaries seamlessly and without modification. Marketspace includes, potentially, billions of consumers and millions of businesses worldwide.</a:t>
            </a:r>
          </a:p>
          <a:p>
            <a:pPr marL="729057" lvl="1" indent="-280406">
              <a:spcBef>
                <a:spcPct val="0"/>
              </a:spcBef>
            </a:pPr>
            <a:r>
              <a:rPr lang="en-US" smtClean="0">
                <a:latin typeface="Times New Roman" pitchFamily="18" charset="0"/>
                <a:cs typeface="Times New Roman" pitchFamily="18" charset="0"/>
              </a:rPr>
              <a:t>Universal standards: </a:t>
            </a:r>
            <a:r>
              <a:rPr lang="en-US" smtClean="0">
                <a:latin typeface="Times New Roman" pitchFamily="18" charset="0"/>
              </a:rPr>
              <a:t>Disparate computer systems easily communicate with one another. Lower market entry costs—costs merchants must pay to bring goods to market. Lower consumers’ search costs—effort required to find suitable products.</a:t>
            </a:r>
          </a:p>
          <a:p>
            <a:pPr marL="729057" lvl="1" indent="-280406">
              <a:spcBef>
                <a:spcPct val="0"/>
              </a:spcBef>
            </a:pPr>
            <a:r>
              <a:rPr lang="en-US" smtClean="0">
                <a:latin typeface="Times New Roman" pitchFamily="18" charset="0"/>
                <a:cs typeface="Times New Roman" pitchFamily="18" charset="0"/>
              </a:rPr>
              <a:t>Richness</a:t>
            </a:r>
            <a:r>
              <a:rPr lang="en-US" smtClean="0">
                <a:latin typeface="Times New Roman" pitchFamily="18" charset="0"/>
              </a:rPr>
              <a:t>: Possible to deliver rich messages with text, audio, and video simultaneously to large numbers of people. Video, audio, and text marketing messages can be integrated into single marketing message and consumer experience.</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FE54B127-7817-4202-869F-5295C3910BF2}" type="slidenum">
              <a:rPr lang="en-US" sz="1200">
                <a:latin typeface="Times New Roman" pitchFamily="18" charset="0"/>
              </a:rPr>
              <a:pPr eaLnBrk="1" hangingPunct="1"/>
              <a:t>4</a:t>
            </a:fld>
            <a:endParaRPr lang="en-US" sz="12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New Roman" pitchFamily="18"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65D84453-364A-4FD6-ABE9-0B2B63F54037}" type="slidenum">
              <a:rPr lang="en-US" sz="1200">
                <a:latin typeface="Times New Roman" pitchFamily="18" charset="0"/>
              </a:rPr>
              <a:pPr eaLnBrk="1" hangingPunct="1"/>
              <a:t>5</a:t>
            </a:fld>
            <a:endParaRPr lang="en-US" sz="120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New Roman" pitchFamily="18"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1D5FEDA5-226D-48B2-9CBE-BFFFAB71233E}" type="slidenum">
              <a:rPr lang="en-US" sz="1200">
                <a:latin typeface="Times New Roman" pitchFamily="18" charset="0"/>
              </a:rPr>
              <a:pPr eaLnBrk="1" hangingPunct="1"/>
              <a:t>6</a:t>
            </a:fld>
            <a:endParaRPr lang="en-US" sz="120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New Roman" pitchFamily="18" charset="0"/>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5577B955-3AF1-489E-B2E9-D32828DB8086}" type="slidenum">
              <a:rPr lang="en-US" sz="1200">
                <a:latin typeface="Times New Roman" pitchFamily="18" charset="0"/>
              </a:rPr>
              <a:pPr eaLnBrk="1" hangingPunct="1"/>
              <a:t>7</a:t>
            </a:fld>
            <a:endParaRPr lang="en-US" sz="12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29057" lvl="1" indent="-280406">
              <a:spcBef>
                <a:spcPct val="0"/>
              </a:spcBef>
            </a:pPr>
            <a:r>
              <a:rPr lang="en-US" smtClean="0">
                <a:latin typeface="Times New Roman" pitchFamily="18" charset="0"/>
              </a:rPr>
              <a:t>This slide continues the discussion of the unique features of the Internet and e-commerce.</a:t>
            </a:r>
          </a:p>
          <a:p>
            <a:pPr marL="729057" lvl="1" indent="-280406">
              <a:spcBef>
                <a:spcPct val="0"/>
              </a:spcBef>
            </a:pPr>
            <a:r>
              <a:rPr lang="en-US" smtClean="0">
                <a:latin typeface="Times New Roman" pitchFamily="18" charset="0"/>
              </a:rPr>
              <a:t>Ask students what the effects are of the four features listed on this and following slides.</a:t>
            </a:r>
          </a:p>
          <a:p>
            <a:pPr marL="729057" lvl="1" indent="-280406">
              <a:spcBef>
                <a:spcPct val="0"/>
              </a:spcBef>
            </a:pPr>
            <a:r>
              <a:rPr lang="en-US" smtClean="0">
                <a:latin typeface="Times New Roman" pitchFamily="18" charset="0"/>
                <a:cs typeface="Times New Roman" pitchFamily="18" charset="0"/>
              </a:rPr>
              <a:t>Interactivity</a:t>
            </a:r>
            <a:r>
              <a:rPr lang="en-US" smtClean="0">
                <a:latin typeface="Times New Roman" pitchFamily="18" charset="0"/>
              </a:rPr>
              <a:t>: Consumers engaged in dialog that dynamically adjusts experience to the individual. Consumer becomes co-participant in process of delivering goods to market.</a:t>
            </a:r>
          </a:p>
          <a:p>
            <a:pPr marL="729057" lvl="1" indent="-280406">
              <a:spcBef>
                <a:spcPct val="0"/>
              </a:spcBef>
            </a:pPr>
            <a:r>
              <a:rPr lang="en-US" smtClean="0">
                <a:latin typeface="Times New Roman" pitchFamily="18" charset="0"/>
                <a:cs typeface="Times New Roman" pitchFamily="18" charset="0"/>
              </a:rPr>
              <a:t>Information density</a:t>
            </a:r>
            <a:r>
              <a:rPr lang="en-US" smtClean="0">
                <a:latin typeface="Times New Roman" pitchFamily="18" charset="0"/>
              </a:rPr>
              <a:t>: Greater price transparency. Greater cost transparency. Enables merchants to engage in price discrimination.</a:t>
            </a:r>
          </a:p>
          <a:p>
            <a:pPr marL="729057" lvl="1" indent="-280406">
              <a:spcBef>
                <a:spcPct val="0"/>
              </a:spcBef>
            </a:pPr>
            <a:r>
              <a:rPr lang="en-US" smtClean="0">
                <a:latin typeface="Times New Roman" pitchFamily="18" charset="0"/>
                <a:cs typeface="Times New Roman" pitchFamily="18" charset="0"/>
              </a:rPr>
              <a:t>Personalization/Customization: P</a:t>
            </a:r>
            <a:r>
              <a:rPr lang="en-US" smtClean="0">
                <a:latin typeface="Times New Roman" pitchFamily="18" charset="0"/>
              </a:rPr>
              <a:t>ersonalized messages can be sent to individuals as well as groups. </a:t>
            </a:r>
            <a:r>
              <a:rPr lang="en-US" smtClean="0">
                <a:latin typeface="Times New Roman" pitchFamily="18" charset="0"/>
                <a:cs typeface="Times New Roman" pitchFamily="18" charset="0"/>
              </a:rPr>
              <a:t>Products and services can be customized to individual preferences.</a:t>
            </a:r>
          </a:p>
          <a:p>
            <a:pPr marL="729057" lvl="1" indent="-280406">
              <a:spcBef>
                <a:spcPct val="0"/>
              </a:spcBef>
            </a:pPr>
            <a:r>
              <a:rPr lang="en-US" smtClean="0">
                <a:latin typeface="Times New Roman" pitchFamily="18" charset="0"/>
                <a:cs typeface="Times New Roman" pitchFamily="18" charset="0"/>
              </a:rPr>
              <a:t>Social technology: </a:t>
            </a:r>
            <a:r>
              <a:rPr lang="en-US" smtClean="0">
                <a:latin typeface="Times New Roman" pitchFamily="18" charset="0"/>
              </a:rPr>
              <a:t>new Internet social and business models enable user content creation and distribution, and support social networks.</a:t>
            </a:r>
          </a:p>
          <a:p>
            <a:pPr eaLnBrk="1" hangingPunct="1"/>
            <a:endParaRPr lang="en-US" smtClean="0">
              <a:latin typeface="Times New Roman" pitchFamily="18"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70032C3E-F3C5-4DA2-9B97-AC4F376F6760}" type="slidenum">
              <a:rPr lang="en-US" sz="1200">
                <a:latin typeface="Times New Roman" pitchFamily="18" charset="0"/>
              </a:rPr>
              <a:pPr eaLnBrk="1" hangingPunct="1"/>
              <a:t>8</a:t>
            </a:fld>
            <a:endParaRPr lang="en-US" sz="120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New Roman" pitchFamily="18" charset="0"/>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defRPr>
            </a:lvl1pPr>
            <a:lvl2pPr marL="729057" indent="-280406" defTabSz="914437" eaLnBrk="0" hangingPunct="0">
              <a:defRPr sz="2400">
                <a:solidFill>
                  <a:schemeClr val="tx1"/>
                </a:solidFill>
                <a:latin typeface="Arial" charset="0"/>
              </a:defRPr>
            </a:lvl2pPr>
            <a:lvl3pPr marL="1121626" indent="-224325" defTabSz="914437" eaLnBrk="0" hangingPunct="0">
              <a:defRPr sz="2400">
                <a:solidFill>
                  <a:schemeClr val="tx1"/>
                </a:solidFill>
                <a:latin typeface="Arial" charset="0"/>
              </a:defRPr>
            </a:lvl3pPr>
            <a:lvl4pPr marL="1570276" indent="-224325" defTabSz="914437" eaLnBrk="0" hangingPunct="0">
              <a:defRPr sz="2400">
                <a:solidFill>
                  <a:schemeClr val="tx1"/>
                </a:solidFill>
                <a:latin typeface="Arial" charset="0"/>
              </a:defRPr>
            </a:lvl4pPr>
            <a:lvl5pPr marL="2018927" indent="-224325" defTabSz="914437" eaLnBrk="0" hangingPunct="0">
              <a:defRPr sz="2400">
                <a:solidFill>
                  <a:schemeClr val="tx1"/>
                </a:solidFill>
                <a:latin typeface="Arial" charset="0"/>
              </a:defRPr>
            </a:lvl5pPr>
            <a:lvl6pPr marL="2467577" indent="-224325" defTabSz="914437" eaLnBrk="0" fontAlgn="base" hangingPunct="0">
              <a:spcBef>
                <a:spcPct val="0"/>
              </a:spcBef>
              <a:spcAft>
                <a:spcPct val="0"/>
              </a:spcAft>
              <a:defRPr sz="2400">
                <a:solidFill>
                  <a:schemeClr val="tx1"/>
                </a:solidFill>
                <a:latin typeface="Arial" charset="0"/>
              </a:defRPr>
            </a:lvl6pPr>
            <a:lvl7pPr marL="2916227" indent="-224325" defTabSz="914437" eaLnBrk="0" fontAlgn="base" hangingPunct="0">
              <a:spcBef>
                <a:spcPct val="0"/>
              </a:spcBef>
              <a:spcAft>
                <a:spcPct val="0"/>
              </a:spcAft>
              <a:defRPr sz="2400">
                <a:solidFill>
                  <a:schemeClr val="tx1"/>
                </a:solidFill>
                <a:latin typeface="Arial" charset="0"/>
              </a:defRPr>
            </a:lvl7pPr>
            <a:lvl8pPr marL="3364878" indent="-224325" defTabSz="914437" eaLnBrk="0" fontAlgn="base" hangingPunct="0">
              <a:spcBef>
                <a:spcPct val="0"/>
              </a:spcBef>
              <a:spcAft>
                <a:spcPct val="0"/>
              </a:spcAft>
              <a:defRPr sz="2400">
                <a:solidFill>
                  <a:schemeClr val="tx1"/>
                </a:solidFill>
                <a:latin typeface="Arial" charset="0"/>
              </a:defRPr>
            </a:lvl8pPr>
            <a:lvl9pPr marL="3813528" indent="-224325" defTabSz="914437" eaLnBrk="0" fontAlgn="base" hangingPunct="0">
              <a:spcBef>
                <a:spcPct val="0"/>
              </a:spcBef>
              <a:spcAft>
                <a:spcPct val="0"/>
              </a:spcAft>
              <a:defRPr sz="2400">
                <a:solidFill>
                  <a:schemeClr val="tx1"/>
                </a:solidFill>
                <a:latin typeface="Arial" charset="0"/>
              </a:defRPr>
            </a:lvl9pPr>
          </a:lstStyle>
          <a:p>
            <a:pPr eaLnBrk="1" hangingPunct="1"/>
            <a:fld id="{2BF8112C-267E-4EE6-BA02-210F5357865B}" type="slidenum">
              <a:rPr lang="en-US" sz="1200">
                <a:latin typeface="Times New Roman" pitchFamily="18" charset="0"/>
              </a:rPr>
              <a:pPr eaLnBrk="1" hangingPunct="1"/>
              <a:t>9</a:t>
            </a:fld>
            <a:endParaRPr lang="en-US" sz="12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C88820-0AE8-4B7C-8076-FC216F2F61D8}"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FA04A-4198-417F-B129-3C0E9E916DD0}" type="slidenum">
              <a:rPr lang="en-US" smtClean="0"/>
              <a:t>‹#›</a:t>
            </a:fld>
            <a:endParaRPr lang="en-US"/>
          </a:p>
        </p:txBody>
      </p:sp>
    </p:spTree>
    <p:extLst>
      <p:ext uri="{BB962C8B-B14F-4D97-AF65-F5344CB8AC3E}">
        <p14:creationId xmlns:p14="http://schemas.microsoft.com/office/powerpoint/2010/main" val="258043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820-0AE8-4B7C-8076-FC216F2F61D8}"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FA04A-4198-417F-B129-3C0E9E916DD0}" type="slidenum">
              <a:rPr lang="en-US" smtClean="0"/>
              <a:t>‹#›</a:t>
            </a:fld>
            <a:endParaRPr lang="en-US"/>
          </a:p>
        </p:txBody>
      </p:sp>
    </p:spTree>
    <p:extLst>
      <p:ext uri="{BB962C8B-B14F-4D97-AF65-F5344CB8AC3E}">
        <p14:creationId xmlns:p14="http://schemas.microsoft.com/office/powerpoint/2010/main" val="345414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820-0AE8-4B7C-8076-FC216F2F61D8}"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FA04A-4198-417F-B129-3C0E9E916DD0}" type="slidenum">
              <a:rPr lang="en-US" smtClean="0"/>
              <a:t>‹#›</a:t>
            </a:fld>
            <a:endParaRPr lang="en-US"/>
          </a:p>
        </p:txBody>
      </p:sp>
    </p:spTree>
    <p:extLst>
      <p:ext uri="{BB962C8B-B14F-4D97-AF65-F5344CB8AC3E}">
        <p14:creationId xmlns:p14="http://schemas.microsoft.com/office/powerpoint/2010/main" val="2599617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Standard Page">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676400" y="1828800"/>
            <a:ext cx="18415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p>
        </p:txBody>
      </p:sp>
      <p:sp>
        <p:nvSpPr>
          <p:cNvPr id="3" name="Content Placeholder 2"/>
          <p:cNvSpPr>
            <a:spLocks noGrp="1"/>
          </p:cNvSpPr>
          <p:nvPr>
            <p:ph idx="1"/>
          </p:nvPr>
        </p:nvSpPr>
        <p:spPr>
          <a:xfrm>
            <a:off x="457200" y="1828800"/>
            <a:ext cx="8229600" cy="4495800"/>
          </a:xfrm>
          <a:prstGeom prst="rect">
            <a:avLst/>
          </a:prstGeom>
        </p:spPr>
        <p:txBody>
          <a:bodyPr/>
          <a:lstStyle>
            <a:lvl1pPr>
              <a:lnSpc>
                <a:spcPct val="90000"/>
              </a:lnSpc>
              <a:spcBef>
                <a:spcPts val="800"/>
              </a:spcBef>
              <a:spcAft>
                <a:spcPts val="800"/>
              </a:spcAft>
              <a:defRPr sz="3200" b="1">
                <a:solidFill>
                  <a:schemeClr val="tx1">
                    <a:lumMod val="95000"/>
                    <a:lumOff val="5000"/>
                  </a:schemeClr>
                </a:solidFill>
                <a:latin typeface="Calibri" pitchFamily="34" charset="0"/>
              </a:defRPr>
            </a:lvl1pPr>
            <a:lvl2pPr>
              <a:lnSpc>
                <a:spcPct val="90000"/>
              </a:lnSpc>
              <a:spcBef>
                <a:spcPts val="400"/>
              </a:spcBef>
              <a:spcAft>
                <a:spcPts val="600"/>
              </a:spcAft>
              <a:defRPr sz="2600" b="1">
                <a:latin typeface="Calibri" pitchFamily="34" charset="0"/>
              </a:defRPr>
            </a:lvl2pPr>
            <a:lvl3pPr>
              <a:lnSpc>
                <a:spcPct val="90000"/>
              </a:lnSpc>
              <a:spcBef>
                <a:spcPts val="200"/>
              </a:spcBef>
              <a:spcAft>
                <a:spcPts val="400"/>
              </a:spcAft>
              <a:defRPr sz="2400">
                <a:latin typeface="Calibri" pitchFamily="34" charset="0"/>
              </a:defRPr>
            </a:lvl3pPr>
            <a:lvl4pPr>
              <a:spcBef>
                <a:spcPts val="200"/>
              </a:spcBef>
              <a:spcAft>
                <a:spcPts val="400"/>
              </a:spcAft>
              <a:defRPr sz="2000">
                <a:latin typeface="Calibri" pitchFamily="34" charset="0"/>
              </a:defRPr>
            </a:lvl4pPr>
            <a:lvl5pPr>
              <a:spcBef>
                <a:spcPts val="200"/>
              </a:spcBef>
              <a:spcAft>
                <a:spcPts val="400"/>
              </a:spcAft>
              <a:defRPr sz="2000">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5"/>
          </p:nvPr>
        </p:nvSpPr>
        <p:spPr>
          <a:xfrm>
            <a:off x="0" y="990600"/>
            <a:ext cx="9144000" cy="381000"/>
          </a:xfrm>
          <a:prstGeom prst="rect">
            <a:avLst/>
          </a:prstGeom>
        </p:spPr>
        <p:txBody>
          <a:bodyPr/>
          <a:lstStyle>
            <a:lvl1pPr marL="0" indent="0" algn="ctr">
              <a:buNone/>
              <a:defRPr sz="2000" b="1">
                <a:latin typeface="Calibri" panose="020F0502020204030204" pitchFamily="34" charset="0"/>
                <a:cs typeface="Calibri" panose="020F0502020204030204" pitchFamily="34" charset="0"/>
              </a:defRPr>
            </a:lvl1pPr>
            <a:lvl2pPr algn="ctr">
              <a:defRPr sz="2000">
                <a:latin typeface="Calibri" panose="020F0502020204030204" pitchFamily="34" charset="0"/>
                <a:cs typeface="Calibri" panose="020F0502020204030204" pitchFamily="34" charset="0"/>
              </a:defRPr>
            </a:lvl2pPr>
            <a:lvl3pPr algn="ctr">
              <a:defRPr sz="1800">
                <a:latin typeface="Calibri" panose="020F0502020204030204" pitchFamily="34" charset="0"/>
                <a:cs typeface="Calibri" panose="020F0502020204030204" pitchFamily="34" charset="0"/>
              </a:defRPr>
            </a:lvl3pPr>
            <a:lvl4pPr algn="ctr">
              <a:defRPr sz="1600">
                <a:latin typeface="Calibri" panose="020F0502020204030204" pitchFamily="34" charset="0"/>
                <a:cs typeface="Calibri" panose="020F0502020204030204" pitchFamily="34" charset="0"/>
              </a:defRPr>
            </a:lvl4pPr>
            <a:lvl5pPr algn="ctr">
              <a:defRPr sz="1600">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29572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_Image with Bottom Caption">
    <p:spTree>
      <p:nvGrpSpPr>
        <p:cNvPr id="1" name=""/>
        <p:cNvGrpSpPr/>
        <p:nvPr/>
      </p:nvGrpSpPr>
      <p:grpSpPr>
        <a:xfrm>
          <a:off x="0" y="0"/>
          <a:ext cx="0" cy="0"/>
          <a:chOff x="0" y="0"/>
          <a:chExt cx="0" cy="0"/>
        </a:xfrm>
      </p:grpSpPr>
      <p:sp>
        <p:nvSpPr>
          <p:cNvPr id="13" name="Text Placeholder 10"/>
          <p:cNvSpPr>
            <a:spLocks noGrp="1"/>
          </p:cNvSpPr>
          <p:nvPr>
            <p:ph type="body" sz="quarter" idx="17"/>
          </p:nvPr>
        </p:nvSpPr>
        <p:spPr>
          <a:xfrm>
            <a:off x="1676400" y="5486400"/>
            <a:ext cx="7010400" cy="838200"/>
          </a:xfrm>
          <a:prstGeom prst="rect">
            <a:avLst/>
          </a:prstGeom>
        </p:spPr>
        <p:txBody>
          <a:bodyPr/>
          <a:lstStyle>
            <a:lvl1pPr marL="0" indent="0" algn="l">
              <a:buFont typeface="Arial" pitchFamily="34" charset="0"/>
              <a:buNone/>
              <a:defRPr sz="1200" b="0"/>
            </a:lvl1pPr>
            <a:lvl2pPr>
              <a:defRPr sz="1600"/>
            </a:lvl2pPr>
            <a:lvl3pPr>
              <a:defRPr sz="1400"/>
            </a:lvl3pPr>
            <a:lvl4pPr>
              <a:defRPr sz="1200"/>
            </a:lvl4pPr>
            <a:lvl5pPr>
              <a:defRPr sz="1200"/>
            </a:lvl5pPr>
          </a:lstStyle>
          <a:p>
            <a:pPr lvl="0"/>
            <a:r>
              <a:rPr lang="en-US" smtClean="0"/>
              <a:t>Click to edit Master text styles</a:t>
            </a:r>
          </a:p>
        </p:txBody>
      </p:sp>
      <p:sp>
        <p:nvSpPr>
          <p:cNvPr id="14" name="Text Placeholder 10"/>
          <p:cNvSpPr>
            <a:spLocks noGrp="1"/>
          </p:cNvSpPr>
          <p:nvPr>
            <p:ph type="body" sz="quarter" idx="18"/>
          </p:nvPr>
        </p:nvSpPr>
        <p:spPr>
          <a:xfrm>
            <a:off x="533400" y="5486400"/>
            <a:ext cx="1143000" cy="228600"/>
          </a:xfrm>
          <a:prstGeom prst="rect">
            <a:avLst/>
          </a:prstGeom>
        </p:spPr>
        <p:txBody>
          <a:bodyPr/>
          <a:lstStyle>
            <a:lvl1pPr marL="0" indent="0" algn="l">
              <a:buFont typeface="Arial" pitchFamily="34" charset="0"/>
              <a:buNone/>
              <a:defRPr sz="1200" b="1" baseline="0"/>
            </a:lvl1pPr>
            <a:lvl2pPr>
              <a:defRPr sz="1600"/>
            </a:lvl2pPr>
            <a:lvl3pPr>
              <a:defRPr sz="1400"/>
            </a:lvl3pPr>
            <a:lvl4pPr>
              <a:defRPr sz="1200"/>
            </a:lvl4pPr>
            <a:lvl5pPr>
              <a:defRPr sz="1200"/>
            </a:lvl5pPr>
          </a:lstStyle>
          <a:p>
            <a:pPr lvl="0"/>
            <a:r>
              <a:rPr lang="en-US" smtClean="0"/>
              <a:t>Click to edit Master text styles</a:t>
            </a:r>
          </a:p>
        </p:txBody>
      </p:sp>
      <p:sp>
        <p:nvSpPr>
          <p:cNvPr id="16" name="Text Placeholder 10"/>
          <p:cNvSpPr>
            <a:spLocks noGrp="1"/>
          </p:cNvSpPr>
          <p:nvPr>
            <p:ph type="body" sz="quarter" idx="19"/>
          </p:nvPr>
        </p:nvSpPr>
        <p:spPr>
          <a:xfrm>
            <a:off x="0" y="990600"/>
            <a:ext cx="9144000" cy="381000"/>
          </a:xfrm>
          <a:prstGeom prst="rect">
            <a:avLst/>
          </a:prstGeom>
        </p:spPr>
        <p:txBody>
          <a:bodyPr/>
          <a:lstStyle>
            <a:lvl1pPr marL="0" indent="0" algn="ctr">
              <a:buNone/>
              <a:defRPr sz="2000" b="1" i="1">
                <a:solidFill>
                  <a:srgbClr val="9F0F10"/>
                </a:solidFill>
                <a:latin typeface="Calibri" panose="020F0502020204030204" pitchFamily="34" charset="0"/>
                <a:cs typeface="Calibri" panose="020F0502020204030204" pitchFamily="34" charset="0"/>
              </a:defRPr>
            </a:lvl1pPr>
            <a:lvl2pPr algn="ctr">
              <a:defRPr sz="2000">
                <a:latin typeface="Calibri" panose="020F0502020204030204" pitchFamily="34" charset="0"/>
                <a:cs typeface="Calibri" panose="020F0502020204030204" pitchFamily="34" charset="0"/>
              </a:defRPr>
            </a:lvl2pPr>
            <a:lvl3pPr algn="ctr">
              <a:defRPr sz="1800">
                <a:latin typeface="Calibri" panose="020F0502020204030204" pitchFamily="34" charset="0"/>
                <a:cs typeface="Calibri" panose="020F0502020204030204" pitchFamily="34" charset="0"/>
              </a:defRPr>
            </a:lvl3pPr>
            <a:lvl4pPr algn="ctr">
              <a:defRPr sz="1600">
                <a:latin typeface="Calibri" panose="020F0502020204030204" pitchFamily="34" charset="0"/>
                <a:cs typeface="Calibri" panose="020F0502020204030204" pitchFamily="34" charset="0"/>
              </a:defRPr>
            </a:lvl4pPr>
            <a:lvl5pPr algn="ctr">
              <a:defRPr sz="1600">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53903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5_Image with lefthand caption">
    <p:spTree>
      <p:nvGrpSpPr>
        <p:cNvPr id="1" name=""/>
        <p:cNvGrpSpPr/>
        <p:nvPr/>
      </p:nvGrpSpPr>
      <p:grpSpPr>
        <a:xfrm>
          <a:off x="0" y="0"/>
          <a:ext cx="0" cy="0"/>
          <a:chOff x="0" y="0"/>
          <a:chExt cx="0" cy="0"/>
        </a:xfrm>
      </p:grpSpPr>
      <p:sp>
        <p:nvSpPr>
          <p:cNvPr id="13" name="Text Placeholder 10"/>
          <p:cNvSpPr>
            <a:spLocks noGrp="1"/>
          </p:cNvSpPr>
          <p:nvPr>
            <p:ph type="body" sz="quarter" idx="17"/>
          </p:nvPr>
        </p:nvSpPr>
        <p:spPr>
          <a:xfrm>
            <a:off x="457200" y="1775716"/>
            <a:ext cx="2133600" cy="3253483"/>
          </a:xfrm>
          <a:prstGeom prst="rect">
            <a:avLst/>
          </a:prstGeom>
        </p:spPr>
        <p:txBody>
          <a:bodyPr/>
          <a:lstStyle>
            <a:lvl1pPr marL="0" indent="0" algn="l">
              <a:buFont typeface="Arial" pitchFamily="34" charset="0"/>
              <a:buNone/>
              <a:defRPr sz="1200" b="0"/>
            </a:lvl1pPr>
            <a:lvl2pPr>
              <a:defRPr sz="1600"/>
            </a:lvl2pPr>
            <a:lvl3pPr>
              <a:defRPr sz="1400"/>
            </a:lvl3pPr>
            <a:lvl4pPr>
              <a:defRPr sz="1200"/>
            </a:lvl4pPr>
            <a:lvl5pPr>
              <a:defRPr sz="1200"/>
            </a:lvl5pPr>
          </a:lstStyle>
          <a:p>
            <a:pPr lvl="0"/>
            <a:r>
              <a:rPr lang="en-US" smtClean="0"/>
              <a:t>Click to edit Master text styles</a:t>
            </a:r>
          </a:p>
        </p:txBody>
      </p:sp>
      <p:sp>
        <p:nvSpPr>
          <p:cNvPr id="14" name="Text Placeholder 10"/>
          <p:cNvSpPr>
            <a:spLocks noGrp="1"/>
          </p:cNvSpPr>
          <p:nvPr>
            <p:ph type="body" sz="quarter" idx="18"/>
          </p:nvPr>
        </p:nvSpPr>
        <p:spPr>
          <a:xfrm>
            <a:off x="457200" y="5257800"/>
            <a:ext cx="2133600" cy="228600"/>
          </a:xfrm>
          <a:prstGeom prst="rect">
            <a:avLst/>
          </a:prstGeom>
        </p:spPr>
        <p:txBody>
          <a:bodyPr/>
          <a:lstStyle>
            <a:lvl1pPr marL="0" indent="0" algn="l">
              <a:buFont typeface="Arial" pitchFamily="34" charset="0"/>
              <a:buNone/>
              <a:defRPr sz="1200" b="1" baseline="0"/>
            </a:lvl1pPr>
            <a:lvl2pPr>
              <a:defRPr sz="1600"/>
            </a:lvl2pPr>
            <a:lvl3pPr>
              <a:defRPr sz="1400"/>
            </a:lvl3pPr>
            <a:lvl4pPr>
              <a:defRPr sz="1200"/>
            </a:lvl4pPr>
            <a:lvl5pPr>
              <a:defRPr sz="1200"/>
            </a:lvl5pPr>
          </a:lstStyle>
          <a:p>
            <a:pPr lvl="0"/>
            <a:r>
              <a:rPr lang="en-US" smtClean="0"/>
              <a:t>Click to edit Master text styles</a:t>
            </a:r>
          </a:p>
        </p:txBody>
      </p:sp>
      <p:sp>
        <p:nvSpPr>
          <p:cNvPr id="16" name="Text Placeholder 10"/>
          <p:cNvSpPr>
            <a:spLocks noGrp="1"/>
          </p:cNvSpPr>
          <p:nvPr>
            <p:ph type="body" sz="quarter" idx="21"/>
          </p:nvPr>
        </p:nvSpPr>
        <p:spPr>
          <a:xfrm>
            <a:off x="0" y="990600"/>
            <a:ext cx="9144000" cy="381000"/>
          </a:xfrm>
          <a:prstGeom prst="rect">
            <a:avLst/>
          </a:prstGeom>
        </p:spPr>
        <p:txBody>
          <a:bodyPr/>
          <a:lstStyle>
            <a:lvl1pPr marL="0" indent="0" algn="ctr">
              <a:buNone/>
              <a:defRPr sz="2000" b="1" i="1">
                <a:solidFill>
                  <a:srgbClr val="9F0F10"/>
                </a:solidFill>
                <a:latin typeface="Calibri" panose="020F0502020204030204" pitchFamily="34" charset="0"/>
                <a:cs typeface="Calibri" panose="020F0502020204030204" pitchFamily="34" charset="0"/>
              </a:defRPr>
            </a:lvl1pPr>
            <a:lvl2pPr algn="ctr">
              <a:defRPr sz="2000">
                <a:latin typeface="Calibri" panose="020F0502020204030204" pitchFamily="34" charset="0"/>
                <a:cs typeface="Calibri" panose="020F0502020204030204" pitchFamily="34" charset="0"/>
              </a:defRPr>
            </a:lvl2pPr>
            <a:lvl3pPr algn="ctr">
              <a:defRPr sz="1800">
                <a:latin typeface="Calibri" panose="020F0502020204030204" pitchFamily="34" charset="0"/>
                <a:cs typeface="Calibri" panose="020F0502020204030204" pitchFamily="34" charset="0"/>
              </a:defRPr>
            </a:lvl3pPr>
            <a:lvl4pPr algn="ctr">
              <a:defRPr sz="1600">
                <a:latin typeface="Calibri" panose="020F0502020204030204" pitchFamily="34" charset="0"/>
                <a:cs typeface="Calibri" panose="020F0502020204030204" pitchFamily="34" charset="0"/>
              </a:defRPr>
            </a:lvl4pPr>
            <a:lvl5pPr algn="ctr">
              <a:defRPr sz="1600">
                <a:latin typeface="Calibri" panose="020F0502020204030204" pitchFamily="34" charset="0"/>
                <a:cs typeface="Calibri" panose="020F0502020204030204" pitchFamily="34" charset="0"/>
              </a:defRPr>
            </a:lvl5pPr>
          </a:lstStyle>
          <a:p>
            <a:pPr lvl="0"/>
            <a:r>
              <a:rPr lang="en-US" smtClean="0"/>
              <a:t>Click to edit Master text styles</a:t>
            </a:r>
          </a:p>
        </p:txBody>
      </p:sp>
    </p:spTree>
    <p:extLst>
      <p:ext uri="{BB962C8B-B14F-4D97-AF65-F5344CB8AC3E}">
        <p14:creationId xmlns:p14="http://schemas.microsoft.com/office/powerpoint/2010/main" val="2241357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820-0AE8-4B7C-8076-FC216F2F61D8}"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FA04A-4198-417F-B129-3C0E9E916DD0}" type="slidenum">
              <a:rPr lang="en-US" smtClean="0"/>
              <a:t>‹#›</a:t>
            </a:fld>
            <a:endParaRPr lang="en-US"/>
          </a:p>
        </p:txBody>
      </p:sp>
    </p:spTree>
    <p:extLst>
      <p:ext uri="{BB962C8B-B14F-4D97-AF65-F5344CB8AC3E}">
        <p14:creationId xmlns:p14="http://schemas.microsoft.com/office/powerpoint/2010/main" val="1993284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88820-0AE8-4B7C-8076-FC216F2F61D8}"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FA04A-4198-417F-B129-3C0E9E916DD0}" type="slidenum">
              <a:rPr lang="en-US" smtClean="0"/>
              <a:t>‹#›</a:t>
            </a:fld>
            <a:endParaRPr lang="en-US"/>
          </a:p>
        </p:txBody>
      </p:sp>
    </p:spTree>
    <p:extLst>
      <p:ext uri="{BB962C8B-B14F-4D97-AF65-F5344CB8AC3E}">
        <p14:creationId xmlns:p14="http://schemas.microsoft.com/office/powerpoint/2010/main" val="2523991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C88820-0AE8-4B7C-8076-FC216F2F61D8}"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FA04A-4198-417F-B129-3C0E9E916DD0}" type="slidenum">
              <a:rPr lang="en-US" smtClean="0"/>
              <a:t>‹#›</a:t>
            </a:fld>
            <a:endParaRPr lang="en-US"/>
          </a:p>
        </p:txBody>
      </p:sp>
    </p:spTree>
    <p:extLst>
      <p:ext uri="{BB962C8B-B14F-4D97-AF65-F5344CB8AC3E}">
        <p14:creationId xmlns:p14="http://schemas.microsoft.com/office/powerpoint/2010/main" val="3245280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C88820-0AE8-4B7C-8076-FC216F2F61D8}"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0FA04A-4198-417F-B129-3C0E9E916DD0}" type="slidenum">
              <a:rPr lang="en-US" smtClean="0"/>
              <a:t>‹#›</a:t>
            </a:fld>
            <a:endParaRPr lang="en-US"/>
          </a:p>
        </p:txBody>
      </p:sp>
    </p:spTree>
    <p:extLst>
      <p:ext uri="{BB962C8B-B14F-4D97-AF65-F5344CB8AC3E}">
        <p14:creationId xmlns:p14="http://schemas.microsoft.com/office/powerpoint/2010/main" val="2846027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88820-0AE8-4B7C-8076-FC216F2F61D8}"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0FA04A-4198-417F-B129-3C0E9E916DD0}" type="slidenum">
              <a:rPr lang="en-US" smtClean="0"/>
              <a:t>‹#›</a:t>
            </a:fld>
            <a:endParaRPr lang="en-US"/>
          </a:p>
        </p:txBody>
      </p:sp>
    </p:spTree>
    <p:extLst>
      <p:ext uri="{BB962C8B-B14F-4D97-AF65-F5344CB8AC3E}">
        <p14:creationId xmlns:p14="http://schemas.microsoft.com/office/powerpoint/2010/main" val="4002847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88820-0AE8-4B7C-8076-FC216F2F61D8}"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0FA04A-4198-417F-B129-3C0E9E916DD0}" type="slidenum">
              <a:rPr lang="en-US" smtClean="0"/>
              <a:t>‹#›</a:t>
            </a:fld>
            <a:endParaRPr lang="en-US"/>
          </a:p>
        </p:txBody>
      </p:sp>
    </p:spTree>
    <p:extLst>
      <p:ext uri="{BB962C8B-B14F-4D97-AF65-F5344CB8AC3E}">
        <p14:creationId xmlns:p14="http://schemas.microsoft.com/office/powerpoint/2010/main" val="516285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820-0AE8-4B7C-8076-FC216F2F61D8}"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FA04A-4198-417F-B129-3C0E9E916DD0}" type="slidenum">
              <a:rPr lang="en-US" smtClean="0"/>
              <a:t>‹#›</a:t>
            </a:fld>
            <a:endParaRPr lang="en-US"/>
          </a:p>
        </p:txBody>
      </p:sp>
    </p:spTree>
    <p:extLst>
      <p:ext uri="{BB962C8B-B14F-4D97-AF65-F5344CB8AC3E}">
        <p14:creationId xmlns:p14="http://schemas.microsoft.com/office/powerpoint/2010/main" val="168358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820-0AE8-4B7C-8076-FC216F2F61D8}"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FA04A-4198-417F-B129-3C0E9E916DD0}" type="slidenum">
              <a:rPr lang="en-US" smtClean="0"/>
              <a:t>‹#›</a:t>
            </a:fld>
            <a:endParaRPr lang="en-US"/>
          </a:p>
        </p:txBody>
      </p:sp>
    </p:spTree>
    <p:extLst>
      <p:ext uri="{BB962C8B-B14F-4D97-AF65-F5344CB8AC3E}">
        <p14:creationId xmlns:p14="http://schemas.microsoft.com/office/powerpoint/2010/main" val="2584065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C88820-0AE8-4B7C-8076-FC216F2F61D8}" type="datetimeFigureOut">
              <a:rPr lang="en-US" smtClean="0"/>
              <a:t>11/16/2016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FA04A-4198-417F-B129-3C0E9E916DD0}" type="slidenum">
              <a:rPr lang="en-US" smtClean="0"/>
              <a:t>‹#›</a:t>
            </a:fld>
            <a:endParaRPr lang="en-US"/>
          </a:p>
        </p:txBody>
      </p:sp>
    </p:spTree>
    <p:extLst>
      <p:ext uri="{BB962C8B-B14F-4D97-AF65-F5344CB8AC3E}">
        <p14:creationId xmlns:p14="http://schemas.microsoft.com/office/powerpoint/2010/main" val="1906991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grainger.com/"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Last.fm" TargetMode="External"/><Relationship Id="rId2" Type="http://schemas.openxmlformats.org/officeDocument/2006/relationships/notesSlide" Target="../notesSlides/notesSlide26.xml"/><Relationship Id="rId1" Type="http://schemas.openxmlformats.org/officeDocument/2006/relationships/slideLayout" Target="../slideLayouts/slideLayout12.xml"/><Relationship Id="rId5" Type="http://schemas.openxmlformats.org/officeDocument/2006/relationships/image" Target="../media/image6.gif"/><Relationship Id="rId4" Type="http://schemas.openxmlformats.org/officeDocument/2006/relationships/hyperlink" Target="https://en.wikipedia.org/wiki/YouTube"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914400" y="2667000"/>
            <a:ext cx="7315200" cy="1431925"/>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eaLnBrk="0" hangingPunct="0">
              <a:spcBef>
                <a:spcPct val="50000"/>
              </a:spcBef>
              <a:defRPr/>
            </a:pPr>
            <a:r>
              <a:rPr lang="en-US" sz="4400" b="1" dirty="0">
                <a:effectLst>
                  <a:outerShdw blurRad="38100" dist="38100" dir="2700000" algn="tl">
                    <a:srgbClr val="C0C0C0"/>
                  </a:outerShdw>
                </a:effectLst>
                <a:cs typeface="Times New Roman" charset="0"/>
              </a:rPr>
              <a:t>E-Commerce: Digital Markets, Digital Goods</a:t>
            </a:r>
            <a:endParaRPr lang="en-US" sz="4400" b="1" dirty="0">
              <a:effectLst>
                <a:outerShdw blurRad="38100" dist="38100" dir="2700000" algn="tl">
                  <a:srgbClr val="C0C0C0"/>
                </a:outerShdw>
              </a:effectLst>
            </a:endParaRPr>
          </a:p>
        </p:txBody>
      </p:sp>
    </p:spTree>
    <p:extLst>
      <p:ext uri="{BB962C8B-B14F-4D97-AF65-F5344CB8AC3E}">
        <p14:creationId xmlns:p14="http://schemas.microsoft.com/office/powerpoint/2010/main" val="2643785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6" name="Rectangle 6"/>
          <p:cNvSpPr>
            <a:spLocks noChangeArrowheads="1"/>
          </p:cNvSpPr>
          <p:nvPr/>
        </p:nvSpPr>
        <p:spPr bwMode="auto">
          <a:xfrm>
            <a:off x="685800" y="1612900"/>
            <a:ext cx="7772400" cy="457200"/>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Unique Features of E-commerce Technology</a:t>
            </a:r>
          </a:p>
        </p:txBody>
      </p:sp>
      <p:sp>
        <p:nvSpPr>
          <p:cNvPr id="16387" name="Text Box 7"/>
          <p:cNvSpPr txBox="1">
            <a:spLocks noChangeArrowheads="1"/>
          </p:cNvSpPr>
          <p:nvPr/>
        </p:nvSpPr>
        <p:spPr bwMode="auto">
          <a:xfrm>
            <a:off x="1447800" y="1066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and the Internet</a:t>
            </a:r>
          </a:p>
        </p:txBody>
      </p:sp>
      <p:sp>
        <p:nvSpPr>
          <p:cNvPr id="16388" name="Rectangle 9"/>
          <p:cNvSpPr>
            <a:spLocks noChangeArrowheads="1"/>
          </p:cNvSpPr>
          <p:nvPr/>
        </p:nvSpPr>
        <p:spPr bwMode="auto">
          <a:xfrm>
            <a:off x="609600" y="2286000"/>
            <a:ext cx="8001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Bef>
                <a:spcPct val="25000"/>
              </a:spcBef>
              <a:buFontTx/>
              <a:buChar char="•"/>
            </a:pPr>
            <a:r>
              <a:rPr lang="en-US" sz="2400" b="1" dirty="0">
                <a:cs typeface="Times New Roman" pitchFamily="18" charset="0"/>
              </a:rPr>
              <a:t>Personalization/Customization</a:t>
            </a:r>
          </a:p>
          <a:p>
            <a:pPr marL="800100" lvl="1" indent="-342900">
              <a:spcBef>
                <a:spcPct val="25000"/>
              </a:spcBef>
              <a:buFontTx/>
              <a:buChar char="•"/>
            </a:pPr>
            <a:r>
              <a:rPr lang="en-US" sz="2400" b="1" dirty="0">
                <a:cs typeface="Times New Roman" pitchFamily="18" charset="0"/>
              </a:rPr>
              <a:t>Technology permits modification of messages, goods</a:t>
            </a:r>
          </a:p>
          <a:p>
            <a:pPr marL="800100" lvl="1" indent="-342900">
              <a:spcBef>
                <a:spcPct val="25000"/>
              </a:spcBef>
              <a:buFontTx/>
              <a:buChar char="•"/>
            </a:pPr>
            <a:r>
              <a:rPr lang="en-US" sz="2400" b="1" dirty="0">
                <a:cs typeface="Times New Roman" pitchFamily="18" charset="0"/>
              </a:rPr>
              <a:t>Effect:</a:t>
            </a:r>
          </a:p>
          <a:p>
            <a:pPr marL="1257300" lvl="2" indent="-342900">
              <a:spcBef>
                <a:spcPct val="25000"/>
              </a:spcBef>
              <a:buFontTx/>
              <a:buChar char="•"/>
            </a:pPr>
            <a:r>
              <a:rPr lang="en-US" sz="2400" b="1" dirty="0">
                <a:cs typeface="Times New Roman" pitchFamily="18" charset="0"/>
              </a:rPr>
              <a:t>P</a:t>
            </a:r>
            <a:r>
              <a:rPr lang="en-US" sz="2400" b="1" dirty="0"/>
              <a:t>ersonalized messages can be sent to individuals as well as groups.</a:t>
            </a:r>
          </a:p>
          <a:p>
            <a:pPr marL="1257300" lvl="2" indent="-342900">
              <a:spcBef>
                <a:spcPct val="25000"/>
              </a:spcBef>
              <a:buFontTx/>
              <a:buChar char="•"/>
            </a:pPr>
            <a:r>
              <a:rPr lang="en-US" sz="2400" b="1" dirty="0">
                <a:cs typeface="Times New Roman" pitchFamily="18" charset="0"/>
              </a:rPr>
              <a:t>Products and services can be customized to individual preferences.</a:t>
            </a:r>
          </a:p>
          <a:p>
            <a:pPr marL="342900" indent="-342900">
              <a:spcBef>
                <a:spcPct val="50000"/>
              </a:spcBef>
            </a:pPr>
            <a:endParaRPr lang="en-US" sz="2800" b="1" dirty="0">
              <a:cs typeface="Times New Roman" pitchFamily="18" charset="0"/>
            </a:endParaRPr>
          </a:p>
        </p:txBody>
      </p:sp>
    </p:spTree>
    <p:extLst>
      <p:ext uri="{BB962C8B-B14F-4D97-AF65-F5344CB8AC3E}">
        <p14:creationId xmlns:p14="http://schemas.microsoft.com/office/powerpoint/2010/main" val="1674833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6" name="Rectangle 6"/>
          <p:cNvSpPr>
            <a:spLocks noChangeArrowheads="1"/>
          </p:cNvSpPr>
          <p:nvPr/>
        </p:nvSpPr>
        <p:spPr bwMode="auto">
          <a:xfrm>
            <a:off x="685800" y="1612900"/>
            <a:ext cx="7772400" cy="457200"/>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Unique Features of E-commerce Technology</a:t>
            </a:r>
          </a:p>
        </p:txBody>
      </p:sp>
      <p:sp>
        <p:nvSpPr>
          <p:cNvPr id="17411" name="Text Box 7"/>
          <p:cNvSpPr txBox="1">
            <a:spLocks noChangeArrowheads="1"/>
          </p:cNvSpPr>
          <p:nvPr/>
        </p:nvSpPr>
        <p:spPr bwMode="auto">
          <a:xfrm>
            <a:off x="1447800" y="1066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and the Internet</a:t>
            </a:r>
          </a:p>
        </p:txBody>
      </p:sp>
      <p:sp>
        <p:nvSpPr>
          <p:cNvPr id="17412" name="Rectangle 9"/>
          <p:cNvSpPr>
            <a:spLocks noChangeArrowheads="1"/>
          </p:cNvSpPr>
          <p:nvPr/>
        </p:nvSpPr>
        <p:spPr bwMode="auto">
          <a:xfrm>
            <a:off x="609600" y="2286000"/>
            <a:ext cx="8305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Bef>
                <a:spcPct val="25000"/>
              </a:spcBef>
              <a:buFontTx/>
              <a:buChar char="•"/>
            </a:pPr>
            <a:r>
              <a:rPr lang="en-US" sz="2400" b="1" dirty="0">
                <a:cs typeface="Times New Roman" pitchFamily="18" charset="0"/>
              </a:rPr>
              <a:t>Social technology</a:t>
            </a:r>
          </a:p>
          <a:p>
            <a:pPr marL="800100" lvl="1" indent="-342900">
              <a:spcBef>
                <a:spcPct val="25000"/>
              </a:spcBef>
              <a:buFontTx/>
              <a:buChar char="•"/>
            </a:pPr>
            <a:r>
              <a:rPr lang="en-US" sz="2400" b="1" dirty="0"/>
              <a:t>The technology promotes user content generation and social networking </a:t>
            </a:r>
          </a:p>
          <a:p>
            <a:pPr marL="800100" lvl="1" indent="-342900">
              <a:spcBef>
                <a:spcPct val="25000"/>
              </a:spcBef>
              <a:buFontTx/>
              <a:buChar char="•"/>
            </a:pPr>
            <a:r>
              <a:rPr lang="en-US" sz="2400" b="1" dirty="0">
                <a:cs typeface="Times New Roman" pitchFamily="18" charset="0"/>
              </a:rPr>
              <a:t>Effect:</a:t>
            </a:r>
          </a:p>
          <a:p>
            <a:pPr marL="1257300" lvl="2" indent="-342900">
              <a:spcBef>
                <a:spcPct val="25000"/>
              </a:spcBef>
              <a:buFontTx/>
              <a:buChar char="•"/>
            </a:pPr>
            <a:r>
              <a:rPr lang="en-US" sz="2400" b="1" dirty="0"/>
              <a:t>New Internet social and business models enable user content creation and distribution, and support social networks.</a:t>
            </a:r>
            <a:endParaRPr lang="en-US" sz="2400" b="1" dirty="0">
              <a:cs typeface="Times New Roman" pitchFamily="18" charset="0"/>
            </a:endParaRPr>
          </a:p>
          <a:p>
            <a:pPr marL="342900" indent="-342900">
              <a:spcBef>
                <a:spcPct val="50000"/>
              </a:spcBef>
            </a:pPr>
            <a:endParaRPr lang="en-US" sz="2800" b="1" dirty="0">
              <a:cs typeface="Times New Roman" pitchFamily="18" charset="0"/>
            </a:endParaRPr>
          </a:p>
        </p:txBody>
      </p:sp>
    </p:spTree>
    <p:extLst>
      <p:ext uri="{BB962C8B-B14F-4D97-AF65-F5344CB8AC3E}">
        <p14:creationId xmlns:p14="http://schemas.microsoft.com/office/powerpoint/2010/main" val="4039986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32658" y="-13608"/>
            <a:ext cx="8926286" cy="369332"/>
          </a:xfrm>
          <a:prstGeom prst="rect">
            <a:avLst/>
          </a:prstGeom>
          <a:noFill/>
          <a:ln w="9525">
            <a:noFill/>
            <a:miter lim="800000"/>
            <a:headEnd/>
            <a:tailEnd/>
          </a:ln>
          <a:effectLst/>
        </p:spPr>
        <p:txBody>
          <a:bodyPr wrap="square">
            <a:spAutoFit/>
          </a:bodyPr>
          <a:lstStyle/>
          <a:p>
            <a:pPr algn="ctr">
              <a:defRPr/>
            </a:pPr>
            <a:r>
              <a:rPr lang="en-US" b="1" dirty="0">
                <a:solidFill>
                  <a:srgbClr val="9F0F10"/>
                </a:solidFill>
                <a:effectLst>
                  <a:outerShdw blurRad="38100" dist="38100" dir="2700000" algn="tl">
                    <a:srgbClr val="C0C0C0"/>
                  </a:outerShdw>
                </a:effectLst>
                <a:cs typeface="Times New Roman" charset="0"/>
              </a:rPr>
              <a:t>Key Concepts in E-commerce: Digital Markets and Digital Goods In a Global Marketplace</a:t>
            </a:r>
          </a:p>
        </p:txBody>
      </p:sp>
      <p:sp>
        <p:nvSpPr>
          <p:cNvPr id="18436" name="Rectangle 18"/>
          <p:cNvSpPr>
            <a:spLocks noChangeArrowheads="1"/>
          </p:cNvSpPr>
          <p:nvPr/>
        </p:nvSpPr>
        <p:spPr bwMode="auto">
          <a:xfrm>
            <a:off x="0" y="384877"/>
            <a:ext cx="9144000" cy="4678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Aft>
                <a:spcPts val="1000"/>
              </a:spcAft>
              <a:buFontTx/>
              <a:buChar char="•"/>
            </a:pPr>
            <a:r>
              <a:rPr lang="en-US" sz="2000" b="1" dirty="0">
                <a:cs typeface="Times New Roman" pitchFamily="18" charset="0"/>
              </a:rPr>
              <a:t>Digital markets reduce</a:t>
            </a:r>
          </a:p>
          <a:p>
            <a:pPr marL="800100" lvl="1" indent="-342900">
              <a:spcAft>
                <a:spcPts val="1000"/>
              </a:spcAft>
              <a:buFontTx/>
              <a:buChar char="•"/>
            </a:pPr>
            <a:r>
              <a:rPr lang="en-US" sz="2400" b="1" dirty="0">
                <a:cs typeface="Times New Roman" pitchFamily="18" charset="0"/>
              </a:rPr>
              <a:t>Information </a:t>
            </a:r>
            <a:r>
              <a:rPr lang="en-US" sz="2400" b="1" dirty="0" smtClean="0">
                <a:cs typeface="Times New Roman" pitchFamily="18" charset="0"/>
              </a:rPr>
              <a:t>asymmetry - </a:t>
            </a:r>
            <a:r>
              <a:rPr lang="en-US" sz="2400" dirty="0">
                <a:latin typeface="Times New Roman" pitchFamily="18" charset="0"/>
              </a:rPr>
              <a:t>when one party in a transaction has more information that is important for the transaction than the other party</a:t>
            </a:r>
            <a:endParaRPr lang="en-US" sz="2400" b="1" dirty="0">
              <a:cs typeface="Times New Roman" pitchFamily="18" charset="0"/>
            </a:endParaRPr>
          </a:p>
          <a:p>
            <a:pPr marL="800100" lvl="1" indent="-342900">
              <a:spcAft>
                <a:spcPts val="1000"/>
              </a:spcAft>
              <a:buFontTx/>
              <a:buChar char="•"/>
            </a:pPr>
            <a:r>
              <a:rPr lang="en-US" sz="2400" b="1" dirty="0">
                <a:cs typeface="Times New Roman" pitchFamily="18" charset="0"/>
              </a:rPr>
              <a:t>Search </a:t>
            </a:r>
            <a:r>
              <a:rPr lang="en-US" sz="2400" b="1" dirty="0" smtClean="0">
                <a:cs typeface="Times New Roman" pitchFamily="18" charset="0"/>
              </a:rPr>
              <a:t>costs - </a:t>
            </a:r>
            <a:r>
              <a:rPr lang="en-US" sz="2400" dirty="0">
                <a:latin typeface="Times New Roman" pitchFamily="18" charset="0"/>
              </a:rPr>
              <a:t>the effort to find suitable products</a:t>
            </a:r>
            <a:endParaRPr lang="en-US" sz="2400" b="1" dirty="0">
              <a:cs typeface="Times New Roman" pitchFamily="18" charset="0"/>
            </a:endParaRPr>
          </a:p>
          <a:p>
            <a:pPr marL="800100" lvl="1" indent="-342900">
              <a:spcAft>
                <a:spcPts val="1000"/>
              </a:spcAft>
              <a:buFontTx/>
              <a:buChar char="•"/>
            </a:pPr>
            <a:r>
              <a:rPr lang="en-US" sz="2400" b="1" dirty="0">
                <a:cs typeface="Times New Roman" pitchFamily="18" charset="0"/>
              </a:rPr>
              <a:t>Transaction </a:t>
            </a:r>
            <a:r>
              <a:rPr lang="en-US" sz="2400" b="1" dirty="0" smtClean="0">
                <a:cs typeface="Times New Roman" pitchFamily="18" charset="0"/>
              </a:rPr>
              <a:t>costs - </a:t>
            </a:r>
            <a:r>
              <a:rPr lang="en-US" sz="2400" dirty="0">
                <a:latin typeface="Times New Roman" pitchFamily="18" charset="0"/>
              </a:rPr>
              <a:t>the cost of participating in a market</a:t>
            </a:r>
            <a:endParaRPr lang="en-US" sz="2400" b="1" dirty="0">
              <a:cs typeface="Times New Roman" pitchFamily="18" charset="0"/>
            </a:endParaRPr>
          </a:p>
          <a:p>
            <a:pPr marL="800100" lvl="1" indent="-342900">
              <a:spcAft>
                <a:spcPts val="1000"/>
              </a:spcAft>
              <a:buFontTx/>
              <a:buChar char="•"/>
            </a:pPr>
            <a:r>
              <a:rPr lang="en-US" sz="2400" b="1" dirty="0">
                <a:cs typeface="Times New Roman" pitchFamily="18" charset="0"/>
              </a:rPr>
              <a:t>Menu </a:t>
            </a:r>
            <a:r>
              <a:rPr lang="en-US" sz="2400" b="1" dirty="0" smtClean="0">
                <a:cs typeface="Times New Roman" pitchFamily="18" charset="0"/>
              </a:rPr>
              <a:t>costs - </a:t>
            </a:r>
            <a:r>
              <a:rPr lang="en-US" sz="2400" dirty="0">
                <a:latin typeface="Times New Roman" pitchFamily="18" charset="0"/>
              </a:rPr>
              <a:t>merchants’ costs of changing prices</a:t>
            </a:r>
            <a:endParaRPr lang="en-US" sz="2400" b="1" dirty="0">
              <a:cs typeface="Times New Roman" pitchFamily="18" charset="0"/>
            </a:endParaRPr>
          </a:p>
          <a:p>
            <a:pPr marL="342900" indent="-342900">
              <a:spcAft>
                <a:spcPts val="1000"/>
              </a:spcAft>
              <a:buFontTx/>
              <a:buChar char="•"/>
            </a:pPr>
            <a:r>
              <a:rPr lang="en-US" sz="2000" b="1" dirty="0">
                <a:cs typeface="Times New Roman" pitchFamily="18" charset="0"/>
              </a:rPr>
              <a:t>Digital markets enable</a:t>
            </a:r>
          </a:p>
          <a:p>
            <a:pPr marL="800100" lvl="1" indent="-342900">
              <a:spcAft>
                <a:spcPts val="1000"/>
              </a:spcAft>
              <a:buFontTx/>
              <a:buChar char="•"/>
            </a:pPr>
            <a:r>
              <a:rPr lang="en-US" sz="2400" b="1" dirty="0">
                <a:cs typeface="Times New Roman" pitchFamily="18" charset="0"/>
              </a:rPr>
              <a:t>Price </a:t>
            </a:r>
            <a:r>
              <a:rPr lang="en-US" sz="2400" b="1" dirty="0" smtClean="0">
                <a:cs typeface="Times New Roman" pitchFamily="18" charset="0"/>
              </a:rPr>
              <a:t>discrimination - </a:t>
            </a:r>
            <a:r>
              <a:rPr lang="en-US" sz="2400" dirty="0">
                <a:latin typeface="Times New Roman" pitchFamily="18" charset="0"/>
              </a:rPr>
              <a:t>selling the same goods, or nearly the same goods, to different targeted groups at different prices</a:t>
            </a:r>
            <a:endParaRPr lang="en-US" sz="2400" b="1" dirty="0">
              <a:cs typeface="Times New Roman" pitchFamily="18" charset="0"/>
            </a:endParaRPr>
          </a:p>
          <a:p>
            <a:pPr marL="800100" lvl="1" indent="-342900">
              <a:spcAft>
                <a:spcPts val="1000"/>
              </a:spcAft>
              <a:buFontTx/>
              <a:buChar char="•"/>
            </a:pPr>
            <a:r>
              <a:rPr lang="en-US" sz="2400" b="1" dirty="0">
                <a:cs typeface="Times New Roman" pitchFamily="18" charset="0"/>
              </a:rPr>
              <a:t>Dynamic </a:t>
            </a:r>
            <a:r>
              <a:rPr lang="en-US" sz="2400" b="1" dirty="0" smtClean="0">
                <a:cs typeface="Times New Roman" pitchFamily="18" charset="0"/>
              </a:rPr>
              <a:t>pricing - </a:t>
            </a:r>
            <a:r>
              <a:rPr lang="en-US" sz="2400" dirty="0">
                <a:latin typeface="Times New Roman" pitchFamily="18" charset="0"/>
              </a:rPr>
              <a:t>the price of a product varies depending on the demand characteristics of the customer or the supply situation of the </a:t>
            </a:r>
            <a:r>
              <a:rPr lang="en-US" sz="2400" dirty="0" smtClean="0">
                <a:latin typeface="Times New Roman" pitchFamily="18" charset="0"/>
              </a:rPr>
              <a:t>seller</a:t>
            </a:r>
            <a:endParaRPr lang="en-US" sz="2400" b="1" dirty="0">
              <a:cs typeface="Times New Roman" pitchFamily="18" charset="0"/>
            </a:endParaRPr>
          </a:p>
          <a:p>
            <a:pPr marL="800100" lvl="1" indent="-342900">
              <a:spcAft>
                <a:spcPts val="1000"/>
              </a:spcAft>
              <a:buFontTx/>
              <a:buChar char="•"/>
            </a:pPr>
            <a:r>
              <a:rPr lang="en-US" sz="2400" b="1" dirty="0" smtClean="0">
                <a:cs typeface="Times New Roman" pitchFamily="18" charset="0"/>
              </a:rPr>
              <a:t>Disintermediation - </a:t>
            </a:r>
            <a:r>
              <a:rPr lang="en-US" sz="2400" dirty="0">
                <a:latin typeface="Times New Roman" pitchFamily="18" charset="0"/>
              </a:rPr>
              <a:t>the removal of organizations or business process layers responsible for intermediary steps in a value chain.</a:t>
            </a:r>
          </a:p>
          <a:p>
            <a:endParaRPr lang="en-US" dirty="0">
              <a:latin typeface="Times New Roman" pitchFamily="18" charset="0"/>
            </a:endParaRPr>
          </a:p>
          <a:p>
            <a:pPr marL="800100" lvl="1" indent="-342900">
              <a:spcAft>
                <a:spcPts val="1000"/>
              </a:spcAft>
              <a:buFontTx/>
              <a:buChar char="•"/>
            </a:pPr>
            <a:endParaRPr lang="en-US" sz="2400" b="1" dirty="0">
              <a:cs typeface="Times New Roman" pitchFamily="18" charset="0"/>
            </a:endParaRPr>
          </a:p>
        </p:txBody>
      </p:sp>
    </p:spTree>
    <p:extLst>
      <p:ext uri="{BB962C8B-B14F-4D97-AF65-F5344CB8AC3E}">
        <p14:creationId xmlns:p14="http://schemas.microsoft.com/office/powerpoint/2010/main" val="327997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796143" y="75293"/>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dirty="0">
                <a:cs typeface="Times New Roman" pitchFamily="18" charset="0"/>
              </a:rPr>
              <a:t>E-commerce and the Internet</a:t>
            </a:r>
          </a:p>
        </p:txBody>
      </p:sp>
      <p:sp>
        <p:nvSpPr>
          <p:cNvPr id="20483" name="Text Box 4"/>
          <p:cNvSpPr txBox="1">
            <a:spLocks noChangeArrowheads="1"/>
          </p:cNvSpPr>
          <p:nvPr/>
        </p:nvSpPr>
        <p:spPr bwMode="auto">
          <a:xfrm>
            <a:off x="3962400" y="6096000"/>
            <a:ext cx="1287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800" b="1"/>
              <a:t>Figure 9-2</a:t>
            </a:r>
          </a:p>
        </p:txBody>
      </p:sp>
      <p:sp>
        <p:nvSpPr>
          <p:cNvPr id="20484" name="Text Box 5"/>
          <p:cNvSpPr txBox="1">
            <a:spLocks noChangeArrowheads="1"/>
          </p:cNvSpPr>
          <p:nvPr/>
        </p:nvSpPr>
        <p:spPr bwMode="auto">
          <a:xfrm>
            <a:off x="185057" y="1275072"/>
            <a:ext cx="19050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2000" b="1" dirty="0"/>
              <a:t>The typical distribution channel has several intermediary layers, each of which adds to the final cost of a product, such as a sweater. Removing layers lowers the final cost to the consumer.</a:t>
            </a:r>
          </a:p>
        </p:txBody>
      </p:sp>
      <p:sp>
        <p:nvSpPr>
          <p:cNvPr id="123910" name="Rectangle 6"/>
          <p:cNvSpPr>
            <a:spLocks noChangeArrowheads="1"/>
          </p:cNvSpPr>
          <p:nvPr/>
        </p:nvSpPr>
        <p:spPr bwMode="auto">
          <a:xfrm>
            <a:off x="1030174" y="685800"/>
            <a:ext cx="7772400" cy="457200"/>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The Benefits of Disintermediation to the Consumer</a:t>
            </a:r>
          </a:p>
        </p:txBody>
      </p:sp>
      <p:pic>
        <p:nvPicPr>
          <p:cNvPr id="204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143000"/>
            <a:ext cx="69342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4705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457200" y="792389"/>
            <a:ext cx="8305800" cy="822325"/>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Key Concepts in E-commerce: Digital Markets and Digital Goods In a Global Marketplace</a:t>
            </a:r>
          </a:p>
        </p:txBody>
      </p:sp>
      <p:sp>
        <p:nvSpPr>
          <p:cNvPr id="21507" name="Text Box 16"/>
          <p:cNvSpPr txBox="1">
            <a:spLocks noChangeArrowheads="1"/>
          </p:cNvSpPr>
          <p:nvPr/>
        </p:nvSpPr>
        <p:spPr bwMode="auto">
          <a:xfrm>
            <a:off x="1600200" y="2286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dirty="0">
                <a:cs typeface="Times New Roman" pitchFamily="18" charset="0"/>
              </a:rPr>
              <a:t>E-commerce and the Internet</a:t>
            </a:r>
          </a:p>
        </p:txBody>
      </p:sp>
      <p:sp>
        <p:nvSpPr>
          <p:cNvPr id="21508" name="Rectangle 18"/>
          <p:cNvSpPr>
            <a:spLocks noChangeArrowheads="1"/>
          </p:cNvSpPr>
          <p:nvPr/>
        </p:nvSpPr>
        <p:spPr bwMode="auto">
          <a:xfrm>
            <a:off x="609600" y="1614714"/>
            <a:ext cx="8153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Aft>
                <a:spcPts val="1200"/>
              </a:spcAft>
              <a:buFontTx/>
              <a:buChar char="•"/>
            </a:pPr>
            <a:r>
              <a:rPr lang="en-US" sz="2000" b="1" dirty="0">
                <a:cs typeface="Times New Roman" pitchFamily="18" charset="0"/>
              </a:rPr>
              <a:t>Digital goods</a:t>
            </a:r>
          </a:p>
          <a:p>
            <a:pPr marL="800100" lvl="1" indent="-342900">
              <a:spcAft>
                <a:spcPts val="1200"/>
              </a:spcAft>
              <a:buFontTx/>
              <a:buChar char="•"/>
            </a:pPr>
            <a:r>
              <a:rPr lang="en-US" sz="2400" b="1" dirty="0"/>
              <a:t>Goods that can be delivered over a digital network</a:t>
            </a:r>
          </a:p>
          <a:p>
            <a:pPr marL="1257300" lvl="2" indent="-342900">
              <a:spcAft>
                <a:spcPts val="1200"/>
              </a:spcAft>
              <a:buFontTx/>
              <a:buChar char="•"/>
            </a:pPr>
            <a:r>
              <a:rPr lang="en-US" sz="2400" b="1" dirty="0"/>
              <a:t>E.g., music tracks, video, software, newspapers, books</a:t>
            </a:r>
          </a:p>
          <a:p>
            <a:pPr marL="800100" lvl="1" indent="-342900">
              <a:spcAft>
                <a:spcPts val="1200"/>
              </a:spcAft>
              <a:buFontTx/>
              <a:buChar char="•"/>
            </a:pPr>
            <a:r>
              <a:rPr lang="en-US" sz="2400" b="1" dirty="0"/>
              <a:t>Cost of producing first unit almost entire cost of product: marginal cost of producing 2</a:t>
            </a:r>
            <a:r>
              <a:rPr lang="en-US" sz="2400" b="1" baseline="30000" dirty="0"/>
              <a:t>nd</a:t>
            </a:r>
            <a:r>
              <a:rPr lang="en-US" sz="2400" b="1" dirty="0"/>
              <a:t> unit is about zero</a:t>
            </a:r>
          </a:p>
          <a:p>
            <a:pPr marL="800100" lvl="1" indent="-342900">
              <a:spcAft>
                <a:spcPts val="1200"/>
              </a:spcAft>
              <a:buFontTx/>
              <a:buChar char="•"/>
            </a:pPr>
            <a:r>
              <a:rPr lang="en-US" sz="2400" b="1" dirty="0"/>
              <a:t>Costs of delivery over the Internet very low</a:t>
            </a:r>
          </a:p>
          <a:p>
            <a:pPr marL="800100" lvl="1" indent="-342900">
              <a:spcAft>
                <a:spcPts val="1200"/>
              </a:spcAft>
              <a:buFontTx/>
              <a:buChar char="•"/>
            </a:pPr>
            <a:r>
              <a:rPr lang="en-US" sz="2400" b="1" dirty="0"/>
              <a:t>Marketing costs remain the same; pricing highly variable</a:t>
            </a:r>
          </a:p>
          <a:p>
            <a:pPr marL="800100" lvl="1" indent="-342900">
              <a:spcAft>
                <a:spcPts val="1200"/>
              </a:spcAft>
              <a:buFontTx/>
              <a:buChar char="•"/>
            </a:pPr>
            <a:r>
              <a:rPr lang="en-US" sz="2400" b="1" dirty="0">
                <a:cs typeface="Times New Roman" pitchFamily="18" charset="0"/>
              </a:rPr>
              <a:t>Industries with digital goods are undergoing revolutionary changes (publishers, record labels, etc.)</a:t>
            </a:r>
          </a:p>
        </p:txBody>
      </p:sp>
    </p:spTree>
    <p:extLst>
      <p:ext uri="{BB962C8B-B14F-4D97-AF65-F5344CB8AC3E}">
        <p14:creationId xmlns:p14="http://schemas.microsoft.com/office/powerpoint/2010/main" val="3707713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2051"/>
          <p:cNvSpPr>
            <a:spLocks noChangeArrowheads="1"/>
          </p:cNvSpPr>
          <p:nvPr/>
        </p:nvSpPr>
        <p:spPr bwMode="auto">
          <a:xfrm>
            <a:off x="696686" y="1179286"/>
            <a:ext cx="7772400" cy="457200"/>
          </a:xfrm>
          <a:prstGeom prst="rect">
            <a:avLst/>
          </a:prstGeom>
          <a:noFill/>
          <a:ln w="9525">
            <a:noFill/>
            <a:miter lim="800000"/>
            <a:headEnd/>
            <a:tailEnd/>
          </a:ln>
          <a:effectLst/>
        </p:spPr>
        <p:txBody>
          <a:bodyPr>
            <a:spAutoFit/>
          </a:bodyPr>
          <a:lstStyle/>
          <a:p>
            <a:pPr algn="ctr">
              <a:defRPr/>
            </a:pPr>
            <a:r>
              <a:rPr lang="en-US" b="1">
                <a:solidFill>
                  <a:srgbClr val="9F0F10"/>
                </a:solidFill>
                <a:effectLst>
                  <a:outerShdw blurRad="38100" dist="38100" dir="2700000" algn="tl">
                    <a:srgbClr val="C0C0C0"/>
                  </a:outerShdw>
                </a:effectLst>
                <a:cs typeface="Times New Roman" pitchFamily="18" charset="0"/>
              </a:rPr>
              <a:t>Types of E-commerce</a:t>
            </a:r>
          </a:p>
        </p:txBody>
      </p:sp>
      <p:sp>
        <p:nvSpPr>
          <p:cNvPr id="22531" name="Text Box 2052"/>
          <p:cNvSpPr txBox="1">
            <a:spLocks noChangeArrowheads="1"/>
          </p:cNvSpPr>
          <p:nvPr/>
        </p:nvSpPr>
        <p:spPr bwMode="auto">
          <a:xfrm>
            <a:off x="1426029" y="686707"/>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Business and Technology</a:t>
            </a:r>
          </a:p>
        </p:txBody>
      </p:sp>
      <p:sp>
        <p:nvSpPr>
          <p:cNvPr id="118792" name="Rectangle 2056"/>
          <p:cNvSpPr>
            <a:spLocks noChangeArrowheads="1"/>
          </p:cNvSpPr>
          <p:nvPr/>
        </p:nvSpPr>
        <p:spPr bwMode="auto">
          <a:xfrm>
            <a:off x="457200" y="2057400"/>
            <a:ext cx="8001000" cy="4267200"/>
          </a:xfrm>
          <a:prstGeom prst="rect">
            <a:avLst/>
          </a:prstGeom>
          <a:noFill/>
          <a:ln w="12700">
            <a:noFill/>
            <a:miter lim="800000"/>
            <a:headEnd/>
            <a:tailEnd/>
          </a:ln>
          <a:effectLst/>
        </p:spPr>
        <p:txBody>
          <a:bodyPr lIns="90488" tIns="0" rIns="90488" bIns="44450"/>
          <a:lstStyle/>
          <a:p>
            <a:pPr marL="342900" indent="-342900">
              <a:spcBef>
                <a:spcPct val="5000"/>
              </a:spcBef>
              <a:defRPr/>
            </a:pPr>
            <a:endParaRPr lang="en-US" sz="2400" b="1" dirty="0">
              <a:effectLst>
                <a:outerShdw blurRad="38100" dist="38100" dir="2700000" algn="tl">
                  <a:srgbClr val="C0C0C0"/>
                </a:outerShdw>
              </a:effectLst>
              <a:cs typeface="Times New Roman" charset="0"/>
            </a:endParaRPr>
          </a:p>
          <a:p>
            <a:pPr marL="342900" indent="-342900">
              <a:buFontTx/>
              <a:buChar char="•"/>
              <a:defRPr/>
            </a:pPr>
            <a:r>
              <a:rPr lang="en-US" sz="2400" b="1" dirty="0">
                <a:cs typeface="Times New Roman" charset="0"/>
              </a:rPr>
              <a:t>Business-to-consumer (B2C)</a:t>
            </a:r>
            <a:endParaRPr lang="en-US" sz="2400" b="1" dirty="0"/>
          </a:p>
          <a:p>
            <a:pPr marL="342900" indent="-342900">
              <a:spcBef>
                <a:spcPct val="50000"/>
              </a:spcBef>
              <a:buFontTx/>
              <a:buChar char="•"/>
              <a:defRPr/>
            </a:pPr>
            <a:r>
              <a:rPr lang="en-US" sz="2400" b="1" dirty="0">
                <a:cs typeface="Times New Roman" charset="0"/>
              </a:rPr>
              <a:t>Business-to-business (B2B) </a:t>
            </a:r>
            <a:r>
              <a:rPr lang="en-US" sz="2400" b="1" dirty="0">
                <a:cs typeface="Times New Roman" charset="0"/>
                <a:hlinkClick r:id="rId3"/>
              </a:rPr>
              <a:t>Grainger.com</a:t>
            </a:r>
            <a:endParaRPr lang="en-US" sz="2400" b="1" dirty="0">
              <a:cs typeface="Times New Roman" charset="0"/>
            </a:endParaRPr>
          </a:p>
          <a:p>
            <a:pPr marL="342900" indent="-342900">
              <a:spcBef>
                <a:spcPct val="50000"/>
              </a:spcBef>
              <a:buFontTx/>
              <a:buChar char="•"/>
              <a:defRPr/>
            </a:pPr>
            <a:r>
              <a:rPr lang="en-US" sz="2400" b="1" dirty="0">
                <a:cs typeface="Times New Roman" charset="0"/>
              </a:rPr>
              <a:t>Consumer-to-consumer (C2C)</a:t>
            </a:r>
          </a:p>
          <a:p>
            <a:pPr marL="342900" indent="-342900">
              <a:spcBef>
                <a:spcPct val="50000"/>
              </a:spcBef>
              <a:buFontTx/>
              <a:buChar char="•"/>
              <a:defRPr/>
            </a:pPr>
            <a:r>
              <a:rPr lang="en-US" sz="2400" b="1" dirty="0">
                <a:cs typeface="Times New Roman" charset="0"/>
              </a:rPr>
              <a:t>Mobile commerce (m-commerce)</a:t>
            </a:r>
          </a:p>
          <a:p>
            <a:pPr marL="800100" lvl="1" indent="-342900">
              <a:spcBef>
                <a:spcPct val="50000"/>
              </a:spcBef>
              <a:buFontTx/>
              <a:buChar char="•"/>
              <a:defRPr/>
            </a:pPr>
            <a:r>
              <a:rPr lang="en-US" sz="2400" dirty="0">
                <a:latin typeface="Times New Roman" pitchFamily="18" charset="0"/>
              </a:rPr>
              <a:t>Use of wireless mobile devices for purchasing goods and services. </a:t>
            </a:r>
          </a:p>
          <a:p>
            <a:pPr marL="800100" lvl="1" indent="-342900">
              <a:spcBef>
                <a:spcPct val="50000"/>
              </a:spcBef>
              <a:buFontTx/>
              <a:buChar char="•"/>
              <a:defRPr/>
            </a:pPr>
            <a:r>
              <a:rPr lang="en-US" sz="2400" dirty="0">
                <a:latin typeface="Times New Roman" pitchFamily="18" charset="0"/>
              </a:rPr>
              <a:t>M-commerce is especially well-suited for location-based applications and services</a:t>
            </a:r>
            <a:endParaRPr lang="en-US" sz="2400" b="1" dirty="0">
              <a:cs typeface="Times New Roman" charset="0"/>
            </a:endParaRPr>
          </a:p>
          <a:p>
            <a:pPr marL="342900" indent="-342900">
              <a:spcBef>
                <a:spcPct val="50000"/>
              </a:spcBef>
              <a:defRPr/>
            </a:pPr>
            <a:endParaRPr lang="en-US" sz="2800" b="1" dirty="0">
              <a:cs typeface="Times New Roman" charset="0"/>
            </a:endParaRPr>
          </a:p>
        </p:txBody>
      </p:sp>
    </p:spTree>
    <p:extLst>
      <p:ext uri="{BB962C8B-B14F-4D97-AF65-F5344CB8AC3E}">
        <p14:creationId xmlns:p14="http://schemas.microsoft.com/office/powerpoint/2010/main" val="287451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35" name="Rectangle 15"/>
          <p:cNvSpPr>
            <a:spLocks noChangeArrowheads="1"/>
          </p:cNvSpPr>
          <p:nvPr/>
        </p:nvSpPr>
        <p:spPr bwMode="auto">
          <a:xfrm>
            <a:off x="457200" y="1612900"/>
            <a:ext cx="8305800" cy="457200"/>
          </a:xfrm>
          <a:prstGeom prst="rect">
            <a:avLst/>
          </a:prstGeom>
          <a:noFill/>
          <a:ln w="9525">
            <a:noFill/>
            <a:miter lim="800000"/>
            <a:headEnd/>
            <a:tailEnd/>
          </a:ln>
          <a:effectLst/>
        </p:spPr>
        <p:txBody>
          <a:bodyPr>
            <a:spAutoFit/>
          </a:bodyPr>
          <a:lstStyle/>
          <a:p>
            <a:pPr algn="ctr">
              <a:defRPr/>
            </a:pPr>
            <a:r>
              <a:rPr lang="en-US" b="1">
                <a:solidFill>
                  <a:srgbClr val="9F0F10"/>
                </a:solidFill>
                <a:effectLst>
                  <a:outerShdw blurRad="38100" dist="38100" dir="2700000" algn="tl">
                    <a:srgbClr val="C0C0C0"/>
                  </a:outerShdw>
                </a:effectLst>
                <a:cs typeface="Times New Roman" pitchFamily="18" charset="0"/>
              </a:rPr>
              <a:t>E-commerce Business Models</a:t>
            </a:r>
          </a:p>
        </p:txBody>
      </p:sp>
      <p:sp>
        <p:nvSpPr>
          <p:cNvPr id="23555" name="Text Box 16"/>
          <p:cNvSpPr txBox="1">
            <a:spLocks noChangeArrowheads="1"/>
          </p:cNvSpPr>
          <p:nvPr/>
        </p:nvSpPr>
        <p:spPr bwMode="auto">
          <a:xfrm>
            <a:off x="1447800" y="1066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Business and Technology</a:t>
            </a:r>
          </a:p>
        </p:txBody>
      </p:sp>
      <p:sp>
        <p:nvSpPr>
          <p:cNvPr id="23556" name="Rectangle 18"/>
          <p:cNvSpPr>
            <a:spLocks noChangeArrowheads="1"/>
          </p:cNvSpPr>
          <p:nvPr/>
        </p:nvSpPr>
        <p:spPr bwMode="auto">
          <a:xfrm>
            <a:off x="609600" y="2209800"/>
            <a:ext cx="8001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Aft>
                <a:spcPts val="1200"/>
              </a:spcAft>
              <a:buFontTx/>
              <a:buChar char="•"/>
            </a:pPr>
            <a:r>
              <a:rPr lang="en-US" sz="2000" b="1" dirty="0" smtClean="0">
                <a:cs typeface="Times New Roman" pitchFamily="18" charset="0"/>
              </a:rPr>
              <a:t>Portal - </a:t>
            </a:r>
            <a:r>
              <a:rPr lang="en-US" sz="2000" dirty="0">
                <a:latin typeface="Times New Roman" pitchFamily="18" charset="0"/>
              </a:rPr>
              <a:t>revenue: </a:t>
            </a:r>
            <a:r>
              <a:rPr lang="en-US" sz="2000" dirty="0" smtClean="0">
                <a:latin typeface="Times New Roman" pitchFamily="18" charset="0"/>
              </a:rPr>
              <a:t>advertising</a:t>
            </a:r>
            <a:endParaRPr lang="en-US" sz="2000" b="1" dirty="0">
              <a:cs typeface="Times New Roman" pitchFamily="18" charset="0"/>
            </a:endParaRPr>
          </a:p>
          <a:p>
            <a:pPr marL="342900" indent="-342900">
              <a:spcAft>
                <a:spcPts val="1200"/>
              </a:spcAft>
              <a:buFontTx/>
              <a:buChar char="•"/>
            </a:pPr>
            <a:r>
              <a:rPr lang="en-US" sz="2000" b="1" dirty="0" smtClean="0"/>
              <a:t>E-</a:t>
            </a:r>
            <a:r>
              <a:rPr lang="en-US" sz="2000" b="1" dirty="0" err="1" smtClean="0"/>
              <a:t>tailer</a:t>
            </a:r>
            <a:r>
              <a:rPr lang="en-US" sz="2000" b="1" dirty="0" smtClean="0"/>
              <a:t> – traditional sales over the web</a:t>
            </a:r>
            <a:endParaRPr lang="en-US" sz="2000" b="1" dirty="0"/>
          </a:p>
          <a:p>
            <a:pPr marL="342900" indent="-342900">
              <a:spcAft>
                <a:spcPts val="1200"/>
              </a:spcAft>
              <a:buFontTx/>
              <a:buChar char="•"/>
            </a:pPr>
            <a:r>
              <a:rPr lang="en-US" sz="2000" b="1" dirty="0">
                <a:cs typeface="Times New Roman" pitchFamily="18" charset="0"/>
              </a:rPr>
              <a:t>Content </a:t>
            </a:r>
            <a:r>
              <a:rPr lang="en-US" sz="2000" b="1" dirty="0" smtClean="0">
                <a:cs typeface="Times New Roman" pitchFamily="18" charset="0"/>
              </a:rPr>
              <a:t>provider - </a:t>
            </a:r>
            <a:r>
              <a:rPr lang="en-US" sz="2000" dirty="0">
                <a:latin typeface="Times New Roman" pitchFamily="18" charset="0"/>
                <a:cs typeface="Times New Roman" pitchFamily="18" charset="0"/>
              </a:rPr>
              <a:t>r</a:t>
            </a:r>
            <a:r>
              <a:rPr lang="en-US" sz="2000" dirty="0">
                <a:latin typeface="Times New Roman" pitchFamily="18" charset="0"/>
              </a:rPr>
              <a:t>evenue: access fees, </a:t>
            </a:r>
            <a:r>
              <a:rPr lang="en-US" sz="2000" dirty="0" smtClean="0">
                <a:latin typeface="Times New Roman" pitchFamily="18" charset="0"/>
              </a:rPr>
              <a:t>advertising</a:t>
            </a:r>
            <a:endParaRPr lang="en-US" sz="2000" b="1" dirty="0">
              <a:cs typeface="Times New Roman" pitchFamily="18" charset="0"/>
            </a:endParaRPr>
          </a:p>
          <a:p>
            <a:pPr marL="342900" indent="-342900">
              <a:spcAft>
                <a:spcPts val="1200"/>
              </a:spcAft>
              <a:buFontTx/>
              <a:buChar char="•"/>
            </a:pPr>
            <a:r>
              <a:rPr lang="en-US" sz="2000" b="1" dirty="0">
                <a:cs typeface="Times New Roman" pitchFamily="18" charset="0"/>
              </a:rPr>
              <a:t>Transaction </a:t>
            </a:r>
            <a:r>
              <a:rPr lang="en-US" sz="2000" b="1" dirty="0" smtClean="0">
                <a:cs typeface="Times New Roman" pitchFamily="18" charset="0"/>
              </a:rPr>
              <a:t>broker – </a:t>
            </a:r>
            <a:r>
              <a:rPr lang="en-US" sz="2000" b="1" dirty="0" err="1" smtClean="0">
                <a:cs typeface="Times New Roman" pitchFamily="18" charset="0"/>
              </a:rPr>
              <a:t>eSchwab</a:t>
            </a:r>
            <a:r>
              <a:rPr lang="en-US" sz="2000" b="1" dirty="0" smtClean="0">
                <a:cs typeface="Times New Roman" pitchFamily="18" charset="0"/>
              </a:rPr>
              <a:t> (charges for transaction)</a:t>
            </a:r>
            <a:endParaRPr lang="en-US" sz="2000" b="1" dirty="0">
              <a:cs typeface="Times New Roman" pitchFamily="18" charset="0"/>
            </a:endParaRPr>
          </a:p>
          <a:p>
            <a:pPr marL="342900" indent="-342900">
              <a:spcAft>
                <a:spcPts val="1200"/>
              </a:spcAft>
              <a:buFontTx/>
              <a:buChar char="•"/>
            </a:pPr>
            <a:r>
              <a:rPr lang="en-US" sz="2000" b="1" dirty="0" smtClean="0"/>
              <a:t>Service provider - </a:t>
            </a:r>
            <a:r>
              <a:rPr lang="en-US" sz="2000" dirty="0">
                <a:latin typeface="Times New Roman" pitchFamily="18" charset="0"/>
              </a:rPr>
              <a:t>revenue: subscription fees, </a:t>
            </a:r>
            <a:r>
              <a:rPr lang="en-US" sz="2000" dirty="0" smtClean="0">
                <a:latin typeface="Times New Roman" pitchFamily="18" charset="0"/>
              </a:rPr>
              <a:t>advertising</a:t>
            </a:r>
            <a:endParaRPr lang="en-US" sz="2000" b="1" dirty="0"/>
          </a:p>
          <a:p>
            <a:pPr marL="342900" indent="-342900">
              <a:spcAft>
                <a:spcPts val="1200"/>
              </a:spcAft>
              <a:buFontTx/>
              <a:buChar char="•"/>
            </a:pPr>
            <a:r>
              <a:rPr lang="en-US" sz="2000" b="1" dirty="0"/>
              <a:t>Community </a:t>
            </a:r>
            <a:r>
              <a:rPr lang="en-US" sz="2000" b="1" dirty="0" smtClean="0"/>
              <a:t>provider -  </a:t>
            </a:r>
            <a:endParaRPr lang="en-US" sz="2000" b="1" dirty="0">
              <a:cs typeface="Times New Roman" pitchFamily="18" charset="0"/>
            </a:endParaRPr>
          </a:p>
          <a:p>
            <a:pPr marL="342900" indent="-342900">
              <a:spcAft>
                <a:spcPts val="1200"/>
              </a:spcAft>
              <a:buFontTx/>
              <a:buChar char="•"/>
            </a:pPr>
            <a:endParaRPr lang="en-US" sz="2000" b="1" dirty="0"/>
          </a:p>
        </p:txBody>
      </p:sp>
    </p:spTree>
    <p:extLst>
      <p:ext uri="{BB962C8B-B14F-4D97-AF65-F5344CB8AC3E}">
        <p14:creationId xmlns:p14="http://schemas.microsoft.com/office/powerpoint/2010/main" val="3385214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35" name="Rectangle 15"/>
          <p:cNvSpPr>
            <a:spLocks noChangeArrowheads="1"/>
          </p:cNvSpPr>
          <p:nvPr/>
        </p:nvSpPr>
        <p:spPr bwMode="auto">
          <a:xfrm>
            <a:off x="457200" y="1612900"/>
            <a:ext cx="8305800" cy="457200"/>
          </a:xfrm>
          <a:prstGeom prst="rect">
            <a:avLst/>
          </a:prstGeom>
          <a:noFill/>
          <a:ln w="9525">
            <a:noFill/>
            <a:miter lim="800000"/>
            <a:headEnd/>
            <a:tailEnd/>
          </a:ln>
          <a:effectLst/>
        </p:spPr>
        <p:txBody>
          <a:bodyPr>
            <a:spAutoFit/>
          </a:bodyPr>
          <a:lstStyle/>
          <a:p>
            <a:pPr algn="ctr">
              <a:defRPr/>
            </a:pPr>
            <a:r>
              <a:rPr lang="en-US" b="1">
                <a:solidFill>
                  <a:srgbClr val="9F0F10"/>
                </a:solidFill>
                <a:effectLst>
                  <a:outerShdw blurRad="38100" dist="38100" dir="2700000" algn="tl">
                    <a:srgbClr val="C0C0C0"/>
                  </a:outerShdw>
                </a:effectLst>
                <a:cs typeface="Times New Roman" pitchFamily="18" charset="0"/>
              </a:rPr>
              <a:t>E-commerce Revenue Models</a:t>
            </a:r>
          </a:p>
        </p:txBody>
      </p:sp>
      <p:sp>
        <p:nvSpPr>
          <p:cNvPr id="24579" name="Text Box 16"/>
          <p:cNvSpPr txBox="1">
            <a:spLocks noChangeArrowheads="1"/>
          </p:cNvSpPr>
          <p:nvPr/>
        </p:nvSpPr>
        <p:spPr bwMode="auto">
          <a:xfrm>
            <a:off x="1447800" y="1066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Business and Technology</a:t>
            </a:r>
          </a:p>
        </p:txBody>
      </p:sp>
      <p:sp>
        <p:nvSpPr>
          <p:cNvPr id="24580" name="Rectangle 18"/>
          <p:cNvSpPr>
            <a:spLocks noChangeArrowheads="1"/>
          </p:cNvSpPr>
          <p:nvPr/>
        </p:nvSpPr>
        <p:spPr bwMode="auto">
          <a:xfrm>
            <a:off x="381000" y="2133600"/>
            <a:ext cx="8305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Aft>
                <a:spcPts val="1200"/>
              </a:spcAft>
              <a:buFontTx/>
              <a:buChar char="•"/>
            </a:pPr>
            <a:endParaRPr lang="en-US" b="1">
              <a:cs typeface="Times New Roman" pitchFamily="18" charset="0"/>
            </a:endParaRPr>
          </a:p>
        </p:txBody>
      </p:sp>
      <p:sp>
        <p:nvSpPr>
          <p:cNvPr id="24581" name="Rectangle 18"/>
          <p:cNvSpPr>
            <a:spLocks noChangeArrowheads="1"/>
          </p:cNvSpPr>
          <p:nvPr/>
        </p:nvSpPr>
        <p:spPr bwMode="auto">
          <a:xfrm>
            <a:off x="609600" y="2209800"/>
            <a:ext cx="8001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Aft>
                <a:spcPts val="1200"/>
              </a:spcAft>
              <a:buFontTx/>
              <a:buChar char="•"/>
            </a:pPr>
            <a:r>
              <a:rPr lang="en-US" sz="2400" b="1" dirty="0">
                <a:cs typeface="Times New Roman" pitchFamily="18" charset="0"/>
              </a:rPr>
              <a:t>Advertising </a:t>
            </a:r>
          </a:p>
          <a:p>
            <a:pPr marL="342900" indent="-342900">
              <a:spcAft>
                <a:spcPts val="1200"/>
              </a:spcAft>
              <a:buFontTx/>
              <a:buChar char="•"/>
            </a:pPr>
            <a:r>
              <a:rPr lang="en-US" sz="2400" b="1" dirty="0">
                <a:cs typeface="Times New Roman" pitchFamily="18" charset="0"/>
              </a:rPr>
              <a:t>Sales </a:t>
            </a:r>
          </a:p>
          <a:p>
            <a:pPr marL="342900" indent="-342900">
              <a:spcAft>
                <a:spcPts val="1200"/>
              </a:spcAft>
              <a:buFontTx/>
              <a:buChar char="•"/>
            </a:pPr>
            <a:r>
              <a:rPr lang="en-US" sz="2400" b="1" dirty="0">
                <a:cs typeface="Times New Roman" pitchFamily="18" charset="0"/>
              </a:rPr>
              <a:t>Subscription</a:t>
            </a:r>
          </a:p>
          <a:p>
            <a:pPr marL="342900" indent="-342900">
              <a:spcAft>
                <a:spcPts val="1200"/>
              </a:spcAft>
              <a:buFontTx/>
              <a:buChar char="•"/>
            </a:pPr>
            <a:r>
              <a:rPr lang="en-US" sz="2400" b="1" dirty="0">
                <a:cs typeface="Times New Roman" pitchFamily="18" charset="0"/>
              </a:rPr>
              <a:t>Free/</a:t>
            </a:r>
            <a:r>
              <a:rPr lang="en-US" sz="2400" b="1" dirty="0" err="1">
                <a:cs typeface="Times New Roman" pitchFamily="18" charset="0"/>
              </a:rPr>
              <a:t>Fremium</a:t>
            </a:r>
            <a:endParaRPr lang="en-US" sz="2400" b="1" dirty="0">
              <a:cs typeface="Times New Roman" pitchFamily="18" charset="0"/>
            </a:endParaRPr>
          </a:p>
          <a:p>
            <a:pPr marL="342900" indent="-342900">
              <a:spcAft>
                <a:spcPts val="1200"/>
              </a:spcAft>
              <a:buFontTx/>
              <a:buChar char="•"/>
            </a:pPr>
            <a:r>
              <a:rPr lang="en-US" sz="2400" b="1" dirty="0">
                <a:cs typeface="Times New Roman" pitchFamily="18" charset="0"/>
              </a:rPr>
              <a:t>Transaction fee </a:t>
            </a:r>
          </a:p>
          <a:p>
            <a:pPr marL="342900" indent="-342900">
              <a:spcAft>
                <a:spcPts val="1200"/>
              </a:spcAft>
              <a:buFontTx/>
              <a:buChar char="•"/>
            </a:pPr>
            <a:r>
              <a:rPr lang="en-US" sz="2400" b="1" dirty="0">
                <a:cs typeface="Times New Roman" pitchFamily="18" charset="0"/>
              </a:rPr>
              <a:t>Affiliate</a:t>
            </a:r>
          </a:p>
          <a:p>
            <a:pPr marL="342900" indent="-342900">
              <a:spcAft>
                <a:spcPts val="1200"/>
              </a:spcAft>
              <a:buFontTx/>
              <a:buChar char="•"/>
            </a:pPr>
            <a:endParaRPr lang="en-US" sz="2400" b="1" dirty="0"/>
          </a:p>
        </p:txBody>
      </p:sp>
    </p:spTree>
    <p:extLst>
      <p:ext uri="{BB962C8B-B14F-4D97-AF65-F5344CB8AC3E}">
        <p14:creationId xmlns:p14="http://schemas.microsoft.com/office/powerpoint/2010/main" val="688894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555171" y="565150"/>
            <a:ext cx="8229600" cy="822325"/>
          </a:xfrm>
          <a:prstGeom prst="rect">
            <a:avLst/>
          </a:prstGeom>
          <a:noFill/>
          <a:ln w="9525">
            <a:noFill/>
            <a:miter lim="800000"/>
            <a:headEnd/>
            <a:tailEnd/>
          </a:ln>
          <a:effectLst/>
        </p:spPr>
        <p:txBody>
          <a:bodyPr>
            <a:spAutoFit/>
          </a:bodyPr>
          <a:lstStyle/>
          <a:p>
            <a:pPr algn="ctr">
              <a:defRPr/>
            </a:pPr>
            <a:r>
              <a:rPr lang="en-US" b="1">
                <a:solidFill>
                  <a:srgbClr val="9F0F10"/>
                </a:solidFill>
                <a:effectLst>
                  <a:outerShdw blurRad="38100" dist="38100" dir="2700000" algn="tl">
                    <a:srgbClr val="C0C0C0"/>
                  </a:outerShdw>
                </a:effectLst>
                <a:cs typeface="Times New Roman" pitchFamily="18" charset="0"/>
              </a:rPr>
              <a:t>Web 2.0, Social Networking, and the Wisdom of Crowds</a:t>
            </a:r>
          </a:p>
        </p:txBody>
      </p:sp>
      <p:sp>
        <p:nvSpPr>
          <p:cNvPr id="26627" name="Rectangle 9"/>
          <p:cNvSpPr>
            <a:spLocks noChangeArrowheads="1"/>
          </p:cNvSpPr>
          <p:nvPr/>
        </p:nvSpPr>
        <p:spPr bwMode="auto">
          <a:xfrm>
            <a:off x="533400" y="26670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Aft>
                <a:spcPts val="1200"/>
              </a:spcAft>
              <a:buFontTx/>
              <a:buChar char="•"/>
            </a:pPr>
            <a:endParaRPr lang="en-US" sz="2000" b="1"/>
          </a:p>
        </p:txBody>
      </p:sp>
      <p:sp>
        <p:nvSpPr>
          <p:cNvPr id="26628" name="Text Box 14"/>
          <p:cNvSpPr txBox="1">
            <a:spLocks noChangeArrowheads="1"/>
          </p:cNvSpPr>
          <p:nvPr/>
        </p:nvSpPr>
        <p:spPr bwMode="auto">
          <a:xfrm>
            <a:off x="1458686" y="2286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Business and Technology</a:t>
            </a:r>
          </a:p>
        </p:txBody>
      </p:sp>
      <p:sp>
        <p:nvSpPr>
          <p:cNvPr id="26629" name="Rectangle 9"/>
          <p:cNvSpPr>
            <a:spLocks noChangeArrowheads="1"/>
          </p:cNvSpPr>
          <p:nvPr/>
        </p:nvSpPr>
        <p:spPr bwMode="auto">
          <a:xfrm>
            <a:off x="304800" y="1008969"/>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Aft>
                <a:spcPts val="600"/>
              </a:spcAft>
              <a:buFontTx/>
              <a:buChar char="•"/>
            </a:pPr>
            <a:r>
              <a:rPr lang="en-US" sz="2000" b="1" dirty="0">
                <a:cs typeface="Times New Roman" pitchFamily="18" charset="0"/>
              </a:rPr>
              <a:t>Most popular Web 2.0 service: social networking</a:t>
            </a:r>
          </a:p>
          <a:p>
            <a:pPr marL="800100" lvl="1" indent="-342900">
              <a:spcAft>
                <a:spcPts val="600"/>
              </a:spcAft>
              <a:buFontTx/>
              <a:buChar char="•"/>
            </a:pPr>
            <a:r>
              <a:rPr lang="en-US" sz="2400" b="1" dirty="0">
                <a:cs typeface="Times New Roman" pitchFamily="18" charset="0"/>
              </a:rPr>
              <a:t>Social networking sites sell banner ads, user preference information, and music, videos and e-books.</a:t>
            </a:r>
          </a:p>
          <a:p>
            <a:pPr marL="342900" indent="-342900">
              <a:spcAft>
                <a:spcPts val="600"/>
              </a:spcAft>
              <a:buFontTx/>
              <a:buChar char="•"/>
            </a:pPr>
            <a:r>
              <a:rPr lang="en-US" sz="2400" b="1" dirty="0">
                <a:cs typeface="Times New Roman" pitchFamily="18" charset="0"/>
              </a:rPr>
              <a:t>Social shopping sites</a:t>
            </a:r>
          </a:p>
          <a:p>
            <a:pPr marL="800100" lvl="1" indent="-342900">
              <a:spcAft>
                <a:spcPts val="600"/>
              </a:spcAft>
              <a:buFontTx/>
              <a:buChar char="•"/>
            </a:pPr>
            <a:r>
              <a:rPr lang="en-US" sz="2400" b="1" dirty="0">
                <a:cs typeface="Times New Roman" pitchFamily="18" charset="0"/>
              </a:rPr>
              <a:t>Swap shopping ideas with friends (</a:t>
            </a:r>
            <a:r>
              <a:rPr lang="en-US" sz="2400" b="1" dirty="0" err="1">
                <a:cs typeface="Times New Roman" pitchFamily="18" charset="0"/>
              </a:rPr>
              <a:t>Kaboodle</a:t>
            </a:r>
            <a:r>
              <a:rPr lang="en-US" sz="2400" b="1" dirty="0">
                <a:cs typeface="Times New Roman" pitchFamily="18" charset="0"/>
              </a:rPr>
              <a:t>, </a:t>
            </a:r>
            <a:r>
              <a:rPr lang="en-US" sz="2400" b="1" dirty="0" err="1">
                <a:cs typeface="Times New Roman" pitchFamily="18" charset="0"/>
              </a:rPr>
              <a:t>ThisNext</a:t>
            </a:r>
            <a:r>
              <a:rPr lang="en-US" sz="2400" b="1" dirty="0">
                <a:cs typeface="Times New Roman" pitchFamily="18" charset="0"/>
              </a:rPr>
              <a:t>)</a:t>
            </a:r>
          </a:p>
          <a:p>
            <a:pPr marL="342900" indent="-342900">
              <a:spcAft>
                <a:spcPts val="600"/>
              </a:spcAft>
              <a:buFontTx/>
              <a:buChar char="•"/>
            </a:pPr>
            <a:r>
              <a:rPr lang="en-US" sz="2400" b="1" dirty="0">
                <a:cs typeface="Times New Roman" pitchFamily="18" charset="0"/>
              </a:rPr>
              <a:t>Wisdom of crowds	</a:t>
            </a:r>
            <a:r>
              <a:rPr lang="en-US" sz="2400" b="1" dirty="0" smtClean="0">
                <a:cs typeface="Times New Roman" pitchFamily="18" charset="0"/>
              </a:rPr>
              <a:t> (crowd sourcing)</a:t>
            </a:r>
            <a:endParaRPr lang="en-US" sz="2400" b="1" dirty="0">
              <a:cs typeface="Times New Roman" pitchFamily="18" charset="0"/>
            </a:endParaRPr>
          </a:p>
          <a:p>
            <a:pPr marL="800100" lvl="1" indent="-342900">
              <a:spcAft>
                <a:spcPts val="600"/>
              </a:spcAft>
              <a:buFontTx/>
              <a:buChar char="•"/>
            </a:pPr>
            <a:r>
              <a:rPr lang="en-US" sz="2400" b="1" dirty="0">
                <a:cs typeface="Times New Roman" pitchFamily="18" charset="0"/>
              </a:rPr>
              <a:t>Large numbers of people can make better decisions about topics and products than a single person.</a:t>
            </a:r>
          </a:p>
          <a:p>
            <a:pPr marL="342900" indent="-342900">
              <a:spcAft>
                <a:spcPts val="600"/>
              </a:spcAft>
              <a:buFontTx/>
              <a:buChar char="•"/>
            </a:pPr>
            <a:r>
              <a:rPr lang="en-US" sz="2400" b="1" dirty="0">
                <a:cs typeface="Times New Roman" pitchFamily="18" charset="0"/>
              </a:rPr>
              <a:t>Prediction markets: peer-to-peer betting markets on specific outcomes (elections, sales figures, designs for new products</a:t>
            </a:r>
            <a:r>
              <a:rPr lang="en-US" sz="2400" b="1" dirty="0" smtClean="0">
                <a:cs typeface="Times New Roman" pitchFamily="18" charset="0"/>
              </a:rPr>
              <a:t>)</a:t>
            </a:r>
          </a:p>
          <a:p>
            <a:pPr marL="342900" indent="-342900">
              <a:spcAft>
                <a:spcPts val="600"/>
              </a:spcAft>
              <a:buFontTx/>
              <a:buChar char="•"/>
            </a:pPr>
            <a:r>
              <a:rPr lang="en-US" sz="2400" b="1" dirty="0">
                <a:cs typeface="Times New Roman" pitchFamily="18" charset="0"/>
              </a:rPr>
              <a:t>LinkedIn is the largest professional and business social network that members often use to recruit employees and find jobs.  </a:t>
            </a:r>
          </a:p>
          <a:p>
            <a:pPr marL="342900" indent="-342900">
              <a:spcAft>
                <a:spcPts val="600"/>
              </a:spcAft>
              <a:buFontTx/>
              <a:buChar char="•"/>
            </a:pPr>
            <a:endParaRPr lang="en-US" sz="2400" b="1" dirty="0">
              <a:cs typeface="Times New Roman" pitchFamily="18" charset="0"/>
            </a:endParaRPr>
          </a:p>
        </p:txBody>
      </p:sp>
    </p:spTree>
    <p:extLst>
      <p:ext uri="{BB962C8B-B14F-4D97-AF65-F5344CB8AC3E}">
        <p14:creationId xmlns:p14="http://schemas.microsoft.com/office/powerpoint/2010/main" val="272927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488004" y="762000"/>
            <a:ext cx="8229600" cy="457200"/>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pitchFamily="18" charset="0"/>
              </a:rPr>
              <a:t>E-commerce Marketing</a:t>
            </a:r>
          </a:p>
        </p:txBody>
      </p:sp>
      <p:sp>
        <p:nvSpPr>
          <p:cNvPr id="27651" name="Rectangle 9"/>
          <p:cNvSpPr>
            <a:spLocks noChangeArrowheads="1"/>
          </p:cNvSpPr>
          <p:nvPr/>
        </p:nvSpPr>
        <p:spPr bwMode="auto">
          <a:xfrm>
            <a:off x="152400" y="1371600"/>
            <a:ext cx="8763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Aft>
                <a:spcPts val="600"/>
              </a:spcAft>
              <a:buFontTx/>
              <a:buChar char="•"/>
            </a:pPr>
            <a:r>
              <a:rPr lang="en-US" sz="2400" b="1" dirty="0">
                <a:cs typeface="Times New Roman" pitchFamily="18" charset="0"/>
              </a:rPr>
              <a:t>Internet provides marketers with new ways of identifying and communicating with customers.</a:t>
            </a:r>
          </a:p>
          <a:p>
            <a:pPr marL="342900" indent="-342900">
              <a:spcAft>
                <a:spcPts val="600"/>
              </a:spcAft>
              <a:buFontTx/>
              <a:buChar char="•"/>
            </a:pPr>
            <a:r>
              <a:rPr lang="en-US" sz="2400" b="1" dirty="0">
                <a:cs typeface="Times New Roman" pitchFamily="18" charset="0"/>
              </a:rPr>
              <a:t>Long tail marketing: ability to reach a large audience inexpensively.</a:t>
            </a:r>
          </a:p>
          <a:p>
            <a:pPr marL="342900" indent="-342900">
              <a:spcAft>
                <a:spcPts val="600"/>
              </a:spcAft>
              <a:buFontTx/>
              <a:buChar char="•"/>
            </a:pPr>
            <a:r>
              <a:rPr lang="en-US" sz="2400" b="1" dirty="0">
                <a:cs typeface="Times New Roman" pitchFamily="18" charset="0"/>
              </a:rPr>
              <a:t>Behavioral targeting: tracking online behavior of individuals on thousands of Web sites.</a:t>
            </a:r>
          </a:p>
          <a:p>
            <a:pPr marL="342900" indent="-342900">
              <a:spcAft>
                <a:spcPts val="600"/>
              </a:spcAft>
              <a:buFontTx/>
              <a:buChar char="•"/>
            </a:pPr>
            <a:r>
              <a:rPr lang="en-US" sz="2400" b="1" dirty="0" smtClean="0">
                <a:cs typeface="Times New Roman" pitchFamily="18" charset="0"/>
              </a:rPr>
              <a:t>Advertising </a:t>
            </a:r>
            <a:r>
              <a:rPr lang="en-US" sz="2400" b="1" dirty="0">
                <a:cs typeface="Times New Roman" pitchFamily="18" charset="0"/>
              </a:rPr>
              <a:t>formats include search engine marketing, display ads, rich media, and e-mail</a:t>
            </a:r>
            <a:r>
              <a:rPr lang="en-US" sz="2400" b="1" dirty="0" smtClean="0">
                <a:cs typeface="Times New Roman" pitchFamily="18" charset="0"/>
              </a:rPr>
              <a:t>.</a:t>
            </a:r>
          </a:p>
          <a:p>
            <a:pPr marL="342900" indent="-342900">
              <a:spcAft>
                <a:spcPts val="600"/>
              </a:spcAft>
              <a:buFontTx/>
              <a:buChar char="•"/>
            </a:pPr>
            <a:r>
              <a:rPr lang="en-US" sz="2400" b="1" dirty="0" smtClean="0">
                <a:cs typeface="Times New Roman" pitchFamily="18" charset="0"/>
              </a:rPr>
              <a:t>Collaborative filtering - </a:t>
            </a:r>
            <a:r>
              <a:rPr lang="en-US" sz="2400" dirty="0" smtClean="0"/>
              <a:t>a </a:t>
            </a:r>
            <a:r>
              <a:rPr lang="en-US" sz="2400" dirty="0"/>
              <a:t>method of making automatic predictions (filtering) about the interests of a user by collecting preferences </a:t>
            </a:r>
            <a:r>
              <a:rPr lang="en-US" sz="2400" dirty="0" smtClean="0"/>
              <a:t>from </a:t>
            </a:r>
            <a:r>
              <a:rPr lang="en-US" sz="2400" dirty="0"/>
              <a:t>many users </a:t>
            </a:r>
            <a:r>
              <a:rPr lang="en-US" sz="2400" dirty="0" smtClean="0"/>
              <a:t>.The assumption is </a:t>
            </a:r>
            <a:r>
              <a:rPr lang="en-US" sz="2400" dirty="0"/>
              <a:t>that if a person </a:t>
            </a:r>
            <a:r>
              <a:rPr lang="en-US" sz="2400" i="1" dirty="0"/>
              <a:t>A</a:t>
            </a:r>
            <a:r>
              <a:rPr lang="en-US" sz="2400" dirty="0"/>
              <a:t> has the same opinion as a person </a:t>
            </a:r>
            <a:r>
              <a:rPr lang="en-US" sz="2400" i="1" dirty="0"/>
              <a:t>B</a:t>
            </a:r>
            <a:r>
              <a:rPr lang="en-US" sz="2400" dirty="0"/>
              <a:t> on an issue, A is more likely to have B's opinion on a different issue </a:t>
            </a:r>
            <a:r>
              <a:rPr lang="en-US" sz="2400" i="1" dirty="0"/>
              <a:t>x</a:t>
            </a:r>
            <a:r>
              <a:rPr lang="en-US" sz="2400" dirty="0"/>
              <a:t> than to have the opinion on x of a person chosen randomly</a:t>
            </a:r>
            <a:endParaRPr lang="en-US" sz="2400" b="1" dirty="0" smtClean="0">
              <a:cs typeface="Times New Roman" pitchFamily="18" charset="0"/>
            </a:endParaRPr>
          </a:p>
          <a:p>
            <a:pPr marL="342900" indent="-342900">
              <a:spcAft>
                <a:spcPts val="600"/>
              </a:spcAft>
              <a:buFontTx/>
              <a:buChar char="•"/>
            </a:pPr>
            <a:endParaRPr lang="en-US" sz="2800" b="1" dirty="0">
              <a:cs typeface="Times New Roman" pitchFamily="18" charset="0"/>
            </a:endParaRPr>
          </a:p>
        </p:txBody>
      </p:sp>
      <p:sp>
        <p:nvSpPr>
          <p:cNvPr id="27652" name="Text Box 14"/>
          <p:cNvSpPr txBox="1">
            <a:spLocks noChangeArrowheads="1"/>
          </p:cNvSpPr>
          <p:nvPr/>
        </p:nvSpPr>
        <p:spPr bwMode="auto">
          <a:xfrm>
            <a:off x="1752600" y="304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dirty="0">
                <a:cs typeface="Times New Roman" pitchFamily="18" charset="0"/>
              </a:rPr>
              <a:t>E-commerce: Business and Technology</a:t>
            </a:r>
          </a:p>
        </p:txBody>
      </p:sp>
    </p:spTree>
    <p:extLst>
      <p:ext uri="{BB962C8B-B14F-4D97-AF65-F5344CB8AC3E}">
        <p14:creationId xmlns:p14="http://schemas.microsoft.com/office/powerpoint/2010/main" val="3294124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447800" y="1066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and the Internet</a:t>
            </a:r>
          </a:p>
        </p:txBody>
      </p:sp>
      <p:sp>
        <p:nvSpPr>
          <p:cNvPr id="10261" name="Rectangle 21"/>
          <p:cNvSpPr>
            <a:spLocks noChangeArrowheads="1"/>
          </p:cNvSpPr>
          <p:nvPr/>
        </p:nvSpPr>
        <p:spPr bwMode="auto">
          <a:xfrm>
            <a:off x="685800" y="1612900"/>
            <a:ext cx="7772400" cy="457200"/>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E-Commerce Today</a:t>
            </a:r>
          </a:p>
        </p:txBody>
      </p:sp>
      <p:sp>
        <p:nvSpPr>
          <p:cNvPr id="10262" name="Rectangle 22"/>
          <p:cNvSpPr>
            <a:spLocks noChangeArrowheads="1"/>
          </p:cNvSpPr>
          <p:nvPr/>
        </p:nvSpPr>
        <p:spPr bwMode="auto">
          <a:xfrm>
            <a:off x="457200" y="2057400"/>
            <a:ext cx="8001000" cy="4267200"/>
          </a:xfrm>
          <a:prstGeom prst="rect">
            <a:avLst/>
          </a:prstGeom>
          <a:noFill/>
          <a:ln w="12700">
            <a:noFill/>
            <a:miter lim="800000"/>
            <a:headEnd/>
            <a:tailEnd/>
          </a:ln>
          <a:effectLst/>
        </p:spPr>
        <p:txBody>
          <a:bodyPr lIns="90488" tIns="0" rIns="90488" bIns="44450"/>
          <a:lstStyle/>
          <a:p>
            <a:pPr marL="342900" indent="-342900">
              <a:spcBef>
                <a:spcPct val="5000"/>
              </a:spcBef>
              <a:defRPr/>
            </a:pPr>
            <a:endParaRPr lang="en-US" sz="2400" b="1" dirty="0">
              <a:effectLst>
                <a:outerShdw blurRad="38100" dist="38100" dir="2700000" algn="tl">
                  <a:srgbClr val="C0C0C0"/>
                </a:outerShdw>
              </a:effectLst>
              <a:cs typeface="Times New Roman" pitchFamily="18" charset="0"/>
            </a:endParaRPr>
          </a:p>
          <a:p>
            <a:pPr marL="342900" indent="-342900">
              <a:buFontTx/>
              <a:buChar char="•"/>
              <a:defRPr/>
            </a:pPr>
            <a:r>
              <a:rPr lang="en-US" sz="2400" b="1" dirty="0">
                <a:cs typeface="Times New Roman" pitchFamily="18" charset="0"/>
              </a:rPr>
              <a:t>E-commerce: use of the Internet and Web to transact business; digitally enabled transactions.</a:t>
            </a:r>
            <a:endParaRPr lang="en-US" sz="2400" b="1" dirty="0"/>
          </a:p>
          <a:p>
            <a:pPr marL="342900" indent="-342900">
              <a:spcBef>
                <a:spcPct val="50000"/>
              </a:spcBef>
              <a:buFontTx/>
              <a:buChar char="•"/>
              <a:defRPr/>
            </a:pPr>
            <a:r>
              <a:rPr lang="en-US" sz="2400" b="1" dirty="0">
                <a:cs typeface="Times New Roman" pitchFamily="18" charset="0"/>
              </a:rPr>
              <a:t>Began in 1995 and grew exponentially; still growing even in a recession.</a:t>
            </a:r>
          </a:p>
          <a:p>
            <a:pPr marL="342900" indent="-342900">
              <a:spcBef>
                <a:spcPct val="50000"/>
              </a:spcBef>
              <a:buFontTx/>
              <a:buChar char="•"/>
              <a:defRPr/>
            </a:pPr>
            <a:r>
              <a:rPr lang="en-US" sz="2400" b="1" dirty="0">
                <a:cs typeface="Times New Roman" pitchFamily="18" charset="0"/>
              </a:rPr>
              <a:t>Companies that survived the dot-com bubble burst and now thrive.</a:t>
            </a:r>
          </a:p>
          <a:p>
            <a:pPr marL="342900" indent="-342900">
              <a:spcBef>
                <a:spcPct val="50000"/>
              </a:spcBef>
              <a:defRPr/>
            </a:pPr>
            <a:endParaRPr lang="en-US" sz="2800" b="1" dirty="0">
              <a:cs typeface="Times New Roman" pitchFamily="18" charset="0"/>
            </a:endParaRPr>
          </a:p>
        </p:txBody>
      </p:sp>
    </p:spTree>
    <p:extLst>
      <p:ext uri="{BB962C8B-B14F-4D97-AF65-F5344CB8AC3E}">
        <p14:creationId xmlns:p14="http://schemas.microsoft.com/office/powerpoint/2010/main" val="4195301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714500" y="304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dirty="0">
                <a:cs typeface="Times New Roman" pitchFamily="18" charset="0"/>
              </a:rPr>
              <a:t>E-commerce: Business and Technology</a:t>
            </a:r>
          </a:p>
        </p:txBody>
      </p:sp>
      <p:sp>
        <p:nvSpPr>
          <p:cNvPr id="28676" name="Text Box 5"/>
          <p:cNvSpPr txBox="1">
            <a:spLocks noChangeArrowheads="1"/>
          </p:cNvSpPr>
          <p:nvPr/>
        </p:nvSpPr>
        <p:spPr bwMode="auto">
          <a:xfrm>
            <a:off x="152400" y="1631950"/>
            <a:ext cx="1905000"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600" b="1"/>
              <a:t>E-commerce Web sites have tools to track a shopper’s every step through an online store. Close examination of customer behavior at a Web site selling women’s clothing shows what the store might learn at each step and what actions it could take to increase sales.</a:t>
            </a:r>
          </a:p>
        </p:txBody>
      </p:sp>
      <p:sp>
        <p:nvSpPr>
          <p:cNvPr id="123910" name="Rectangle 6"/>
          <p:cNvSpPr>
            <a:spLocks noChangeArrowheads="1"/>
          </p:cNvSpPr>
          <p:nvPr/>
        </p:nvSpPr>
        <p:spPr bwMode="auto">
          <a:xfrm>
            <a:off x="1104900" y="641350"/>
            <a:ext cx="7772400" cy="457200"/>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Web Site Visitor Tracking (</a:t>
            </a:r>
            <a:r>
              <a:rPr lang="en-US" b="1" dirty="0" err="1">
                <a:solidFill>
                  <a:srgbClr val="9F0F10"/>
                </a:solidFill>
                <a:effectLst>
                  <a:outerShdw blurRad="38100" dist="38100" dir="2700000" algn="tl">
                    <a:srgbClr val="C0C0C0"/>
                  </a:outerShdw>
                </a:effectLst>
                <a:cs typeface="Times New Roman" charset="0"/>
              </a:rPr>
              <a:t>Clickstream</a:t>
            </a:r>
            <a:r>
              <a:rPr lang="en-US" b="1" dirty="0">
                <a:solidFill>
                  <a:srgbClr val="9F0F10"/>
                </a:solidFill>
                <a:effectLst>
                  <a:outerShdw blurRad="38100" dist="38100" dir="2700000" algn="tl">
                    <a:srgbClr val="C0C0C0"/>
                  </a:outerShdw>
                </a:effectLst>
                <a:cs typeface="Times New Roman" charset="0"/>
              </a:rPr>
              <a:t>)</a:t>
            </a:r>
          </a:p>
        </p:txBody>
      </p:sp>
      <p:pic>
        <p:nvPicPr>
          <p:cNvPr id="286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295400"/>
            <a:ext cx="6781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0" name="TextBox 7"/>
          <p:cNvSpPr txBox="1">
            <a:spLocks noChangeArrowheads="1"/>
          </p:cNvSpPr>
          <p:nvPr/>
        </p:nvSpPr>
        <p:spPr bwMode="auto">
          <a:xfrm>
            <a:off x="2035629" y="5864452"/>
            <a:ext cx="7315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800" b="1" dirty="0"/>
              <a:t>Extensive metrics exist for various types of user behavior, from the time spent on a Web page to the </a:t>
            </a:r>
            <a:r>
              <a:rPr lang="en-US" sz="1800" b="1" dirty="0">
                <a:latin typeface="Times New Roman" pitchFamily="18" charset="0"/>
              </a:rPr>
              <a:t>number of products ordered and placed in a shopping cart but not purchased</a:t>
            </a:r>
            <a:r>
              <a:rPr lang="en-US" sz="1800" dirty="0">
                <a:latin typeface="Times New Roman" pitchFamily="18" charset="0"/>
              </a:rPr>
              <a:t>.</a:t>
            </a:r>
            <a:endParaRPr lang="en-US" sz="1800" dirty="0"/>
          </a:p>
        </p:txBody>
      </p:sp>
    </p:spTree>
    <p:extLst>
      <p:ext uri="{BB962C8B-B14F-4D97-AF65-F5344CB8AC3E}">
        <p14:creationId xmlns:p14="http://schemas.microsoft.com/office/powerpoint/2010/main" val="1366635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529443" y="2286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Business and Technology</a:t>
            </a:r>
          </a:p>
        </p:txBody>
      </p:sp>
      <p:sp>
        <p:nvSpPr>
          <p:cNvPr id="29700" name="Text Box 5"/>
          <p:cNvSpPr txBox="1">
            <a:spLocks noChangeArrowheads="1"/>
          </p:cNvSpPr>
          <p:nvPr/>
        </p:nvSpPr>
        <p:spPr bwMode="auto">
          <a:xfrm>
            <a:off x="152400" y="2895600"/>
            <a:ext cx="28194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sz="2000" b="1" dirty="0"/>
              <a:t>Firms can create unique personalized Web pages that display content or ads for products or services of special interest to individual users, improving the customer experience and creating additional value.</a:t>
            </a:r>
          </a:p>
        </p:txBody>
      </p:sp>
      <p:sp>
        <p:nvSpPr>
          <p:cNvPr id="124934" name="Rectangle 6"/>
          <p:cNvSpPr>
            <a:spLocks noChangeArrowheads="1"/>
          </p:cNvSpPr>
          <p:nvPr/>
        </p:nvSpPr>
        <p:spPr bwMode="auto">
          <a:xfrm>
            <a:off x="685800" y="565150"/>
            <a:ext cx="7772400" cy="457200"/>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Web Site Personalization</a:t>
            </a:r>
          </a:p>
        </p:txBody>
      </p:sp>
      <p:pic>
        <p:nvPicPr>
          <p:cNvPr id="29702" name="Picture 7" descr="D:\Chapter 09\fig09.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022350"/>
            <a:ext cx="3505200" cy="5133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49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653143" y="739321"/>
            <a:ext cx="7772400" cy="822325"/>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Business-to-Business Electronic Commerce: New Efficiencies and Relationships</a:t>
            </a:r>
          </a:p>
        </p:txBody>
      </p:sp>
      <p:sp>
        <p:nvSpPr>
          <p:cNvPr id="31747" name="Rectangle 11"/>
          <p:cNvSpPr>
            <a:spLocks noChangeArrowheads="1"/>
          </p:cNvSpPr>
          <p:nvPr/>
        </p:nvSpPr>
        <p:spPr bwMode="auto">
          <a:xfrm>
            <a:off x="566057" y="1188129"/>
            <a:ext cx="8153400" cy="483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Aft>
                <a:spcPts val="600"/>
              </a:spcAft>
              <a:buFontTx/>
              <a:buChar char="•"/>
            </a:pPr>
            <a:r>
              <a:rPr lang="en-US" sz="2400" b="1" dirty="0">
                <a:cs typeface="Times New Roman" pitchFamily="18" charset="0"/>
              </a:rPr>
              <a:t>Electronic data interchange (EDI)</a:t>
            </a:r>
          </a:p>
          <a:p>
            <a:pPr marL="800100" lvl="1" indent="-342900">
              <a:spcAft>
                <a:spcPts val="600"/>
              </a:spcAft>
              <a:buFontTx/>
              <a:buChar char="•"/>
            </a:pPr>
            <a:r>
              <a:rPr lang="en-US" sz="2800" b="1" dirty="0">
                <a:cs typeface="Times New Roman" pitchFamily="18" charset="0"/>
              </a:rPr>
              <a:t>C</a:t>
            </a:r>
            <a:r>
              <a:rPr lang="en-US" sz="2800" b="1" dirty="0"/>
              <a:t>omputer-to-computer exchange of standard transactions such as invoices, purchase orders.</a:t>
            </a:r>
          </a:p>
          <a:p>
            <a:pPr marL="800100" lvl="1" indent="-342900">
              <a:spcAft>
                <a:spcPts val="600"/>
              </a:spcAft>
              <a:buFontTx/>
              <a:buChar char="•"/>
            </a:pPr>
            <a:r>
              <a:rPr lang="en-US" sz="2800" b="1" dirty="0"/>
              <a:t>Major industries have EDI standards that define structure and information fields of electronic documents for that industry.</a:t>
            </a:r>
          </a:p>
          <a:p>
            <a:pPr marL="800100" lvl="1" indent="-342900">
              <a:spcAft>
                <a:spcPts val="600"/>
              </a:spcAft>
              <a:buFontTx/>
              <a:buChar char="•"/>
            </a:pPr>
            <a:r>
              <a:rPr lang="en-US" sz="2800" b="1" dirty="0">
                <a:cs typeface="Times New Roman" pitchFamily="18" charset="0"/>
              </a:rPr>
              <a:t>More companies increasingly moving away from private networks to Internet for linking to other firms.</a:t>
            </a:r>
          </a:p>
          <a:p>
            <a:pPr marL="1257300" lvl="2" indent="-342900">
              <a:spcAft>
                <a:spcPts val="600"/>
              </a:spcAft>
              <a:buFontTx/>
              <a:buChar char="•"/>
            </a:pPr>
            <a:r>
              <a:rPr lang="en-US" sz="2400" b="1" dirty="0">
                <a:cs typeface="Times New Roman" pitchFamily="18" charset="0"/>
              </a:rPr>
              <a:t>E.g., procurement: </a:t>
            </a:r>
            <a:r>
              <a:rPr lang="en-US" sz="2400" b="1" dirty="0"/>
              <a:t>businesses can now use Internet to locate most low-cost supplier, search online catalogs of supplier products, negotiate with suppliers, place orders, and so on</a:t>
            </a:r>
          </a:p>
          <a:p>
            <a:pPr marL="342900" indent="-342900">
              <a:spcBef>
                <a:spcPct val="50000"/>
              </a:spcBef>
            </a:pPr>
            <a:endParaRPr lang="en-US" sz="2400" b="1" dirty="0">
              <a:cs typeface="Times New Roman" pitchFamily="18" charset="0"/>
            </a:endParaRPr>
          </a:p>
        </p:txBody>
      </p:sp>
      <p:sp>
        <p:nvSpPr>
          <p:cNvPr id="31748" name="Text Box 14"/>
          <p:cNvSpPr txBox="1">
            <a:spLocks noChangeArrowheads="1"/>
          </p:cNvSpPr>
          <p:nvPr/>
        </p:nvSpPr>
        <p:spPr bwMode="auto">
          <a:xfrm>
            <a:off x="1447800" y="3810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Business and Technology</a:t>
            </a:r>
          </a:p>
        </p:txBody>
      </p:sp>
    </p:spTree>
    <p:extLst>
      <p:ext uri="{BB962C8B-B14F-4D97-AF65-F5344CB8AC3E}">
        <p14:creationId xmlns:p14="http://schemas.microsoft.com/office/powerpoint/2010/main" val="323715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676400" y="3810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dirty="0">
                <a:cs typeface="Times New Roman" pitchFamily="18" charset="0"/>
              </a:rPr>
              <a:t>E-commerce: Business and Technology</a:t>
            </a:r>
          </a:p>
        </p:txBody>
      </p:sp>
      <p:sp>
        <p:nvSpPr>
          <p:cNvPr id="32772" name="Text Box 5"/>
          <p:cNvSpPr txBox="1">
            <a:spLocks noChangeArrowheads="1"/>
          </p:cNvSpPr>
          <p:nvPr/>
        </p:nvSpPr>
        <p:spPr bwMode="auto">
          <a:xfrm>
            <a:off x="457200" y="4953000"/>
            <a:ext cx="86106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sz="1800" b="1" dirty="0"/>
              <a:t>Companies use EDI to automate transactions for B2B e-commerce and continuous inventory replenishment. Suppliers can automatically send data about shipments to purchasing firms. The purchasing firms can use EDI to provide production and inventory requirements and payment data to suppliers.</a:t>
            </a:r>
          </a:p>
        </p:txBody>
      </p:sp>
      <p:sp>
        <p:nvSpPr>
          <p:cNvPr id="125958" name="Rectangle 6"/>
          <p:cNvSpPr>
            <a:spLocks noChangeArrowheads="1"/>
          </p:cNvSpPr>
          <p:nvPr/>
        </p:nvSpPr>
        <p:spPr bwMode="auto">
          <a:xfrm>
            <a:off x="707571" y="717550"/>
            <a:ext cx="7772400" cy="457200"/>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Electronic Data Interchange (EDI)</a:t>
            </a:r>
          </a:p>
        </p:txBody>
      </p:sp>
      <p:pic>
        <p:nvPicPr>
          <p:cNvPr id="32774" name="Picture 7" descr="D:\Chapter 09\fig09.0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590800"/>
            <a:ext cx="8382000" cy="212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779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876300" y="814161"/>
            <a:ext cx="7772400" cy="822325"/>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Business-to-Business Electronic Commerce: New Efficiencies and Relationships</a:t>
            </a:r>
          </a:p>
        </p:txBody>
      </p:sp>
      <p:sp>
        <p:nvSpPr>
          <p:cNvPr id="33795" name="Rectangle 11"/>
          <p:cNvSpPr>
            <a:spLocks noChangeArrowheads="1"/>
          </p:cNvSpPr>
          <p:nvPr/>
        </p:nvSpPr>
        <p:spPr bwMode="auto">
          <a:xfrm>
            <a:off x="762000" y="1636486"/>
            <a:ext cx="80010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Aft>
                <a:spcPct val="50000"/>
              </a:spcAft>
              <a:buFontTx/>
              <a:buChar char="•"/>
            </a:pPr>
            <a:r>
              <a:rPr lang="en-US" sz="2400" b="1" dirty="0">
                <a:cs typeface="Times New Roman" pitchFamily="18" charset="0"/>
              </a:rPr>
              <a:t>Private industrial networks (private exchanges)</a:t>
            </a:r>
          </a:p>
          <a:p>
            <a:pPr marL="800100" lvl="1" indent="-342900">
              <a:spcAft>
                <a:spcPct val="50000"/>
              </a:spcAft>
              <a:buFontTx/>
              <a:buChar char="•"/>
            </a:pPr>
            <a:r>
              <a:rPr lang="en-US" sz="2800" b="1" dirty="0">
                <a:cs typeface="Times New Roman" pitchFamily="18" charset="0"/>
              </a:rPr>
              <a:t>L</a:t>
            </a:r>
            <a:r>
              <a:rPr lang="en-US" sz="2800" b="1" dirty="0"/>
              <a:t>arge firm using extranet to link to its suppliers, distributors, and other key business partners</a:t>
            </a:r>
          </a:p>
          <a:p>
            <a:pPr marL="800100" lvl="1" indent="-342900">
              <a:spcAft>
                <a:spcPct val="50000"/>
              </a:spcAft>
              <a:buFontTx/>
              <a:buChar char="•"/>
            </a:pPr>
            <a:r>
              <a:rPr lang="en-US" sz="2800" b="1" dirty="0"/>
              <a:t>Owned by buyer</a:t>
            </a:r>
          </a:p>
          <a:p>
            <a:pPr marL="800100" lvl="1" indent="-342900">
              <a:spcAft>
                <a:spcPct val="50000"/>
              </a:spcAft>
              <a:buFontTx/>
              <a:buChar char="•"/>
            </a:pPr>
            <a:r>
              <a:rPr lang="en-US" sz="2800" b="1" dirty="0"/>
              <a:t>Permits sharing of:</a:t>
            </a:r>
          </a:p>
          <a:p>
            <a:pPr marL="1257300" lvl="2" indent="-342900">
              <a:spcAft>
                <a:spcPct val="50000"/>
              </a:spcAft>
              <a:buFontTx/>
              <a:buChar char="•"/>
            </a:pPr>
            <a:r>
              <a:rPr lang="en-US" sz="2400" b="1" dirty="0"/>
              <a:t>Product design and development</a:t>
            </a:r>
          </a:p>
          <a:p>
            <a:pPr marL="1257300" lvl="2" indent="-342900">
              <a:spcAft>
                <a:spcPct val="50000"/>
              </a:spcAft>
              <a:buFontTx/>
              <a:buChar char="•"/>
            </a:pPr>
            <a:r>
              <a:rPr lang="en-US" sz="2400" b="1" dirty="0"/>
              <a:t>Marketing</a:t>
            </a:r>
          </a:p>
          <a:p>
            <a:pPr marL="1257300" lvl="2" indent="-342900">
              <a:spcAft>
                <a:spcPct val="50000"/>
              </a:spcAft>
              <a:buFontTx/>
              <a:buChar char="•"/>
            </a:pPr>
            <a:r>
              <a:rPr lang="en-US" sz="2400" b="1" dirty="0"/>
              <a:t>Production scheduling and inventory management</a:t>
            </a:r>
          </a:p>
          <a:p>
            <a:pPr marL="1257300" lvl="2" indent="-342900">
              <a:spcAft>
                <a:spcPct val="50000"/>
              </a:spcAft>
              <a:buFontTx/>
              <a:buChar char="•"/>
            </a:pPr>
            <a:r>
              <a:rPr lang="en-US" sz="2400" b="1" dirty="0"/>
              <a:t>Unstructured communication (graphics and e-mail)</a:t>
            </a:r>
            <a:endParaRPr lang="en-US" sz="2400" b="1" dirty="0">
              <a:cs typeface="Times New Roman" pitchFamily="18" charset="0"/>
            </a:endParaRPr>
          </a:p>
          <a:p>
            <a:pPr marL="342900" indent="-342900">
              <a:spcBef>
                <a:spcPct val="50000"/>
              </a:spcBef>
            </a:pPr>
            <a:endParaRPr lang="en-US" sz="2400" b="1" dirty="0">
              <a:cs typeface="Times New Roman" pitchFamily="18" charset="0"/>
            </a:endParaRPr>
          </a:p>
        </p:txBody>
      </p:sp>
      <p:sp>
        <p:nvSpPr>
          <p:cNvPr id="33796" name="Text Box 14"/>
          <p:cNvSpPr txBox="1">
            <a:spLocks noChangeArrowheads="1"/>
          </p:cNvSpPr>
          <p:nvPr/>
        </p:nvSpPr>
        <p:spPr bwMode="auto">
          <a:xfrm>
            <a:off x="1447800" y="3810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dirty="0">
                <a:cs typeface="Times New Roman" pitchFamily="18" charset="0"/>
              </a:rPr>
              <a:t>E-commerce: Business and Technology</a:t>
            </a:r>
          </a:p>
        </p:txBody>
      </p:sp>
    </p:spTree>
    <p:extLst>
      <p:ext uri="{BB962C8B-B14F-4D97-AF65-F5344CB8AC3E}">
        <p14:creationId xmlns:p14="http://schemas.microsoft.com/office/powerpoint/2010/main" val="37244391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685800" y="1612900"/>
            <a:ext cx="7772400" cy="822325"/>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Business-to-Business Electronic Commerce: New Efficiencies and Relationships</a:t>
            </a:r>
          </a:p>
        </p:txBody>
      </p:sp>
      <p:sp>
        <p:nvSpPr>
          <p:cNvPr id="35843" name="Rectangle 11"/>
          <p:cNvSpPr>
            <a:spLocks noChangeArrowheads="1"/>
          </p:cNvSpPr>
          <p:nvPr/>
        </p:nvSpPr>
        <p:spPr bwMode="auto">
          <a:xfrm>
            <a:off x="609600" y="2514600"/>
            <a:ext cx="80010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Aft>
                <a:spcPct val="50000"/>
              </a:spcAft>
              <a:buFontTx/>
              <a:buChar char="•"/>
            </a:pPr>
            <a:r>
              <a:rPr lang="en-US" b="1">
                <a:cs typeface="Times New Roman" pitchFamily="18" charset="0"/>
              </a:rPr>
              <a:t>Net marketplaces (e-hubs)</a:t>
            </a:r>
          </a:p>
          <a:p>
            <a:pPr marL="800100" lvl="1" indent="-342900">
              <a:spcAft>
                <a:spcPct val="50000"/>
              </a:spcAft>
              <a:buFontTx/>
              <a:buChar char="•"/>
            </a:pPr>
            <a:r>
              <a:rPr lang="en-US" sz="2000" b="1">
                <a:cs typeface="Times New Roman" pitchFamily="18" charset="0"/>
              </a:rPr>
              <a:t>Single market for many buyers and sellers.</a:t>
            </a:r>
          </a:p>
          <a:p>
            <a:pPr marL="800100" lvl="1" indent="-342900">
              <a:spcAft>
                <a:spcPct val="50000"/>
              </a:spcAft>
              <a:buFontTx/>
              <a:buChar char="•"/>
            </a:pPr>
            <a:r>
              <a:rPr lang="en-US" sz="2000" b="1">
                <a:cs typeface="Times New Roman" pitchFamily="18" charset="0"/>
              </a:rPr>
              <a:t>Industry-owned or owned by independent intermediary.</a:t>
            </a:r>
          </a:p>
          <a:p>
            <a:pPr marL="800100" lvl="1" indent="-342900">
              <a:spcAft>
                <a:spcPct val="50000"/>
              </a:spcAft>
              <a:buFontTx/>
              <a:buChar char="•"/>
            </a:pPr>
            <a:r>
              <a:rPr lang="en-US" sz="2000" b="1">
                <a:cs typeface="Times New Roman" pitchFamily="18" charset="0"/>
              </a:rPr>
              <a:t>Generate revenue from transaction fees, other services.</a:t>
            </a:r>
          </a:p>
          <a:p>
            <a:pPr marL="800100" lvl="1" indent="-342900">
              <a:spcAft>
                <a:spcPct val="50000"/>
              </a:spcAft>
              <a:buFontTx/>
              <a:buChar char="•"/>
            </a:pPr>
            <a:r>
              <a:rPr lang="en-US" sz="2000" b="1">
                <a:cs typeface="Times New Roman" pitchFamily="18" charset="0"/>
              </a:rPr>
              <a:t>Use prices established through negotiation, auction, RFQs, or fixed prices.</a:t>
            </a:r>
          </a:p>
          <a:p>
            <a:pPr marL="800100" lvl="1" indent="-342900">
              <a:spcAft>
                <a:spcPct val="50000"/>
              </a:spcAft>
              <a:buFontTx/>
              <a:buChar char="•"/>
            </a:pPr>
            <a:r>
              <a:rPr lang="en-US" sz="2000" b="1">
                <a:cs typeface="Times New Roman" pitchFamily="18" charset="0"/>
              </a:rPr>
              <a:t>May focus on direct or indirect goods.</a:t>
            </a:r>
          </a:p>
          <a:p>
            <a:pPr marL="800100" lvl="1" indent="-342900">
              <a:spcAft>
                <a:spcPct val="50000"/>
              </a:spcAft>
              <a:buFontTx/>
              <a:buChar char="•"/>
            </a:pPr>
            <a:r>
              <a:rPr lang="en-US" sz="2000" b="1">
                <a:cs typeface="Times New Roman" pitchFamily="18" charset="0"/>
              </a:rPr>
              <a:t>May be vertical or horizontal marketplaces.</a:t>
            </a:r>
          </a:p>
        </p:txBody>
      </p:sp>
      <p:sp>
        <p:nvSpPr>
          <p:cNvPr id="35844" name="Text Box 14"/>
          <p:cNvSpPr txBox="1">
            <a:spLocks noChangeArrowheads="1"/>
          </p:cNvSpPr>
          <p:nvPr/>
        </p:nvSpPr>
        <p:spPr bwMode="auto">
          <a:xfrm>
            <a:off x="1447800" y="1066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Business and Technology</a:t>
            </a:r>
          </a:p>
        </p:txBody>
      </p:sp>
    </p:spTree>
    <p:extLst>
      <p:ext uri="{BB962C8B-B14F-4D97-AF65-F5344CB8AC3E}">
        <p14:creationId xmlns:p14="http://schemas.microsoft.com/office/powerpoint/2010/main" val="4231854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50093" y="762000"/>
            <a:ext cx="8229600" cy="4495800"/>
          </a:xfrm>
        </p:spPr>
        <p:txBody>
          <a:bodyPr>
            <a:normAutofit/>
          </a:bodyPr>
          <a:lstStyle/>
          <a:p>
            <a:pPr eaLnBrk="1" hangingPunct="1">
              <a:defRPr/>
            </a:pPr>
            <a:r>
              <a:rPr lang="en-US" sz="2800" dirty="0" smtClean="0">
                <a:cs typeface="ＭＳ Ｐゴシック" charset="0"/>
              </a:rPr>
              <a:t>Social e-commerce:</a:t>
            </a:r>
          </a:p>
          <a:p>
            <a:pPr lvl="1" eaLnBrk="1" hangingPunct="1">
              <a:defRPr/>
            </a:pPr>
            <a:r>
              <a:rPr lang="en-US" sz="2400" dirty="0" smtClean="0"/>
              <a:t>Based on digital social graph</a:t>
            </a:r>
          </a:p>
          <a:p>
            <a:pPr lvl="2" eaLnBrk="1" hangingPunct="1">
              <a:defRPr/>
            </a:pPr>
            <a:r>
              <a:rPr lang="en-US" sz="2000" dirty="0" smtClean="0"/>
              <a:t>Mapping of all significant online relationships</a:t>
            </a:r>
          </a:p>
          <a:p>
            <a:pPr eaLnBrk="1" hangingPunct="1">
              <a:defRPr/>
            </a:pPr>
            <a:r>
              <a:rPr lang="en-US" sz="2800" dirty="0" smtClean="0">
                <a:cs typeface="ＭＳ Ｐゴシック" charset="0"/>
              </a:rPr>
              <a:t>Four features of social e-commerce driving its growth</a:t>
            </a:r>
          </a:p>
          <a:p>
            <a:pPr lvl="1" eaLnBrk="1" hangingPunct="1">
              <a:defRPr/>
            </a:pPr>
            <a:r>
              <a:rPr lang="en-US" sz="2400" dirty="0" smtClean="0"/>
              <a:t>Social sign-on</a:t>
            </a:r>
          </a:p>
          <a:p>
            <a:pPr lvl="1" eaLnBrk="1" hangingPunct="1">
              <a:defRPr/>
            </a:pPr>
            <a:r>
              <a:rPr lang="en-US" sz="2400" dirty="0" smtClean="0"/>
              <a:t>Collaborative shopping</a:t>
            </a:r>
          </a:p>
          <a:p>
            <a:pPr lvl="1" eaLnBrk="1" hangingPunct="1">
              <a:defRPr/>
            </a:pPr>
            <a:r>
              <a:rPr lang="en-US" sz="2400" dirty="0" smtClean="0"/>
              <a:t>Network notification</a:t>
            </a:r>
          </a:p>
          <a:p>
            <a:pPr lvl="1" eaLnBrk="1" hangingPunct="1">
              <a:defRPr/>
            </a:pPr>
            <a:r>
              <a:rPr lang="en-US" sz="2400" dirty="0" smtClean="0"/>
              <a:t>Social search (recommendations)</a:t>
            </a:r>
          </a:p>
          <a:p>
            <a:pPr lvl="2" eaLnBrk="1" hangingPunct="1">
              <a:defRPr/>
            </a:pPr>
            <a:endParaRPr lang="en-US" sz="2000" dirty="0" smtClean="0"/>
          </a:p>
          <a:p>
            <a:pPr eaLnBrk="1" hangingPunct="1">
              <a:defRPr/>
            </a:pPr>
            <a:endParaRPr lang="en-US" sz="2800" dirty="0" smtClean="0">
              <a:cs typeface="ＭＳ Ｐゴシック" charset="0"/>
            </a:endParaRPr>
          </a:p>
          <a:p>
            <a:pPr eaLnBrk="1" hangingPunct="1">
              <a:defRPr/>
            </a:pPr>
            <a:endParaRPr lang="en-US" sz="2800" dirty="0">
              <a:cs typeface="ＭＳ Ｐゴシック" charset="0"/>
            </a:endParaRPr>
          </a:p>
        </p:txBody>
      </p:sp>
      <p:sp>
        <p:nvSpPr>
          <p:cNvPr id="65538" name="Text Placeholder 2"/>
          <p:cNvSpPr>
            <a:spLocks noGrp="1"/>
          </p:cNvSpPr>
          <p:nvPr>
            <p:ph type="body" sz="quarter" idx="15"/>
          </p:nvPr>
        </p:nvSpPr>
        <p:spPr bwMode="auto">
          <a:xfrm>
            <a:off x="-228600" y="2286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altLang="en-US" sz="2800" dirty="0" smtClean="0"/>
              <a:t>E-commerce: Business and Technology</a:t>
            </a:r>
          </a:p>
          <a:p>
            <a:pPr eaLnBrk="1" hangingPunct="1"/>
            <a:endParaRPr lang="en-US" altLang="en-US" sz="1400" dirty="0" smtClean="0"/>
          </a:p>
        </p:txBody>
      </p:sp>
      <p:sp>
        <p:nvSpPr>
          <p:cNvPr id="2" name="TextBox 1"/>
          <p:cNvSpPr txBox="1"/>
          <p:nvPr/>
        </p:nvSpPr>
        <p:spPr>
          <a:xfrm>
            <a:off x="350093" y="4648200"/>
            <a:ext cx="5334000" cy="2031325"/>
          </a:xfrm>
          <a:prstGeom prst="rect">
            <a:avLst/>
          </a:prstGeom>
          <a:noFill/>
        </p:spPr>
        <p:txBody>
          <a:bodyPr wrap="square" rtlCol="0">
            <a:spAutoFit/>
          </a:bodyPr>
          <a:lstStyle/>
          <a:p>
            <a:r>
              <a:rPr lang="en-US" dirty="0"/>
              <a:t>This animation shows the different types of relations between social objects. User </a:t>
            </a:r>
            <a:r>
              <a:rPr lang="en-US" b="1" dirty="0" err="1"/>
              <a:t>Eva</a:t>
            </a:r>
            <a:r>
              <a:rPr lang="en-US" dirty="0" err="1"/>
              <a:t>is</a:t>
            </a:r>
            <a:r>
              <a:rPr lang="en-US" dirty="0"/>
              <a:t> a friend of </a:t>
            </a:r>
            <a:r>
              <a:rPr lang="en-US" b="1" dirty="0"/>
              <a:t>Adam</a:t>
            </a:r>
            <a:r>
              <a:rPr lang="en-US" dirty="0"/>
              <a:t> and </a:t>
            </a:r>
            <a:r>
              <a:rPr lang="en-US" b="1" dirty="0"/>
              <a:t>Kate</a:t>
            </a:r>
            <a:r>
              <a:rPr lang="en-US" dirty="0"/>
              <a:t>, though </a:t>
            </a:r>
            <a:r>
              <a:rPr lang="en-US" b="1" dirty="0" err="1"/>
              <a:t>Adam</a:t>
            </a:r>
            <a:r>
              <a:rPr lang="en-US" dirty="0" err="1"/>
              <a:t>and</a:t>
            </a:r>
            <a:r>
              <a:rPr lang="en-US" dirty="0"/>
              <a:t> </a:t>
            </a:r>
            <a:r>
              <a:rPr lang="en-US" b="1" dirty="0"/>
              <a:t>Kate</a:t>
            </a:r>
            <a:r>
              <a:rPr lang="en-US" dirty="0"/>
              <a:t> are not friends themselves. </a:t>
            </a:r>
            <a:r>
              <a:rPr lang="en-US" b="1" dirty="0" err="1"/>
              <a:t>Peter's</a:t>
            </a:r>
            <a:r>
              <a:rPr lang="en-US" dirty="0" err="1"/>
              <a:t>photo</a:t>
            </a:r>
            <a:r>
              <a:rPr lang="en-US" dirty="0"/>
              <a:t> was "liked" by many users, including </a:t>
            </a:r>
            <a:r>
              <a:rPr lang="en-US" b="1" dirty="0"/>
              <a:t>Eva</a:t>
            </a:r>
            <a:r>
              <a:rPr lang="en-US" dirty="0"/>
              <a:t>. Also </a:t>
            </a:r>
            <a:r>
              <a:rPr lang="en-US" b="1" dirty="0"/>
              <a:t>Eva</a:t>
            </a:r>
            <a:r>
              <a:rPr lang="en-US" dirty="0"/>
              <a:t> listened to the </a:t>
            </a:r>
            <a:r>
              <a:rPr lang="en-US" b="1" dirty="0">
                <a:hlinkClick r:id="rId3" tooltip="Last.fm"/>
              </a:rPr>
              <a:t>Last.fm</a:t>
            </a:r>
            <a:r>
              <a:rPr lang="en-US" dirty="0"/>
              <a:t> radio and watched the video from </a:t>
            </a:r>
            <a:r>
              <a:rPr lang="en-US" b="1" dirty="0">
                <a:hlinkClick r:id="rId4" tooltip="YouTube"/>
              </a:rPr>
              <a:t>YouTube</a:t>
            </a:r>
            <a:r>
              <a:rPr lang="en-US" dirty="0"/>
              <a:t>.</a:t>
            </a:r>
            <a:endParaRPr lang="en-US" dirty="0"/>
          </a:p>
        </p:txBody>
      </p:sp>
      <p:pic>
        <p:nvPicPr>
          <p:cNvPr id="1026" name="Picture 2" descr="https://upload.wikimedia.org/wikipedia/commons/thumb/d/de/Social_graph.gif/250px-Social_graph.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420801" y="2790070"/>
            <a:ext cx="3550388" cy="2669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9402814"/>
      </p:ext>
    </p:extLst>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Content Placeholder 1"/>
          <p:cNvSpPr>
            <a:spLocks noGrp="1"/>
          </p:cNvSpPr>
          <p:nvPr>
            <p:ph idx="1"/>
          </p:nvPr>
        </p:nvSpPr>
        <p:spPr bwMode="auto">
          <a:xfrm>
            <a:off x="0" y="656253"/>
            <a:ext cx="86868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spcBef>
                <a:spcPct val="0"/>
              </a:spcBef>
            </a:pPr>
            <a:r>
              <a:rPr lang="en-US" altLang="en-US" sz="2800" dirty="0" smtClean="0">
                <a:solidFill>
                  <a:srgbClr val="0D0D0D"/>
                </a:solidFill>
              </a:rPr>
              <a:t>Social media: </a:t>
            </a:r>
          </a:p>
          <a:p>
            <a:pPr lvl="1" eaLnBrk="1" hangingPunct="1">
              <a:spcBef>
                <a:spcPct val="0"/>
              </a:spcBef>
            </a:pPr>
            <a:r>
              <a:rPr lang="en-US" altLang="en-US" sz="2400" dirty="0" smtClean="0"/>
              <a:t>Fastest growing media for branding and marketing</a:t>
            </a:r>
          </a:p>
          <a:p>
            <a:pPr eaLnBrk="1" hangingPunct="1">
              <a:spcBef>
                <a:spcPct val="0"/>
              </a:spcBef>
            </a:pPr>
            <a:r>
              <a:rPr lang="en-US" altLang="en-US" sz="2800" dirty="0" smtClean="0">
                <a:solidFill>
                  <a:srgbClr val="0D0D0D"/>
                </a:solidFill>
              </a:rPr>
              <a:t>Social network marketing: </a:t>
            </a:r>
          </a:p>
          <a:p>
            <a:pPr lvl="1" eaLnBrk="1" hangingPunct="1">
              <a:spcBef>
                <a:spcPct val="0"/>
              </a:spcBef>
            </a:pPr>
            <a:r>
              <a:rPr lang="en-US" altLang="en-US" sz="2400" dirty="0" smtClean="0"/>
              <a:t>Seeks to leverage individuals influence over others in social graph</a:t>
            </a:r>
          </a:p>
          <a:p>
            <a:pPr lvl="1" eaLnBrk="1" hangingPunct="1">
              <a:spcBef>
                <a:spcPct val="0"/>
              </a:spcBef>
            </a:pPr>
            <a:r>
              <a:rPr lang="en-US" altLang="en-US" sz="2400" dirty="0" smtClean="0"/>
              <a:t>Target is a social network of people sharing interests and advice</a:t>
            </a:r>
          </a:p>
          <a:p>
            <a:pPr lvl="1" eaLnBrk="1" hangingPunct="1">
              <a:spcBef>
                <a:spcPct val="0"/>
              </a:spcBef>
            </a:pPr>
            <a:r>
              <a:rPr lang="en-US" altLang="en-US" sz="2400" dirty="0" smtClean="0"/>
              <a:t>Social networks have huge audiences</a:t>
            </a:r>
          </a:p>
          <a:p>
            <a:pPr lvl="2" eaLnBrk="1" hangingPunct="1">
              <a:spcBef>
                <a:spcPct val="0"/>
              </a:spcBef>
            </a:pPr>
            <a:r>
              <a:rPr lang="en-US" altLang="en-US" sz="2000" dirty="0" smtClean="0"/>
              <a:t>Facebook: 150 million U.S. visitors monthly</a:t>
            </a:r>
          </a:p>
          <a:p>
            <a:pPr eaLnBrk="1" hangingPunct="1">
              <a:spcBef>
                <a:spcPct val="0"/>
              </a:spcBef>
            </a:pPr>
            <a:endParaRPr lang="en-US" altLang="en-US" sz="2800" dirty="0" smtClean="0">
              <a:solidFill>
                <a:srgbClr val="0D0D0D"/>
              </a:solidFill>
            </a:endParaRPr>
          </a:p>
        </p:txBody>
      </p:sp>
      <p:sp>
        <p:nvSpPr>
          <p:cNvPr id="67586" name="Text Placeholder 2"/>
          <p:cNvSpPr>
            <a:spLocks noGrp="1"/>
          </p:cNvSpPr>
          <p:nvPr>
            <p:ph type="body" sz="quarter" idx="15"/>
          </p:nvPr>
        </p:nvSpPr>
        <p:spPr bwMode="auto">
          <a:xfrm>
            <a:off x="0" y="3048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dirty="0" smtClean="0"/>
              <a:t>E-commerce: Business and Technology</a:t>
            </a:r>
          </a:p>
          <a:p>
            <a:pPr eaLnBrk="1" hangingPunct="1"/>
            <a:endParaRPr lang="en-US" altLang="en-US" dirty="0" smtClean="0"/>
          </a:p>
        </p:txBody>
      </p:sp>
      <p:sp>
        <p:nvSpPr>
          <p:cNvPr id="2" name="TextBox 1"/>
          <p:cNvSpPr txBox="1"/>
          <p:nvPr/>
        </p:nvSpPr>
        <p:spPr>
          <a:xfrm>
            <a:off x="0" y="4191000"/>
            <a:ext cx="9144000" cy="3416320"/>
          </a:xfrm>
          <a:prstGeom prst="rect">
            <a:avLst/>
          </a:prstGeom>
          <a:noFill/>
        </p:spPr>
        <p:txBody>
          <a:bodyPr wrap="square" rtlCol="0">
            <a:spAutoFit/>
          </a:bodyPr>
          <a:lstStyle/>
          <a:p>
            <a:pPr marL="285750" indent="-285750">
              <a:buFont typeface="Arial" panose="020B0604020202020204" pitchFamily="34" charset="0"/>
              <a:buChar char="•"/>
            </a:pPr>
            <a:r>
              <a:rPr lang="en-US" altLang="en-US" sz="2400" b="1" dirty="0"/>
              <a:t>But companies are finding that old-school methods such as e-mail, display ads, and search engines are still the most cost effective tools for selling goods and services. </a:t>
            </a:r>
            <a:endParaRPr lang="en-US" altLang="en-US" sz="2400" b="1" dirty="0" smtClean="0"/>
          </a:p>
          <a:p>
            <a:pPr marL="285750" indent="-285750">
              <a:buFont typeface="Arial" panose="020B0604020202020204" pitchFamily="34" charset="0"/>
              <a:buChar char="•"/>
            </a:pPr>
            <a:r>
              <a:rPr lang="en-US" altLang="en-US" sz="2400" b="1" dirty="0" smtClean="0">
                <a:solidFill>
                  <a:srgbClr val="FF0000"/>
                </a:solidFill>
              </a:rPr>
              <a:t>Click-through </a:t>
            </a:r>
            <a:r>
              <a:rPr lang="en-US" altLang="en-US" sz="2400" b="1" dirty="0">
                <a:solidFill>
                  <a:srgbClr val="FF0000"/>
                </a:solidFill>
              </a:rPr>
              <a:t>rates on search ads are five times higher than ads on </a:t>
            </a:r>
            <a:r>
              <a:rPr lang="en-US" altLang="en-US" sz="2400" b="1" dirty="0" smtClean="0">
                <a:solidFill>
                  <a:srgbClr val="FF0000"/>
                </a:solidFill>
              </a:rPr>
              <a:t>Facebook</a:t>
            </a:r>
          </a:p>
          <a:p>
            <a:pPr marL="285750" indent="-285750">
              <a:buFont typeface="Arial" panose="020B0604020202020204" pitchFamily="34" charset="0"/>
              <a:buChar char="•"/>
            </a:pPr>
            <a:r>
              <a:rPr lang="en-US" altLang="en-US" sz="2400" b="1" dirty="0">
                <a:solidFill>
                  <a:srgbClr val="FF0000"/>
                </a:solidFill>
              </a:rPr>
              <a:t>Generally, people do not go to Facebook to buy things and are not clicking on display ads (less than 2% of users).  </a:t>
            </a:r>
          </a:p>
          <a:p>
            <a:endParaRPr lang="en-US" altLang="en-US" sz="2400" dirty="0">
              <a:latin typeface="Times New Roman" panose="02020603050405020304" pitchFamily="18" charset="0"/>
            </a:endParaRPr>
          </a:p>
          <a:p>
            <a:pPr marL="285750" indent="-285750">
              <a:buFont typeface="Arial" panose="020B0604020202020204" pitchFamily="34" charset="0"/>
              <a:buChar char="•"/>
            </a:pPr>
            <a:endParaRPr lang="en-US" sz="2400" b="1" dirty="0">
              <a:solidFill>
                <a:srgbClr val="FF0000"/>
              </a:solidFill>
            </a:endParaRPr>
          </a:p>
        </p:txBody>
      </p:sp>
    </p:spTree>
    <p:extLst>
      <p:ext uri="{BB962C8B-B14F-4D97-AF65-F5344CB8AC3E}">
        <p14:creationId xmlns:p14="http://schemas.microsoft.com/office/powerpoint/2010/main" val="3468062901"/>
      </p:ext>
    </p:extLst>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eaLnBrk="1" hangingPunct="1">
              <a:defRPr/>
            </a:pPr>
            <a:r>
              <a:rPr lang="en-US" dirty="0" smtClean="0">
                <a:cs typeface="ＭＳ Ｐゴシック" charset="0"/>
              </a:rPr>
              <a:t>M-commerce </a:t>
            </a:r>
          </a:p>
          <a:p>
            <a:pPr lvl="1" eaLnBrk="1" hangingPunct="1">
              <a:defRPr/>
            </a:pPr>
            <a:r>
              <a:rPr lang="en-US" dirty="0" smtClean="0"/>
              <a:t>In 2012 is 10% of all e-commerce</a:t>
            </a:r>
          </a:p>
          <a:p>
            <a:pPr lvl="1" eaLnBrk="1" hangingPunct="1">
              <a:defRPr/>
            </a:pPr>
            <a:r>
              <a:rPr lang="en-US" dirty="0" smtClean="0"/>
              <a:t>Fastest growing form of e-commerce</a:t>
            </a:r>
          </a:p>
          <a:p>
            <a:pPr lvl="2" eaLnBrk="1" hangingPunct="1">
              <a:defRPr/>
            </a:pPr>
            <a:r>
              <a:rPr lang="en-US" dirty="0" smtClean="0"/>
              <a:t>Some areas growing at 50%</a:t>
            </a:r>
          </a:p>
          <a:p>
            <a:pPr lvl="1" eaLnBrk="1" hangingPunct="1">
              <a:defRPr/>
            </a:pPr>
            <a:r>
              <a:rPr lang="en-US" dirty="0" smtClean="0"/>
              <a:t>Four billion mobile phone users worldwide</a:t>
            </a:r>
          </a:p>
          <a:p>
            <a:pPr lvl="1" eaLnBrk="1" hangingPunct="1">
              <a:defRPr/>
            </a:pPr>
            <a:r>
              <a:rPr lang="en-US" dirty="0" smtClean="0"/>
              <a:t>Main areas of growth</a:t>
            </a:r>
          </a:p>
          <a:p>
            <a:pPr lvl="2" eaLnBrk="1" hangingPunct="1">
              <a:defRPr/>
            </a:pPr>
            <a:r>
              <a:rPr lang="en-US" dirty="0" smtClean="0"/>
              <a:t>Retail sales at top Mobile 400 (Amazon, eBay, etc.)</a:t>
            </a:r>
          </a:p>
          <a:p>
            <a:pPr lvl="2" eaLnBrk="1" hangingPunct="1">
              <a:defRPr/>
            </a:pPr>
            <a:r>
              <a:rPr lang="en-US" dirty="0" smtClean="0"/>
              <a:t>Sales of digital content (music, TV, etc.)</a:t>
            </a:r>
          </a:p>
          <a:p>
            <a:pPr lvl="2" eaLnBrk="1" hangingPunct="1">
              <a:defRPr/>
            </a:pPr>
            <a:r>
              <a:rPr lang="en-US" dirty="0" smtClean="0"/>
              <a:t>Local search for restaurants, museums, stores </a:t>
            </a:r>
          </a:p>
          <a:p>
            <a:pPr eaLnBrk="1" hangingPunct="1">
              <a:defRPr/>
            </a:pPr>
            <a:endParaRPr lang="en-US" dirty="0">
              <a:cs typeface="ＭＳ Ｐゴシック" charset="0"/>
            </a:endParaRPr>
          </a:p>
        </p:txBody>
      </p:sp>
      <p:sp>
        <p:nvSpPr>
          <p:cNvPr id="88066"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The Mobile Digital Platform and Mobile E-commerce</a:t>
            </a:r>
          </a:p>
          <a:p>
            <a:pPr eaLnBrk="1" hangingPunct="1"/>
            <a:endParaRPr lang="en-US" altLang="en-US" smtClean="0"/>
          </a:p>
        </p:txBody>
      </p:sp>
    </p:spTree>
    <p:extLst>
      <p:ext uri="{BB962C8B-B14F-4D97-AF65-F5344CB8AC3E}">
        <p14:creationId xmlns:p14="http://schemas.microsoft.com/office/powerpoint/2010/main" val="1341850329"/>
      </p:ext>
    </p:extLst>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638300"/>
            <a:ext cx="70104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14" name="Text Placeholder 4"/>
          <p:cNvSpPr>
            <a:spLocks noGrp="1"/>
          </p:cNvSpPr>
          <p:nvPr>
            <p:ph type="body" sz="quarter" idx="17"/>
          </p:nvPr>
        </p:nvSpPr>
        <p:spPr bwMode="auto">
          <a:xfrm>
            <a:off x="1676400" y="5943600"/>
            <a:ext cx="70104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Tx/>
              <a:buNone/>
            </a:pPr>
            <a:r>
              <a:rPr lang="en-US" altLang="en-US" smtClean="0"/>
              <a:t>Mobile e-commerce is the fastest growing type of B2C e-commerce although it represents only a small part of all e-commerce in 2011.</a:t>
            </a:r>
          </a:p>
          <a:p>
            <a:pPr eaLnBrk="1" hangingPunct="1">
              <a:buFontTx/>
              <a:buNone/>
            </a:pPr>
            <a:endParaRPr lang="en-US" altLang="en-US" smtClean="0"/>
          </a:p>
        </p:txBody>
      </p:sp>
      <p:sp>
        <p:nvSpPr>
          <p:cNvPr id="90115" name="Text Placeholder 5"/>
          <p:cNvSpPr>
            <a:spLocks noGrp="1"/>
          </p:cNvSpPr>
          <p:nvPr>
            <p:ph type="body" sz="quarter" idx="18"/>
          </p:nvPr>
        </p:nvSpPr>
        <p:spPr bwMode="auto">
          <a:xfrm>
            <a:off x="533400" y="5943600"/>
            <a:ext cx="11430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eaLnBrk="1" hangingPunct="1">
              <a:buFontTx/>
              <a:buNone/>
            </a:pPr>
            <a:r>
              <a:rPr lang="en-US" altLang="en-US" smtClean="0"/>
              <a:t>Figure 10-9</a:t>
            </a:r>
          </a:p>
          <a:p>
            <a:pPr eaLnBrk="1" hangingPunct="1">
              <a:buFontTx/>
              <a:buNone/>
            </a:pPr>
            <a:endParaRPr lang="en-US" altLang="en-US" smtClean="0"/>
          </a:p>
        </p:txBody>
      </p:sp>
      <p:sp>
        <p:nvSpPr>
          <p:cNvPr id="90116" name="Text Placeholder 6"/>
          <p:cNvSpPr>
            <a:spLocks noGrp="1"/>
          </p:cNvSpPr>
          <p:nvPr>
            <p:ph type="body" sz="quarter" idx="19"/>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Consolidated Mobile Commerce Revenues</a:t>
            </a:r>
          </a:p>
          <a:p>
            <a:pPr eaLnBrk="1" hangingPunct="1"/>
            <a:endParaRPr lang="en-US" altLang="en-US" smtClean="0"/>
          </a:p>
        </p:txBody>
      </p:sp>
    </p:spTree>
    <p:extLst>
      <p:ext uri="{BB962C8B-B14F-4D97-AF65-F5344CB8AC3E}">
        <p14:creationId xmlns:p14="http://schemas.microsoft.com/office/powerpoint/2010/main" val="2833258211"/>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447800" y="1066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and the Internet</a:t>
            </a:r>
          </a:p>
        </p:txBody>
      </p:sp>
      <p:sp>
        <p:nvSpPr>
          <p:cNvPr id="9219" name="Text Box 4"/>
          <p:cNvSpPr txBox="1">
            <a:spLocks noChangeArrowheads="1"/>
          </p:cNvSpPr>
          <p:nvPr/>
        </p:nvSpPr>
        <p:spPr bwMode="auto">
          <a:xfrm>
            <a:off x="3905250" y="6096000"/>
            <a:ext cx="1276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800" b="1"/>
              <a:t>Figure 9-1</a:t>
            </a:r>
          </a:p>
        </p:txBody>
      </p:sp>
      <p:sp>
        <p:nvSpPr>
          <p:cNvPr id="123910" name="Rectangle 6"/>
          <p:cNvSpPr>
            <a:spLocks noChangeArrowheads="1"/>
          </p:cNvSpPr>
          <p:nvPr/>
        </p:nvSpPr>
        <p:spPr bwMode="auto">
          <a:xfrm>
            <a:off x="685800" y="1612900"/>
            <a:ext cx="7772400" cy="457200"/>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The Growth of E-Commerce</a:t>
            </a:r>
          </a:p>
        </p:txBody>
      </p:sp>
      <p:pic>
        <p:nvPicPr>
          <p:cNvPr id="9221" name="Picture 9" descr="Ess9_Fig-09-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2044700"/>
            <a:ext cx="5981700"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8574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Content Placeholder 3"/>
          <p:cNvSpPr>
            <a:spLocks noGrp="1"/>
          </p:cNvSpPr>
          <p:nvPr>
            <p:ph idx="1"/>
          </p:nvPr>
        </p:nvSpPr>
        <p:spPr bwMode="auto">
          <a:xfrm>
            <a:off x="471196" y="990600"/>
            <a:ext cx="8229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solidFill>
                  <a:srgbClr val="0D0D0D"/>
                </a:solidFill>
              </a:rPr>
              <a:t>Pieces of the site-building puzzle</a:t>
            </a:r>
          </a:p>
          <a:p>
            <a:pPr lvl="1" eaLnBrk="1" hangingPunct="1"/>
            <a:r>
              <a:rPr lang="en-US" altLang="en-US" dirty="0" smtClean="0"/>
              <a:t>Assembling a team with the skills required to make decisions about:</a:t>
            </a:r>
          </a:p>
          <a:p>
            <a:pPr lvl="2" eaLnBrk="1" hangingPunct="1"/>
            <a:r>
              <a:rPr lang="en-US" altLang="en-US" dirty="0" smtClean="0"/>
              <a:t>Technology</a:t>
            </a:r>
          </a:p>
          <a:p>
            <a:pPr lvl="2" eaLnBrk="1" hangingPunct="1"/>
            <a:r>
              <a:rPr lang="en-US" altLang="en-US" dirty="0" smtClean="0"/>
              <a:t>Site design</a:t>
            </a:r>
          </a:p>
          <a:p>
            <a:pPr lvl="2" eaLnBrk="1" hangingPunct="1"/>
            <a:r>
              <a:rPr lang="en-US" altLang="en-US" dirty="0" smtClean="0"/>
              <a:t>Social and information policies</a:t>
            </a:r>
          </a:p>
          <a:p>
            <a:pPr lvl="2" eaLnBrk="1" hangingPunct="1"/>
            <a:r>
              <a:rPr lang="en-US" altLang="en-US" dirty="0" smtClean="0"/>
              <a:t>Hardware, software, and telecommunications infrastructure</a:t>
            </a:r>
          </a:p>
          <a:p>
            <a:pPr lvl="1" eaLnBrk="1" hangingPunct="1"/>
            <a:r>
              <a:rPr lang="en-US" altLang="en-US" dirty="0" smtClean="0"/>
              <a:t>Customer</a:t>
            </a:r>
            <a:r>
              <a:rPr lang="en-US" altLang="ja-JP" dirty="0" smtClean="0"/>
              <a:t>’s demands should drive the site’s technology and design.</a:t>
            </a:r>
            <a:endParaRPr lang="en-US" altLang="en-US" dirty="0" smtClean="0"/>
          </a:p>
        </p:txBody>
      </p:sp>
      <p:sp>
        <p:nvSpPr>
          <p:cNvPr id="95234" name="Text Placeholder 2"/>
          <p:cNvSpPr>
            <a:spLocks noGrp="1"/>
          </p:cNvSpPr>
          <p:nvPr>
            <p:ph type="body" sz="quarter" idx="15"/>
          </p:nvPr>
        </p:nvSpPr>
        <p:spPr bwMode="auto">
          <a:xfrm>
            <a:off x="13996" y="3048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altLang="en-US" sz="3200" smtClean="0"/>
              <a:t>Building an E-commerce Web Site</a:t>
            </a:r>
          </a:p>
          <a:p>
            <a:pPr eaLnBrk="1" hangingPunct="1"/>
            <a:endParaRPr lang="en-US" altLang="en-US" sz="3200" smtClean="0"/>
          </a:p>
        </p:txBody>
      </p:sp>
    </p:spTree>
    <p:extLst>
      <p:ext uri="{BB962C8B-B14F-4D97-AF65-F5344CB8AC3E}">
        <p14:creationId xmlns:p14="http://schemas.microsoft.com/office/powerpoint/2010/main" val="2647535435"/>
      </p:ext>
    </p:extLst>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5800" y="1219200"/>
            <a:ext cx="8229600" cy="4495800"/>
          </a:xfrm>
        </p:spPr>
        <p:txBody>
          <a:bodyPr>
            <a:normAutofit lnSpcReduction="10000"/>
          </a:bodyPr>
          <a:lstStyle/>
          <a:p>
            <a:pPr eaLnBrk="1" hangingPunct="1">
              <a:spcBef>
                <a:spcPts val="0"/>
              </a:spcBef>
              <a:spcAft>
                <a:spcPts val="0"/>
              </a:spcAft>
              <a:defRPr/>
            </a:pPr>
            <a:r>
              <a:rPr lang="en-US" dirty="0" smtClean="0">
                <a:cs typeface="ＭＳ Ｐゴシック" charset="0"/>
              </a:rPr>
              <a:t>Business objectives </a:t>
            </a:r>
          </a:p>
          <a:p>
            <a:pPr lvl="1" eaLnBrk="1" hangingPunct="1">
              <a:spcBef>
                <a:spcPts val="0"/>
              </a:spcBef>
              <a:spcAft>
                <a:spcPts val="0"/>
              </a:spcAft>
              <a:defRPr/>
            </a:pPr>
            <a:r>
              <a:rPr lang="en-US" b="0" dirty="0" smtClean="0"/>
              <a:t>The capabilities the site should have</a:t>
            </a:r>
          </a:p>
          <a:p>
            <a:pPr lvl="2" eaLnBrk="1" hangingPunct="1">
              <a:spcBef>
                <a:spcPts val="0"/>
              </a:spcBef>
              <a:spcAft>
                <a:spcPts val="0"/>
              </a:spcAft>
              <a:defRPr/>
            </a:pPr>
            <a:r>
              <a:rPr lang="en-US" dirty="0"/>
              <a:t>Business decisions should drive </a:t>
            </a:r>
            <a:r>
              <a:rPr lang="en-US" dirty="0" smtClean="0"/>
              <a:t>technology</a:t>
            </a:r>
          </a:p>
          <a:p>
            <a:pPr lvl="1" eaLnBrk="1" hangingPunct="1">
              <a:spcBef>
                <a:spcPts val="0"/>
              </a:spcBef>
              <a:spcAft>
                <a:spcPts val="1200"/>
              </a:spcAft>
              <a:defRPr/>
            </a:pPr>
            <a:r>
              <a:rPr lang="en-US" b="0" dirty="0" smtClean="0"/>
              <a:t>Example: execute a transaction payment</a:t>
            </a:r>
          </a:p>
          <a:p>
            <a:pPr eaLnBrk="1" hangingPunct="1">
              <a:spcBef>
                <a:spcPts val="0"/>
              </a:spcBef>
              <a:spcAft>
                <a:spcPts val="0"/>
              </a:spcAft>
              <a:defRPr/>
            </a:pPr>
            <a:r>
              <a:rPr lang="en-US" dirty="0" smtClean="0">
                <a:cs typeface="ＭＳ Ｐゴシック" charset="0"/>
              </a:rPr>
              <a:t>System functionality</a:t>
            </a:r>
          </a:p>
          <a:p>
            <a:pPr lvl="1" eaLnBrk="1" hangingPunct="1">
              <a:spcBef>
                <a:spcPts val="0"/>
              </a:spcBef>
              <a:spcAft>
                <a:spcPts val="0"/>
              </a:spcAft>
              <a:defRPr/>
            </a:pPr>
            <a:r>
              <a:rPr lang="en-US" b="0" dirty="0" smtClean="0"/>
              <a:t>Technology needed to achieve objective</a:t>
            </a:r>
          </a:p>
          <a:p>
            <a:pPr lvl="1" eaLnBrk="1" hangingPunct="1">
              <a:spcBef>
                <a:spcPts val="0"/>
              </a:spcBef>
              <a:spcAft>
                <a:spcPts val="1200"/>
              </a:spcAft>
              <a:defRPr/>
            </a:pPr>
            <a:r>
              <a:rPr lang="en-US" b="0" dirty="0" smtClean="0"/>
              <a:t>Example: a shopping cart or other payment system</a:t>
            </a:r>
          </a:p>
          <a:p>
            <a:pPr eaLnBrk="1" hangingPunct="1">
              <a:spcBef>
                <a:spcPts val="0"/>
              </a:spcBef>
              <a:spcAft>
                <a:spcPts val="0"/>
              </a:spcAft>
              <a:defRPr/>
            </a:pPr>
            <a:r>
              <a:rPr lang="en-US" dirty="0" smtClean="0">
                <a:cs typeface="ＭＳ Ｐゴシック" charset="0"/>
              </a:rPr>
              <a:t>Information requirement </a:t>
            </a:r>
          </a:p>
          <a:p>
            <a:pPr lvl="1" eaLnBrk="1" hangingPunct="1">
              <a:spcBef>
                <a:spcPts val="0"/>
              </a:spcBef>
              <a:spcAft>
                <a:spcPts val="0"/>
              </a:spcAft>
              <a:defRPr/>
            </a:pPr>
            <a:r>
              <a:rPr lang="en-US" b="0" dirty="0" smtClean="0"/>
              <a:t>Specific data and processes needed</a:t>
            </a:r>
          </a:p>
          <a:p>
            <a:pPr lvl="1" eaLnBrk="1" hangingPunct="1">
              <a:spcBef>
                <a:spcPts val="0"/>
              </a:spcBef>
              <a:spcAft>
                <a:spcPts val="0"/>
              </a:spcAft>
              <a:defRPr/>
            </a:pPr>
            <a:r>
              <a:rPr lang="en-US" b="0" dirty="0" smtClean="0"/>
              <a:t>Example: secure credit card clearing, multiple payment options </a:t>
            </a:r>
          </a:p>
          <a:p>
            <a:pPr eaLnBrk="1" hangingPunct="1">
              <a:spcBef>
                <a:spcPts val="0"/>
              </a:spcBef>
              <a:spcAft>
                <a:spcPts val="0"/>
              </a:spcAft>
              <a:defRPr/>
            </a:pPr>
            <a:endParaRPr lang="en-US" dirty="0">
              <a:cs typeface="ＭＳ Ｐゴシック" charset="0"/>
            </a:endParaRPr>
          </a:p>
        </p:txBody>
      </p:sp>
      <p:sp>
        <p:nvSpPr>
          <p:cNvPr id="97282" name="Text Placeholder 2"/>
          <p:cNvSpPr>
            <a:spLocks noGrp="1"/>
          </p:cNvSpPr>
          <p:nvPr>
            <p:ph type="body" sz="quarter" idx="15"/>
          </p:nvPr>
        </p:nvSpPr>
        <p:spPr bwMode="auto">
          <a:xfrm>
            <a:off x="228600" y="4572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dirty="0" smtClean="0"/>
              <a:t>Building an E-commerce Web Site</a:t>
            </a:r>
          </a:p>
          <a:p>
            <a:pPr eaLnBrk="1" hangingPunct="1"/>
            <a:endParaRPr lang="en-US" altLang="en-US" dirty="0" smtClean="0"/>
          </a:p>
        </p:txBody>
      </p:sp>
    </p:spTree>
    <p:extLst>
      <p:ext uri="{BB962C8B-B14F-4D97-AF65-F5344CB8AC3E}">
        <p14:creationId xmlns:p14="http://schemas.microsoft.com/office/powerpoint/2010/main" val="4031126674"/>
      </p:ext>
    </p:extLst>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eaLnBrk="1" hangingPunct="1">
              <a:defRPr/>
            </a:pPr>
            <a:r>
              <a:rPr lang="en-US" dirty="0" smtClean="0">
                <a:cs typeface="ＭＳ Ｐゴシック" charset="0"/>
              </a:rPr>
              <a:t>Alternatives in building the Web site:</a:t>
            </a:r>
          </a:p>
          <a:p>
            <a:pPr lvl="1" eaLnBrk="1" hangingPunct="1">
              <a:defRPr/>
            </a:pPr>
            <a:r>
              <a:rPr lang="en-US" dirty="0" smtClean="0"/>
              <a:t>Completely in-house</a:t>
            </a:r>
          </a:p>
          <a:p>
            <a:pPr lvl="1" eaLnBrk="1" hangingPunct="1">
              <a:defRPr/>
            </a:pPr>
            <a:r>
              <a:rPr lang="en-US" dirty="0" smtClean="0"/>
              <a:t>Mixed responsibility</a:t>
            </a:r>
          </a:p>
          <a:p>
            <a:pPr lvl="1" eaLnBrk="1" hangingPunct="1">
              <a:defRPr/>
            </a:pPr>
            <a:r>
              <a:rPr lang="en-US" dirty="0" smtClean="0"/>
              <a:t>Completely outsourced</a:t>
            </a:r>
          </a:p>
          <a:p>
            <a:pPr lvl="3" eaLnBrk="1" hangingPunct="1">
              <a:defRPr/>
            </a:pPr>
            <a:r>
              <a:rPr lang="en-US" dirty="0" smtClean="0"/>
              <a:t>Co-location</a:t>
            </a:r>
          </a:p>
          <a:p>
            <a:pPr eaLnBrk="1" hangingPunct="1">
              <a:defRPr/>
            </a:pPr>
            <a:r>
              <a:rPr lang="en-US" dirty="0" smtClean="0">
                <a:cs typeface="ＭＳ Ｐゴシック" charset="0"/>
              </a:rPr>
              <a:t>Web site budgets</a:t>
            </a:r>
          </a:p>
          <a:p>
            <a:pPr lvl="1" eaLnBrk="1" hangingPunct="1">
              <a:defRPr/>
            </a:pPr>
            <a:r>
              <a:rPr lang="en-US" dirty="0" smtClean="0"/>
              <a:t>Several thousand to millions per year</a:t>
            </a:r>
          </a:p>
          <a:p>
            <a:pPr lvl="1" eaLnBrk="1" hangingPunct="1">
              <a:defRPr/>
            </a:pPr>
            <a:r>
              <a:rPr lang="en-US" dirty="0" smtClean="0"/>
              <a:t>50% of budget is system maintenance and content creation</a:t>
            </a:r>
            <a:endParaRPr lang="en-US" dirty="0"/>
          </a:p>
        </p:txBody>
      </p:sp>
      <p:sp>
        <p:nvSpPr>
          <p:cNvPr id="99330"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Building an E-commerce Web Site</a:t>
            </a:r>
          </a:p>
          <a:p>
            <a:pPr eaLnBrk="1" hangingPunct="1"/>
            <a:endParaRPr lang="en-US" altLang="en-US" smtClean="0"/>
          </a:p>
        </p:txBody>
      </p:sp>
    </p:spTree>
    <p:extLst>
      <p:ext uri="{BB962C8B-B14F-4D97-AF65-F5344CB8AC3E}">
        <p14:creationId xmlns:p14="http://schemas.microsoft.com/office/powerpoint/2010/main" val="3948310437"/>
      </p:ext>
    </p:extLst>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7" name="Picture 9" descr="Ess9_Fig-09-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8" y="1790700"/>
            <a:ext cx="8632825"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78" name="Text Placeholder 6"/>
          <p:cNvSpPr>
            <a:spLocks noGrp="1"/>
          </p:cNvSpPr>
          <p:nvPr>
            <p:ph type="body" sz="quarter" idx="17"/>
          </p:nvPr>
        </p:nvSpPr>
        <p:spPr bwMode="auto">
          <a:xfrm>
            <a:off x="1676400" y="6019800"/>
            <a:ext cx="7010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eaLnBrk="1" hangingPunct="1">
              <a:buFontTx/>
              <a:buNone/>
            </a:pPr>
            <a:r>
              <a:rPr lang="en-US" altLang="en-US" smtClean="0"/>
              <a:t>You have a number of alternatives to consider when building and hosting an e-commerce site.</a:t>
            </a:r>
          </a:p>
          <a:p>
            <a:pPr eaLnBrk="1" hangingPunct="1">
              <a:buFontTx/>
              <a:buNone/>
            </a:pPr>
            <a:endParaRPr lang="en-US" altLang="en-US" smtClean="0"/>
          </a:p>
        </p:txBody>
      </p:sp>
      <p:sp>
        <p:nvSpPr>
          <p:cNvPr id="101379" name="Text Placeholder 7"/>
          <p:cNvSpPr>
            <a:spLocks noGrp="1"/>
          </p:cNvSpPr>
          <p:nvPr>
            <p:ph type="body" sz="quarter" idx="18"/>
          </p:nvPr>
        </p:nvSpPr>
        <p:spPr bwMode="auto">
          <a:xfrm>
            <a:off x="533400" y="6019800"/>
            <a:ext cx="11430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eaLnBrk="1" hangingPunct="1">
              <a:buFontTx/>
              <a:buNone/>
            </a:pPr>
            <a:r>
              <a:rPr lang="en-US" altLang="en-US" smtClean="0"/>
              <a:t>Figure 10-10</a:t>
            </a:r>
          </a:p>
          <a:p>
            <a:pPr eaLnBrk="1" hangingPunct="1">
              <a:buFontTx/>
              <a:buNone/>
            </a:pPr>
            <a:endParaRPr lang="en-US" altLang="en-US" smtClean="0"/>
          </a:p>
        </p:txBody>
      </p:sp>
      <p:sp>
        <p:nvSpPr>
          <p:cNvPr id="101380" name="Text Placeholder 8"/>
          <p:cNvSpPr>
            <a:spLocks noGrp="1"/>
          </p:cNvSpPr>
          <p:nvPr>
            <p:ph type="body" sz="quarter" idx="19"/>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Choices in Building and Hosting Web Sites</a:t>
            </a:r>
          </a:p>
          <a:p>
            <a:pPr eaLnBrk="1" hangingPunct="1"/>
            <a:endParaRPr lang="en-US" altLang="en-US" smtClean="0"/>
          </a:p>
        </p:txBody>
      </p:sp>
    </p:spTree>
    <p:extLst>
      <p:ext uri="{BB962C8B-B14F-4D97-AF65-F5344CB8AC3E}">
        <p14:creationId xmlns:p14="http://schemas.microsoft.com/office/powerpoint/2010/main" val="1764103945"/>
      </p:ext>
    </p:extLst>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692275"/>
            <a:ext cx="7186613"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26" name="Text Placeholder 4"/>
          <p:cNvSpPr>
            <a:spLocks noGrp="1"/>
          </p:cNvSpPr>
          <p:nvPr>
            <p:ph type="body" sz="quarter" idx="18"/>
          </p:nvPr>
        </p:nvSpPr>
        <p:spPr bwMode="auto">
          <a:xfrm>
            <a:off x="457200" y="1701800"/>
            <a:ext cx="2133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eaLnBrk="1" hangingPunct="1">
              <a:buFontTx/>
              <a:buNone/>
            </a:pPr>
            <a:r>
              <a:rPr lang="en-US" altLang="en-US" smtClean="0"/>
              <a:t>Figure 10-11</a:t>
            </a:r>
          </a:p>
          <a:p>
            <a:pPr eaLnBrk="1" hangingPunct="1">
              <a:buFontTx/>
              <a:buNone/>
            </a:pPr>
            <a:endParaRPr lang="en-US" altLang="en-US" smtClean="0"/>
          </a:p>
        </p:txBody>
      </p:sp>
      <p:sp>
        <p:nvSpPr>
          <p:cNvPr id="6" name="Text Placeholder 5"/>
          <p:cNvSpPr>
            <a:spLocks noGrp="1"/>
          </p:cNvSpPr>
          <p:nvPr>
            <p:ph type="body" sz="quarter" idx="21"/>
          </p:nvPr>
        </p:nvSpPr>
        <p:spPr/>
        <p:txBody>
          <a:bodyPr>
            <a:normAutofit lnSpcReduction="10000"/>
          </a:bodyPr>
          <a:lstStyle/>
          <a:p>
            <a:pPr eaLnBrk="1" hangingPunct="1">
              <a:defRPr/>
            </a:pPr>
            <a:r>
              <a:rPr lang="en-US" dirty="0">
                <a:effectLst>
                  <a:outerShdw blurRad="38100" dist="38100" dir="2700000" algn="tl">
                    <a:srgbClr val="C0C0C0"/>
                  </a:outerShdw>
                </a:effectLst>
                <a:cs typeface="Times New Roman" panose="02020603050405020304" pitchFamily="18" charset="0"/>
              </a:rPr>
              <a:t>Components of a Web Site Budget</a:t>
            </a:r>
          </a:p>
          <a:p>
            <a:pPr eaLnBrk="1" hangingPunct="1">
              <a:defRPr/>
            </a:pPr>
            <a:endParaRPr lang="en-US" dirty="0"/>
          </a:p>
          <a:p>
            <a:pPr eaLnBrk="1" hangingPunct="1">
              <a:defRPr/>
            </a:pPr>
            <a:endParaRPr lang="en-US" dirty="0"/>
          </a:p>
        </p:txBody>
      </p:sp>
    </p:spTree>
    <p:extLst>
      <p:ext uri="{BB962C8B-B14F-4D97-AF65-F5344CB8AC3E}">
        <p14:creationId xmlns:p14="http://schemas.microsoft.com/office/powerpoint/2010/main" val="2562077477"/>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6" name="Rectangle 6"/>
          <p:cNvSpPr>
            <a:spLocks noChangeArrowheads="1"/>
          </p:cNvSpPr>
          <p:nvPr/>
        </p:nvSpPr>
        <p:spPr bwMode="auto">
          <a:xfrm>
            <a:off x="685800" y="1612900"/>
            <a:ext cx="7772400" cy="457200"/>
          </a:xfrm>
          <a:prstGeom prst="rect">
            <a:avLst/>
          </a:prstGeom>
          <a:noFill/>
          <a:ln w="9525">
            <a:noFill/>
            <a:miter lim="800000"/>
            <a:headEnd/>
            <a:tailEnd/>
          </a:ln>
          <a:effectLst/>
        </p:spPr>
        <p:txBody>
          <a:bodyPr>
            <a:spAutoFit/>
          </a:bodyPr>
          <a:lstStyle/>
          <a:p>
            <a:pPr algn="ctr">
              <a:defRPr/>
            </a:pPr>
            <a:r>
              <a:rPr lang="en-US" b="1">
                <a:solidFill>
                  <a:srgbClr val="9F0F10"/>
                </a:solidFill>
                <a:effectLst>
                  <a:outerShdw blurRad="38100" dist="38100" dir="2700000" algn="tl">
                    <a:srgbClr val="C0C0C0"/>
                  </a:outerShdw>
                </a:effectLst>
                <a:cs typeface="Times New Roman" pitchFamily="18" charset="0"/>
              </a:rPr>
              <a:t>Why E-Commerce Is Different</a:t>
            </a:r>
          </a:p>
        </p:txBody>
      </p:sp>
      <p:sp>
        <p:nvSpPr>
          <p:cNvPr id="10243" name="Text Box 7"/>
          <p:cNvSpPr txBox="1">
            <a:spLocks noChangeArrowheads="1"/>
          </p:cNvSpPr>
          <p:nvPr/>
        </p:nvSpPr>
        <p:spPr bwMode="auto">
          <a:xfrm>
            <a:off x="1447800" y="1066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and the Internet</a:t>
            </a:r>
          </a:p>
        </p:txBody>
      </p:sp>
      <p:sp>
        <p:nvSpPr>
          <p:cNvPr id="10244" name="Rectangle 9"/>
          <p:cNvSpPr>
            <a:spLocks noChangeArrowheads="1"/>
          </p:cNvSpPr>
          <p:nvPr/>
        </p:nvSpPr>
        <p:spPr bwMode="auto">
          <a:xfrm>
            <a:off x="685800" y="2286000"/>
            <a:ext cx="7924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Aft>
                <a:spcPts val="1200"/>
              </a:spcAft>
              <a:buFontTx/>
              <a:buChar char="•"/>
            </a:pPr>
            <a:r>
              <a:rPr lang="en-US" sz="2400" b="1" dirty="0">
                <a:cs typeface="Times New Roman" pitchFamily="18" charset="0"/>
              </a:rPr>
              <a:t>Ubiquity </a:t>
            </a:r>
          </a:p>
          <a:p>
            <a:pPr marL="800100" lvl="1" indent="-342900">
              <a:spcAft>
                <a:spcPts val="1200"/>
              </a:spcAft>
              <a:buFontTx/>
              <a:buChar char="•"/>
            </a:pPr>
            <a:r>
              <a:rPr lang="en-US" sz="2400" b="1" dirty="0"/>
              <a:t>Internet/Web technology available everywhere: work, home, and so on, anytime.  </a:t>
            </a:r>
          </a:p>
          <a:p>
            <a:pPr marL="800100" lvl="1" indent="-342900">
              <a:spcAft>
                <a:spcPts val="1200"/>
              </a:spcAft>
              <a:buFontTx/>
              <a:buChar char="•"/>
            </a:pPr>
            <a:r>
              <a:rPr lang="en-US" sz="2400" b="1" dirty="0"/>
              <a:t>Effect: </a:t>
            </a:r>
          </a:p>
          <a:p>
            <a:pPr marL="1257300" lvl="2" indent="-342900">
              <a:spcAft>
                <a:spcPts val="1200"/>
              </a:spcAft>
              <a:buFontTx/>
              <a:buChar char="•"/>
            </a:pPr>
            <a:r>
              <a:rPr lang="en-US" sz="2400" b="1" dirty="0"/>
              <a:t>Marketplace removed from temporal, geographic locations to become “</a:t>
            </a:r>
            <a:r>
              <a:rPr lang="en-US" sz="2400" b="1" dirty="0" err="1"/>
              <a:t>marketspace</a:t>
            </a:r>
            <a:r>
              <a:rPr lang="en-US" sz="2400" b="1" dirty="0"/>
              <a:t>”</a:t>
            </a:r>
          </a:p>
          <a:p>
            <a:pPr marL="1257300" lvl="2" indent="-342900">
              <a:spcAft>
                <a:spcPts val="1200"/>
              </a:spcAft>
              <a:buFontTx/>
              <a:buChar char="•"/>
            </a:pPr>
            <a:r>
              <a:rPr lang="en-US" sz="2400" b="1" dirty="0"/>
              <a:t>Enhanced customer convenience and reduced shopping costs</a:t>
            </a:r>
          </a:p>
          <a:p>
            <a:pPr marL="342900" indent="-342900">
              <a:spcBef>
                <a:spcPct val="25000"/>
              </a:spcBef>
              <a:buFontTx/>
              <a:buChar char="•"/>
            </a:pPr>
            <a:endParaRPr lang="en-US" sz="2400" b="1" dirty="0">
              <a:cs typeface="Times New Roman" pitchFamily="18" charset="0"/>
            </a:endParaRPr>
          </a:p>
          <a:p>
            <a:pPr marL="342900" indent="-342900">
              <a:spcBef>
                <a:spcPct val="50000"/>
              </a:spcBef>
            </a:pPr>
            <a:endParaRPr lang="en-US" sz="2800" b="1" dirty="0">
              <a:cs typeface="Times New Roman" pitchFamily="18" charset="0"/>
            </a:endParaRPr>
          </a:p>
        </p:txBody>
      </p:sp>
    </p:spTree>
    <p:extLst>
      <p:ext uri="{BB962C8B-B14F-4D97-AF65-F5344CB8AC3E}">
        <p14:creationId xmlns:p14="http://schemas.microsoft.com/office/powerpoint/2010/main" val="1878617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6" name="Rectangle 6"/>
          <p:cNvSpPr>
            <a:spLocks noChangeArrowheads="1"/>
          </p:cNvSpPr>
          <p:nvPr/>
        </p:nvSpPr>
        <p:spPr bwMode="auto">
          <a:xfrm>
            <a:off x="685800" y="1612900"/>
            <a:ext cx="7772400" cy="457200"/>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Unique Features of E-commerce Technology</a:t>
            </a:r>
          </a:p>
        </p:txBody>
      </p:sp>
      <p:sp>
        <p:nvSpPr>
          <p:cNvPr id="11267" name="Text Box 7"/>
          <p:cNvSpPr txBox="1">
            <a:spLocks noChangeArrowheads="1"/>
          </p:cNvSpPr>
          <p:nvPr/>
        </p:nvSpPr>
        <p:spPr bwMode="auto">
          <a:xfrm>
            <a:off x="1447800" y="1066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and the Internet</a:t>
            </a:r>
          </a:p>
        </p:txBody>
      </p:sp>
      <p:sp>
        <p:nvSpPr>
          <p:cNvPr id="11268" name="Rectangle 9"/>
          <p:cNvSpPr>
            <a:spLocks noChangeArrowheads="1"/>
          </p:cNvSpPr>
          <p:nvPr/>
        </p:nvSpPr>
        <p:spPr bwMode="auto">
          <a:xfrm>
            <a:off x="533400" y="2286000"/>
            <a:ext cx="8001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Bef>
                <a:spcPct val="25000"/>
              </a:spcBef>
              <a:buFontTx/>
              <a:buChar char="•"/>
            </a:pPr>
            <a:r>
              <a:rPr lang="en-US" sz="2400" b="1" dirty="0">
                <a:cs typeface="Times New Roman" pitchFamily="18" charset="0"/>
              </a:rPr>
              <a:t>Global reach</a:t>
            </a:r>
          </a:p>
          <a:p>
            <a:pPr marL="800100" lvl="1" indent="-342900">
              <a:spcBef>
                <a:spcPct val="25000"/>
              </a:spcBef>
              <a:buFontTx/>
              <a:buChar char="•"/>
            </a:pPr>
            <a:r>
              <a:rPr lang="en-US" sz="2400" b="1" dirty="0"/>
              <a:t>The technology reaches across national boundaries, around Earth</a:t>
            </a:r>
          </a:p>
          <a:p>
            <a:pPr marL="800100" lvl="1" indent="-342900">
              <a:spcBef>
                <a:spcPct val="25000"/>
              </a:spcBef>
              <a:buFontTx/>
              <a:buChar char="•"/>
            </a:pPr>
            <a:r>
              <a:rPr lang="en-US" sz="2400" b="1" dirty="0"/>
              <a:t>Effect: </a:t>
            </a:r>
          </a:p>
          <a:p>
            <a:pPr marL="1257300" lvl="2" indent="-342900">
              <a:spcBef>
                <a:spcPct val="25000"/>
              </a:spcBef>
              <a:buFontTx/>
              <a:buChar char="•"/>
            </a:pPr>
            <a:r>
              <a:rPr lang="en-US" sz="2400" b="1" dirty="0"/>
              <a:t>Commerce enabled across cultural and national boundaries seamlessly and without modification.</a:t>
            </a:r>
          </a:p>
          <a:p>
            <a:pPr marL="1257300" lvl="2" indent="-342900">
              <a:spcBef>
                <a:spcPct val="25000"/>
              </a:spcBef>
              <a:buFontTx/>
              <a:buChar char="•"/>
            </a:pPr>
            <a:r>
              <a:rPr lang="en-US" sz="2400" b="1" dirty="0" err="1"/>
              <a:t>Marketspace</a:t>
            </a:r>
            <a:r>
              <a:rPr lang="en-US" sz="2400" b="1" dirty="0"/>
              <a:t> includes, potentially, billions of consumers and millions of businesses  worldwide.</a:t>
            </a:r>
            <a:endParaRPr lang="en-US" sz="2400" b="1" dirty="0">
              <a:cs typeface="Times New Roman" pitchFamily="18" charset="0"/>
            </a:endParaRPr>
          </a:p>
        </p:txBody>
      </p:sp>
    </p:spTree>
    <p:extLst>
      <p:ext uri="{BB962C8B-B14F-4D97-AF65-F5344CB8AC3E}">
        <p14:creationId xmlns:p14="http://schemas.microsoft.com/office/powerpoint/2010/main" val="2028488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6" name="Rectangle 6"/>
          <p:cNvSpPr>
            <a:spLocks noChangeArrowheads="1"/>
          </p:cNvSpPr>
          <p:nvPr/>
        </p:nvSpPr>
        <p:spPr bwMode="auto">
          <a:xfrm>
            <a:off x="685800" y="1612900"/>
            <a:ext cx="7772400" cy="457200"/>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Unique Features of E-commerce Technology</a:t>
            </a:r>
          </a:p>
        </p:txBody>
      </p:sp>
      <p:sp>
        <p:nvSpPr>
          <p:cNvPr id="12291" name="Text Box 7"/>
          <p:cNvSpPr txBox="1">
            <a:spLocks noChangeArrowheads="1"/>
          </p:cNvSpPr>
          <p:nvPr/>
        </p:nvSpPr>
        <p:spPr bwMode="auto">
          <a:xfrm>
            <a:off x="1447800" y="1066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and the Internet</a:t>
            </a:r>
          </a:p>
        </p:txBody>
      </p:sp>
      <p:sp>
        <p:nvSpPr>
          <p:cNvPr id="12292" name="Rectangle 9"/>
          <p:cNvSpPr>
            <a:spLocks noChangeArrowheads="1"/>
          </p:cNvSpPr>
          <p:nvPr/>
        </p:nvSpPr>
        <p:spPr bwMode="auto">
          <a:xfrm>
            <a:off x="609600" y="2286000"/>
            <a:ext cx="8001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Bef>
                <a:spcPct val="25000"/>
              </a:spcBef>
              <a:buFontTx/>
              <a:buChar char="•"/>
            </a:pPr>
            <a:r>
              <a:rPr lang="en-US" sz="2400" b="1" dirty="0">
                <a:cs typeface="Times New Roman" pitchFamily="18" charset="0"/>
              </a:rPr>
              <a:t>Universal standards</a:t>
            </a:r>
          </a:p>
          <a:p>
            <a:pPr marL="800100" lvl="1" indent="-342900">
              <a:spcBef>
                <a:spcPct val="25000"/>
              </a:spcBef>
              <a:buFontTx/>
              <a:buChar char="•"/>
            </a:pPr>
            <a:r>
              <a:rPr lang="en-US" sz="2400" b="1" dirty="0"/>
              <a:t>One set of technology standards: Internet standards</a:t>
            </a:r>
          </a:p>
          <a:p>
            <a:pPr marL="800100" lvl="1" indent="-342900">
              <a:spcBef>
                <a:spcPct val="25000"/>
              </a:spcBef>
              <a:buFontTx/>
              <a:buChar char="•"/>
            </a:pPr>
            <a:r>
              <a:rPr lang="en-US" sz="2400" b="1" dirty="0"/>
              <a:t>Effect: </a:t>
            </a:r>
          </a:p>
          <a:p>
            <a:pPr marL="1257300" lvl="2" indent="-342900">
              <a:spcBef>
                <a:spcPct val="25000"/>
              </a:spcBef>
              <a:buFontTx/>
              <a:buChar char="•"/>
            </a:pPr>
            <a:r>
              <a:rPr lang="en-US" sz="2400" b="1" dirty="0"/>
              <a:t>Disparate computer systems easily communicate with one another.</a:t>
            </a:r>
          </a:p>
          <a:p>
            <a:pPr marL="1257300" lvl="2" indent="-342900">
              <a:spcBef>
                <a:spcPct val="25000"/>
              </a:spcBef>
              <a:buFontTx/>
              <a:buChar char="•"/>
            </a:pPr>
            <a:r>
              <a:rPr lang="en-US" sz="2400" b="1" dirty="0"/>
              <a:t>Lower</a:t>
            </a:r>
            <a:r>
              <a:rPr lang="en-US" sz="2400" b="1" dirty="0">
                <a:solidFill>
                  <a:srgbClr val="FF0000"/>
                </a:solidFill>
              </a:rPr>
              <a:t> market entry costs</a:t>
            </a:r>
            <a:r>
              <a:rPr lang="en-US" sz="2400" b="1" dirty="0"/>
              <a:t>—costs merchants must pay to bring goods to market.</a:t>
            </a:r>
          </a:p>
          <a:p>
            <a:pPr marL="1257300" lvl="2" indent="-342900">
              <a:spcBef>
                <a:spcPct val="25000"/>
              </a:spcBef>
              <a:buFontTx/>
              <a:buChar char="•"/>
            </a:pPr>
            <a:r>
              <a:rPr lang="en-US" sz="2400" b="1" dirty="0"/>
              <a:t>Lower consumers’ </a:t>
            </a:r>
            <a:r>
              <a:rPr lang="en-US" sz="2400" b="1" dirty="0">
                <a:solidFill>
                  <a:srgbClr val="FF0000"/>
                </a:solidFill>
              </a:rPr>
              <a:t>search costs</a:t>
            </a:r>
            <a:r>
              <a:rPr lang="en-US" sz="2400" b="1" dirty="0"/>
              <a:t>—effort required to find suitable products.</a:t>
            </a:r>
            <a:endParaRPr lang="en-US" sz="2400" b="1" dirty="0">
              <a:cs typeface="Times New Roman" pitchFamily="18" charset="0"/>
            </a:endParaRPr>
          </a:p>
          <a:p>
            <a:pPr marL="342900" indent="-342900">
              <a:spcBef>
                <a:spcPct val="50000"/>
              </a:spcBef>
            </a:pPr>
            <a:endParaRPr lang="en-US" sz="2800" b="1" dirty="0">
              <a:cs typeface="Times New Roman" pitchFamily="18" charset="0"/>
            </a:endParaRPr>
          </a:p>
        </p:txBody>
      </p:sp>
    </p:spTree>
    <p:extLst>
      <p:ext uri="{BB962C8B-B14F-4D97-AF65-F5344CB8AC3E}">
        <p14:creationId xmlns:p14="http://schemas.microsoft.com/office/powerpoint/2010/main" val="3856533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6" name="Rectangle 6"/>
          <p:cNvSpPr>
            <a:spLocks noChangeArrowheads="1"/>
          </p:cNvSpPr>
          <p:nvPr/>
        </p:nvSpPr>
        <p:spPr bwMode="auto">
          <a:xfrm>
            <a:off x="685800" y="1612900"/>
            <a:ext cx="7772400" cy="457200"/>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Unique Features of E-commerce Technology</a:t>
            </a:r>
          </a:p>
        </p:txBody>
      </p:sp>
      <p:sp>
        <p:nvSpPr>
          <p:cNvPr id="13315" name="Text Box 7"/>
          <p:cNvSpPr txBox="1">
            <a:spLocks noChangeArrowheads="1"/>
          </p:cNvSpPr>
          <p:nvPr/>
        </p:nvSpPr>
        <p:spPr bwMode="auto">
          <a:xfrm>
            <a:off x="1447800" y="1066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and the Internet</a:t>
            </a:r>
          </a:p>
        </p:txBody>
      </p:sp>
      <p:sp>
        <p:nvSpPr>
          <p:cNvPr id="13316" name="Rectangle 9"/>
          <p:cNvSpPr>
            <a:spLocks noChangeArrowheads="1"/>
          </p:cNvSpPr>
          <p:nvPr/>
        </p:nvSpPr>
        <p:spPr bwMode="auto">
          <a:xfrm>
            <a:off x="609600" y="2286000"/>
            <a:ext cx="7620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Bef>
                <a:spcPct val="25000"/>
              </a:spcBef>
              <a:buFontTx/>
              <a:buChar char="•"/>
            </a:pPr>
            <a:r>
              <a:rPr lang="en-US" sz="2400" b="1" dirty="0">
                <a:cs typeface="Times New Roman" pitchFamily="18" charset="0"/>
              </a:rPr>
              <a:t>Richness</a:t>
            </a:r>
          </a:p>
          <a:p>
            <a:pPr marL="800100" lvl="1" indent="-342900">
              <a:spcBef>
                <a:spcPct val="25000"/>
              </a:spcBef>
              <a:buFontTx/>
              <a:buChar char="•"/>
            </a:pPr>
            <a:r>
              <a:rPr lang="en-US" sz="2400" b="1" dirty="0"/>
              <a:t>Supports video, audio, and text messages</a:t>
            </a:r>
          </a:p>
          <a:p>
            <a:pPr marL="800100" lvl="1" indent="-342900">
              <a:spcBef>
                <a:spcPct val="25000"/>
              </a:spcBef>
              <a:buFontTx/>
              <a:buChar char="•"/>
            </a:pPr>
            <a:r>
              <a:rPr lang="en-US" sz="2400" b="1" dirty="0"/>
              <a:t>Effect: </a:t>
            </a:r>
          </a:p>
          <a:p>
            <a:pPr marL="1257300" lvl="2" indent="-342900">
              <a:spcBef>
                <a:spcPct val="25000"/>
              </a:spcBef>
              <a:buFontTx/>
              <a:buChar char="•"/>
            </a:pPr>
            <a:r>
              <a:rPr lang="en-US" sz="2400" b="1" dirty="0"/>
              <a:t>Possible to deliver rich messages with text, audio, and video simultaneously to large numbers of people.</a:t>
            </a:r>
          </a:p>
          <a:p>
            <a:pPr marL="1257300" lvl="2" indent="-342900">
              <a:spcBef>
                <a:spcPct val="25000"/>
              </a:spcBef>
              <a:buFontTx/>
              <a:buChar char="•"/>
            </a:pPr>
            <a:r>
              <a:rPr lang="en-US" sz="2400" b="1" dirty="0"/>
              <a:t>Video, audio, and text marketing messages can be integrated into single marketing message and consumer experience.</a:t>
            </a:r>
            <a:endParaRPr lang="en-US" sz="2400" b="1" dirty="0">
              <a:cs typeface="Times New Roman" pitchFamily="18" charset="0"/>
            </a:endParaRPr>
          </a:p>
          <a:p>
            <a:pPr marL="342900" indent="-342900">
              <a:spcBef>
                <a:spcPct val="50000"/>
              </a:spcBef>
            </a:pPr>
            <a:endParaRPr lang="en-US" sz="2800" b="1" dirty="0">
              <a:cs typeface="Times New Roman" pitchFamily="18" charset="0"/>
            </a:endParaRPr>
          </a:p>
        </p:txBody>
      </p:sp>
    </p:spTree>
    <p:extLst>
      <p:ext uri="{BB962C8B-B14F-4D97-AF65-F5344CB8AC3E}">
        <p14:creationId xmlns:p14="http://schemas.microsoft.com/office/powerpoint/2010/main" val="4061102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6" name="Rectangle 6"/>
          <p:cNvSpPr>
            <a:spLocks noChangeArrowheads="1"/>
          </p:cNvSpPr>
          <p:nvPr/>
        </p:nvSpPr>
        <p:spPr bwMode="auto">
          <a:xfrm>
            <a:off x="685800" y="1612900"/>
            <a:ext cx="7772400" cy="457200"/>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Unique Features of E-commerce Technology</a:t>
            </a:r>
          </a:p>
        </p:txBody>
      </p:sp>
      <p:sp>
        <p:nvSpPr>
          <p:cNvPr id="14339" name="Text Box 7"/>
          <p:cNvSpPr txBox="1">
            <a:spLocks noChangeArrowheads="1"/>
          </p:cNvSpPr>
          <p:nvPr/>
        </p:nvSpPr>
        <p:spPr bwMode="auto">
          <a:xfrm>
            <a:off x="1447800" y="1066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and the Internet</a:t>
            </a:r>
          </a:p>
        </p:txBody>
      </p:sp>
      <p:sp>
        <p:nvSpPr>
          <p:cNvPr id="14340" name="Rectangle 9"/>
          <p:cNvSpPr>
            <a:spLocks noChangeArrowheads="1"/>
          </p:cNvSpPr>
          <p:nvPr/>
        </p:nvSpPr>
        <p:spPr bwMode="auto">
          <a:xfrm>
            <a:off x="609600" y="2286000"/>
            <a:ext cx="7772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Bef>
                <a:spcPct val="25000"/>
              </a:spcBef>
              <a:buFontTx/>
              <a:buChar char="•"/>
            </a:pPr>
            <a:r>
              <a:rPr lang="en-US" sz="2400" b="1" dirty="0">
                <a:cs typeface="Times New Roman" pitchFamily="18" charset="0"/>
              </a:rPr>
              <a:t>Interactivity</a:t>
            </a:r>
          </a:p>
          <a:p>
            <a:pPr marL="800100" lvl="1" indent="-342900">
              <a:spcBef>
                <a:spcPct val="25000"/>
              </a:spcBef>
              <a:buFontTx/>
              <a:buChar char="•"/>
            </a:pPr>
            <a:r>
              <a:rPr lang="en-US" sz="2400" b="1" dirty="0"/>
              <a:t>The technology works through interaction with the user</a:t>
            </a:r>
          </a:p>
          <a:p>
            <a:pPr marL="800100" lvl="1" indent="-342900">
              <a:spcBef>
                <a:spcPct val="25000"/>
              </a:spcBef>
              <a:buFontTx/>
              <a:buChar char="•"/>
            </a:pPr>
            <a:r>
              <a:rPr lang="en-US" sz="2400" b="1" dirty="0"/>
              <a:t>Effect: </a:t>
            </a:r>
          </a:p>
          <a:p>
            <a:pPr marL="1257300" lvl="2" indent="-342900">
              <a:spcBef>
                <a:spcPct val="25000"/>
              </a:spcBef>
              <a:buFontTx/>
              <a:buChar char="•"/>
            </a:pPr>
            <a:r>
              <a:rPr lang="en-US" sz="2400" b="1" dirty="0"/>
              <a:t>Consumers engaged in dialog that dynamically adjusts experience to the individual.</a:t>
            </a:r>
          </a:p>
          <a:p>
            <a:pPr marL="1257300" lvl="2" indent="-342900">
              <a:spcBef>
                <a:spcPct val="25000"/>
              </a:spcBef>
              <a:buFontTx/>
              <a:buChar char="•"/>
            </a:pPr>
            <a:r>
              <a:rPr lang="en-US" sz="2400" b="1" dirty="0"/>
              <a:t>Consumer becomes co-participant in process of delivering goods to market.</a:t>
            </a:r>
            <a:endParaRPr lang="en-US" sz="2400" b="1" dirty="0">
              <a:cs typeface="Times New Roman" pitchFamily="18" charset="0"/>
            </a:endParaRPr>
          </a:p>
          <a:p>
            <a:pPr marL="342900" indent="-342900">
              <a:spcBef>
                <a:spcPct val="50000"/>
              </a:spcBef>
            </a:pPr>
            <a:endParaRPr lang="en-US" sz="2800" b="1" dirty="0">
              <a:cs typeface="Times New Roman" pitchFamily="18" charset="0"/>
            </a:endParaRPr>
          </a:p>
        </p:txBody>
      </p:sp>
    </p:spTree>
    <p:extLst>
      <p:ext uri="{BB962C8B-B14F-4D97-AF65-F5344CB8AC3E}">
        <p14:creationId xmlns:p14="http://schemas.microsoft.com/office/powerpoint/2010/main" val="2316952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6" name="Rectangle 6"/>
          <p:cNvSpPr>
            <a:spLocks noChangeArrowheads="1"/>
          </p:cNvSpPr>
          <p:nvPr/>
        </p:nvSpPr>
        <p:spPr bwMode="auto">
          <a:xfrm>
            <a:off x="685800" y="1612900"/>
            <a:ext cx="7772400" cy="457200"/>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Unique Features of E-commerce Technology</a:t>
            </a:r>
          </a:p>
        </p:txBody>
      </p:sp>
      <p:sp>
        <p:nvSpPr>
          <p:cNvPr id="15363" name="Text Box 7"/>
          <p:cNvSpPr txBox="1">
            <a:spLocks noChangeArrowheads="1"/>
          </p:cNvSpPr>
          <p:nvPr/>
        </p:nvSpPr>
        <p:spPr bwMode="auto">
          <a:xfrm>
            <a:off x="1447800" y="1066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pitchFamily="18" charset="0"/>
              </a:rPr>
              <a:t>E-commerce and the Internet</a:t>
            </a:r>
          </a:p>
        </p:txBody>
      </p:sp>
      <p:sp>
        <p:nvSpPr>
          <p:cNvPr id="15364" name="Rectangle 9"/>
          <p:cNvSpPr>
            <a:spLocks noChangeArrowheads="1"/>
          </p:cNvSpPr>
          <p:nvPr/>
        </p:nvSpPr>
        <p:spPr bwMode="auto">
          <a:xfrm>
            <a:off x="685800" y="2286000"/>
            <a:ext cx="8153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p>
            <a:pPr marL="342900" indent="-342900">
              <a:spcBef>
                <a:spcPct val="25000"/>
              </a:spcBef>
              <a:buFontTx/>
              <a:buChar char="•"/>
            </a:pPr>
            <a:r>
              <a:rPr lang="en-US" sz="2400" b="1" dirty="0">
                <a:cs typeface="Times New Roman" pitchFamily="18" charset="0"/>
              </a:rPr>
              <a:t>Information density</a:t>
            </a:r>
          </a:p>
          <a:p>
            <a:pPr marL="800100" lvl="1" indent="-342900">
              <a:spcBef>
                <a:spcPct val="25000"/>
              </a:spcBef>
              <a:buFontTx/>
              <a:buChar char="•"/>
            </a:pPr>
            <a:r>
              <a:rPr lang="en-US" sz="2400" b="1" dirty="0"/>
              <a:t>Large increases in </a:t>
            </a:r>
            <a:r>
              <a:rPr lang="en-US" sz="2400" b="1" dirty="0">
                <a:solidFill>
                  <a:srgbClr val="FF0000"/>
                </a:solidFill>
              </a:rPr>
              <a:t>information density</a:t>
            </a:r>
            <a:r>
              <a:rPr lang="en-US" sz="2400" b="1" dirty="0"/>
              <a:t>—the total amount and quality of information available to all market participants</a:t>
            </a:r>
          </a:p>
          <a:p>
            <a:pPr marL="800100" lvl="1" indent="-342900">
              <a:spcBef>
                <a:spcPct val="25000"/>
              </a:spcBef>
              <a:buFontTx/>
              <a:buChar char="•"/>
            </a:pPr>
            <a:r>
              <a:rPr lang="en-US" sz="2400" b="1" dirty="0"/>
              <a:t>Effect:</a:t>
            </a:r>
          </a:p>
          <a:p>
            <a:pPr marL="1257300" lvl="2" indent="-342900">
              <a:spcBef>
                <a:spcPct val="25000"/>
              </a:spcBef>
              <a:buFontTx/>
              <a:buChar char="•"/>
            </a:pPr>
            <a:r>
              <a:rPr lang="en-US" sz="2400" b="1" dirty="0"/>
              <a:t>Greater </a:t>
            </a:r>
            <a:r>
              <a:rPr lang="en-US" sz="2400" b="1" dirty="0">
                <a:solidFill>
                  <a:srgbClr val="FF0000"/>
                </a:solidFill>
              </a:rPr>
              <a:t>price transparency</a:t>
            </a:r>
          </a:p>
          <a:p>
            <a:pPr marL="1257300" lvl="2" indent="-342900">
              <a:spcBef>
                <a:spcPct val="25000"/>
              </a:spcBef>
              <a:buFontTx/>
              <a:buChar char="•"/>
            </a:pPr>
            <a:r>
              <a:rPr lang="en-US" sz="2400" b="1" dirty="0"/>
              <a:t>Greater cost transparency</a:t>
            </a:r>
          </a:p>
          <a:p>
            <a:pPr marL="1257300" lvl="2" indent="-342900">
              <a:spcBef>
                <a:spcPct val="25000"/>
              </a:spcBef>
              <a:buFontTx/>
              <a:buChar char="•"/>
            </a:pPr>
            <a:r>
              <a:rPr lang="en-US" sz="2400" b="1" dirty="0"/>
              <a:t>Enables merchants to engage in </a:t>
            </a:r>
            <a:r>
              <a:rPr lang="en-US" sz="2400" b="1" dirty="0">
                <a:solidFill>
                  <a:srgbClr val="FF0000"/>
                </a:solidFill>
              </a:rPr>
              <a:t>price discrimination</a:t>
            </a:r>
          </a:p>
          <a:p>
            <a:pPr marL="342900" indent="-342900">
              <a:spcBef>
                <a:spcPct val="50000"/>
              </a:spcBef>
            </a:pPr>
            <a:endParaRPr lang="en-US" sz="2800" b="1" dirty="0">
              <a:cs typeface="Times New Roman" pitchFamily="18" charset="0"/>
            </a:endParaRPr>
          </a:p>
        </p:txBody>
      </p:sp>
    </p:spTree>
    <p:extLst>
      <p:ext uri="{BB962C8B-B14F-4D97-AF65-F5344CB8AC3E}">
        <p14:creationId xmlns:p14="http://schemas.microsoft.com/office/powerpoint/2010/main" val="1148082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4143</Words>
  <Application>Microsoft Office PowerPoint</Application>
  <PresentationFormat>On-screen Show (4:3)</PresentationFormat>
  <Paragraphs>333</Paragraphs>
  <Slides>34</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ＭＳ Ｐゴシック</vt:lpstr>
      <vt:lpstr>ＭＳ Ｐゴシック</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Furman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 Dept</dc:creator>
  <cp:lastModifiedBy>peggy batchelor</cp:lastModifiedBy>
  <cp:revision>9</cp:revision>
  <dcterms:created xsi:type="dcterms:W3CDTF">2012-10-12T11:35:54Z</dcterms:created>
  <dcterms:modified xsi:type="dcterms:W3CDTF">2016-11-16T21:00:14Z</dcterms:modified>
</cp:coreProperties>
</file>