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0" autoAdjust="0"/>
    <p:restoredTop sz="86408" autoAdjust="0"/>
  </p:normalViewPr>
  <p:slideViewPr>
    <p:cSldViewPr>
      <p:cViewPr>
        <p:scale>
          <a:sx n="50" d="100"/>
          <a:sy n="50" d="100"/>
        </p:scale>
        <p:origin x="-702" y="-330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9263" y="8220075"/>
            <a:ext cx="57261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5372100" algn="r"/>
              </a:tabLst>
            </a:pPr>
            <a:r>
              <a:rPr lang="en-US" sz="1000">
                <a:latin typeface="Times New Roman" pitchFamily="18" charset="0"/>
              </a:rPr>
              <a:t>Chapter 4	</a:t>
            </a:r>
            <a:fld id="{7B7BA544-043F-4F87-8B00-6DBF8E16AB4E}" type="slidenum">
              <a:rPr lang="en-US" sz="1000">
                <a:latin typeface="Times New Roman" pitchFamily="18" charset="0"/>
              </a:rPr>
              <a:pPr eaLnBrk="0" hangingPunct="0">
                <a:tabLst>
                  <a:tab pos="5372100" algn="r"/>
                </a:tabLst>
              </a:pPr>
              <a:t>‹#›</a:t>
            </a:fld>
            <a:endParaRPr lang="en-US" sz="1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9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0225"/>
            <a:ext cx="50307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50778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E8CCB-FCA3-4CB2-B8AC-B27382E5E1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BCD40-CD4C-48B9-BA42-475E46AA5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9D17C-F1C2-4E36-BE06-04E974042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F8B2A-C84C-49CB-9C9B-336CBD5EF0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1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AAACC-9295-4845-B3A6-7B9E9E3D2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3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C04D9-3DB6-4468-A6BE-1B9DA3FF2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5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EECAC-3199-4C80-B58D-516D4DE08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1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2600-0D28-4009-B365-B37DAADCC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38D97-EA7E-4202-9ACD-CD827EC3E6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EA4C2-E624-4D03-BFB1-9B8A362069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6674C-7040-4868-B892-2FA02E6F6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8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8AB219-9063-479B-8D88-BE893297F2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4B5B-2DDE-4F7A-AF6D-FB460825DEB4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EDI: Electronic Data Interchange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What is EDI?</a:t>
            </a:r>
          </a:p>
          <a:p>
            <a:endParaRPr lang="en-US" sz="1200"/>
          </a:p>
          <a:p>
            <a:pPr lvl="1"/>
            <a:r>
              <a:rPr lang="en-US" sz="3200"/>
              <a:t>Exchange of electronic data between companies using precisely defined transactions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Set of hardware, software, and standards that accommodate the EDI process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FAA0-8C98-466E-8FE1-98210FDA0CD9}" type="slidenum">
              <a:rPr lang="en-US"/>
              <a:pPr/>
              <a:t>10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382000" cy="4191000"/>
          </a:xfrm>
        </p:spPr>
        <p:txBody>
          <a:bodyPr/>
          <a:lstStyle/>
          <a:p>
            <a:r>
              <a:rPr lang="en-US" sz="3200"/>
              <a:t>The Importance of EDI</a:t>
            </a:r>
          </a:p>
          <a:p>
            <a:pPr lvl="1"/>
            <a:r>
              <a:rPr lang="en-US" sz="2400"/>
              <a:t>Need for timely, reliable data exchange in response to rapidly changing markets</a:t>
            </a:r>
            <a:endParaRPr lang="en-US"/>
          </a:p>
          <a:p>
            <a:pPr lvl="1"/>
            <a:r>
              <a:rPr lang="en-US" sz="2400"/>
              <a:t>Emergence of standards and guidelines</a:t>
            </a:r>
            <a:endParaRPr lang="en-US"/>
          </a:p>
          <a:p>
            <a:pPr lvl="1"/>
            <a:r>
              <a:rPr lang="en-US" sz="2400"/>
              <a:t>Spread of information into many organizational units</a:t>
            </a:r>
            <a:endParaRPr lang="en-US"/>
          </a:p>
          <a:p>
            <a:pPr lvl="1"/>
            <a:r>
              <a:rPr lang="en-US" sz="2400"/>
              <a:t>Greater reliability of information technology</a:t>
            </a:r>
            <a:endParaRPr lang="en-US"/>
          </a:p>
          <a:p>
            <a:pPr lvl="1"/>
            <a:r>
              <a:rPr lang="en-US" sz="2400"/>
              <a:t>Globalization of organizations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6815-5F11-4393-B9E6-1AA696F77CC5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1066800" y="1600200"/>
            <a:ext cx="7162800" cy="4838700"/>
            <a:chOff x="1680" y="1200"/>
            <a:chExt cx="3408" cy="2857"/>
          </a:xfrm>
        </p:grpSpPr>
        <p:pic>
          <p:nvPicPr>
            <p:cNvPr id="232451" name="Picture 3" descr="Fig11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9" t="3055" r="9895" b="12950"/>
            <a:stretch>
              <a:fillRect/>
            </a:stretch>
          </p:blipFill>
          <p:spPr bwMode="auto">
            <a:xfrm>
              <a:off x="1680" y="1200"/>
              <a:ext cx="3408" cy="2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2452" name="Text Box 4"/>
            <p:cNvSpPr txBox="1">
              <a:spLocks noChangeArrowheads="1"/>
            </p:cNvSpPr>
            <p:nvPr/>
          </p:nvSpPr>
          <p:spPr bwMode="white">
            <a:xfrm>
              <a:off x="1728" y="3840"/>
              <a:ext cx="3312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Times New Roman" pitchFamily="18" charset="0"/>
                </a:rPr>
                <a:t>Figure 11.2</a:t>
              </a:r>
              <a:r>
                <a:rPr lang="en-US" b="1">
                  <a:latin typeface="Times New Roman" pitchFamily="18" charset="0"/>
                </a:rPr>
                <a:t> Benefits of EDI</a:t>
              </a:r>
            </a:p>
          </p:txBody>
        </p:sp>
      </p:grpSp>
      <p:sp>
        <p:nvSpPr>
          <p:cNvPr id="232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4751-FDB8-4245-8B80-AFD823EEF64D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grpSp>
        <p:nvGrpSpPr>
          <p:cNvPr id="233475" name="Group 3"/>
          <p:cNvGrpSpPr>
            <a:grpSpLocks/>
          </p:cNvGrpSpPr>
          <p:nvPr/>
        </p:nvGrpSpPr>
        <p:grpSpPr bwMode="auto">
          <a:xfrm>
            <a:off x="533400" y="1500188"/>
            <a:ext cx="8305800" cy="5205412"/>
            <a:chOff x="1488" y="1200"/>
            <a:chExt cx="4080" cy="2901"/>
          </a:xfrm>
        </p:grpSpPr>
        <p:pic>
          <p:nvPicPr>
            <p:cNvPr id="233476" name="Picture 4" descr="Fig11-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50" r="2188" b="12418"/>
            <a:stretch>
              <a:fillRect/>
            </a:stretch>
          </p:blipFill>
          <p:spPr bwMode="auto">
            <a:xfrm>
              <a:off x="1488" y="1200"/>
              <a:ext cx="4080" cy="2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3477" name="Text Box 5"/>
            <p:cNvSpPr txBox="1">
              <a:spLocks noChangeArrowheads="1"/>
            </p:cNvSpPr>
            <p:nvPr/>
          </p:nvSpPr>
          <p:spPr bwMode="white">
            <a:xfrm>
              <a:off x="1488" y="3744"/>
              <a:ext cx="4032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  <a:latin typeface="Times New Roman" pitchFamily="18" charset="0"/>
                </a:rPr>
                <a:t>Figure 11.3</a:t>
              </a:r>
              <a:r>
                <a:rPr lang="en-US" b="1">
                  <a:latin typeface="Times New Roman" pitchFamily="18" charset="0"/>
                </a:rPr>
                <a:t> Suppliers, manufacturers, and retailers cooperate in some of the most successful applications of EDI.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29A5-DF67-4C3B-9E60-3EF2C662C7E3}" type="slidenum">
              <a:rPr lang="en-US"/>
              <a:pPr/>
              <a:t>4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Exchange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does EDI work? (Figure 11.4)</a:t>
            </a:r>
          </a:p>
          <a:p>
            <a:pPr lvl="1"/>
            <a:r>
              <a:rPr lang="en-US" sz="2400"/>
              <a:t>Supplier’s proposal sent electronically to purchasing organization.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Electronic contract approved over network.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Supplier manufactures and packages goods, attaching shipping data recorded on a bar code.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Quantities shipped and prices entered in system and flowed to invoicing program;  invoices transmitted to purchasing organization</a:t>
            </a:r>
          </a:p>
          <a:p>
            <a:pPr lvl="1"/>
            <a:endParaRPr lang="en-US" sz="2400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2CAE-1FCE-4840-BA52-6B5848CDA252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Exchange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 lvl="1"/>
            <a:r>
              <a:rPr lang="en-US" sz="2400"/>
              <a:t>Manufacturer ships order.</a:t>
            </a:r>
          </a:p>
          <a:p>
            <a:pPr lvl="1"/>
            <a:r>
              <a:rPr lang="en-US" sz="2400"/>
              <a:t>Shipment notice EDI transaction sent (not shown)</a:t>
            </a:r>
          </a:p>
          <a:p>
            <a:pPr lvl="1"/>
            <a:r>
              <a:rPr lang="en-US" sz="2400"/>
              <a:t>Purchasing organization receives packages, scans bar code, and compares data to invoices actual items received.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Payment approval transferred electronically.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Bank transfers funds from purchaser to supplier’s account using electronic fund transfer (EFT).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179E-3740-4AA5-A5D1-D48AD9D9A52B}" type="slidenum">
              <a:rPr lang="en-US"/>
              <a:pPr/>
              <a:t>6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pic>
        <p:nvPicPr>
          <p:cNvPr id="236548" name="Picture 4" descr="Fig11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5" r="14557" b="7463"/>
          <a:stretch>
            <a:fillRect/>
          </a:stretch>
        </p:blipFill>
        <p:spPr bwMode="auto">
          <a:xfrm>
            <a:off x="381000" y="1447800"/>
            <a:ext cx="8305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6549" name="Text Box 5"/>
          <p:cNvSpPr txBox="1">
            <a:spLocks noChangeArrowheads="1"/>
          </p:cNvSpPr>
          <p:nvPr/>
        </p:nvSpPr>
        <p:spPr bwMode="white">
          <a:xfrm>
            <a:off x="304800" y="6019800"/>
            <a:ext cx="2359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Figure 11.4</a:t>
            </a: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6DCEB-ABB7-480B-BB3C-9E99B0611B4B}" type="slidenum">
              <a:rPr lang="en-US"/>
              <a:pPr/>
              <a:t>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001000" cy="838200"/>
          </a:xfrm>
        </p:spPr>
        <p:txBody>
          <a:bodyPr/>
          <a:lstStyle/>
          <a:p>
            <a:r>
              <a:rPr lang="en-US"/>
              <a:t>Electronic Data Interchange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533400" y="1676400"/>
            <a:ext cx="8229600" cy="4191000"/>
          </a:xfrm>
          <a:noFill/>
          <a:ln/>
        </p:spPr>
        <p:txBody>
          <a:bodyPr/>
          <a:lstStyle/>
          <a:p>
            <a:r>
              <a:rPr lang="en-US" sz="3200"/>
              <a:t>EDI Standards</a:t>
            </a:r>
          </a:p>
          <a:p>
            <a:pPr lvl="1"/>
            <a:r>
              <a:rPr lang="en-US" sz="2400"/>
              <a:t>EDI requires companies to agree on standards</a:t>
            </a:r>
          </a:p>
          <a:p>
            <a:pPr lvl="2"/>
            <a:r>
              <a:rPr lang="en-US"/>
              <a:t>Compatible hardware and software</a:t>
            </a:r>
          </a:p>
          <a:p>
            <a:pPr lvl="2"/>
            <a:r>
              <a:rPr lang="en-US"/>
              <a:t>Agreed upon electronic form format</a:t>
            </a:r>
          </a:p>
          <a:p>
            <a:pPr lvl="2"/>
            <a:endParaRPr lang="en-US"/>
          </a:p>
          <a:p>
            <a:pPr lvl="1"/>
            <a:r>
              <a:rPr lang="en-US" sz="2400"/>
              <a:t>Established EDI standards</a:t>
            </a:r>
          </a:p>
          <a:p>
            <a:pPr lvl="2"/>
            <a:r>
              <a:rPr lang="en-US"/>
              <a:t>Automotive Industry Action Group (AIAG)</a:t>
            </a:r>
          </a:p>
          <a:p>
            <a:pPr lvl="2"/>
            <a:r>
              <a:rPr lang="en-US"/>
              <a:t>X.12 </a:t>
            </a:r>
            <a:r>
              <a:rPr lang="en-US" i="1"/>
              <a:t>de facto </a:t>
            </a:r>
            <a:r>
              <a:rPr lang="en-US"/>
              <a:t>umbrella standard in U.S. and Canada</a:t>
            </a:r>
          </a:p>
          <a:p>
            <a:pPr lvl="2"/>
            <a:r>
              <a:rPr lang="en-US"/>
              <a:t>EDI for Administration, Commerce, and Trade (EDIFACT) umbrella of standards in Europe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BE82-9A4E-48A8-A476-448C3299C53D}" type="slidenum">
              <a:rPr lang="en-US"/>
              <a:pPr/>
              <a:t>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How to Subscribe to EDI</a:t>
            </a:r>
          </a:p>
          <a:p>
            <a:pPr lvl="1"/>
            <a:r>
              <a:rPr lang="en-US" sz="3200"/>
              <a:t>Larger companies purchase hardware and software</a:t>
            </a:r>
          </a:p>
          <a:p>
            <a:pPr lvl="1"/>
            <a:r>
              <a:rPr lang="en-US" sz="3200"/>
              <a:t>Medium and small companies seek third-party service</a:t>
            </a:r>
          </a:p>
          <a:p>
            <a:pPr lvl="2"/>
            <a:r>
              <a:rPr lang="en-US" sz="2800"/>
              <a:t>Value-added networking (VAN) </a:t>
            </a:r>
          </a:p>
          <a:p>
            <a:pPr lvl="2"/>
            <a:r>
              <a:rPr lang="en-US" sz="2800"/>
              <a:t>Managed network services available for a fee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4293-F9B4-4828-A4EF-CC34F25890E2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Electronic Data Interchange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EDI on the Web</a:t>
            </a:r>
          </a:p>
          <a:p>
            <a:pPr lvl="1"/>
            <a:r>
              <a:rPr lang="en-US" sz="3200"/>
              <a:t>Advantages of Web EDI</a:t>
            </a:r>
          </a:p>
          <a:p>
            <a:pPr lvl="2"/>
            <a:r>
              <a:rPr lang="en-US"/>
              <a:t>Lower cost</a:t>
            </a:r>
          </a:p>
          <a:p>
            <a:pPr lvl="2"/>
            <a:r>
              <a:rPr lang="en-US"/>
              <a:t>More familiar software</a:t>
            </a:r>
          </a:p>
          <a:p>
            <a:pPr lvl="2"/>
            <a:r>
              <a:rPr lang="en-US"/>
              <a:t>Worldwide connectivity</a:t>
            </a:r>
          </a:p>
          <a:p>
            <a:pPr lvl="1"/>
            <a:endParaRPr lang="en-US" sz="2400"/>
          </a:p>
          <a:p>
            <a:pPr lvl="1"/>
            <a:r>
              <a:rPr lang="en-US" sz="3200"/>
              <a:t>Disadvantages of Web EDI</a:t>
            </a:r>
          </a:p>
          <a:p>
            <a:pPr lvl="2"/>
            <a:r>
              <a:rPr lang="en-US"/>
              <a:t>Low speed</a:t>
            </a:r>
          </a:p>
          <a:p>
            <a:pPr lvl="2"/>
            <a:r>
              <a:rPr lang="en-US"/>
              <a:t>Poor security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Pages>65</Pages>
  <Words>346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EDI: Electronic Data Interchange</vt:lpstr>
      <vt:lpstr>Electronic Data Interchange</vt:lpstr>
      <vt:lpstr>Electronic Data Interchange</vt:lpstr>
      <vt:lpstr>Electronic Data Exchange</vt:lpstr>
      <vt:lpstr>Electronic Data Exchange</vt:lpstr>
      <vt:lpstr>Electronic Data Interchange</vt:lpstr>
      <vt:lpstr>Electronic Data Interchange</vt:lpstr>
      <vt:lpstr>Electronic Data Interchange</vt:lpstr>
      <vt:lpstr>Electronic Data Interchange</vt:lpstr>
      <vt:lpstr>Electronic Data Interchange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Information Systems</dc:title>
  <dc:creator>Effy Oz</dc:creator>
  <cp:lastModifiedBy>CS Dept</cp:lastModifiedBy>
  <cp:revision>62</cp:revision>
  <cp:lastPrinted>2012-09-24T15:33:30Z</cp:lastPrinted>
  <dcterms:created xsi:type="dcterms:W3CDTF">1997-06-29T01:29:08Z</dcterms:created>
  <dcterms:modified xsi:type="dcterms:W3CDTF">2012-09-24T15:34:04Z</dcterms:modified>
</cp:coreProperties>
</file>