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7" r:id="rId2"/>
    <p:sldId id="263" r:id="rId3"/>
    <p:sldId id="264" r:id="rId4"/>
    <p:sldId id="265" r:id="rId5"/>
    <p:sldId id="266" r:id="rId6"/>
    <p:sldId id="267" r:id="rId7"/>
    <p:sldId id="269" r:id="rId8"/>
    <p:sldId id="270" r:id="rId9"/>
    <p:sldId id="271" r:id="rId10"/>
    <p:sldId id="272" r:id="rId11"/>
    <p:sldId id="273" r:id="rId12"/>
    <p:sldId id="275" r:id="rId13"/>
    <p:sldId id="276" r:id="rId14"/>
    <p:sldId id="277" r:id="rId15"/>
    <p:sldId id="279" r:id="rId16"/>
    <p:sldId id="278" r:id="rId17"/>
    <p:sldId id="280" r:id="rId18"/>
    <p:sldId id="281" r:id="rId19"/>
    <p:sldId id="282" r:id="rId20"/>
    <p:sldId id="283" r:id="rId21"/>
    <p:sldId id="284" r:id="rId22"/>
    <p:sldId id="286" r:id="rId23"/>
    <p:sldId id="287" r:id="rId24"/>
    <p:sldId id="288" r:id="rId25"/>
    <p:sldId id="289" r:id="rId26"/>
    <p:sldId id="290" r:id="rId27"/>
    <p:sldId id="291" r:id="rId28"/>
    <p:sldId id="294" r:id="rId29"/>
    <p:sldId id="295" r:id="rId30"/>
    <p:sldId id="29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45" autoAdjust="0"/>
  </p:normalViewPr>
  <p:slideViewPr>
    <p:cSldViewPr>
      <p:cViewPr varScale="1">
        <p:scale>
          <a:sx n="56" d="100"/>
          <a:sy n="56" d="100"/>
        </p:scale>
        <p:origin x="1806" y="60"/>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148DB1-8BA7-4AF4-B30F-681910D7850D}" type="datetimeFigureOut">
              <a:rPr lang="en-US" smtClean="0"/>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CE8C01-EFDD-40F7-9BDF-206E2CB2143E}" type="slidenum">
              <a:rPr lang="en-US" smtClean="0"/>
              <a:t>‹#›</a:t>
            </a:fld>
            <a:endParaRPr lang="en-US"/>
          </a:p>
        </p:txBody>
      </p:sp>
    </p:spTree>
    <p:extLst>
      <p:ext uri="{BB962C8B-B14F-4D97-AF65-F5344CB8AC3E}">
        <p14:creationId xmlns:p14="http://schemas.microsoft.com/office/powerpoint/2010/main" val="3655095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zimuth-interactive.com/ESS9_Videos/pdfcases/Chapter08_Case1.pdf"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azimuth-interactive.com/ESS9_Videos/pdfcases/Chapter08_Case2.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0890521-401A-4746-9A8B-07777095F004}" type="slidenum">
              <a:rPr lang="en-US" sz="1200" smtClean="0">
                <a:latin typeface="Times New Roman" pitchFamily="18" charset="0"/>
              </a:rPr>
              <a:pPr eaLnBrk="1" hangingPunct="1"/>
              <a:t>1</a:t>
            </a:fld>
            <a:endParaRPr lang="en-US" sz="1200" smtClean="0">
              <a:latin typeface="Times New Roman" pitchFamily="18" charset="0"/>
            </a:endParaRPr>
          </a:p>
        </p:txBody>
      </p:sp>
      <p:sp>
        <p:nvSpPr>
          <p:cNvPr id="40963" name="Rectangle 1026"/>
          <p:cNvSpPr>
            <a:spLocks noGrp="1" noRot="1" noChangeAspect="1" noChangeArrowheads="1" noTextEdit="1"/>
          </p:cNvSpPr>
          <p:nvPr>
            <p:ph type="sldImg"/>
          </p:nvPr>
        </p:nvSpPr>
        <p:spPr>
          <a:ln/>
        </p:spPr>
      </p:sp>
      <p:sp>
        <p:nvSpPr>
          <p:cNvPr id="409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There are two video cases available for this chapter:</a:t>
            </a:r>
          </a:p>
          <a:p>
            <a:pPr eaLnBrk="1" hangingPunct="1"/>
            <a:endParaRPr lang="en-US" smtClean="0">
              <a:latin typeface="Times New Roman" pitchFamily="18" charset="0"/>
            </a:endParaRPr>
          </a:p>
          <a:p>
            <a:r>
              <a:rPr lang="en-US" smtClean="0">
                <a:latin typeface="Times New Roman" pitchFamily="18" charset="0"/>
              </a:rPr>
              <a:t>Case 1 </a:t>
            </a:r>
            <a:r>
              <a:rPr lang="en-US" smtClean="0">
                <a:latin typeface="Times New Roman" pitchFamily="18" charset="0"/>
                <a:hlinkClick r:id="rId3"/>
              </a:rPr>
              <a:t>Sinosteel Strengthens Business Management with ERP Applications</a:t>
            </a:r>
            <a:endParaRPr lang="en-US" smtClean="0">
              <a:latin typeface="Times New Roman" pitchFamily="18" charset="0"/>
            </a:endParaRPr>
          </a:p>
          <a:p>
            <a:r>
              <a:rPr lang="en-US" smtClean="0">
                <a:latin typeface="Times New Roman" pitchFamily="18" charset="0"/>
              </a:rPr>
              <a:t>Case 2 </a:t>
            </a:r>
            <a:r>
              <a:rPr lang="en-US" smtClean="0">
                <a:latin typeface="Times New Roman" pitchFamily="18" charset="0"/>
                <a:hlinkClick r:id="rId4"/>
              </a:rPr>
              <a:t>Ingram Micro and H&amp;R Block Get Close to Their Customers</a:t>
            </a:r>
            <a:endParaRPr lang="en-US" smtClean="0">
              <a:latin typeface="Times New Roman" pitchFamily="18" charset="0"/>
            </a:endParaRPr>
          </a:p>
        </p:txBody>
      </p:sp>
    </p:spTree>
    <p:extLst>
      <p:ext uri="{BB962C8B-B14F-4D97-AF65-F5344CB8AC3E}">
        <p14:creationId xmlns:p14="http://schemas.microsoft.com/office/powerpoint/2010/main" val="1391989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discusses how Internet technology has changed supply chains, allowing integration with external supply chains, using intranets and extranets.  Ask students what the value is of sharing supply chain information with external supply chain partners.</a:t>
            </a:r>
          </a:p>
          <a:p>
            <a:pPr eaLnBrk="1" hangingPunct="1"/>
            <a:endParaRPr lang="en-US" smtClean="0">
              <a:latin typeface="Times New Roman" pitchFamily="18"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53EF5CA-F6DB-4C28-8DB3-547AC730C2FB}" type="slidenum">
              <a:rPr lang="en-US" sz="1200" smtClean="0">
                <a:latin typeface="Times New Roman" pitchFamily="18" charset="0"/>
              </a:rPr>
              <a:pPr eaLnBrk="1" hangingPunct="1"/>
              <a:t>10</a:t>
            </a:fld>
            <a:endParaRPr lang="en-US" sz="1200" smtClean="0">
              <a:latin typeface="Times New Roman" pitchFamily="18" charset="0"/>
            </a:endParaRPr>
          </a:p>
        </p:txBody>
      </p:sp>
    </p:spTree>
    <p:extLst>
      <p:ext uri="{BB962C8B-B14F-4D97-AF65-F5344CB8AC3E}">
        <p14:creationId xmlns:p14="http://schemas.microsoft.com/office/powerpoint/2010/main" val="3959530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illustrates how an intranet can be used to integrate information from isolated business processes within the firm. </a:t>
            </a:r>
          </a:p>
          <a:p>
            <a:pPr eaLnBrk="1" hangingPunct="1"/>
            <a:endParaRPr lang="en-US" smtClean="0">
              <a:latin typeface="Times New Roman" pitchFamily="18"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E554BE6-0E04-4C6A-B17B-5A157630240E}" type="slidenum">
              <a:rPr lang="en-US" sz="1200" smtClean="0">
                <a:latin typeface="Times New Roman" pitchFamily="18" charset="0"/>
              </a:rPr>
              <a:pPr eaLnBrk="1" hangingPunct="1"/>
              <a:t>11</a:t>
            </a:fld>
            <a:endParaRPr lang="en-US" sz="1200" smtClean="0">
              <a:latin typeface="Times New Roman" pitchFamily="18" charset="0"/>
            </a:endParaRPr>
          </a:p>
        </p:txBody>
      </p:sp>
    </p:spTree>
    <p:extLst>
      <p:ext uri="{BB962C8B-B14F-4D97-AF65-F5344CB8AC3E}">
        <p14:creationId xmlns:p14="http://schemas.microsoft.com/office/powerpoint/2010/main" val="874559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This slide discusses the additional complexities experienced by global supply chains. The text cites the example of  Koret of California, which uses e-SPS Web-based software to gain end-to-end visibility into its entire global supply chain. Today’s apparel industry relies heavily on outsourcing to contract manufacturers in China and other low-wage countries. Apparel companies are starting to use the Web to manage their global supply chain and production issues.</a:t>
            </a:r>
          </a:p>
          <a:p>
            <a:pPr eaLnBrk="1" hangingPunct="1"/>
            <a:endParaRPr lang="en-US" smtClean="0">
              <a:latin typeface="Times New Roman" pitchFamily="18"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D244B91-1020-4334-A182-AF9614DFB78B}" type="slidenum">
              <a:rPr lang="en-US" sz="1200" smtClean="0">
                <a:latin typeface="Times New Roman" pitchFamily="18" charset="0"/>
              </a:rPr>
              <a:pPr eaLnBrk="1" hangingPunct="1"/>
              <a:t>12</a:t>
            </a:fld>
            <a:endParaRPr lang="en-US" sz="1200" smtClean="0">
              <a:latin typeface="Times New Roman" pitchFamily="18" charset="0"/>
            </a:endParaRPr>
          </a:p>
        </p:txBody>
      </p:sp>
    </p:spTree>
    <p:extLst>
      <p:ext uri="{BB962C8B-B14F-4D97-AF65-F5344CB8AC3E}">
        <p14:creationId xmlns:p14="http://schemas.microsoft.com/office/powerpoint/2010/main" val="4271885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discusses the fact that SCM systems facilitate efficient customer response, allowing the workings of the business to be driven more by customer demand, moving from push-based, sequential models to pull-based, concurrent models. </a:t>
            </a:r>
          </a:p>
          <a:p>
            <a:pPr eaLnBrk="1" hangingPunct="1"/>
            <a:endParaRPr lang="en-US" smtClean="0">
              <a:latin typeface="Times New Roman" pitchFamily="18" charset="0"/>
            </a:endParaRPr>
          </a:p>
          <a:p>
            <a:pPr eaLnBrk="1" hangingPunct="1"/>
            <a:r>
              <a:rPr lang="en-US" smtClean="0">
                <a:latin typeface="Times New Roman" pitchFamily="18" charset="0"/>
              </a:rPr>
              <a:t>Ask students for examples from the text of the pull-based model (Wal-Mart, Dell.)</a:t>
            </a:r>
          </a:p>
          <a:p>
            <a:pPr eaLnBrk="1" hangingPunct="1"/>
            <a:endParaRPr lang="en-US" smtClean="0">
              <a:latin typeface="Times New Roman" pitchFamily="18"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69BF7D4-76A8-4507-AC10-FCF5BEBC1E25}" type="slidenum">
              <a:rPr lang="en-US" sz="1200" smtClean="0">
                <a:latin typeface="Times New Roman" pitchFamily="18" charset="0"/>
              </a:rPr>
              <a:pPr eaLnBrk="1" hangingPunct="1"/>
              <a:t>13</a:t>
            </a:fld>
            <a:endParaRPr lang="en-US" sz="1200" smtClean="0">
              <a:latin typeface="Times New Roman" pitchFamily="18" charset="0"/>
            </a:endParaRPr>
          </a:p>
        </p:txBody>
      </p:sp>
    </p:spTree>
    <p:extLst>
      <p:ext uri="{BB962C8B-B14F-4D97-AF65-F5344CB8AC3E}">
        <p14:creationId xmlns:p14="http://schemas.microsoft.com/office/powerpoint/2010/main" val="3074673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illustrates the difference between the earlier, push-based model of supply chains to the pull-based model. Ask students if there are some industries uniquely suited to the pull-based model. How about automobiles, appliances, and consumer durables?  What are the draw backs of a pull-based model? </a:t>
            </a:r>
          </a:p>
          <a:p>
            <a:pPr eaLnBrk="1" hangingPunct="1"/>
            <a:endParaRPr lang="en-US" smtClean="0">
              <a:latin typeface="Times New Roman" pitchFamily="18"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7FC94B1-E90A-4F26-88B4-597C6EE43E6C}" type="slidenum">
              <a:rPr lang="en-US" sz="1200" smtClean="0">
                <a:latin typeface="Times New Roman" pitchFamily="18" charset="0"/>
              </a:rPr>
              <a:pPr eaLnBrk="1" hangingPunct="1"/>
              <a:t>14</a:t>
            </a:fld>
            <a:endParaRPr lang="en-US" sz="1200" smtClean="0">
              <a:latin typeface="Times New Roman" pitchFamily="18" charset="0"/>
            </a:endParaRPr>
          </a:p>
        </p:txBody>
      </p:sp>
    </p:spTree>
    <p:extLst>
      <p:ext uri="{BB962C8B-B14F-4D97-AF65-F5344CB8AC3E}">
        <p14:creationId xmlns:p14="http://schemas.microsoft.com/office/powerpoint/2010/main" val="3194198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This graphic illustrates the multidirectional communications within a future supply chain driven by the Internet. Private industrial networks and net marketplaces are discussed in Chapter 10. Private industrial networks are typically a large firm using an extranet to link to its suppliers and other key business partners. Net marketplaces are digital marketplaces based on Internet technology for many different buyers and sellers.</a:t>
            </a:r>
          </a:p>
          <a:p>
            <a:pPr eaLnBrk="1" hangingPunct="1"/>
            <a:endParaRPr lang="en-US" smtClean="0">
              <a:latin typeface="Times New Roman" pitchFamily="18"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4A4A862-EA7D-486E-984A-68CBD6F259E8}" type="slidenum">
              <a:rPr lang="en-US" sz="1200" smtClean="0">
                <a:latin typeface="Times New Roman" pitchFamily="18" charset="0"/>
              </a:rPr>
              <a:pPr eaLnBrk="1" hangingPunct="1"/>
              <a:t>15</a:t>
            </a:fld>
            <a:endParaRPr lang="en-US" sz="1200" smtClean="0">
              <a:latin typeface="Times New Roman" pitchFamily="18" charset="0"/>
            </a:endParaRPr>
          </a:p>
        </p:txBody>
      </p:sp>
    </p:spTree>
    <p:extLst>
      <p:ext uri="{BB962C8B-B14F-4D97-AF65-F5344CB8AC3E}">
        <p14:creationId xmlns:p14="http://schemas.microsoft.com/office/powerpoint/2010/main" val="661740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examines the value of using SCM systems to businesses. Ask students how increased sales can result from a more efficient supply chain.</a:t>
            </a:r>
          </a:p>
          <a:p>
            <a:pPr eaLnBrk="1" hangingPunct="1"/>
            <a:endParaRPr lang="en-US" smtClean="0">
              <a:latin typeface="Times New Roman" pitchFamily="18"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E233AA0-60E6-498C-BA07-F5B631660384}" type="slidenum">
              <a:rPr lang="en-US" sz="1200" smtClean="0">
                <a:latin typeface="Times New Roman" pitchFamily="18" charset="0"/>
              </a:rPr>
              <a:pPr eaLnBrk="1" hangingPunct="1"/>
              <a:t>16</a:t>
            </a:fld>
            <a:endParaRPr lang="en-US" sz="1200" smtClean="0">
              <a:latin typeface="Times New Roman" pitchFamily="18" charset="0"/>
            </a:endParaRPr>
          </a:p>
        </p:txBody>
      </p:sp>
    </p:spTree>
    <p:extLst>
      <p:ext uri="{BB962C8B-B14F-4D97-AF65-F5344CB8AC3E}">
        <p14:creationId xmlns:p14="http://schemas.microsoft.com/office/powerpoint/2010/main" val="2960913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introduces the concept of customer relationship management as a key function of the business and the use of CRM systems to provide a single place to consolidate and analyze data about the customer. Ask students to provide examples of the different types of customer data that would be captured by a firm. What types of valuable information does the firm need to know about its customers (most profitable, loyal customers). Have students directly interacted with a SCM? They probably do not know it, but anytime they call into a call center for help they are dealing with some kind of SRM that tracks some or all of their interactions with a firm. </a:t>
            </a:r>
          </a:p>
          <a:p>
            <a:pPr eaLnBrk="1" hangingPunct="1"/>
            <a:endParaRPr lang="en-US" smtClean="0">
              <a:latin typeface="Times New Roman" pitchFamily="18"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CB72B53-F71F-419B-9CC1-3D3233F5BD50}" type="slidenum">
              <a:rPr lang="en-US" sz="1200" smtClean="0">
                <a:latin typeface="Times New Roman" pitchFamily="18" charset="0"/>
              </a:rPr>
              <a:pPr eaLnBrk="1" hangingPunct="1"/>
              <a:t>17</a:t>
            </a:fld>
            <a:endParaRPr lang="en-US" sz="1200" smtClean="0">
              <a:latin typeface="Times New Roman" pitchFamily="18" charset="0"/>
            </a:endParaRPr>
          </a:p>
        </p:txBody>
      </p:sp>
    </p:spTree>
    <p:extLst>
      <p:ext uri="{BB962C8B-B14F-4D97-AF65-F5344CB8AC3E}">
        <p14:creationId xmlns:p14="http://schemas.microsoft.com/office/powerpoint/2010/main" val="1611827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illustrates the functions found in the integrated applications of a CRM system. </a:t>
            </a:r>
          </a:p>
          <a:p>
            <a:pPr eaLnBrk="1" hangingPunct="1"/>
            <a:endParaRPr lang="en-US" smtClean="0">
              <a:latin typeface="Times New Roman" pitchFamily="18"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CED4B47-520B-4F24-A666-86462A9CC8A4}" type="slidenum">
              <a:rPr lang="en-US" sz="1200" smtClean="0">
                <a:latin typeface="Times New Roman" pitchFamily="18" charset="0"/>
              </a:rPr>
              <a:pPr eaLnBrk="1" hangingPunct="1"/>
              <a:t>18</a:t>
            </a:fld>
            <a:endParaRPr lang="en-US" sz="1200" smtClean="0">
              <a:latin typeface="Times New Roman" pitchFamily="18" charset="0"/>
            </a:endParaRPr>
          </a:p>
        </p:txBody>
      </p:sp>
    </p:spTree>
    <p:extLst>
      <p:ext uri="{BB962C8B-B14F-4D97-AF65-F5344CB8AC3E}">
        <p14:creationId xmlns:p14="http://schemas.microsoft.com/office/powerpoint/2010/main" val="2571039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smtClean="0">
                <a:latin typeface="Times New Roman" pitchFamily="18" charset="0"/>
              </a:rPr>
              <a:t>This slide discusses the types of CRM software available, which range from niche tools to full-scale enterprise-wide applications. Ask students for examples of PRM functions (</a:t>
            </a:r>
            <a:r>
              <a:rPr lang="en-US" sz="1800" smtClean="0">
                <a:latin typeface="Times New Roman" pitchFamily="18" charset="0"/>
                <a:cs typeface="Times New Roman" pitchFamily="18" charset="0"/>
              </a:rPr>
              <a:t>i</a:t>
            </a:r>
            <a:r>
              <a:rPr lang="en-US" sz="1800" smtClean="0">
                <a:latin typeface="Times New Roman" pitchFamily="18" charset="0"/>
              </a:rPr>
              <a:t>ntegrating lead generation, pricing, promotions, order configurations, and availability, tools to assess partners’ performances) and ERM functions (</a:t>
            </a:r>
            <a:r>
              <a:rPr lang="en-US" smtClean="0">
                <a:latin typeface="Times New Roman" pitchFamily="18" charset="0"/>
                <a:cs typeface="Times New Roman" pitchFamily="18" charset="0"/>
              </a:rPr>
              <a:t>s</a:t>
            </a:r>
            <a:r>
              <a:rPr lang="en-US" smtClean="0">
                <a:latin typeface="Times New Roman" pitchFamily="18" charset="0"/>
              </a:rPr>
              <a:t>etting objectives, employee performance management, performance-based compensation, employee training).</a:t>
            </a:r>
            <a:endParaRPr lang="en-US" sz="2000" b="1" smtClean="0">
              <a:latin typeface="Times New Roman" pitchFamily="18" charset="0"/>
              <a:cs typeface="Times New Roman" pitchFamily="18" charset="0"/>
            </a:endParaRPr>
          </a:p>
          <a:p>
            <a:pPr marL="1600200" lvl="3" indent="-228600">
              <a:spcAft>
                <a:spcPts val="1200"/>
              </a:spcAft>
              <a:buFontTx/>
              <a:buChar char="•"/>
            </a:pPr>
            <a:endParaRPr lang="en-US" smtClean="0">
              <a:latin typeface="Times New Roman" pitchFamily="18" charset="0"/>
            </a:endParaRPr>
          </a:p>
          <a:p>
            <a:pPr eaLnBrk="1" hangingPunct="1"/>
            <a:endParaRPr lang="en-US" smtClean="0">
              <a:latin typeface="Times New Roman" pitchFamily="18"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2E0291B-13F4-4026-89D9-97CDA45AE604}" type="slidenum">
              <a:rPr lang="en-US" sz="1200" smtClean="0">
                <a:latin typeface="Times New Roman" pitchFamily="18" charset="0"/>
              </a:rPr>
              <a:pPr eaLnBrk="1" hangingPunct="1"/>
              <a:t>19</a:t>
            </a:fld>
            <a:endParaRPr lang="en-US" sz="1200" smtClean="0">
              <a:latin typeface="Times New Roman" pitchFamily="18" charset="0"/>
            </a:endParaRPr>
          </a:p>
        </p:txBody>
      </p:sp>
    </p:spTree>
    <p:extLst>
      <p:ext uri="{BB962C8B-B14F-4D97-AF65-F5344CB8AC3E}">
        <p14:creationId xmlns:p14="http://schemas.microsoft.com/office/powerpoint/2010/main" val="53783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describes the main purpose of enterprise systems. Ask students for examples of why it might be valuable to have information from one process instantly available to another process.</a:t>
            </a:r>
          </a:p>
          <a:p>
            <a:pPr eaLnBrk="1" hangingPunct="1"/>
            <a:endParaRPr lang="en-US" smtClean="0">
              <a:latin typeface="Times New Roman" pitchFamily="18" charset="0"/>
            </a:endParaRPr>
          </a:p>
          <a:p>
            <a:pPr eaLnBrk="1" hangingPunct="1"/>
            <a:r>
              <a:rPr lang="en-US" smtClean="0">
                <a:latin typeface="Times New Roman" pitchFamily="18" charset="0"/>
              </a:rPr>
              <a:t>The text cites the example of Alcoa, which implemented enterprise software to eliminate redundant processes and systems, reduce requisition-pay-to-cycle time, reduce 20 percent of worldwide costs. This illustrates the tremendous value that an effective implementation of enterprise software can have.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F391C83-9E0C-4362-BC9D-2BFE1696D058}" type="slidenum">
              <a:rPr lang="en-US" sz="1200" smtClean="0">
                <a:latin typeface="Times New Roman" pitchFamily="18" charset="0"/>
              </a:rPr>
              <a:pPr eaLnBrk="1" hangingPunct="1"/>
              <a:t>2</a:t>
            </a:fld>
            <a:endParaRPr lang="en-US" sz="1200" smtClean="0">
              <a:latin typeface="Times New Roman" pitchFamily="18" charset="0"/>
            </a:endParaRPr>
          </a:p>
        </p:txBody>
      </p:sp>
    </p:spTree>
    <p:extLst>
      <p:ext uri="{BB962C8B-B14F-4D97-AF65-F5344CB8AC3E}">
        <p14:creationId xmlns:p14="http://schemas.microsoft.com/office/powerpoint/2010/main" val="2848991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F423477-FFFF-4D40-AD18-F2D79F910B08}" type="slidenum">
              <a:rPr lang="en-US" sz="1200" smtClean="0">
                <a:latin typeface="Times New Roman" pitchFamily="18" charset="0"/>
              </a:rPr>
              <a:pPr eaLnBrk="1" hangingPunct="1"/>
              <a:t>20</a:t>
            </a:fld>
            <a:endParaRPr lang="en-US" sz="1200" smtClean="0">
              <a:latin typeface="Times New Roman" pitchFamily="18" charset="0"/>
            </a:endParaRPr>
          </a:p>
        </p:txBody>
      </p:sp>
    </p:spTree>
    <p:extLst>
      <p:ext uri="{BB962C8B-B14F-4D97-AF65-F5344CB8AC3E}">
        <p14:creationId xmlns:p14="http://schemas.microsoft.com/office/powerpoint/2010/main" val="279157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gives an example of how CRM systems can support marketing by analyzing and evaluating marketing campaigns. </a:t>
            </a:r>
          </a:p>
          <a:p>
            <a:pPr eaLnBrk="1" hangingPunct="1"/>
            <a:endParaRPr lang="en-US" smtClean="0">
              <a:latin typeface="Times New Roman" pitchFamily="18"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1AAF177-CF7E-4442-B78E-5A0A0AF31210}" type="slidenum">
              <a:rPr lang="en-US" sz="1200" smtClean="0">
                <a:latin typeface="Times New Roman" pitchFamily="18" charset="0"/>
              </a:rPr>
              <a:pPr eaLnBrk="1" hangingPunct="1"/>
              <a:t>21</a:t>
            </a:fld>
            <a:endParaRPr lang="en-US" sz="1200" smtClean="0">
              <a:latin typeface="Times New Roman" pitchFamily="18" charset="0"/>
            </a:endParaRPr>
          </a:p>
        </p:txBody>
      </p:sp>
    </p:spTree>
    <p:extLst>
      <p:ext uri="{BB962C8B-B14F-4D97-AF65-F5344CB8AC3E}">
        <p14:creationId xmlns:p14="http://schemas.microsoft.com/office/powerpoint/2010/main" val="673433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This graphic illustrates the range of functions included in the sales, marketing, and service modules in a CRM package. As noted in the text, CRM software is business-process driven, incorporating hundreds of business processes thought to represent best practices in each of these areas. To achieve maximum benefit, companies need to revise and model their business processes to conform to the best-practice business processes in the CRM software.</a:t>
            </a:r>
          </a:p>
          <a:p>
            <a:pPr eaLnBrk="1" hangingPunct="1"/>
            <a:endParaRPr lang="en-US" smtClean="0">
              <a:latin typeface="Times New Roman" pitchFamily="18"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F56AEC1-E12D-4F0F-9B18-4CBAD53E6CB1}" type="slidenum">
              <a:rPr lang="en-US" sz="1200" smtClean="0">
                <a:latin typeface="Times New Roman" pitchFamily="18" charset="0"/>
              </a:rPr>
              <a:pPr eaLnBrk="1" hangingPunct="1"/>
              <a:t>22</a:t>
            </a:fld>
            <a:endParaRPr lang="en-US" sz="1200" smtClean="0">
              <a:latin typeface="Times New Roman" pitchFamily="18" charset="0"/>
            </a:endParaRPr>
          </a:p>
        </p:txBody>
      </p:sp>
    </p:spTree>
    <p:extLst>
      <p:ext uri="{BB962C8B-B14F-4D97-AF65-F5344CB8AC3E}">
        <p14:creationId xmlns:p14="http://schemas.microsoft.com/office/powerpoint/2010/main" val="1374529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This graphic illustrates how a best practice for increasing customer loyalty through customer service might be modeled by CRM software. What kinds of information might indicate that a customer is loyal or high value?</a:t>
            </a:r>
          </a:p>
          <a:p>
            <a:pPr eaLnBrk="1" hangingPunct="1"/>
            <a:endParaRPr lang="en-US" smtClean="0">
              <a:latin typeface="Times New Roman" pitchFamily="18"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9CF2E8E-BD70-43AA-AEC1-098685257301}" type="slidenum">
              <a:rPr lang="en-US" sz="1200" smtClean="0">
                <a:latin typeface="Times New Roman" pitchFamily="18" charset="0"/>
              </a:rPr>
              <a:pPr eaLnBrk="1" hangingPunct="1"/>
              <a:t>23</a:t>
            </a:fld>
            <a:endParaRPr lang="en-US" sz="1200" smtClean="0">
              <a:latin typeface="Times New Roman" pitchFamily="18" charset="0"/>
            </a:endParaRPr>
          </a:p>
        </p:txBody>
      </p:sp>
    </p:spTree>
    <p:extLst>
      <p:ext uri="{BB962C8B-B14F-4D97-AF65-F5344CB8AC3E}">
        <p14:creationId xmlns:p14="http://schemas.microsoft.com/office/powerpoint/2010/main" val="3880177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This slide discusses the two main types of CRM software</a:t>
            </a:r>
            <a:r>
              <a:rPr lang="en-US" smtClean="0">
                <a:latin typeface="Times New Roman" pitchFamily="18" charset="0"/>
                <a:cs typeface="Times New Roman" pitchFamily="18" charset="0"/>
              </a:rPr>
              <a:t>—</a:t>
            </a:r>
            <a:r>
              <a:rPr lang="en-US" smtClean="0">
                <a:latin typeface="Times New Roman" pitchFamily="18" charset="0"/>
              </a:rPr>
              <a:t>operational and analytical. Ask students how the CLTV is calculated (it is based on the relationship between the revenue produced by a specific customer, the expenses incurred in acquiring and servicing that customer, and the expected life of the relationship between the customer and the company.)</a:t>
            </a:r>
          </a:p>
          <a:p>
            <a:pPr eaLnBrk="1" hangingPunct="1"/>
            <a:endParaRPr lang="en-US" smtClean="0">
              <a:latin typeface="Times New Roman" pitchFamily="18"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C45A2EC-871E-4096-AF18-CCCBD26FD064}" type="slidenum">
              <a:rPr lang="en-US" sz="1200" smtClean="0">
                <a:latin typeface="Times New Roman" pitchFamily="18" charset="0"/>
              </a:rPr>
              <a:pPr eaLnBrk="1" hangingPunct="1"/>
              <a:t>24</a:t>
            </a:fld>
            <a:endParaRPr lang="en-US" sz="1200" smtClean="0">
              <a:latin typeface="Times New Roman" pitchFamily="18" charset="0"/>
            </a:endParaRPr>
          </a:p>
        </p:txBody>
      </p:sp>
    </p:spTree>
    <p:extLst>
      <p:ext uri="{BB962C8B-B14F-4D97-AF65-F5344CB8AC3E}">
        <p14:creationId xmlns:p14="http://schemas.microsoft.com/office/powerpoint/2010/main" val="856056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illustrates the main components of analytical CRM. Data is captured from various channels and fed into a customer data warehouse, where OLAP, data mining, and other analysis tools help identify profitable customers, churn rates, and so on.</a:t>
            </a:r>
          </a:p>
          <a:p>
            <a:pPr eaLnBrk="1" hangingPunct="1"/>
            <a:endParaRPr lang="en-US" smtClean="0">
              <a:latin typeface="Times New Roman" pitchFamily="18"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71FD1F4-01F2-41A0-A98B-2C89B6CE5F0C}" type="slidenum">
              <a:rPr lang="en-US" sz="1200" smtClean="0">
                <a:latin typeface="Times New Roman" pitchFamily="18" charset="0"/>
              </a:rPr>
              <a:pPr eaLnBrk="1" hangingPunct="1"/>
              <a:t>25</a:t>
            </a:fld>
            <a:endParaRPr lang="en-US" sz="1200" smtClean="0">
              <a:latin typeface="Times New Roman" pitchFamily="18" charset="0"/>
            </a:endParaRPr>
          </a:p>
        </p:txBody>
      </p:sp>
    </p:spTree>
    <p:extLst>
      <p:ext uri="{BB962C8B-B14F-4D97-AF65-F5344CB8AC3E}">
        <p14:creationId xmlns:p14="http://schemas.microsoft.com/office/powerpoint/2010/main" val="504143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discusses the value to businesses of implementing a CRM system. How would marketing be made more effective by using a CRM system?</a:t>
            </a:r>
          </a:p>
          <a:p>
            <a:pPr eaLnBrk="1" hangingPunct="1"/>
            <a:endParaRPr lang="en-US" smtClean="0">
              <a:latin typeface="Times New Roman" pitchFamily="18"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24368F2-D478-4F01-B08B-1185A4447CAE}" type="slidenum">
              <a:rPr lang="en-US" sz="1200" smtClean="0">
                <a:latin typeface="Times New Roman" pitchFamily="18" charset="0"/>
              </a:rPr>
              <a:pPr eaLnBrk="1" hangingPunct="1"/>
              <a:t>26</a:t>
            </a:fld>
            <a:endParaRPr lang="en-US" sz="1200" smtClean="0">
              <a:latin typeface="Times New Roman" pitchFamily="18" charset="0"/>
            </a:endParaRPr>
          </a:p>
        </p:txBody>
      </p:sp>
    </p:spTree>
    <p:extLst>
      <p:ext uri="{BB962C8B-B14F-4D97-AF65-F5344CB8AC3E}">
        <p14:creationId xmlns:p14="http://schemas.microsoft.com/office/powerpoint/2010/main" val="281145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looks at the challenges firms face when they implement enterprise applications. Ask students to explain and apply with examples the concept of “switching costs.”  What problems could result from being dependent on a single software vendor?</a:t>
            </a:r>
          </a:p>
          <a:p>
            <a:pPr eaLnBrk="1" hangingPunct="1"/>
            <a:endParaRPr lang="en-US" smtClean="0">
              <a:latin typeface="Times New Roman" pitchFamily="18"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3CD1F2F-6A7F-4FA6-AE51-4E4F63449259}" type="slidenum">
              <a:rPr lang="en-US" sz="1200" smtClean="0">
                <a:latin typeface="Times New Roman" pitchFamily="18" charset="0"/>
              </a:rPr>
              <a:pPr eaLnBrk="1" hangingPunct="1"/>
              <a:t>27</a:t>
            </a:fld>
            <a:endParaRPr lang="en-US" sz="1200" smtClean="0">
              <a:latin typeface="Times New Roman" pitchFamily="18" charset="0"/>
            </a:endParaRPr>
          </a:p>
        </p:txBody>
      </p:sp>
    </p:spTree>
    <p:extLst>
      <p:ext uri="{BB962C8B-B14F-4D97-AF65-F5344CB8AC3E}">
        <p14:creationId xmlns:p14="http://schemas.microsoft.com/office/powerpoint/2010/main" val="3006010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This slide looks at the trends in enterprise software. The text cites the example of enterprise solutions from SAP, which combines key applications in finance, logistics, and procurement, and human resources administration into a core ERP component. Businesses then extend these applications by linking to function-specific Web services such as employee recruiting or collections management provided by SAP and other vendors. SAP provides more than 500 Web services through its Web site. Ask students to define open-source, and on-demand. What are the benefits of service platforms?</a:t>
            </a:r>
          </a:p>
          <a:p>
            <a:pPr eaLnBrk="1" hangingPunct="1"/>
            <a:endParaRPr lang="en-US" altLang="en-US" smtClean="0">
              <a:latin typeface="Times New Roman" panose="02020603050405020304" pitchFamily="18" charset="0"/>
            </a:endParaRPr>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257925F-7E3D-4BD0-97B5-6A1211A533AC}" type="slidenum">
              <a:rPr lang="en-US" altLang="en-US" sz="1200">
                <a:latin typeface="Times New Roman" panose="02020603050405020304" pitchFamily="18" charset="0"/>
              </a:rPr>
              <a:pPr/>
              <a:t>28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656705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rPr>
              <a:t>Emphasize that the implementation of CRM systems would not have gone so smoothly had the new system not been tailored to closely to the needs of Chase</a:t>
            </a:r>
            <a:r>
              <a:rPr lang="ja-JP" altLang="en-US" smtClean="0">
                <a:latin typeface="Times New Roman" panose="02020603050405020304" pitchFamily="18" charset="0"/>
              </a:rPr>
              <a:t>’</a:t>
            </a:r>
            <a:r>
              <a:rPr lang="en-US" altLang="ja-JP" smtClean="0">
                <a:latin typeface="Times New Roman" panose="02020603050405020304" pitchFamily="18" charset="0"/>
              </a:rPr>
              <a:t>s cell center employees.</a:t>
            </a:r>
            <a:endParaRPr lang="en-US" altLang="en-US" smtClean="0">
              <a:latin typeface="Times New Roman" panose="02020603050405020304" pitchFamily="18" charset="0"/>
            </a:endParaRP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25DE280-1962-4C85-A770-611C5D2E2748}" type="slidenum">
              <a:rPr lang="en-US" altLang="en-US" sz="1200">
                <a:latin typeface="Times New Roman" panose="02020603050405020304" pitchFamily="18" charset="0"/>
              </a:rPr>
              <a:pPr/>
              <a:t>29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66559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describes the functions in an enterprise software package and how it would be implemented by a firm. Ask students why it is typically best to perform only minimal changes to enterprise software, and instead, change the way the firm works in order to conform to the software’s business processes.  </a:t>
            </a:r>
          </a:p>
          <a:p>
            <a:pPr eaLnBrk="1" hangingPunct="1"/>
            <a:endParaRPr lang="en-US" smtClean="0">
              <a:latin typeface="Times New Roman" pitchFamily="18"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158B8EB-5620-4D12-8241-64708607A966}" type="slidenum">
              <a:rPr lang="en-US" sz="1200" smtClean="0">
                <a:latin typeface="Times New Roman" pitchFamily="18" charset="0"/>
              </a:rPr>
              <a:pPr eaLnBrk="1" hangingPunct="1"/>
              <a:t>3</a:t>
            </a:fld>
            <a:endParaRPr lang="en-US" sz="1200" smtClean="0">
              <a:latin typeface="Times New Roman" pitchFamily="18" charset="0"/>
            </a:endParaRPr>
          </a:p>
        </p:txBody>
      </p:sp>
    </p:spTree>
    <p:extLst>
      <p:ext uri="{BB962C8B-B14F-4D97-AF65-F5344CB8AC3E}">
        <p14:creationId xmlns:p14="http://schemas.microsoft.com/office/powerpoint/2010/main" val="3898335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This slide looks at the trends in enterprise software. The text cites the example of enterprise solutions from SAP, which combines key applications in finance, logistics, procurement, and human resources administration into a core ERP component. Businesses then extend these applications by linking to function-specific Web services such as employee recruiting or collections management provided by SAP and other vendors. SAP provides more than 500 Web services through its Web site.</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Ask students to define open-source and on-demand. What are the benefits of service platforms?</a:t>
            </a:r>
          </a:p>
          <a:p>
            <a:pPr eaLnBrk="1" hangingPunct="1"/>
            <a:endParaRPr lang="en-US" altLang="en-US" smtClean="0">
              <a:latin typeface="Times New Roman" panose="02020603050405020304" pitchFamily="18" charset="0"/>
            </a:endParaRP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42391FF-73C3-4947-ACAC-2B894E04B5AD}" type="slidenum">
              <a:rPr lang="en-US" altLang="en-US" sz="1200">
                <a:latin typeface="Times New Roman" panose="02020603050405020304" pitchFamily="18" charset="0"/>
              </a:rPr>
              <a:pPr/>
              <a:t>30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958247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illustrates the function of enterprise software to integrate and share data between the different business functions. One of the key ideas of enterprise solutions is that there’s “one company, one database” and not a collection of disconnected databases.</a:t>
            </a:r>
          </a:p>
          <a:p>
            <a:pPr eaLnBrk="1" hangingPunct="1"/>
            <a:endParaRPr lang="en-US" smtClean="0">
              <a:latin typeface="Times New Roman" pitchFamily="18"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A3F8381-F5DD-4706-9143-72CB2835F83F}" type="slidenum">
              <a:rPr lang="en-US" sz="1200" smtClean="0">
                <a:latin typeface="Times New Roman" pitchFamily="18" charset="0"/>
              </a:rPr>
              <a:pPr eaLnBrk="1" hangingPunct="1"/>
              <a:t>4</a:t>
            </a:fld>
            <a:endParaRPr lang="en-US" sz="1200" smtClean="0">
              <a:latin typeface="Times New Roman" pitchFamily="18" charset="0"/>
            </a:endParaRPr>
          </a:p>
        </p:txBody>
      </p:sp>
    </p:spTree>
    <p:extLst>
      <p:ext uri="{BB962C8B-B14F-4D97-AF65-F5344CB8AC3E}">
        <p14:creationId xmlns:p14="http://schemas.microsoft.com/office/powerpoint/2010/main" val="65781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This slide discusses the business values of enterprise systems. What does it mean for the firm that enterprise systems enforce the use of common standardized definitions and formats for data by the entire organization?</a:t>
            </a:r>
          </a:p>
          <a:p>
            <a:pPr eaLnBrk="1" hangingPunct="1"/>
            <a:endParaRPr lang="en-US" smtClean="0">
              <a:latin typeface="Times New Roman" pitchFamily="18"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EDB8637-06C8-405C-8368-F5DB1DBF1F24}" type="slidenum">
              <a:rPr lang="en-US" sz="1200" smtClean="0">
                <a:latin typeface="Times New Roman" pitchFamily="18" charset="0"/>
              </a:rPr>
              <a:pPr eaLnBrk="1" hangingPunct="1"/>
              <a:t>5</a:t>
            </a:fld>
            <a:endParaRPr lang="en-US" sz="1200" smtClean="0">
              <a:latin typeface="Times New Roman" pitchFamily="18" charset="0"/>
            </a:endParaRPr>
          </a:p>
        </p:txBody>
      </p:sp>
    </p:spTree>
    <p:extLst>
      <p:ext uri="{BB962C8B-B14F-4D97-AF65-F5344CB8AC3E}">
        <p14:creationId xmlns:p14="http://schemas.microsoft.com/office/powerpoint/2010/main" val="2810125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introduces the concept of the supply chain. Supply chain management software is a type of enterprise software for managing complicated supply chains that may include thousands of suppliers. </a:t>
            </a:r>
          </a:p>
          <a:p>
            <a:pPr eaLnBrk="1" hangingPunct="1"/>
            <a:endParaRPr lang="en-US" smtClean="0">
              <a:latin typeface="Times New Roman" pitchFamily="18" charset="0"/>
            </a:endParaRPr>
          </a:p>
          <a:p>
            <a:pPr eaLnBrk="1" hangingPunct="1"/>
            <a:r>
              <a:rPr lang="en-US" smtClean="0">
                <a:latin typeface="Times New Roman" pitchFamily="18" charset="0"/>
              </a:rPr>
              <a:t>The text gives the example of Nike’s sneakers’ supply chain. What types of firms are in the upstream supply chain? In the downstream supply chain?</a:t>
            </a:r>
          </a:p>
          <a:p>
            <a:pPr eaLnBrk="1" hangingPunct="1"/>
            <a:endParaRPr lang="en-US" smtClean="0">
              <a:latin typeface="Times New Roman" pitchFamily="18"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8893401-0340-42E5-A9D2-92A00C054B09}" type="slidenum">
              <a:rPr lang="en-US" sz="1200" smtClean="0">
                <a:latin typeface="Times New Roman" pitchFamily="18" charset="0"/>
              </a:rPr>
              <a:pPr eaLnBrk="1" hangingPunct="1"/>
              <a:t>6</a:t>
            </a:fld>
            <a:endParaRPr lang="en-US" sz="1200" smtClean="0">
              <a:latin typeface="Times New Roman" pitchFamily="18" charset="0"/>
            </a:endParaRPr>
          </a:p>
        </p:txBody>
      </p:sp>
    </p:spTree>
    <p:extLst>
      <p:ext uri="{BB962C8B-B14F-4D97-AF65-F5344CB8AC3E}">
        <p14:creationId xmlns:p14="http://schemas.microsoft.com/office/powerpoint/2010/main" val="3381866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discusses the effects of  timely and untimely information on a supply chain. </a:t>
            </a:r>
          </a:p>
          <a:p>
            <a:pPr eaLnBrk="1" hangingPunct="1"/>
            <a:endParaRPr lang="en-US" smtClean="0">
              <a:latin typeface="Times New Roman" pitchFamily="18" charset="0"/>
            </a:endParaRPr>
          </a:p>
          <a:p>
            <a:pPr eaLnBrk="1" hangingPunct="1"/>
            <a:r>
              <a:rPr lang="en-US" smtClean="0">
                <a:latin typeface="Times New Roman" pitchFamily="18" charset="0"/>
              </a:rPr>
              <a:t>Ask students what causes inefficiencies in a supply chain (parts shortages, underutilized plant capacity, excessive finished goods inventory, high transportation costs). These are caused by untimely information. Perfect information can results in a just-in-time strategy. </a:t>
            </a:r>
          </a:p>
          <a:p>
            <a:pPr eaLnBrk="1" hangingPunct="1"/>
            <a:endParaRPr lang="en-US" smtClean="0">
              <a:latin typeface="Times New Roman" pitchFamily="18" charset="0"/>
            </a:endParaRPr>
          </a:p>
          <a:p>
            <a:pPr eaLnBrk="1" hangingPunct="1"/>
            <a:r>
              <a:rPr lang="en-US" smtClean="0">
                <a:latin typeface="Times New Roman" pitchFamily="18" charset="0"/>
              </a:rPr>
              <a:t>Because of uncertainties, manufacturers keep a safety stock. Why is this an inefficient result? Another effect of uncertainties is the bullwhip effect.</a:t>
            </a:r>
          </a:p>
          <a:p>
            <a:pPr eaLnBrk="1" hangingPunct="1"/>
            <a:endParaRPr lang="en-US" smtClean="0">
              <a:latin typeface="Times New Roman" pitchFamily="18"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B3E6A86-C4B5-418A-8ACE-18E2C78075AE}" type="slidenum">
              <a:rPr lang="en-US" sz="1200" smtClean="0">
                <a:latin typeface="Times New Roman" pitchFamily="18" charset="0"/>
              </a:rPr>
              <a:pPr eaLnBrk="1" hangingPunct="1"/>
              <a:t>7</a:t>
            </a:fld>
            <a:endParaRPr lang="en-US" sz="1200" smtClean="0">
              <a:latin typeface="Times New Roman" pitchFamily="18" charset="0"/>
            </a:endParaRPr>
          </a:p>
        </p:txBody>
      </p:sp>
    </p:spTree>
    <p:extLst>
      <p:ext uri="{BB962C8B-B14F-4D97-AF65-F5344CB8AC3E}">
        <p14:creationId xmlns:p14="http://schemas.microsoft.com/office/powerpoint/2010/main" val="64365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illustrates how a slight rise in demand by customers for an item will cause successive participants to slightly overstock related inventory “just in case”. These changes are amplified as one moves back further in the system.</a:t>
            </a:r>
          </a:p>
          <a:p>
            <a:pPr eaLnBrk="1" hangingPunct="1"/>
            <a:endParaRPr lang="en-US" smtClean="0">
              <a:latin typeface="Times New Roman" pitchFamily="18"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9E8A757-5706-46C7-AAB4-342FBDE047C0}" type="slidenum">
              <a:rPr lang="en-US" sz="1200" smtClean="0">
                <a:latin typeface="Times New Roman" pitchFamily="18" charset="0"/>
              </a:rPr>
              <a:pPr eaLnBrk="1" hangingPunct="1"/>
              <a:t>8</a:t>
            </a:fld>
            <a:endParaRPr lang="en-US" sz="1200" smtClean="0">
              <a:latin typeface="Times New Roman" pitchFamily="18" charset="0"/>
            </a:endParaRPr>
          </a:p>
        </p:txBody>
      </p:sp>
    </p:spTree>
    <p:extLst>
      <p:ext uri="{BB962C8B-B14F-4D97-AF65-F5344CB8AC3E}">
        <p14:creationId xmlns:p14="http://schemas.microsoft.com/office/powerpoint/2010/main" val="1805945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discusses the two main types of supply chain management systems. Ask students to explain and describe the concept of “demand planning.”  It determines how much product a business needs to make to satisfy customer demand.  </a:t>
            </a:r>
          </a:p>
          <a:p>
            <a:pPr eaLnBrk="1" hangingPunct="1"/>
            <a:endParaRPr lang="en-US" smtClean="0">
              <a:latin typeface="Times New Roman" pitchFamily="18"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00EB771-0795-4E6F-8520-5BD8E21C8E6F}" type="slidenum">
              <a:rPr lang="en-US" sz="1200" smtClean="0">
                <a:latin typeface="Times New Roman" pitchFamily="18" charset="0"/>
              </a:rPr>
              <a:pPr eaLnBrk="1" hangingPunct="1"/>
              <a:t>9</a:t>
            </a:fld>
            <a:endParaRPr lang="en-US" sz="1200" smtClean="0">
              <a:latin typeface="Times New Roman" pitchFamily="18" charset="0"/>
            </a:endParaRPr>
          </a:p>
        </p:txBody>
      </p:sp>
    </p:spTree>
    <p:extLst>
      <p:ext uri="{BB962C8B-B14F-4D97-AF65-F5344CB8AC3E}">
        <p14:creationId xmlns:p14="http://schemas.microsoft.com/office/powerpoint/2010/main" val="18873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9/8/2014</a:t>
            </a:fld>
            <a:endParaRPr lang="en-US"/>
          </a:p>
        </p:txBody>
      </p:sp>
      <p:sp>
        <p:nvSpPr>
          <p:cNvPr id="8" name="Slide Number Placeholder 7"/>
          <p:cNvSpPr>
            <a:spLocks noGrp="1"/>
          </p:cNvSpPr>
          <p:nvPr>
            <p:ph type="sldNum" sz="quarter" idx="11"/>
          </p:nvPr>
        </p:nvSpPr>
        <p:spPr/>
        <p:txBody>
          <a:bodyPr/>
          <a:lstStyle/>
          <a:p>
            <a:fld id="{91974DF9-AD47-4691-BA21-BBFCE3637A9A}"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Standard Page">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1676400" y="1828800"/>
            <a:ext cx="1841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defRPr/>
            </a:pPr>
            <a:endParaRPr lang="en-US" smtClean="0"/>
          </a:p>
        </p:txBody>
      </p:sp>
      <p:sp>
        <p:nvSpPr>
          <p:cNvPr id="3" name="Content Placeholder 2"/>
          <p:cNvSpPr>
            <a:spLocks noGrp="1"/>
          </p:cNvSpPr>
          <p:nvPr>
            <p:ph idx="1"/>
          </p:nvPr>
        </p:nvSpPr>
        <p:spPr>
          <a:xfrm>
            <a:off x="457200" y="1828800"/>
            <a:ext cx="8229600" cy="4495800"/>
          </a:xfrm>
          <a:prstGeom prst="rect">
            <a:avLst/>
          </a:prstGeom>
        </p:spPr>
        <p:txBody>
          <a:bodyPr/>
          <a:lstStyle>
            <a:lvl1pPr>
              <a:lnSpc>
                <a:spcPct val="90000"/>
              </a:lnSpc>
              <a:spcBef>
                <a:spcPts val="800"/>
              </a:spcBef>
              <a:spcAft>
                <a:spcPts val="800"/>
              </a:spcAft>
              <a:defRPr sz="32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5"/>
          </p:nvPr>
        </p:nvSpPr>
        <p:spPr>
          <a:xfrm>
            <a:off x="0" y="990600"/>
            <a:ext cx="9144000" cy="381000"/>
          </a:xfrm>
          <a:prstGeom prst="rect">
            <a:avLst/>
          </a:prstGeom>
        </p:spPr>
        <p:txBody>
          <a:bodyPr/>
          <a:lstStyle>
            <a:lvl1pPr marL="0" indent="0" algn="ctr">
              <a:buNone/>
              <a:defRPr sz="2000" b="1">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9330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8_IS - Tech">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57200" y="1981200"/>
            <a:ext cx="82296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sz="1400" i="1" dirty="0">
                <a:latin typeface="Cambria" panose="02040503050406030204" pitchFamily="18" charset="0"/>
              </a:rPr>
              <a:t>Read the Interactive Session and discuss the following </a:t>
            </a:r>
            <a:r>
              <a:rPr lang="en-US" sz="1400" i="1" dirty="0" smtClean="0">
                <a:latin typeface="Cambria" panose="02040503050406030204" pitchFamily="18" charset="0"/>
              </a:rPr>
              <a:t>questions</a:t>
            </a:r>
            <a:endParaRPr lang="en-US" sz="1800" dirty="0"/>
          </a:p>
        </p:txBody>
      </p:sp>
      <p:sp>
        <p:nvSpPr>
          <p:cNvPr id="5" name="TextBox 10"/>
          <p:cNvSpPr txBox="1">
            <a:spLocks noChangeArrowheads="1"/>
          </p:cNvSpPr>
          <p:nvPr/>
        </p:nvSpPr>
        <p:spPr bwMode="auto">
          <a:xfrm>
            <a:off x="2019300" y="990600"/>
            <a:ext cx="5105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defRPr/>
            </a:pPr>
            <a:r>
              <a:rPr lang="en-US" sz="2000" b="1" i="1" smtClean="0">
                <a:solidFill>
                  <a:srgbClr val="9F0F10"/>
                </a:solidFill>
                <a:latin typeface="Calibri" charset="0"/>
                <a:cs typeface="Calibri" charset="0"/>
              </a:rPr>
              <a:t>Interactive Session: Technology</a:t>
            </a:r>
          </a:p>
        </p:txBody>
      </p:sp>
      <p:sp>
        <p:nvSpPr>
          <p:cNvPr id="3" name="Content Placeholder 2"/>
          <p:cNvSpPr>
            <a:spLocks noGrp="1"/>
          </p:cNvSpPr>
          <p:nvPr>
            <p:ph idx="1"/>
          </p:nvPr>
        </p:nvSpPr>
        <p:spPr>
          <a:xfrm>
            <a:off x="457200" y="2365177"/>
            <a:ext cx="8229600" cy="3959423"/>
          </a:xfrm>
          <a:prstGeom prst="rect">
            <a:avLst/>
          </a:prstGeom>
          <a:noFill/>
          <a:ln>
            <a:noFill/>
          </a:ln>
        </p:spPr>
        <p:txBody>
          <a:bodyPr/>
          <a:lstStyle>
            <a:lvl1pPr>
              <a:spcBef>
                <a:spcPts val="600"/>
              </a:spcBef>
              <a:spcAft>
                <a:spcPts val="12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1"/>
          <p:cNvSpPr>
            <a:spLocks noGrp="1"/>
          </p:cNvSpPr>
          <p:nvPr>
            <p:ph type="body" sz="quarter" idx="15"/>
          </p:nvPr>
        </p:nvSpPr>
        <p:spPr>
          <a:xfrm>
            <a:off x="457200" y="1600200"/>
            <a:ext cx="8229595" cy="381000"/>
          </a:xfrm>
          <a:prstGeom prst="rect">
            <a:avLst/>
          </a:prstGeom>
        </p:spPr>
        <p:txBody>
          <a:bodyPr/>
          <a:lstStyle>
            <a:lvl1pPr algn="ctr">
              <a:buNone/>
              <a:defRPr sz="2800" b="1" baseline="0">
                <a:solidFill>
                  <a:schemeClr val="accent4">
                    <a:lumMod val="50000"/>
                  </a:schemeClr>
                </a:solidFill>
                <a:effectLst/>
                <a:latin typeface="Calibri" panose="020F0502020204030204" pitchFamily="34" charset="0"/>
                <a:cs typeface="Calibri" panose="020F0502020204030204" pitchFamily="34"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288345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9/8/2014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9/8/2014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9/8/2014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9/8/2014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9/8/2014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9/8/2014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eaLnBrk="1" latinLnBrk="0" hangingPunct="1"/>
            <a:fld id="{C699CB88-5E1A-4FAC-892A-60949ACB1F6F}" type="datetimeFigureOut">
              <a:rPr lang="en-US" smtClean="0"/>
              <a:pPr eaLnBrk="1" latinLnBrk="0" hangingPunct="1"/>
              <a:t>9/8/2014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0"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1974DF9-AD47-4691-BA21-BBFCE3637A9A}" type="slidenum">
              <a:rPr kumimoji="0" lang="en-US" smtClean="0"/>
              <a:pPr eaLnBrk="1" latinLnBrk="0" hangingPunct="1"/>
              <a:t>‹#›</a:t>
            </a:fld>
            <a:endParaRPr kumimoji="0"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914400" y="2667000"/>
            <a:ext cx="7315200" cy="769441"/>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n-US" sz="4400" b="1" dirty="0" smtClean="0">
                <a:effectLst>
                  <a:outerShdw blurRad="38100" dist="38100" dir="2700000" algn="tl">
                    <a:srgbClr val="C0C0C0"/>
                  </a:outerShdw>
                </a:effectLst>
                <a:cs typeface="Times New Roman" charset="0"/>
              </a:rPr>
              <a:t>Enterprise </a:t>
            </a:r>
            <a:r>
              <a:rPr lang="en-US" sz="4400" b="1" dirty="0">
                <a:effectLst>
                  <a:outerShdw blurRad="38100" dist="38100" dir="2700000" algn="tl">
                    <a:srgbClr val="C0C0C0"/>
                  </a:outerShdw>
                </a:effectLst>
                <a:cs typeface="Times New Roman" charset="0"/>
              </a:rPr>
              <a:t>Applications</a:t>
            </a:r>
            <a:endParaRPr lang="en-US" sz="4400" b="1" dirty="0">
              <a:effectLst>
                <a:outerShdw blurRad="38100" dist="38100" dir="2700000" algn="tl">
                  <a:srgbClr val="C0C0C0"/>
                </a:outerShdw>
              </a:effectLst>
            </a:endParaRPr>
          </a:p>
        </p:txBody>
      </p:sp>
    </p:spTree>
    <p:extLst>
      <p:ext uri="{BB962C8B-B14F-4D97-AF65-F5344CB8AC3E}">
        <p14:creationId xmlns:p14="http://schemas.microsoft.com/office/powerpoint/2010/main" val="1776089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Global Supply Chains and the Internet</a:t>
            </a:r>
          </a:p>
        </p:txBody>
      </p:sp>
      <p:sp>
        <p:nvSpPr>
          <p:cNvPr id="17411" name="Rectangle 11"/>
          <p:cNvSpPr>
            <a:spLocks noChangeArrowheads="1"/>
          </p:cNvSpPr>
          <p:nvPr/>
        </p:nvSpPr>
        <p:spPr bwMode="auto">
          <a:xfrm>
            <a:off x="457200" y="2057400"/>
            <a:ext cx="8001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200"/>
              </a:spcAft>
              <a:buFontTx/>
              <a:buChar char="•"/>
            </a:pPr>
            <a:r>
              <a:rPr lang="en-US"/>
              <a:t>Before Internet, supply chain coordination hampered by difficulties of using disparate internal supply chain systems.</a:t>
            </a:r>
          </a:p>
          <a:p>
            <a:pPr marL="342900" indent="-342900">
              <a:spcAft>
                <a:spcPts val="1200"/>
              </a:spcAft>
              <a:buFontTx/>
              <a:buChar char="•"/>
            </a:pPr>
            <a:r>
              <a:rPr lang="en-US"/>
              <a:t>Enterprise systems supply some integration of internal supply chain processes but not designed to deal with external supply chain processes.</a:t>
            </a:r>
            <a:endParaRPr lang="en-US" b="1">
              <a:cs typeface="Times New Roman" pitchFamily="18" charset="0"/>
            </a:endParaRPr>
          </a:p>
          <a:p>
            <a:pPr marL="342900" indent="-342900">
              <a:spcAft>
                <a:spcPts val="1200"/>
              </a:spcAft>
              <a:buFontTx/>
              <a:buChar char="•"/>
            </a:pPr>
            <a:r>
              <a:rPr lang="en-US" b="1">
                <a:cs typeface="Times New Roman" pitchFamily="18" charset="0"/>
              </a:rPr>
              <a:t>Intranets and Extranets</a:t>
            </a:r>
          </a:p>
          <a:p>
            <a:pPr marL="800100" lvl="1" indent="-342900">
              <a:spcAft>
                <a:spcPts val="1200"/>
              </a:spcAft>
              <a:buFontTx/>
              <a:buChar char="•"/>
            </a:pPr>
            <a:r>
              <a:rPr lang="en-US" sz="2000" b="1"/>
              <a:t>Intranets: </a:t>
            </a:r>
            <a:r>
              <a:rPr lang="en-US" sz="2000"/>
              <a:t>to improve coordination among internal supply chain processes</a:t>
            </a:r>
          </a:p>
          <a:p>
            <a:pPr marL="800100" lvl="1" indent="-342900">
              <a:spcAft>
                <a:spcPts val="1200"/>
              </a:spcAft>
              <a:buFontTx/>
              <a:buChar char="•"/>
            </a:pPr>
            <a:r>
              <a:rPr lang="en-US" sz="2000" b="1"/>
              <a:t>Extranets: </a:t>
            </a:r>
            <a:r>
              <a:rPr lang="en-US" sz="2000"/>
              <a:t>to coordinate supply chain processes shared with their business partners</a:t>
            </a:r>
            <a:endParaRPr lang="en-US" sz="2000" b="1">
              <a:cs typeface="Times New Roman" pitchFamily="18" charset="0"/>
            </a:endParaRPr>
          </a:p>
          <a:p>
            <a:pPr marL="342900" indent="-342900">
              <a:spcBef>
                <a:spcPct val="50000"/>
              </a:spcBef>
            </a:pPr>
            <a:endParaRPr lang="en-US" b="1">
              <a:cs typeface="Times New Roman" pitchFamily="18" charset="0"/>
            </a:endParaRPr>
          </a:p>
        </p:txBody>
      </p:sp>
      <p:sp>
        <p:nvSpPr>
          <p:cNvPr id="17413" name="Text Box 13"/>
          <p:cNvSpPr txBox="1">
            <a:spLocks noChangeArrowheads="1"/>
          </p:cNvSpPr>
          <p:nvPr/>
        </p:nvSpPr>
        <p:spPr bwMode="auto">
          <a:xfrm>
            <a:off x="1447800" y="1066800"/>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b="1">
                <a:cs typeface="Times New Roman" pitchFamily="18" charset="0"/>
              </a:rPr>
              <a:t>Supply Chain Management Systems</a:t>
            </a:r>
          </a:p>
        </p:txBody>
      </p:sp>
    </p:spTree>
    <p:extLst>
      <p:ext uri="{BB962C8B-B14F-4D97-AF65-F5344CB8AC3E}">
        <p14:creationId xmlns:p14="http://schemas.microsoft.com/office/powerpoint/2010/main" val="2659749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093913"/>
            <a:ext cx="56388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Rectangle 3"/>
          <p:cNvSpPr>
            <a:spLocks noChangeArrowheads="1"/>
          </p:cNvSpPr>
          <p:nvPr/>
        </p:nvSpPr>
        <p:spPr bwMode="auto">
          <a:xfrm>
            <a:off x="0" y="1612900"/>
            <a:ext cx="9144000" cy="461963"/>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Intranets and Extranets for Supply Chain Management</a:t>
            </a:r>
          </a:p>
        </p:txBody>
      </p:sp>
      <p:sp>
        <p:nvSpPr>
          <p:cNvPr id="18437" name="Text Box 4"/>
          <p:cNvSpPr txBox="1">
            <a:spLocks noChangeArrowheads="1"/>
          </p:cNvSpPr>
          <p:nvPr/>
        </p:nvSpPr>
        <p:spPr bwMode="auto">
          <a:xfrm>
            <a:off x="1447800" y="1066800"/>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b="1" dirty="0">
                <a:cs typeface="Times New Roman" pitchFamily="18" charset="0"/>
              </a:rPr>
              <a:t>Supply Chain Management Systems</a:t>
            </a:r>
          </a:p>
        </p:txBody>
      </p:sp>
      <p:sp>
        <p:nvSpPr>
          <p:cNvPr id="18438" name="Text Box 5"/>
          <p:cNvSpPr txBox="1">
            <a:spLocks noChangeArrowheads="1"/>
          </p:cNvSpPr>
          <p:nvPr/>
        </p:nvSpPr>
        <p:spPr bwMode="auto">
          <a:xfrm>
            <a:off x="1619250" y="60198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8-4</a:t>
            </a:r>
          </a:p>
        </p:txBody>
      </p:sp>
      <p:sp>
        <p:nvSpPr>
          <p:cNvPr id="18439" name="Text Box 6"/>
          <p:cNvSpPr txBox="1">
            <a:spLocks noChangeArrowheads="1"/>
          </p:cNvSpPr>
          <p:nvPr/>
        </p:nvSpPr>
        <p:spPr bwMode="auto">
          <a:xfrm>
            <a:off x="304800" y="2092325"/>
            <a:ext cx="251460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Intranets integrate information from isolated business processes within the firm to help manage its internal supply chain. Access to these private intranets can also be extended to authorized suppliers, distributors, logistics services, and, sometimes, to retail customers to improve coordination of external supply chain processes.</a:t>
            </a:r>
          </a:p>
        </p:txBody>
      </p:sp>
    </p:spTree>
    <p:extLst>
      <p:ext uri="{BB962C8B-B14F-4D97-AF65-F5344CB8AC3E}">
        <p14:creationId xmlns:p14="http://schemas.microsoft.com/office/powerpoint/2010/main" val="2631727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Global Supply Chains and the Internet</a:t>
            </a:r>
          </a:p>
        </p:txBody>
      </p:sp>
      <p:sp>
        <p:nvSpPr>
          <p:cNvPr id="19459" name="Rectangle 11"/>
          <p:cNvSpPr>
            <a:spLocks noChangeArrowheads="1"/>
          </p:cNvSpPr>
          <p:nvPr/>
        </p:nvSpPr>
        <p:spPr bwMode="auto">
          <a:xfrm>
            <a:off x="457200" y="2133600"/>
            <a:ext cx="8001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200"/>
              </a:spcAft>
              <a:buFontTx/>
              <a:buChar char="•"/>
            </a:pPr>
            <a:r>
              <a:rPr lang="en-US" b="1">
                <a:cs typeface="Times New Roman" pitchFamily="18" charset="0"/>
              </a:rPr>
              <a:t>Global supply chain issues:</a:t>
            </a:r>
          </a:p>
          <a:p>
            <a:pPr marL="800100" lvl="1" indent="-342900">
              <a:spcAft>
                <a:spcPts val="1200"/>
              </a:spcAft>
              <a:buFontTx/>
              <a:buChar char="•"/>
            </a:pPr>
            <a:r>
              <a:rPr lang="en-US" sz="2000" b="1"/>
              <a:t>Global supply chains typically span greater geographic distances and time differences.</a:t>
            </a:r>
          </a:p>
          <a:p>
            <a:pPr marL="800100" lvl="1" indent="-342900">
              <a:spcAft>
                <a:spcPts val="1200"/>
              </a:spcAft>
              <a:buFontTx/>
              <a:buChar char="•"/>
            </a:pPr>
            <a:r>
              <a:rPr lang="en-US" sz="2000" b="1">
                <a:cs typeface="Times New Roman" pitchFamily="18" charset="0"/>
              </a:rPr>
              <a:t>More complex pricing issues (local taxes, transportation, etc.).</a:t>
            </a:r>
          </a:p>
          <a:p>
            <a:pPr marL="800100" lvl="1" indent="-342900">
              <a:spcAft>
                <a:spcPts val="1200"/>
              </a:spcAft>
              <a:buFontTx/>
              <a:buChar char="•"/>
            </a:pPr>
            <a:r>
              <a:rPr lang="en-US" sz="2000" b="1">
                <a:cs typeface="Times New Roman" pitchFamily="18" charset="0"/>
              </a:rPr>
              <a:t>Foreign government regulations.</a:t>
            </a:r>
          </a:p>
          <a:p>
            <a:pPr marL="342900" indent="-342900">
              <a:spcAft>
                <a:spcPts val="1200"/>
              </a:spcAft>
              <a:buFontTx/>
              <a:buChar char="•"/>
            </a:pPr>
            <a:r>
              <a:rPr lang="en-US" b="1"/>
              <a:t>Internet helps companies manage many aspects of global supply chains.</a:t>
            </a:r>
          </a:p>
          <a:p>
            <a:pPr marL="800100" lvl="1" indent="-342900">
              <a:spcAft>
                <a:spcPts val="1200"/>
              </a:spcAft>
              <a:buFontTx/>
              <a:buChar char="•"/>
            </a:pPr>
            <a:r>
              <a:rPr lang="en-US"/>
              <a:t>Sourcing, transportation, communications, international finance</a:t>
            </a:r>
            <a:endParaRPr lang="en-US">
              <a:cs typeface="Times New Roman" pitchFamily="18" charset="0"/>
            </a:endParaRPr>
          </a:p>
        </p:txBody>
      </p:sp>
      <p:sp>
        <p:nvSpPr>
          <p:cNvPr id="19461" name="Text Box 13"/>
          <p:cNvSpPr txBox="1">
            <a:spLocks noChangeArrowheads="1"/>
          </p:cNvSpPr>
          <p:nvPr/>
        </p:nvSpPr>
        <p:spPr bwMode="auto">
          <a:xfrm>
            <a:off x="1447800" y="1066800"/>
            <a:ext cx="662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a:cs typeface="Times New Roman" pitchFamily="18" charset="0"/>
              </a:rPr>
              <a:t>Supply Chain Management Systems</a:t>
            </a:r>
          </a:p>
        </p:txBody>
      </p:sp>
    </p:spTree>
    <p:extLst>
      <p:ext uri="{BB962C8B-B14F-4D97-AF65-F5344CB8AC3E}">
        <p14:creationId xmlns:p14="http://schemas.microsoft.com/office/powerpoint/2010/main" val="351276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Global Supply Chains and the Internet</a:t>
            </a:r>
          </a:p>
        </p:txBody>
      </p:sp>
      <p:sp>
        <p:nvSpPr>
          <p:cNvPr id="20483" name="Rectangle 11"/>
          <p:cNvSpPr>
            <a:spLocks noChangeArrowheads="1"/>
          </p:cNvSpPr>
          <p:nvPr/>
        </p:nvSpPr>
        <p:spPr bwMode="auto">
          <a:xfrm>
            <a:off x="457200" y="22098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285750" indent="-285750">
              <a:spcAft>
                <a:spcPts val="800"/>
              </a:spcAft>
              <a:buFontTx/>
              <a:buChar char="•"/>
            </a:pPr>
            <a:r>
              <a:rPr lang="en-US" b="1">
                <a:cs typeface="Times New Roman" pitchFamily="18" charset="0"/>
              </a:rPr>
              <a:t>Supply chain management systems</a:t>
            </a:r>
          </a:p>
          <a:p>
            <a:pPr marL="742950" lvl="1" indent="-285750">
              <a:spcAft>
                <a:spcPts val="800"/>
              </a:spcAft>
              <a:buFontTx/>
              <a:buChar char="•"/>
            </a:pPr>
            <a:r>
              <a:rPr lang="en-US" sz="2000" b="1">
                <a:cs typeface="Times New Roman" pitchFamily="18" charset="0"/>
              </a:rPr>
              <a:t>Push-based model (build-to-stock)</a:t>
            </a:r>
          </a:p>
          <a:p>
            <a:pPr marL="1200150" lvl="2" indent="-285750">
              <a:spcAft>
                <a:spcPts val="800"/>
              </a:spcAft>
              <a:buFontTx/>
              <a:buChar char="•"/>
            </a:pPr>
            <a:r>
              <a:rPr lang="en-US" sz="1800" b="1">
                <a:cs typeface="Times New Roman" pitchFamily="18" charset="0"/>
              </a:rPr>
              <a:t>Schedules based on best guesses of demand</a:t>
            </a:r>
            <a:endParaRPr lang="en-US" sz="1800" b="1"/>
          </a:p>
          <a:p>
            <a:pPr marL="742950" lvl="1" indent="-285750">
              <a:spcAft>
                <a:spcPts val="800"/>
              </a:spcAft>
              <a:buFontTx/>
              <a:buChar char="•"/>
            </a:pPr>
            <a:r>
              <a:rPr lang="en-US" sz="2000" b="1">
                <a:cs typeface="Times New Roman" pitchFamily="18" charset="0"/>
              </a:rPr>
              <a:t>Pull-based model (demand-driven)</a:t>
            </a:r>
          </a:p>
          <a:p>
            <a:pPr marL="1200150" lvl="2" indent="-285750">
              <a:spcAft>
                <a:spcPts val="800"/>
              </a:spcAft>
              <a:buFontTx/>
              <a:buChar char="•"/>
            </a:pPr>
            <a:r>
              <a:rPr lang="en-US" sz="1800" b="1">
                <a:cs typeface="Times New Roman" pitchFamily="18" charset="0"/>
              </a:rPr>
              <a:t>Customer orders trigger events in supply chain</a:t>
            </a:r>
            <a:endParaRPr lang="en-US" sz="2000" b="1">
              <a:cs typeface="Times New Roman" pitchFamily="18" charset="0"/>
            </a:endParaRPr>
          </a:p>
          <a:p>
            <a:pPr marL="742950" lvl="1" indent="-285750">
              <a:spcAft>
                <a:spcPts val="800"/>
              </a:spcAft>
              <a:buFontTx/>
              <a:buChar char="•"/>
            </a:pPr>
            <a:r>
              <a:rPr lang="en-US" sz="2000" b="1">
                <a:cs typeface="Times New Roman" pitchFamily="18" charset="0"/>
              </a:rPr>
              <a:t>S</a:t>
            </a:r>
            <a:r>
              <a:rPr lang="en-US" sz="2000" b="1"/>
              <a:t>equential supply chains</a:t>
            </a:r>
          </a:p>
          <a:p>
            <a:pPr marL="1200150" lvl="2" indent="-285750">
              <a:spcAft>
                <a:spcPts val="800"/>
              </a:spcAft>
              <a:buFontTx/>
              <a:buChar char="•"/>
            </a:pPr>
            <a:r>
              <a:rPr lang="en-US" sz="1800" b="1"/>
              <a:t>Information and materials flow sequentially from company to company</a:t>
            </a:r>
          </a:p>
          <a:p>
            <a:pPr marL="742950" lvl="1" indent="-285750">
              <a:spcAft>
                <a:spcPts val="800"/>
              </a:spcAft>
              <a:buFontTx/>
              <a:buChar char="•"/>
            </a:pPr>
            <a:r>
              <a:rPr lang="en-US" sz="2000" b="1"/>
              <a:t>Concurrent supply chains</a:t>
            </a:r>
          </a:p>
          <a:p>
            <a:pPr marL="1200150" lvl="2" indent="-285750">
              <a:spcAft>
                <a:spcPts val="800"/>
              </a:spcAft>
              <a:buFontTx/>
              <a:buChar char="•"/>
            </a:pPr>
            <a:r>
              <a:rPr lang="en-US" sz="1800" b="1"/>
              <a:t>Information flows in many directions simultaneously among members of a supply chain network</a:t>
            </a:r>
            <a:endParaRPr lang="en-US" sz="1800" b="1">
              <a:cs typeface="Times New Roman" pitchFamily="18" charset="0"/>
            </a:endParaRPr>
          </a:p>
        </p:txBody>
      </p:sp>
      <p:sp>
        <p:nvSpPr>
          <p:cNvPr id="20485" name="Text Box 13"/>
          <p:cNvSpPr txBox="1">
            <a:spLocks noChangeArrowheads="1"/>
          </p:cNvSpPr>
          <p:nvPr/>
        </p:nvSpPr>
        <p:spPr bwMode="auto">
          <a:xfrm>
            <a:off x="1447800" y="1066800"/>
            <a:ext cx="662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a:cs typeface="Times New Roman" pitchFamily="18" charset="0"/>
              </a:rPr>
              <a:t>Supply Chain Management Systems</a:t>
            </a:r>
          </a:p>
        </p:txBody>
      </p:sp>
    </p:spTree>
    <p:extLst>
      <p:ext uri="{BB962C8B-B14F-4D97-AF65-F5344CB8AC3E}">
        <p14:creationId xmlns:p14="http://schemas.microsoft.com/office/powerpoint/2010/main" val="289154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Push- Versus Pull-Based Supply Chain Models</a:t>
            </a:r>
          </a:p>
        </p:txBody>
      </p:sp>
      <p:sp>
        <p:nvSpPr>
          <p:cNvPr id="21507" name="Text Box 3"/>
          <p:cNvSpPr txBox="1">
            <a:spLocks noChangeArrowheads="1"/>
          </p:cNvSpPr>
          <p:nvPr/>
        </p:nvSpPr>
        <p:spPr bwMode="auto">
          <a:xfrm>
            <a:off x="3905250" y="60960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8-5</a:t>
            </a:r>
          </a:p>
        </p:txBody>
      </p:sp>
      <p:sp>
        <p:nvSpPr>
          <p:cNvPr id="21508" name="Text Box 4"/>
          <p:cNvSpPr txBox="1">
            <a:spLocks noChangeArrowheads="1"/>
          </p:cNvSpPr>
          <p:nvPr/>
        </p:nvSpPr>
        <p:spPr bwMode="auto">
          <a:xfrm>
            <a:off x="152400" y="2813050"/>
            <a:ext cx="1828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600" b="1"/>
              <a:t>The difference between push- and pull-based models is summarized by the slogan “Make what we sell, not sell what we make.”</a:t>
            </a:r>
            <a:endParaRPr lang="en-US" sz="1600"/>
          </a:p>
        </p:txBody>
      </p:sp>
      <p:sp>
        <p:nvSpPr>
          <p:cNvPr id="21510" name="Text Box 6"/>
          <p:cNvSpPr txBox="1">
            <a:spLocks noChangeArrowheads="1"/>
          </p:cNvSpPr>
          <p:nvPr/>
        </p:nvSpPr>
        <p:spPr bwMode="auto">
          <a:xfrm>
            <a:off x="1447800" y="1066800"/>
            <a:ext cx="662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a:cs typeface="Times New Roman" pitchFamily="18" charset="0"/>
              </a:rPr>
              <a:t>Supply Chain Management Systems</a:t>
            </a:r>
          </a:p>
        </p:txBody>
      </p:sp>
      <p:pic>
        <p:nvPicPr>
          <p:cNvPr id="21511" name="Picture 7" descr="fig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165350"/>
            <a:ext cx="66294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185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133600"/>
            <a:ext cx="6615113"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4" name="Rectangle 102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r>
              <a:rPr lang="en-US" b="1">
                <a:solidFill>
                  <a:srgbClr val="9F0F10"/>
                </a:solidFill>
                <a:effectLst>
                  <a:outerShdw blurRad="38100" dist="38100" dir="2700000" algn="tl">
                    <a:srgbClr val="C0C0C0"/>
                  </a:outerShdw>
                </a:effectLst>
                <a:cs typeface="Times New Roman" pitchFamily="18" charset="0"/>
              </a:rPr>
              <a:t>The Future Internet-Driven Supply Chain</a:t>
            </a:r>
          </a:p>
        </p:txBody>
      </p:sp>
      <p:sp>
        <p:nvSpPr>
          <p:cNvPr id="23556" name="Text Box 1027"/>
          <p:cNvSpPr txBox="1">
            <a:spLocks noChangeArrowheads="1"/>
          </p:cNvSpPr>
          <p:nvPr/>
        </p:nvSpPr>
        <p:spPr bwMode="auto">
          <a:xfrm>
            <a:off x="2514600" y="60198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8-6</a:t>
            </a:r>
          </a:p>
        </p:txBody>
      </p:sp>
      <p:sp>
        <p:nvSpPr>
          <p:cNvPr id="23557" name="Text Box 1028"/>
          <p:cNvSpPr txBox="1">
            <a:spLocks noChangeArrowheads="1"/>
          </p:cNvSpPr>
          <p:nvPr/>
        </p:nvSpPr>
        <p:spPr bwMode="auto">
          <a:xfrm>
            <a:off x="76200" y="2244725"/>
            <a:ext cx="228600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The future Internet-driven supply chain operates like a digital logistics nervous system. It provides multidirectional communication among firms, networks of firms, and e-marketplaces so that entire networks of supply chain partners can immediately adjust inventories, orders, and capacities.</a:t>
            </a:r>
          </a:p>
        </p:txBody>
      </p:sp>
      <p:sp>
        <p:nvSpPr>
          <p:cNvPr id="23559" name="Text Box 18"/>
          <p:cNvSpPr txBox="1">
            <a:spLocks noChangeArrowheads="1"/>
          </p:cNvSpPr>
          <p:nvPr/>
        </p:nvSpPr>
        <p:spPr bwMode="auto">
          <a:xfrm>
            <a:off x="1447800" y="1066800"/>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b="1">
                <a:cs typeface="Times New Roman" pitchFamily="18" charset="0"/>
              </a:rPr>
              <a:t>Supply Chain Management Systems</a:t>
            </a:r>
          </a:p>
        </p:txBody>
      </p:sp>
    </p:spTree>
    <p:extLst>
      <p:ext uri="{BB962C8B-B14F-4D97-AF65-F5344CB8AC3E}">
        <p14:creationId xmlns:p14="http://schemas.microsoft.com/office/powerpoint/2010/main" val="792009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685800" y="2209800"/>
            <a:ext cx="80772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50000"/>
              </a:spcBef>
              <a:buFontTx/>
              <a:buChar char="•"/>
            </a:pPr>
            <a:r>
              <a:rPr lang="en-US" sz="2400" b="1" dirty="0">
                <a:cs typeface="Times New Roman" pitchFamily="18" charset="0"/>
              </a:rPr>
              <a:t>Match supply to demand.</a:t>
            </a:r>
          </a:p>
          <a:p>
            <a:pPr marL="342900" indent="-342900">
              <a:spcBef>
                <a:spcPct val="50000"/>
              </a:spcBef>
              <a:buFontTx/>
              <a:buChar char="•"/>
            </a:pPr>
            <a:r>
              <a:rPr lang="en-US" sz="2400" b="1" dirty="0">
                <a:cs typeface="Times New Roman" pitchFamily="18" charset="0"/>
              </a:rPr>
              <a:t>Reduce inventory levels.</a:t>
            </a:r>
          </a:p>
          <a:p>
            <a:pPr marL="342900" indent="-342900">
              <a:spcBef>
                <a:spcPct val="50000"/>
              </a:spcBef>
              <a:buFontTx/>
              <a:buChar char="•"/>
            </a:pPr>
            <a:r>
              <a:rPr lang="en-US" sz="2400" b="1" dirty="0">
                <a:cs typeface="Times New Roman" pitchFamily="18" charset="0"/>
              </a:rPr>
              <a:t>Improve delivery service.</a:t>
            </a:r>
          </a:p>
          <a:p>
            <a:pPr marL="342900" indent="-342900">
              <a:spcBef>
                <a:spcPct val="50000"/>
              </a:spcBef>
              <a:buFontTx/>
              <a:buChar char="•"/>
            </a:pPr>
            <a:r>
              <a:rPr lang="en-US" sz="2400" b="1" dirty="0">
                <a:cs typeface="Times New Roman" pitchFamily="18" charset="0"/>
              </a:rPr>
              <a:t>Speed product time to market.</a:t>
            </a:r>
          </a:p>
          <a:p>
            <a:pPr marL="342900" indent="-342900">
              <a:spcBef>
                <a:spcPct val="50000"/>
              </a:spcBef>
              <a:buFontTx/>
              <a:buChar char="•"/>
            </a:pPr>
            <a:r>
              <a:rPr lang="en-US" sz="2400" b="1" dirty="0">
                <a:cs typeface="Times New Roman" pitchFamily="18" charset="0"/>
              </a:rPr>
              <a:t>Use assets more effectively.</a:t>
            </a:r>
          </a:p>
          <a:p>
            <a:pPr marL="342900" indent="-342900">
              <a:spcBef>
                <a:spcPct val="50000"/>
              </a:spcBef>
              <a:buFontTx/>
              <a:buChar char="•"/>
            </a:pPr>
            <a:r>
              <a:rPr lang="en-US" sz="2400" b="1" dirty="0">
                <a:cs typeface="Times New Roman" pitchFamily="18" charset="0"/>
              </a:rPr>
              <a:t>Reduced supply chain costs lead to increased profitability.</a:t>
            </a:r>
          </a:p>
          <a:p>
            <a:pPr marL="342900" indent="-342900">
              <a:spcBef>
                <a:spcPct val="50000"/>
              </a:spcBef>
              <a:buFontTx/>
              <a:buChar char="•"/>
            </a:pPr>
            <a:r>
              <a:rPr lang="en-US" sz="2400" b="1" dirty="0">
                <a:cs typeface="Times New Roman" pitchFamily="18" charset="0"/>
              </a:rPr>
              <a:t>Increase sales.</a:t>
            </a:r>
          </a:p>
        </p:txBody>
      </p:sp>
      <p:sp>
        <p:nvSpPr>
          <p:cNvPr id="11269" name="Rectangle 5"/>
          <p:cNvSpPr>
            <a:spLocks noChangeArrowheads="1"/>
          </p:cNvSpPr>
          <p:nvPr/>
        </p:nvSpPr>
        <p:spPr bwMode="auto">
          <a:xfrm>
            <a:off x="457200" y="1612900"/>
            <a:ext cx="8229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Business Value of Supply Chain Management Systems</a:t>
            </a:r>
          </a:p>
        </p:txBody>
      </p:sp>
      <p:sp>
        <p:nvSpPr>
          <p:cNvPr id="22533" name="Text Box 18"/>
          <p:cNvSpPr txBox="1">
            <a:spLocks noChangeArrowheads="1"/>
          </p:cNvSpPr>
          <p:nvPr/>
        </p:nvSpPr>
        <p:spPr bwMode="auto">
          <a:xfrm>
            <a:off x="1447800" y="1066800"/>
            <a:ext cx="662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a:cs typeface="Times New Roman" pitchFamily="18" charset="0"/>
              </a:rPr>
              <a:t>Supply Chain Management Systems</a:t>
            </a:r>
          </a:p>
        </p:txBody>
      </p:sp>
    </p:spTree>
    <p:extLst>
      <p:ext uri="{BB962C8B-B14F-4D97-AF65-F5344CB8AC3E}">
        <p14:creationId xmlns:p14="http://schemas.microsoft.com/office/powerpoint/2010/main" val="3102471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9" name="Rectangle 1033"/>
          <p:cNvSpPr>
            <a:spLocks noChangeArrowheads="1"/>
          </p:cNvSpPr>
          <p:nvPr/>
        </p:nvSpPr>
        <p:spPr bwMode="auto">
          <a:xfrm>
            <a:off x="685800" y="1612900"/>
            <a:ext cx="7772400" cy="461665"/>
          </a:xfrm>
          <a:prstGeom prst="rect">
            <a:avLst/>
          </a:prstGeom>
          <a:noFill/>
          <a:ln w="9525">
            <a:noFill/>
            <a:miter lim="800000"/>
            <a:headEnd/>
            <a:tailEnd/>
          </a:ln>
          <a:effectLst/>
        </p:spPr>
        <p:txBody>
          <a:bodyPr>
            <a:spAutoFit/>
          </a:bodyPr>
          <a:lstStyle/>
          <a:p>
            <a:pPr algn="ctr">
              <a:defRPr/>
            </a:pPr>
            <a:r>
              <a:rPr lang="en-US" sz="2400" b="1" dirty="0">
                <a:solidFill>
                  <a:srgbClr val="9F0F10"/>
                </a:solidFill>
                <a:effectLst>
                  <a:outerShdw blurRad="38100" dist="38100" dir="2700000" algn="tl">
                    <a:srgbClr val="C0C0C0"/>
                  </a:outerShdw>
                </a:effectLst>
                <a:cs typeface="Times New Roman" charset="0"/>
              </a:rPr>
              <a:t>What Is Customer Relationship </a:t>
            </a:r>
            <a:r>
              <a:rPr lang="en-US" sz="2400" b="1" dirty="0" smtClean="0">
                <a:solidFill>
                  <a:srgbClr val="9F0F10"/>
                </a:solidFill>
                <a:effectLst>
                  <a:outerShdw blurRad="38100" dist="38100" dir="2700000" algn="tl">
                    <a:srgbClr val="C0C0C0"/>
                  </a:outerShdw>
                </a:effectLst>
                <a:cs typeface="Times New Roman" charset="0"/>
              </a:rPr>
              <a:t>Management(CRM)?</a:t>
            </a:r>
            <a:endParaRPr lang="en-US" sz="2400" b="1" dirty="0">
              <a:solidFill>
                <a:srgbClr val="9F0F10"/>
              </a:solidFill>
              <a:effectLst>
                <a:outerShdw blurRad="38100" dist="38100" dir="2700000" algn="tl">
                  <a:srgbClr val="C0C0C0"/>
                </a:outerShdw>
              </a:effectLst>
              <a:cs typeface="Times New Roman" charset="0"/>
            </a:endParaRPr>
          </a:p>
        </p:txBody>
      </p:sp>
      <p:sp>
        <p:nvSpPr>
          <p:cNvPr id="24579" name="Rectangle 1036"/>
          <p:cNvSpPr>
            <a:spLocks noChangeArrowheads="1"/>
          </p:cNvSpPr>
          <p:nvPr/>
        </p:nvSpPr>
        <p:spPr bwMode="auto">
          <a:xfrm>
            <a:off x="457200" y="2133600"/>
            <a:ext cx="8001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900"/>
              </a:spcAft>
              <a:buFontTx/>
              <a:buChar char="•"/>
            </a:pPr>
            <a:r>
              <a:rPr lang="en-US" b="1">
                <a:cs typeface="Times New Roman" pitchFamily="18" charset="0"/>
              </a:rPr>
              <a:t>Knowing the customer</a:t>
            </a:r>
          </a:p>
          <a:p>
            <a:pPr marL="800100" lvl="1" indent="-342900">
              <a:spcAft>
                <a:spcPts val="900"/>
              </a:spcAft>
              <a:buFontTx/>
              <a:buChar char="•"/>
            </a:pPr>
            <a:r>
              <a:rPr lang="en-US" sz="2000"/>
              <a:t>In large businesses, too many customers and too many ways customers interact with firm</a:t>
            </a:r>
          </a:p>
          <a:p>
            <a:pPr marL="342900" indent="-342900">
              <a:spcAft>
                <a:spcPts val="900"/>
              </a:spcAft>
              <a:buFontTx/>
              <a:buChar char="•"/>
            </a:pPr>
            <a:r>
              <a:rPr lang="en-US" b="1"/>
              <a:t>Customer relationship management (CRM) systems</a:t>
            </a:r>
          </a:p>
          <a:p>
            <a:pPr marL="800100" lvl="1" indent="-342900">
              <a:spcAft>
                <a:spcPts val="900"/>
              </a:spcAft>
              <a:buFontTx/>
              <a:buChar char="•"/>
            </a:pPr>
            <a:r>
              <a:rPr lang="en-US" sz="2000"/>
              <a:t>Capture and integrate customer data from all over the organization.</a:t>
            </a:r>
          </a:p>
          <a:p>
            <a:pPr marL="800100" lvl="1" indent="-342900">
              <a:spcAft>
                <a:spcPts val="900"/>
              </a:spcAft>
              <a:buFontTx/>
              <a:buChar char="•"/>
            </a:pPr>
            <a:r>
              <a:rPr lang="en-US" sz="2000"/>
              <a:t>Consolidate and analyze customer data.</a:t>
            </a:r>
          </a:p>
          <a:p>
            <a:pPr marL="800100" lvl="1" indent="-342900">
              <a:spcAft>
                <a:spcPts val="900"/>
              </a:spcAft>
              <a:buFontTx/>
              <a:buChar char="•"/>
            </a:pPr>
            <a:r>
              <a:rPr lang="en-US" sz="2000"/>
              <a:t>Distribute customer information to various systems and customer touch points across enterprise.</a:t>
            </a:r>
          </a:p>
          <a:p>
            <a:pPr marL="800100" lvl="1" indent="-342900">
              <a:spcAft>
                <a:spcPts val="900"/>
              </a:spcAft>
              <a:buFontTx/>
              <a:buChar char="•"/>
            </a:pPr>
            <a:r>
              <a:rPr lang="en-US" sz="2000">
                <a:cs typeface="Times New Roman" pitchFamily="18" charset="0"/>
              </a:rPr>
              <a:t>Provide single enterprise view of customers.</a:t>
            </a:r>
          </a:p>
        </p:txBody>
      </p:sp>
      <p:sp>
        <p:nvSpPr>
          <p:cNvPr id="24580" name="Text Box 1041"/>
          <p:cNvSpPr txBox="1">
            <a:spLocks noChangeArrowheads="1"/>
          </p:cNvSpPr>
          <p:nvPr/>
        </p:nvSpPr>
        <p:spPr bwMode="auto">
          <a:xfrm>
            <a:off x="1447800" y="1066800"/>
            <a:ext cx="662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a:cs typeface="Times New Roman" pitchFamily="18" charset="0"/>
              </a:rPr>
              <a:t>Customer Relationship Management Systems</a:t>
            </a:r>
          </a:p>
        </p:txBody>
      </p:sp>
    </p:spTree>
    <p:extLst>
      <p:ext uri="{BB962C8B-B14F-4D97-AF65-F5344CB8AC3E}">
        <p14:creationId xmlns:p14="http://schemas.microsoft.com/office/powerpoint/2010/main" val="880332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0" y="2209800"/>
            <a:ext cx="57594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4" name="Rectangle 102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Customer Relationship Management (CRM)</a:t>
            </a:r>
          </a:p>
        </p:txBody>
      </p:sp>
      <p:sp>
        <p:nvSpPr>
          <p:cNvPr id="25604" name="Text Box 1027"/>
          <p:cNvSpPr txBox="1">
            <a:spLocks noChangeArrowheads="1"/>
          </p:cNvSpPr>
          <p:nvPr/>
        </p:nvSpPr>
        <p:spPr bwMode="auto">
          <a:xfrm>
            <a:off x="2590800" y="60198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8-7</a:t>
            </a:r>
          </a:p>
        </p:txBody>
      </p:sp>
      <p:sp>
        <p:nvSpPr>
          <p:cNvPr id="25605" name="Text Box 1028"/>
          <p:cNvSpPr txBox="1">
            <a:spLocks noChangeArrowheads="1"/>
          </p:cNvSpPr>
          <p:nvPr/>
        </p:nvSpPr>
        <p:spPr bwMode="auto">
          <a:xfrm>
            <a:off x="152400" y="2286000"/>
            <a:ext cx="25908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600" b="1"/>
              <a:t>CRM systems examine customers from a multifaceted perspective. These systems use a set of integrated applications to address all aspects of the customer relationship, including customer service, sales, and marketing.</a:t>
            </a:r>
            <a:endParaRPr lang="en-US" sz="1600"/>
          </a:p>
        </p:txBody>
      </p:sp>
      <p:sp>
        <p:nvSpPr>
          <p:cNvPr id="25607" name="Text Box 1030"/>
          <p:cNvSpPr txBox="1">
            <a:spLocks noChangeArrowheads="1"/>
          </p:cNvSpPr>
          <p:nvPr/>
        </p:nvSpPr>
        <p:spPr bwMode="auto">
          <a:xfrm>
            <a:off x="1447800" y="1066800"/>
            <a:ext cx="662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a:cs typeface="Times New Roman" pitchFamily="18" charset="0"/>
              </a:rPr>
              <a:t>Customer Relationship Management Systems</a:t>
            </a:r>
          </a:p>
        </p:txBody>
      </p:sp>
    </p:spTree>
    <p:extLst>
      <p:ext uri="{BB962C8B-B14F-4D97-AF65-F5344CB8AC3E}">
        <p14:creationId xmlns:p14="http://schemas.microsoft.com/office/powerpoint/2010/main" val="1227490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762000" y="1627188"/>
            <a:ext cx="7467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CRM Software</a:t>
            </a:r>
          </a:p>
        </p:txBody>
      </p:sp>
      <p:sp>
        <p:nvSpPr>
          <p:cNvPr id="26627" name="Rectangle 22"/>
          <p:cNvSpPr>
            <a:spLocks noChangeArrowheads="1"/>
          </p:cNvSpPr>
          <p:nvPr/>
        </p:nvSpPr>
        <p:spPr bwMode="auto">
          <a:xfrm>
            <a:off x="533400" y="2133600"/>
            <a:ext cx="8001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200"/>
              </a:spcAft>
              <a:buFontTx/>
              <a:buChar char="•"/>
            </a:pPr>
            <a:r>
              <a:rPr lang="en-US" sz="2000" b="1" dirty="0">
                <a:cs typeface="Times New Roman" pitchFamily="18" charset="0"/>
              </a:rPr>
              <a:t>CRM packages range from niche tools to large-scale enterprise applications.</a:t>
            </a:r>
          </a:p>
          <a:p>
            <a:pPr marL="342900" indent="-342900">
              <a:spcAft>
                <a:spcPts val="1200"/>
              </a:spcAft>
              <a:buFontTx/>
              <a:buChar char="•"/>
            </a:pPr>
            <a:r>
              <a:rPr lang="en-US" sz="2000" b="1" dirty="0">
                <a:cs typeface="Times New Roman" pitchFamily="18" charset="0"/>
              </a:rPr>
              <a:t>More comprehensive have modules for:</a:t>
            </a:r>
          </a:p>
          <a:p>
            <a:pPr marL="742950" lvl="1" indent="-285750">
              <a:spcAft>
                <a:spcPts val="1200"/>
              </a:spcAft>
              <a:buFontTx/>
              <a:buChar char="•"/>
            </a:pPr>
            <a:r>
              <a:rPr lang="en-US" sz="2000" b="1" dirty="0">
                <a:cs typeface="Times New Roman" pitchFamily="18" charset="0"/>
              </a:rPr>
              <a:t>Partner relationship management (PRM)</a:t>
            </a:r>
          </a:p>
          <a:p>
            <a:pPr marL="1200150" lvl="2" indent="-285750">
              <a:spcAft>
                <a:spcPts val="1200"/>
              </a:spcAft>
              <a:buFontTx/>
              <a:buChar char="•"/>
            </a:pPr>
            <a:r>
              <a:rPr lang="en-US" sz="1800" b="1" dirty="0">
                <a:cs typeface="Times New Roman" pitchFamily="18" charset="0"/>
              </a:rPr>
              <a:t>I</a:t>
            </a:r>
            <a:r>
              <a:rPr lang="en-US" sz="1800" b="1" dirty="0"/>
              <a:t>ntegrating lead generation, pricing, promotions, order configurations, and availability</a:t>
            </a:r>
          </a:p>
          <a:p>
            <a:pPr marL="1200150" lvl="2" indent="-285750">
              <a:spcAft>
                <a:spcPts val="1200"/>
              </a:spcAft>
              <a:buFontTx/>
              <a:buChar char="•"/>
            </a:pPr>
            <a:r>
              <a:rPr lang="en-US" sz="1800" b="1" dirty="0"/>
              <a:t>Tools to assess partners’ performances</a:t>
            </a:r>
            <a:endParaRPr lang="en-US" sz="4800" b="1" dirty="0">
              <a:cs typeface="Times New Roman" pitchFamily="18" charset="0"/>
            </a:endParaRPr>
          </a:p>
          <a:p>
            <a:pPr marL="742950" lvl="1" indent="-285750">
              <a:spcAft>
                <a:spcPts val="1200"/>
              </a:spcAft>
              <a:buFontTx/>
              <a:buChar char="•"/>
            </a:pPr>
            <a:r>
              <a:rPr lang="en-US" sz="2000" b="1" dirty="0">
                <a:cs typeface="Times New Roman" pitchFamily="18" charset="0"/>
              </a:rPr>
              <a:t>Employee relationship management (ERM)</a:t>
            </a:r>
          </a:p>
          <a:p>
            <a:pPr marL="1200150" lvl="2" indent="-285750">
              <a:spcAft>
                <a:spcPts val="1200"/>
              </a:spcAft>
              <a:buFontTx/>
              <a:buChar char="•"/>
            </a:pPr>
            <a:r>
              <a:rPr lang="en-US" sz="1800" b="1" dirty="0">
                <a:cs typeface="Times New Roman" pitchFamily="18" charset="0"/>
              </a:rPr>
              <a:t>E.g., s</a:t>
            </a:r>
            <a:r>
              <a:rPr lang="en-US" sz="1800" b="1" dirty="0"/>
              <a:t>etting objectives, employee performance management, performance-based compensation, employee training</a:t>
            </a:r>
            <a:endParaRPr lang="en-US" sz="1600" b="1" dirty="0">
              <a:cs typeface="Times New Roman" pitchFamily="18" charset="0"/>
            </a:endParaRPr>
          </a:p>
        </p:txBody>
      </p:sp>
      <p:sp>
        <p:nvSpPr>
          <p:cNvPr id="26628" name="Text Box 31"/>
          <p:cNvSpPr txBox="1">
            <a:spLocks noChangeArrowheads="1"/>
          </p:cNvSpPr>
          <p:nvPr/>
        </p:nvSpPr>
        <p:spPr bwMode="auto">
          <a:xfrm>
            <a:off x="1447800" y="1066800"/>
            <a:ext cx="662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a:cs typeface="Times New Roman" pitchFamily="18" charset="0"/>
              </a:rPr>
              <a:t>Customer Relationship Management Systems</a:t>
            </a:r>
          </a:p>
        </p:txBody>
      </p:sp>
    </p:spTree>
    <p:extLst>
      <p:ext uri="{BB962C8B-B14F-4D97-AF65-F5344CB8AC3E}">
        <p14:creationId xmlns:p14="http://schemas.microsoft.com/office/powerpoint/2010/main" val="4293172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447800" y="1066800"/>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b="1" dirty="0">
                <a:cs typeface="Times New Roman" pitchFamily="18" charset="0"/>
              </a:rPr>
              <a:t>Enterprise Systems</a:t>
            </a:r>
          </a:p>
        </p:txBody>
      </p:sp>
      <p:sp>
        <p:nvSpPr>
          <p:cNvPr id="8195" name="Rectangle 6"/>
          <p:cNvSpPr>
            <a:spLocks noChangeArrowheads="1"/>
          </p:cNvSpPr>
          <p:nvPr/>
        </p:nvSpPr>
        <p:spPr bwMode="auto">
          <a:xfrm>
            <a:off x="457200" y="1752600"/>
            <a:ext cx="800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800"/>
              </a:spcAft>
              <a:buFontTx/>
              <a:buChar char="•"/>
            </a:pPr>
            <a:r>
              <a:rPr lang="en-US" b="1" dirty="0">
                <a:cs typeface="Times New Roman" pitchFamily="18" charset="0"/>
              </a:rPr>
              <a:t>Enterprise Systems</a:t>
            </a:r>
          </a:p>
          <a:p>
            <a:pPr marL="742950" lvl="1" indent="-285750">
              <a:spcAft>
                <a:spcPts val="1800"/>
              </a:spcAft>
              <a:buFontTx/>
              <a:buChar char="•"/>
            </a:pPr>
            <a:r>
              <a:rPr lang="en-US" sz="2200" b="1" dirty="0"/>
              <a:t>Also called “enterprise resource planning (ERP) systems”</a:t>
            </a:r>
          </a:p>
          <a:p>
            <a:pPr marL="742950" lvl="1" indent="-285750">
              <a:spcAft>
                <a:spcPts val="1800"/>
              </a:spcAft>
              <a:buFontTx/>
              <a:buChar char="•"/>
            </a:pPr>
            <a:r>
              <a:rPr lang="en-US" sz="2200" b="1" dirty="0"/>
              <a:t>Suite of integrated software modules and a common central database</a:t>
            </a:r>
          </a:p>
          <a:p>
            <a:pPr marL="742950" lvl="1" indent="-285750">
              <a:spcAft>
                <a:spcPts val="1800"/>
              </a:spcAft>
              <a:buFontTx/>
              <a:buChar char="•"/>
            </a:pPr>
            <a:r>
              <a:rPr lang="en-US" sz="2200" b="1" dirty="0"/>
              <a:t>Collects data from many divisions of firm for use in nearly all of firm’s internal business activities</a:t>
            </a:r>
          </a:p>
          <a:p>
            <a:pPr marL="742950" lvl="1" indent="-285750">
              <a:spcAft>
                <a:spcPts val="1800"/>
              </a:spcAft>
              <a:buFontTx/>
              <a:buChar char="•"/>
            </a:pPr>
            <a:r>
              <a:rPr lang="en-US" sz="2200" b="1" dirty="0"/>
              <a:t>Information entered in one process is immediately available for other processes</a:t>
            </a:r>
          </a:p>
          <a:p>
            <a:pPr marL="342900" indent="-342900">
              <a:spcBef>
                <a:spcPct val="50000"/>
              </a:spcBef>
              <a:buFontTx/>
              <a:buChar char="•"/>
            </a:pPr>
            <a:endParaRPr lang="en-US" sz="2200" b="1" dirty="0">
              <a:cs typeface="Times New Roman" pitchFamily="18" charset="0"/>
            </a:endParaRPr>
          </a:p>
        </p:txBody>
      </p:sp>
    </p:spTree>
    <p:extLst>
      <p:ext uri="{BB962C8B-B14F-4D97-AF65-F5344CB8AC3E}">
        <p14:creationId xmlns:p14="http://schemas.microsoft.com/office/powerpoint/2010/main" val="417957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762000" y="1627188"/>
            <a:ext cx="7467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CRM Software</a:t>
            </a:r>
          </a:p>
        </p:txBody>
      </p:sp>
      <p:sp>
        <p:nvSpPr>
          <p:cNvPr id="27651" name="Rectangle 22"/>
          <p:cNvSpPr>
            <a:spLocks noChangeArrowheads="1"/>
          </p:cNvSpPr>
          <p:nvPr/>
        </p:nvSpPr>
        <p:spPr bwMode="auto">
          <a:xfrm>
            <a:off x="533400" y="2133600"/>
            <a:ext cx="8001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200"/>
              </a:spcAft>
              <a:buFontTx/>
              <a:buChar char="•"/>
            </a:pPr>
            <a:r>
              <a:rPr lang="en-US" sz="2000" b="1" dirty="0">
                <a:cs typeface="Times New Roman" pitchFamily="18" charset="0"/>
              </a:rPr>
              <a:t>CRM packages typically include tools for:</a:t>
            </a:r>
          </a:p>
          <a:p>
            <a:pPr marL="800100" lvl="1" indent="-342900">
              <a:spcAft>
                <a:spcPts val="1200"/>
              </a:spcAft>
              <a:buFontTx/>
              <a:buChar char="•"/>
            </a:pPr>
            <a:r>
              <a:rPr lang="en-US" sz="2000" b="1" dirty="0">
                <a:cs typeface="Times New Roman" pitchFamily="18" charset="0"/>
              </a:rPr>
              <a:t>Sales force automation (SFA)</a:t>
            </a:r>
          </a:p>
          <a:p>
            <a:pPr marL="1257300" lvl="2" indent="-342900">
              <a:spcAft>
                <a:spcPts val="1200"/>
              </a:spcAft>
              <a:buFontTx/>
              <a:buChar char="•"/>
            </a:pPr>
            <a:r>
              <a:rPr lang="en-US" sz="2000" dirty="0">
                <a:cs typeface="Times New Roman" pitchFamily="18" charset="0"/>
              </a:rPr>
              <a:t>E.g., </a:t>
            </a:r>
            <a:r>
              <a:rPr lang="en-US" sz="2000" dirty="0"/>
              <a:t>sales prospect and contact information, and sales quote generation capabilities</a:t>
            </a:r>
            <a:endParaRPr lang="en-US" sz="2000" b="1" dirty="0">
              <a:cs typeface="Times New Roman" pitchFamily="18" charset="0"/>
            </a:endParaRPr>
          </a:p>
          <a:p>
            <a:pPr marL="800100" lvl="1" indent="-342900">
              <a:spcAft>
                <a:spcPts val="1200"/>
              </a:spcAft>
              <a:buFontTx/>
              <a:buChar char="•"/>
            </a:pPr>
            <a:r>
              <a:rPr lang="en-US" sz="2000" b="1" dirty="0">
                <a:cs typeface="Times New Roman" pitchFamily="18" charset="0"/>
              </a:rPr>
              <a:t>Customer service</a:t>
            </a:r>
          </a:p>
          <a:p>
            <a:pPr marL="1257300" lvl="2" indent="-342900">
              <a:spcAft>
                <a:spcPts val="1200"/>
              </a:spcAft>
              <a:buFontTx/>
              <a:buChar char="•"/>
            </a:pPr>
            <a:r>
              <a:rPr lang="en-US" sz="2000" dirty="0">
                <a:cs typeface="Times New Roman" pitchFamily="18" charset="0"/>
              </a:rPr>
              <a:t>E.g., as</a:t>
            </a:r>
            <a:r>
              <a:rPr lang="en-US" sz="2000" dirty="0"/>
              <a:t>signing and managing customer service requests; Web-based self-service capabilities</a:t>
            </a:r>
            <a:endParaRPr lang="en-US" sz="2000" b="1" dirty="0">
              <a:cs typeface="Times New Roman" pitchFamily="18" charset="0"/>
            </a:endParaRPr>
          </a:p>
          <a:p>
            <a:pPr marL="800100" lvl="1" indent="-342900">
              <a:spcAft>
                <a:spcPts val="1200"/>
              </a:spcAft>
              <a:buFontTx/>
              <a:buChar char="•"/>
            </a:pPr>
            <a:r>
              <a:rPr lang="en-US" sz="2000" b="1" dirty="0">
                <a:cs typeface="Times New Roman" pitchFamily="18" charset="0"/>
              </a:rPr>
              <a:t>Marketing</a:t>
            </a:r>
          </a:p>
          <a:p>
            <a:pPr marL="1257300" lvl="2" indent="-342900">
              <a:spcAft>
                <a:spcPts val="1200"/>
              </a:spcAft>
              <a:buFontTx/>
              <a:buChar char="•"/>
            </a:pPr>
            <a:r>
              <a:rPr lang="en-US" sz="2000" dirty="0"/>
              <a:t>E.g., capturing prospect and customer data, scheduling and tracking direct-marketing mailings or e-mail</a:t>
            </a:r>
            <a:endParaRPr lang="en-US" sz="2000" b="1" dirty="0">
              <a:cs typeface="Times New Roman" pitchFamily="18" charset="0"/>
            </a:endParaRPr>
          </a:p>
        </p:txBody>
      </p:sp>
      <p:sp>
        <p:nvSpPr>
          <p:cNvPr id="27652" name="Text Box 31"/>
          <p:cNvSpPr txBox="1">
            <a:spLocks noChangeArrowheads="1"/>
          </p:cNvSpPr>
          <p:nvPr/>
        </p:nvSpPr>
        <p:spPr bwMode="auto">
          <a:xfrm>
            <a:off x="1447800" y="1066800"/>
            <a:ext cx="662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dirty="0">
                <a:cs typeface="Times New Roman" pitchFamily="18" charset="0"/>
              </a:rPr>
              <a:t>Customer Relationship Management Systems</a:t>
            </a:r>
          </a:p>
        </p:txBody>
      </p:sp>
    </p:spTree>
    <p:extLst>
      <p:ext uri="{BB962C8B-B14F-4D97-AF65-F5344CB8AC3E}">
        <p14:creationId xmlns:p14="http://schemas.microsoft.com/office/powerpoint/2010/main" val="3195137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How CRM Systems Support Marketing</a:t>
            </a:r>
          </a:p>
        </p:txBody>
      </p:sp>
      <p:sp>
        <p:nvSpPr>
          <p:cNvPr id="28675" name="Text Box 1027"/>
          <p:cNvSpPr txBox="1">
            <a:spLocks noChangeArrowheads="1"/>
          </p:cNvSpPr>
          <p:nvPr/>
        </p:nvSpPr>
        <p:spPr bwMode="auto">
          <a:xfrm>
            <a:off x="1466850" y="59436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8-8</a:t>
            </a:r>
          </a:p>
        </p:txBody>
      </p:sp>
      <p:sp>
        <p:nvSpPr>
          <p:cNvPr id="28676" name="Text Box 1028"/>
          <p:cNvSpPr txBox="1">
            <a:spLocks noChangeArrowheads="1"/>
          </p:cNvSpPr>
          <p:nvPr/>
        </p:nvSpPr>
        <p:spPr bwMode="auto">
          <a:xfrm>
            <a:off x="152400" y="2133600"/>
            <a:ext cx="25908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Customer relationship management software provides a single point for users to manage and evaluate marketing campaigns across multiple channels, including e-mail, direct mail, telephone, the Web, and wireless messages.</a:t>
            </a:r>
          </a:p>
        </p:txBody>
      </p:sp>
      <p:sp>
        <p:nvSpPr>
          <p:cNvPr id="28678" name="Text Box 1030"/>
          <p:cNvSpPr txBox="1">
            <a:spLocks noChangeArrowheads="1"/>
          </p:cNvSpPr>
          <p:nvPr/>
        </p:nvSpPr>
        <p:spPr bwMode="auto">
          <a:xfrm>
            <a:off x="1447800" y="1066800"/>
            <a:ext cx="662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dirty="0">
                <a:cs typeface="Times New Roman" pitchFamily="18" charset="0"/>
              </a:rPr>
              <a:t>Customer Relationship Management Systems</a:t>
            </a:r>
          </a:p>
        </p:txBody>
      </p:sp>
      <p:pic>
        <p:nvPicPr>
          <p:cNvPr id="286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86000"/>
            <a:ext cx="60563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686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CRM Software Capabilities</a:t>
            </a:r>
          </a:p>
        </p:txBody>
      </p:sp>
      <p:sp>
        <p:nvSpPr>
          <p:cNvPr id="29699" name="Text Box 1027"/>
          <p:cNvSpPr txBox="1">
            <a:spLocks noChangeArrowheads="1"/>
          </p:cNvSpPr>
          <p:nvPr/>
        </p:nvSpPr>
        <p:spPr bwMode="auto">
          <a:xfrm>
            <a:off x="2000250" y="5957888"/>
            <a:ext cx="127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8-9</a:t>
            </a:r>
          </a:p>
        </p:txBody>
      </p:sp>
      <p:sp>
        <p:nvSpPr>
          <p:cNvPr id="29700" name="Text Box 1028"/>
          <p:cNvSpPr txBox="1">
            <a:spLocks noChangeArrowheads="1"/>
          </p:cNvSpPr>
          <p:nvPr/>
        </p:nvSpPr>
        <p:spPr bwMode="auto">
          <a:xfrm>
            <a:off x="152400" y="2232025"/>
            <a:ext cx="25908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The major CRM software products support business processes in sales, service, and marketing, integrating customer information from many different sources. Included are support for both the operational and analytical aspects of CRM.</a:t>
            </a:r>
          </a:p>
        </p:txBody>
      </p:sp>
      <p:sp>
        <p:nvSpPr>
          <p:cNvPr id="29702" name="Text Box 1030"/>
          <p:cNvSpPr txBox="1">
            <a:spLocks noChangeArrowheads="1"/>
          </p:cNvSpPr>
          <p:nvPr/>
        </p:nvSpPr>
        <p:spPr bwMode="auto">
          <a:xfrm>
            <a:off x="1447800" y="1066800"/>
            <a:ext cx="662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dirty="0">
                <a:cs typeface="Times New Roman" pitchFamily="18" charset="0"/>
              </a:rPr>
              <a:t>Customer Relationship Management Systems</a:t>
            </a:r>
          </a:p>
        </p:txBody>
      </p:sp>
      <p:pic>
        <p:nvPicPr>
          <p:cNvPr id="297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175" y="2209800"/>
            <a:ext cx="45942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06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Customer Loyalty Management Process Map</a:t>
            </a:r>
          </a:p>
        </p:txBody>
      </p:sp>
      <p:sp>
        <p:nvSpPr>
          <p:cNvPr id="30724" name="Text Box 1028"/>
          <p:cNvSpPr txBox="1">
            <a:spLocks noChangeArrowheads="1"/>
          </p:cNvSpPr>
          <p:nvPr/>
        </p:nvSpPr>
        <p:spPr bwMode="auto">
          <a:xfrm>
            <a:off x="838200" y="5334000"/>
            <a:ext cx="7391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This process map shows how a best practice for promoting customer loyalty through customer service would be modeled by customer relationship management software. The CRM software helps firms identify high-value customers for preferential treatment.</a:t>
            </a:r>
          </a:p>
        </p:txBody>
      </p:sp>
      <p:sp>
        <p:nvSpPr>
          <p:cNvPr id="30726" name="Text Box 1030"/>
          <p:cNvSpPr txBox="1">
            <a:spLocks noChangeArrowheads="1"/>
          </p:cNvSpPr>
          <p:nvPr/>
        </p:nvSpPr>
        <p:spPr bwMode="auto">
          <a:xfrm>
            <a:off x="1447800" y="1066800"/>
            <a:ext cx="662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dirty="0">
                <a:cs typeface="Times New Roman" pitchFamily="18" charset="0"/>
              </a:rPr>
              <a:t>Customer Relationship Management Systems</a:t>
            </a:r>
          </a:p>
        </p:txBody>
      </p:sp>
      <p:pic>
        <p:nvPicPr>
          <p:cNvPr id="307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84566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1027"/>
          <p:cNvSpPr txBox="1">
            <a:spLocks noChangeArrowheads="1"/>
          </p:cNvSpPr>
          <p:nvPr/>
        </p:nvSpPr>
        <p:spPr bwMode="auto">
          <a:xfrm>
            <a:off x="120650" y="47244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8-10</a:t>
            </a:r>
          </a:p>
        </p:txBody>
      </p:sp>
    </p:spTree>
    <p:extLst>
      <p:ext uri="{BB962C8B-B14F-4D97-AF65-F5344CB8AC3E}">
        <p14:creationId xmlns:p14="http://schemas.microsoft.com/office/powerpoint/2010/main" val="2336403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762000" y="1790700"/>
            <a:ext cx="8077200" cy="4038600"/>
          </a:xfrm>
          <a:prstGeom prst="rect">
            <a:avLst/>
          </a:prstGeom>
          <a:noFill/>
          <a:ln w="12700">
            <a:noFill/>
            <a:miter lim="800000"/>
            <a:headEnd/>
            <a:tailEnd/>
          </a:ln>
          <a:effectLst/>
        </p:spPr>
        <p:txBody>
          <a:bodyPr lIns="90488" tIns="44450" rIns="90488" bIns="44450"/>
          <a:lstStyle/>
          <a:p>
            <a:pPr marL="342900" indent="-342900">
              <a:defRPr/>
            </a:pPr>
            <a:endParaRPr lang="en-US" b="1" dirty="0">
              <a:effectLst>
                <a:outerShdw blurRad="38100" dist="38100" dir="2700000" algn="tl">
                  <a:srgbClr val="C0C0C0"/>
                </a:outerShdw>
              </a:effectLst>
              <a:cs typeface="Times New Roman" charset="0"/>
            </a:endParaRPr>
          </a:p>
        </p:txBody>
      </p:sp>
      <p:sp>
        <p:nvSpPr>
          <p:cNvPr id="13334" name="Rectangle 22"/>
          <p:cNvSpPr>
            <a:spLocks noChangeArrowheads="1"/>
          </p:cNvSpPr>
          <p:nvPr/>
        </p:nvSpPr>
        <p:spPr bwMode="auto">
          <a:xfrm>
            <a:off x="457200" y="2133600"/>
            <a:ext cx="8001000" cy="4191000"/>
          </a:xfrm>
          <a:prstGeom prst="rect">
            <a:avLst/>
          </a:prstGeom>
          <a:noFill/>
          <a:ln w="12700">
            <a:noFill/>
            <a:miter lim="800000"/>
            <a:headEnd/>
            <a:tailEnd/>
          </a:ln>
          <a:effectLst/>
        </p:spPr>
        <p:txBody>
          <a:bodyPr lIns="90488" tIns="0" rIns="90488" bIns="44450"/>
          <a:lstStyle/>
          <a:p>
            <a:pPr marL="342900" indent="-342900">
              <a:spcAft>
                <a:spcPts val="600"/>
              </a:spcAft>
              <a:buFontTx/>
              <a:buChar char="•"/>
            </a:pPr>
            <a:r>
              <a:rPr lang="en-US" sz="2000" b="1" dirty="0">
                <a:cs typeface="Times New Roman" pitchFamily="18" charset="0"/>
              </a:rPr>
              <a:t>Operational CRM: </a:t>
            </a:r>
          </a:p>
          <a:p>
            <a:pPr marL="742950" lvl="1" indent="-285750">
              <a:buFont typeface="Arial" panose="020B0604020202020204" pitchFamily="34" charset="0"/>
              <a:buChar char="•"/>
              <a:defRPr/>
            </a:pPr>
            <a:r>
              <a:rPr lang="en-US" sz="2000" dirty="0"/>
              <a:t>Customer-facing applications such as sales force automation, call center and customer service support, and marketing automation</a:t>
            </a:r>
          </a:p>
          <a:p>
            <a:pPr marL="800100" lvl="1" indent="-342900">
              <a:spcAft>
                <a:spcPts val="600"/>
              </a:spcAft>
            </a:pPr>
            <a:endParaRPr lang="en-US" sz="2000" dirty="0">
              <a:cs typeface="Times New Roman" pitchFamily="18" charset="0"/>
            </a:endParaRPr>
          </a:p>
          <a:p>
            <a:pPr marL="342900" indent="-342900">
              <a:spcAft>
                <a:spcPts val="600"/>
              </a:spcAft>
              <a:buFontTx/>
              <a:buChar char="•"/>
            </a:pPr>
            <a:r>
              <a:rPr lang="en-US" sz="2000" b="1" dirty="0">
                <a:cs typeface="Times New Roman" pitchFamily="18" charset="0"/>
              </a:rPr>
              <a:t>Analytical CRM: </a:t>
            </a:r>
          </a:p>
          <a:p>
            <a:pPr marL="800100" lvl="1" indent="-342900">
              <a:spcAft>
                <a:spcPts val="600"/>
              </a:spcAft>
              <a:buFontTx/>
              <a:buChar char="•"/>
            </a:pPr>
            <a:r>
              <a:rPr lang="en-US" sz="2000" dirty="0">
                <a:cs typeface="Times New Roman" pitchFamily="18" charset="0"/>
              </a:rPr>
              <a:t>Analyzes customer data output from operational CRM applications</a:t>
            </a:r>
          </a:p>
          <a:p>
            <a:pPr marL="800100" lvl="1" indent="-342900">
              <a:spcAft>
                <a:spcPts val="600"/>
              </a:spcAft>
              <a:buFontTx/>
              <a:buChar char="•"/>
            </a:pPr>
            <a:r>
              <a:rPr lang="en-US" sz="2000" dirty="0">
                <a:cs typeface="Times New Roman" pitchFamily="18" charset="0"/>
              </a:rPr>
              <a:t>Based on data warehouses populated by operational CRM systems and customer touch points</a:t>
            </a:r>
          </a:p>
          <a:p>
            <a:pPr marL="800100" lvl="1" indent="-342900">
              <a:spcAft>
                <a:spcPts val="600"/>
              </a:spcAft>
              <a:buFontTx/>
              <a:buChar char="•"/>
            </a:pPr>
            <a:r>
              <a:rPr lang="en-US" sz="2000" dirty="0">
                <a:cs typeface="Times New Roman" pitchFamily="18" charset="0"/>
              </a:rPr>
              <a:t>Customer lifetime value (CLTV)</a:t>
            </a:r>
          </a:p>
          <a:p>
            <a:pPr marL="342900" indent="-342900">
              <a:lnSpc>
                <a:spcPct val="140000"/>
              </a:lnSpc>
              <a:spcAft>
                <a:spcPct val="25000"/>
              </a:spcAft>
            </a:pPr>
            <a:endParaRPr lang="en-US" sz="2000" b="1" dirty="0"/>
          </a:p>
        </p:txBody>
      </p:sp>
      <p:sp>
        <p:nvSpPr>
          <p:cNvPr id="31748" name="Text Box 27"/>
          <p:cNvSpPr txBox="1">
            <a:spLocks noChangeArrowheads="1"/>
          </p:cNvSpPr>
          <p:nvPr/>
        </p:nvSpPr>
        <p:spPr bwMode="auto">
          <a:xfrm>
            <a:off x="1447800" y="1066800"/>
            <a:ext cx="662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dirty="0">
                <a:cs typeface="Times New Roman" pitchFamily="18" charset="0"/>
              </a:rPr>
              <a:t>Customer Relationship Management Systems</a:t>
            </a:r>
          </a:p>
        </p:txBody>
      </p:sp>
      <p:sp>
        <p:nvSpPr>
          <p:cNvPr id="13341" name="Rectangle 29"/>
          <p:cNvSpPr>
            <a:spLocks noChangeArrowheads="1"/>
          </p:cNvSpPr>
          <p:nvPr/>
        </p:nvSpPr>
        <p:spPr bwMode="auto">
          <a:xfrm>
            <a:off x="762000" y="1627188"/>
            <a:ext cx="7467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Operational and Analytical CRM</a:t>
            </a:r>
          </a:p>
        </p:txBody>
      </p:sp>
    </p:spTree>
    <p:extLst>
      <p:ext uri="{BB962C8B-B14F-4D97-AF65-F5344CB8AC3E}">
        <p14:creationId xmlns:p14="http://schemas.microsoft.com/office/powerpoint/2010/main" val="3647903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Analytical CRM Data Warehouse</a:t>
            </a:r>
          </a:p>
        </p:txBody>
      </p:sp>
      <p:sp>
        <p:nvSpPr>
          <p:cNvPr id="32771" name="Text Box 1027"/>
          <p:cNvSpPr txBox="1">
            <a:spLocks noChangeArrowheads="1"/>
          </p:cNvSpPr>
          <p:nvPr/>
        </p:nvSpPr>
        <p:spPr bwMode="auto">
          <a:xfrm>
            <a:off x="577850" y="5500688"/>
            <a:ext cx="140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8-11</a:t>
            </a:r>
          </a:p>
        </p:txBody>
      </p:sp>
      <p:sp>
        <p:nvSpPr>
          <p:cNvPr id="32772" name="Text Box 1028"/>
          <p:cNvSpPr txBox="1">
            <a:spLocks noChangeArrowheads="1"/>
          </p:cNvSpPr>
          <p:nvPr/>
        </p:nvSpPr>
        <p:spPr bwMode="auto">
          <a:xfrm>
            <a:off x="0" y="2339975"/>
            <a:ext cx="20574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Analytical CRM uses a customer data warehouse and tools to analyze customer data collected from the firm’s customer touch points and from other sources.</a:t>
            </a:r>
          </a:p>
        </p:txBody>
      </p:sp>
      <p:sp>
        <p:nvSpPr>
          <p:cNvPr id="32774" name="Text Box 1030"/>
          <p:cNvSpPr txBox="1">
            <a:spLocks noChangeArrowheads="1"/>
          </p:cNvSpPr>
          <p:nvPr/>
        </p:nvSpPr>
        <p:spPr bwMode="auto">
          <a:xfrm>
            <a:off x="1447800" y="1066800"/>
            <a:ext cx="662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dirty="0">
                <a:cs typeface="Times New Roman" pitchFamily="18" charset="0"/>
              </a:rPr>
              <a:t>Customer Relationship Management Systems</a:t>
            </a:r>
          </a:p>
        </p:txBody>
      </p:sp>
      <p:pic>
        <p:nvPicPr>
          <p:cNvPr id="327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2209800"/>
            <a:ext cx="6845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119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457200" y="1612900"/>
            <a:ext cx="8229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Business Value of Customer Relationship Management</a:t>
            </a:r>
          </a:p>
        </p:txBody>
      </p:sp>
      <p:sp>
        <p:nvSpPr>
          <p:cNvPr id="108554" name="Rectangle 10"/>
          <p:cNvSpPr>
            <a:spLocks noChangeArrowheads="1"/>
          </p:cNvSpPr>
          <p:nvPr/>
        </p:nvSpPr>
        <p:spPr bwMode="auto">
          <a:xfrm>
            <a:off x="457200" y="2209800"/>
            <a:ext cx="8001000" cy="4343400"/>
          </a:xfrm>
          <a:prstGeom prst="rect">
            <a:avLst/>
          </a:prstGeom>
          <a:noFill/>
          <a:ln w="12700">
            <a:noFill/>
            <a:miter lim="800000"/>
            <a:headEnd/>
            <a:tailEnd/>
          </a:ln>
          <a:effectLst/>
        </p:spPr>
        <p:txBody>
          <a:bodyPr lIns="90488" tIns="0" rIns="90488" bIns="44450"/>
          <a:lstStyle/>
          <a:p>
            <a:pPr marL="342900" indent="-342900">
              <a:spcAft>
                <a:spcPts val="800"/>
              </a:spcAft>
              <a:buFontTx/>
              <a:buChar char="•"/>
            </a:pPr>
            <a:r>
              <a:rPr lang="en-US" sz="2000" b="1" dirty="0">
                <a:cs typeface="Times New Roman" pitchFamily="18" charset="0"/>
              </a:rPr>
              <a:t>Business benefits:</a:t>
            </a:r>
          </a:p>
          <a:p>
            <a:pPr marL="742950" lvl="1" indent="-285750">
              <a:spcAft>
                <a:spcPts val="800"/>
              </a:spcAft>
              <a:buFontTx/>
              <a:buChar char="•"/>
            </a:pPr>
            <a:r>
              <a:rPr lang="en-US" sz="2000" dirty="0">
                <a:cs typeface="Times New Roman" pitchFamily="18" charset="0"/>
              </a:rPr>
              <a:t>Increased customer satisfaction</a:t>
            </a:r>
          </a:p>
          <a:p>
            <a:pPr marL="742950" lvl="1" indent="-285750">
              <a:spcAft>
                <a:spcPts val="800"/>
              </a:spcAft>
              <a:buFontTx/>
              <a:buChar char="•"/>
            </a:pPr>
            <a:r>
              <a:rPr lang="en-US" sz="2000" dirty="0">
                <a:cs typeface="Times New Roman" pitchFamily="18" charset="0"/>
              </a:rPr>
              <a:t>Reduced direct-marketing costs</a:t>
            </a:r>
          </a:p>
          <a:p>
            <a:pPr marL="742950" lvl="1" indent="-285750">
              <a:spcAft>
                <a:spcPts val="800"/>
              </a:spcAft>
              <a:buFontTx/>
              <a:buChar char="•"/>
            </a:pPr>
            <a:r>
              <a:rPr lang="en-US" sz="2000" dirty="0">
                <a:cs typeface="Times New Roman" pitchFamily="18" charset="0"/>
              </a:rPr>
              <a:t>More effective marketing</a:t>
            </a:r>
          </a:p>
          <a:p>
            <a:pPr marL="742950" lvl="1" indent="-285750">
              <a:spcAft>
                <a:spcPts val="800"/>
              </a:spcAft>
              <a:buFontTx/>
              <a:buChar char="•"/>
            </a:pPr>
            <a:r>
              <a:rPr lang="en-US" sz="2000" dirty="0">
                <a:cs typeface="Times New Roman" pitchFamily="18" charset="0"/>
              </a:rPr>
              <a:t>Lower costs for customer acquisition/retention</a:t>
            </a:r>
          </a:p>
          <a:p>
            <a:pPr marL="742950" lvl="1" indent="-285750">
              <a:spcAft>
                <a:spcPts val="800"/>
              </a:spcAft>
              <a:buFontTx/>
              <a:buChar char="•"/>
            </a:pPr>
            <a:r>
              <a:rPr lang="en-US" sz="2000" dirty="0">
                <a:cs typeface="Times New Roman" pitchFamily="18" charset="0"/>
              </a:rPr>
              <a:t>Increased sales revenue</a:t>
            </a:r>
          </a:p>
          <a:p>
            <a:pPr marL="342900" indent="-342900">
              <a:spcAft>
                <a:spcPts val="800"/>
              </a:spcAft>
              <a:buFontTx/>
              <a:buChar char="•"/>
            </a:pPr>
            <a:r>
              <a:rPr lang="en-US" sz="2000" b="1" dirty="0">
                <a:cs typeface="Times New Roman" pitchFamily="18" charset="0"/>
              </a:rPr>
              <a:t>Churn rate:</a:t>
            </a:r>
          </a:p>
          <a:p>
            <a:pPr marL="742950" lvl="1" indent="-285750">
              <a:spcAft>
                <a:spcPts val="800"/>
              </a:spcAft>
              <a:buFontTx/>
              <a:buChar char="•"/>
            </a:pPr>
            <a:r>
              <a:rPr lang="en-US" sz="2000" dirty="0">
                <a:cs typeface="Times New Roman" pitchFamily="18" charset="0"/>
              </a:rPr>
              <a:t>N</a:t>
            </a:r>
            <a:r>
              <a:rPr lang="en-US" sz="2000" dirty="0"/>
              <a:t>umber of customers who stop using or purchasing products or services from a company</a:t>
            </a:r>
          </a:p>
          <a:p>
            <a:pPr marL="742950" lvl="1" indent="-285750">
              <a:spcAft>
                <a:spcPts val="800"/>
              </a:spcAft>
              <a:buFontTx/>
              <a:buChar char="•"/>
            </a:pPr>
            <a:r>
              <a:rPr lang="en-US" sz="2000" dirty="0"/>
              <a:t>Indicator of growth or decline of firm’s customer base</a:t>
            </a:r>
            <a:endParaRPr lang="en-US" sz="2000" b="1" dirty="0">
              <a:cs typeface="Times New Roman" pitchFamily="18" charset="0"/>
            </a:endParaRPr>
          </a:p>
        </p:txBody>
      </p:sp>
      <p:sp>
        <p:nvSpPr>
          <p:cNvPr id="33796" name="Text Box 11"/>
          <p:cNvSpPr txBox="1">
            <a:spLocks noChangeArrowheads="1"/>
          </p:cNvSpPr>
          <p:nvPr/>
        </p:nvSpPr>
        <p:spPr bwMode="auto">
          <a:xfrm>
            <a:off x="1447800" y="1066800"/>
            <a:ext cx="662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dirty="0">
                <a:cs typeface="Times New Roman" pitchFamily="18" charset="0"/>
              </a:rPr>
              <a:t>Customer Relationship Management Systems</a:t>
            </a:r>
          </a:p>
        </p:txBody>
      </p:sp>
    </p:spTree>
    <p:extLst>
      <p:ext uri="{BB962C8B-B14F-4D97-AF65-F5344CB8AC3E}">
        <p14:creationId xmlns:p14="http://schemas.microsoft.com/office/powerpoint/2010/main" val="159919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0"/>
          <p:cNvSpPr>
            <a:spLocks noChangeArrowheads="1"/>
          </p:cNvSpPr>
          <p:nvPr/>
        </p:nvSpPr>
        <p:spPr bwMode="auto">
          <a:xfrm>
            <a:off x="457200" y="220980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285750" indent="-285750">
              <a:buFont typeface="Arial" panose="020B0604020202020204" pitchFamily="34" charset="0"/>
              <a:buChar char="•"/>
            </a:pPr>
            <a:r>
              <a:rPr lang="en-US" altLang="en-US" sz="2400" dirty="0">
                <a:solidFill>
                  <a:srgbClr val="0D0D0D"/>
                </a:solidFill>
              </a:rPr>
              <a:t>Enterprise application challenges</a:t>
            </a:r>
          </a:p>
          <a:p>
            <a:pPr marL="742950" lvl="1" indent="-285750">
              <a:buFont typeface="Arial" panose="020B0604020202020204" pitchFamily="34" charset="0"/>
              <a:buChar char="•"/>
            </a:pPr>
            <a:r>
              <a:rPr lang="en-US" altLang="en-US" sz="2400" dirty="0"/>
              <a:t>Highly expensive to purchase and implement enterprise applications</a:t>
            </a:r>
          </a:p>
          <a:p>
            <a:pPr marL="1200150" lvl="2" indent="-285750">
              <a:buFont typeface="Arial" panose="020B0604020202020204" pitchFamily="34" charset="0"/>
              <a:buChar char="•"/>
            </a:pPr>
            <a:r>
              <a:rPr lang="en-US" altLang="en-US" sz="2400" dirty="0"/>
              <a:t>Average </a:t>
            </a:r>
            <a:r>
              <a:rPr lang="ja-JP" altLang="en-US" sz="2400" dirty="0"/>
              <a:t>“</a:t>
            </a:r>
            <a:r>
              <a:rPr lang="en-US" altLang="ja-JP" sz="2400" dirty="0"/>
              <a:t>large</a:t>
            </a:r>
            <a:r>
              <a:rPr lang="ja-JP" altLang="en-US" sz="2400" dirty="0"/>
              <a:t>”</a:t>
            </a:r>
            <a:r>
              <a:rPr lang="en-US" altLang="ja-JP" sz="2400" dirty="0"/>
              <a:t> system—$12 million +</a:t>
            </a:r>
          </a:p>
          <a:p>
            <a:pPr marL="1200150" lvl="2" indent="-285750">
              <a:buFont typeface="Arial" panose="020B0604020202020204" pitchFamily="34" charset="0"/>
              <a:buChar char="•"/>
            </a:pPr>
            <a:r>
              <a:rPr lang="en-US" altLang="en-US" sz="2400" dirty="0"/>
              <a:t>Average </a:t>
            </a:r>
            <a:r>
              <a:rPr lang="ja-JP" altLang="en-US" sz="2400" dirty="0"/>
              <a:t>“</a:t>
            </a:r>
            <a:r>
              <a:rPr lang="en-US" altLang="ja-JP" sz="2400" dirty="0"/>
              <a:t>small/midsize</a:t>
            </a:r>
            <a:r>
              <a:rPr lang="ja-JP" altLang="en-US" sz="2400" dirty="0"/>
              <a:t>”</a:t>
            </a:r>
            <a:r>
              <a:rPr lang="en-US" altLang="ja-JP" sz="2400" dirty="0"/>
              <a:t> system—$3.5 million</a:t>
            </a:r>
          </a:p>
          <a:p>
            <a:pPr marL="742950" lvl="1" indent="-285750">
              <a:buFont typeface="Arial" panose="020B0604020202020204" pitchFamily="34" charset="0"/>
              <a:buChar char="•"/>
            </a:pPr>
            <a:r>
              <a:rPr lang="en-US" altLang="en-US" sz="2400" dirty="0"/>
              <a:t>Technology changes</a:t>
            </a:r>
          </a:p>
          <a:p>
            <a:pPr marL="742950" lvl="1" indent="-285750">
              <a:buFont typeface="Arial" panose="020B0604020202020204" pitchFamily="34" charset="0"/>
              <a:buChar char="•"/>
            </a:pPr>
            <a:r>
              <a:rPr lang="en-US" altLang="en-US" sz="2400" dirty="0"/>
              <a:t>Business process changes</a:t>
            </a:r>
          </a:p>
          <a:p>
            <a:pPr marL="742950" lvl="1" indent="-285750">
              <a:buFont typeface="Arial" panose="020B0604020202020204" pitchFamily="34" charset="0"/>
              <a:buChar char="•"/>
            </a:pPr>
            <a:r>
              <a:rPr lang="en-US" altLang="en-US" sz="2400" dirty="0"/>
              <a:t>Organizational learning, changes</a:t>
            </a:r>
          </a:p>
          <a:p>
            <a:pPr marL="742950" lvl="1" indent="-285750">
              <a:buFont typeface="Arial" panose="020B0604020202020204" pitchFamily="34" charset="0"/>
              <a:buChar char="•"/>
            </a:pPr>
            <a:r>
              <a:rPr lang="en-US" altLang="en-US" sz="2400" dirty="0"/>
              <a:t>Switching costs, dependence on software vendors</a:t>
            </a:r>
          </a:p>
          <a:p>
            <a:pPr marL="742950" lvl="1" indent="-285750">
              <a:buFont typeface="Arial" panose="020B0604020202020204" pitchFamily="34" charset="0"/>
              <a:buChar char="•"/>
            </a:pPr>
            <a:r>
              <a:rPr lang="en-US" altLang="en-US" sz="2400" dirty="0"/>
              <a:t>Data standardization, management, cleansing</a:t>
            </a:r>
          </a:p>
        </p:txBody>
      </p:sp>
      <p:sp>
        <p:nvSpPr>
          <p:cNvPr id="34820" name="Text Box 12"/>
          <p:cNvSpPr txBox="1">
            <a:spLocks noChangeArrowheads="1"/>
          </p:cNvSpPr>
          <p:nvPr/>
        </p:nvSpPr>
        <p:spPr bwMode="auto">
          <a:xfrm>
            <a:off x="838200" y="1066800"/>
            <a:ext cx="792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a:cs typeface="Times New Roman" pitchFamily="18" charset="0"/>
              </a:rPr>
              <a:t>Enterprise Applications: New Opportunities and Challenges</a:t>
            </a:r>
          </a:p>
        </p:txBody>
      </p:sp>
    </p:spTree>
    <p:extLst>
      <p:ext uri="{BB962C8B-B14F-4D97-AF65-F5344CB8AC3E}">
        <p14:creationId xmlns:p14="http://schemas.microsoft.com/office/powerpoint/2010/main" val="350425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cs typeface="ＭＳ Ｐゴシック" charset="0"/>
              </a:rPr>
              <a:t>Next-generation enterprise applications</a:t>
            </a:r>
          </a:p>
          <a:p>
            <a:pPr lvl="1" eaLnBrk="1" hangingPunct="1">
              <a:defRPr/>
            </a:pPr>
            <a:r>
              <a:rPr lang="en-US" dirty="0" smtClean="0"/>
              <a:t>Enterprise solutions/suites: </a:t>
            </a:r>
          </a:p>
          <a:p>
            <a:pPr lvl="2" eaLnBrk="1" hangingPunct="1">
              <a:defRPr/>
            </a:pPr>
            <a:r>
              <a:rPr lang="en-US" dirty="0" smtClean="0"/>
              <a:t>Make applications more flexible, Web-enabled, integrated with other systems</a:t>
            </a:r>
          </a:p>
          <a:p>
            <a:pPr lvl="1" eaLnBrk="1" hangingPunct="1">
              <a:defRPr/>
            </a:pPr>
            <a:r>
              <a:rPr lang="en-US" dirty="0" smtClean="0"/>
              <a:t>SOA standards</a:t>
            </a:r>
          </a:p>
          <a:p>
            <a:pPr lvl="1" eaLnBrk="1" hangingPunct="1">
              <a:defRPr/>
            </a:pPr>
            <a:r>
              <a:rPr lang="en-US" dirty="0" smtClean="0"/>
              <a:t>Open-source applications</a:t>
            </a:r>
          </a:p>
          <a:p>
            <a:pPr lvl="1" eaLnBrk="1" hangingPunct="1">
              <a:defRPr/>
            </a:pPr>
            <a:r>
              <a:rPr lang="en-US" dirty="0" smtClean="0"/>
              <a:t>On-demand solutions</a:t>
            </a:r>
          </a:p>
          <a:p>
            <a:pPr lvl="1" eaLnBrk="1" hangingPunct="1">
              <a:defRPr/>
            </a:pPr>
            <a:r>
              <a:rPr lang="en-US" dirty="0" smtClean="0"/>
              <a:t>Cloud-based versions</a:t>
            </a:r>
          </a:p>
          <a:p>
            <a:pPr lvl="1" eaLnBrk="1" hangingPunct="1">
              <a:defRPr/>
            </a:pPr>
            <a:r>
              <a:rPr lang="en-US" dirty="0" smtClean="0"/>
              <a:t>Functionality for mobile platform</a:t>
            </a:r>
          </a:p>
          <a:p>
            <a:pPr marL="914400" lvl="2" indent="0" eaLnBrk="1" hangingPunct="1">
              <a:buFontTx/>
              <a:buNone/>
              <a:defRPr/>
            </a:pPr>
            <a:endParaRPr lang="en-US" dirty="0" smtClean="0"/>
          </a:p>
          <a:p>
            <a:pPr lvl="1" eaLnBrk="1" hangingPunct="1">
              <a:defRPr/>
            </a:pPr>
            <a:endParaRPr lang="en-US" dirty="0" smtClean="0"/>
          </a:p>
          <a:p>
            <a:pPr eaLnBrk="1" hangingPunct="1">
              <a:defRPr/>
            </a:pPr>
            <a:endParaRPr lang="en-US" dirty="0">
              <a:cs typeface="ＭＳ Ｐゴシック" charset="0"/>
            </a:endParaRPr>
          </a:p>
        </p:txBody>
      </p:sp>
      <p:sp>
        <p:nvSpPr>
          <p:cNvPr id="6963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Enterprise Applications: New Opportunities and Challenges</a:t>
            </a:r>
          </a:p>
          <a:p>
            <a:pPr eaLnBrk="1" hangingPunct="1"/>
            <a:endParaRPr lang="en-US" altLang="en-US" smtClean="0"/>
          </a:p>
        </p:txBody>
      </p:sp>
    </p:spTree>
    <p:extLst>
      <p:ext uri="{BB962C8B-B14F-4D97-AF65-F5344CB8AC3E}">
        <p14:creationId xmlns:p14="http://schemas.microsoft.com/office/powerpoint/2010/main" val="3531457892"/>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1"/>
          <p:cNvSpPr>
            <a:spLocks noGrp="1"/>
          </p:cNvSpPr>
          <p:nvPr>
            <p:ph idx="1"/>
          </p:nvPr>
        </p:nvSpPr>
        <p:spPr bwMode="auto">
          <a:xfrm>
            <a:off x="457200" y="2365375"/>
            <a:ext cx="7848600" cy="395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1" eaLnBrk="1" hangingPunct="1">
              <a:spcBef>
                <a:spcPct val="0"/>
              </a:spcBef>
            </a:pPr>
            <a:r>
              <a:rPr lang="en-US" altLang="en-US" dirty="0" smtClean="0"/>
              <a:t>What types of companies are most likely to adopt cloud-based CRM software services? What companies might not be suited for this type of software?</a:t>
            </a:r>
          </a:p>
          <a:p>
            <a:pPr lvl="1" eaLnBrk="1" hangingPunct="1">
              <a:spcBef>
                <a:spcPct val="0"/>
              </a:spcBef>
            </a:pPr>
            <a:r>
              <a:rPr lang="en-US" altLang="en-US" dirty="0" smtClean="0"/>
              <a:t>What are the advantages and disadvantages of using cloud-based enterprise applications?</a:t>
            </a:r>
          </a:p>
          <a:p>
            <a:pPr lvl="1" eaLnBrk="1" hangingPunct="1">
              <a:spcBef>
                <a:spcPct val="0"/>
              </a:spcBef>
            </a:pPr>
            <a:r>
              <a:rPr lang="en-US" altLang="en-US" dirty="0" smtClean="0"/>
              <a:t>What management, organization, and technology issues should be addressed in deciding whether to use a conventional CRM system versus a cloud-based version?</a:t>
            </a:r>
          </a:p>
        </p:txBody>
      </p:sp>
      <p:sp>
        <p:nvSpPr>
          <p:cNvPr id="4" name="Text Placeholder 3"/>
          <p:cNvSpPr>
            <a:spLocks noGrp="1"/>
          </p:cNvSpPr>
          <p:nvPr>
            <p:ph type="body" sz="quarter" idx="15"/>
          </p:nvPr>
        </p:nvSpPr>
        <p:spPr>
          <a:xfrm>
            <a:off x="46038" y="1600200"/>
            <a:ext cx="8686800" cy="381000"/>
          </a:xfrm>
        </p:spPr>
        <p:txBody>
          <a:bodyPr>
            <a:normAutofit fontScale="77500" lnSpcReduction="20000"/>
          </a:bodyPr>
          <a:lstStyle/>
          <a:p>
            <a:pPr eaLnBrk="1" hangingPunct="1">
              <a:defRPr/>
            </a:pPr>
            <a:r>
              <a:rPr lang="en-US" dirty="0" smtClean="0"/>
              <a:t>Customer Relationship Management Heads to the Cloud</a:t>
            </a:r>
          </a:p>
          <a:p>
            <a:pPr eaLnBrk="1" hangingPunct="1">
              <a:defRPr/>
            </a:pPr>
            <a:endParaRPr lang="en-US" dirty="0"/>
          </a:p>
        </p:txBody>
      </p:sp>
    </p:spTree>
    <p:extLst>
      <p:ext uri="{BB962C8B-B14F-4D97-AF65-F5344CB8AC3E}">
        <p14:creationId xmlns:p14="http://schemas.microsoft.com/office/powerpoint/2010/main" val="3839442778"/>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447800" y="1066800"/>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b="1">
                <a:cs typeface="Times New Roman" pitchFamily="18" charset="0"/>
              </a:rPr>
              <a:t>Enterprise Systems</a:t>
            </a:r>
          </a:p>
        </p:txBody>
      </p:sp>
      <p:sp>
        <p:nvSpPr>
          <p:cNvPr id="9219" name="Rectangle 6"/>
          <p:cNvSpPr>
            <a:spLocks noChangeArrowheads="1"/>
          </p:cNvSpPr>
          <p:nvPr/>
        </p:nvSpPr>
        <p:spPr bwMode="auto">
          <a:xfrm>
            <a:off x="457200" y="1600200"/>
            <a:ext cx="800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200"/>
              </a:spcAft>
              <a:buFontTx/>
              <a:buChar char="•"/>
            </a:pPr>
            <a:r>
              <a:rPr lang="en-US" b="1">
                <a:cs typeface="Times New Roman" pitchFamily="18" charset="0"/>
              </a:rPr>
              <a:t>Enterprise Software</a:t>
            </a:r>
          </a:p>
          <a:p>
            <a:pPr marL="742950" lvl="1" indent="-285750">
              <a:spcAft>
                <a:spcPts val="1200"/>
              </a:spcAft>
              <a:buFontTx/>
              <a:buChar char="•"/>
            </a:pPr>
            <a:r>
              <a:rPr lang="en-US" sz="2000" b="1">
                <a:cs typeface="Times New Roman" pitchFamily="18" charset="0"/>
              </a:rPr>
              <a:t>Built around thousands of predefined business processes that reflect best practices</a:t>
            </a:r>
          </a:p>
          <a:p>
            <a:pPr marL="1200150" lvl="2" indent="-285750">
              <a:spcAft>
                <a:spcPts val="1200"/>
              </a:spcAft>
              <a:buFontTx/>
              <a:buChar char="•"/>
            </a:pPr>
            <a:r>
              <a:rPr lang="en-US" sz="1600" b="1">
                <a:cs typeface="Times New Roman" pitchFamily="18" charset="0"/>
              </a:rPr>
              <a:t>Finance/accounting: general ledger, accounts payable, and so on</a:t>
            </a:r>
          </a:p>
          <a:p>
            <a:pPr marL="1200150" lvl="2" indent="-285750">
              <a:spcAft>
                <a:spcPts val="1200"/>
              </a:spcAft>
              <a:buFontTx/>
              <a:buChar char="•"/>
            </a:pPr>
            <a:r>
              <a:rPr lang="en-US" sz="1600" b="1">
                <a:cs typeface="Times New Roman" pitchFamily="18" charset="0"/>
              </a:rPr>
              <a:t>Human resources: personnel administration, payroll, and so on</a:t>
            </a:r>
          </a:p>
          <a:p>
            <a:pPr marL="1200150" lvl="2" indent="-285750">
              <a:spcAft>
                <a:spcPts val="1200"/>
              </a:spcAft>
              <a:buFontTx/>
              <a:buChar char="•"/>
            </a:pPr>
            <a:r>
              <a:rPr lang="en-US" sz="1600" b="1">
                <a:cs typeface="Times New Roman" pitchFamily="18" charset="0"/>
              </a:rPr>
              <a:t>Manufacturing/production: purchasing, shipping, and so on</a:t>
            </a:r>
          </a:p>
          <a:p>
            <a:pPr marL="1200150" lvl="2" indent="-285750">
              <a:spcAft>
                <a:spcPts val="1200"/>
              </a:spcAft>
              <a:buFontTx/>
              <a:buChar char="•"/>
            </a:pPr>
            <a:r>
              <a:rPr lang="en-US" sz="1600" b="1">
                <a:cs typeface="Times New Roman" pitchFamily="18" charset="0"/>
              </a:rPr>
              <a:t>Sales/marketing: order processing, billing, sales planning, and so on</a:t>
            </a:r>
          </a:p>
          <a:p>
            <a:pPr marL="742950" lvl="1" indent="-285750">
              <a:spcAft>
                <a:spcPts val="1200"/>
              </a:spcAft>
              <a:buFontTx/>
              <a:buChar char="•"/>
            </a:pPr>
            <a:r>
              <a:rPr lang="en-US" sz="2000" b="1">
                <a:cs typeface="Times New Roman" pitchFamily="18" charset="0"/>
              </a:rPr>
              <a:t>To implement, firms:</a:t>
            </a:r>
          </a:p>
          <a:p>
            <a:pPr marL="1200150" lvl="2" indent="-285750">
              <a:spcAft>
                <a:spcPts val="1200"/>
              </a:spcAft>
              <a:buFontTx/>
              <a:buChar char="•"/>
            </a:pPr>
            <a:r>
              <a:rPr lang="en-US" sz="1600" b="1">
                <a:cs typeface="Times New Roman" pitchFamily="18" charset="0"/>
              </a:rPr>
              <a:t>Select functions of system they wish to use.</a:t>
            </a:r>
          </a:p>
          <a:p>
            <a:pPr marL="1200150" lvl="2" indent="-285750">
              <a:spcAft>
                <a:spcPts val="1200"/>
              </a:spcAft>
              <a:buFontTx/>
              <a:buChar char="•"/>
            </a:pPr>
            <a:r>
              <a:rPr lang="en-US" sz="1600" b="1">
                <a:cs typeface="Times New Roman" pitchFamily="18" charset="0"/>
              </a:rPr>
              <a:t>Map business processes to software processes.</a:t>
            </a:r>
          </a:p>
          <a:p>
            <a:pPr marL="1657350" lvl="3" indent="-285750">
              <a:spcAft>
                <a:spcPts val="1200"/>
              </a:spcAft>
              <a:buFontTx/>
              <a:buChar char="•"/>
            </a:pPr>
            <a:r>
              <a:rPr lang="en-US" sz="1600" b="1">
                <a:cs typeface="Times New Roman" pitchFamily="18" charset="0"/>
              </a:rPr>
              <a:t>Use software’s configuration tables for customizing.</a:t>
            </a:r>
          </a:p>
          <a:p>
            <a:pPr marL="1200150" lvl="2" indent="-285750">
              <a:spcBef>
                <a:spcPct val="25000"/>
              </a:spcBef>
              <a:buFontTx/>
              <a:buChar char="•"/>
            </a:pPr>
            <a:endParaRPr lang="en-US" sz="2000" b="1">
              <a:cs typeface="Times New Roman" pitchFamily="18" charset="0"/>
            </a:endParaRPr>
          </a:p>
          <a:p>
            <a:pPr marL="1200150" lvl="2" indent="-285750">
              <a:spcBef>
                <a:spcPct val="25000"/>
              </a:spcBef>
              <a:buFontTx/>
              <a:buChar char="•"/>
            </a:pPr>
            <a:endParaRPr lang="en-US" sz="2200" b="1">
              <a:cs typeface="Times New Roman" pitchFamily="18" charset="0"/>
            </a:endParaRPr>
          </a:p>
        </p:txBody>
      </p:sp>
    </p:spTree>
    <p:extLst>
      <p:ext uri="{BB962C8B-B14F-4D97-AF65-F5344CB8AC3E}">
        <p14:creationId xmlns:p14="http://schemas.microsoft.com/office/powerpoint/2010/main" val="237267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z="2000" smtClean="0">
                <a:solidFill>
                  <a:srgbClr val="0D0D0D"/>
                </a:solidFill>
              </a:rPr>
              <a:t>Next-generation enterprise applications (cont.)</a:t>
            </a:r>
          </a:p>
          <a:p>
            <a:pPr lvl="1" eaLnBrk="1" hangingPunct="1"/>
            <a:r>
              <a:rPr lang="en-US" altLang="en-US" smtClean="0"/>
              <a:t>Social CRM</a:t>
            </a:r>
          </a:p>
          <a:p>
            <a:pPr lvl="2" eaLnBrk="1" hangingPunct="1"/>
            <a:r>
              <a:rPr lang="en-US" altLang="en-US" smtClean="0"/>
              <a:t>Incorporating social networking technologies</a:t>
            </a:r>
          </a:p>
          <a:p>
            <a:pPr lvl="2" eaLnBrk="1" hangingPunct="1"/>
            <a:r>
              <a:rPr lang="en-US" altLang="en-US" smtClean="0"/>
              <a:t>Company social networks</a:t>
            </a:r>
          </a:p>
          <a:p>
            <a:pPr lvl="2" eaLnBrk="1" hangingPunct="1"/>
            <a:r>
              <a:rPr lang="en-US" altLang="en-US" smtClean="0"/>
              <a:t>Customer interaction via Facebook</a:t>
            </a:r>
          </a:p>
          <a:p>
            <a:pPr lvl="2" eaLnBrk="1" hangingPunct="1"/>
            <a:r>
              <a:rPr lang="en-US" altLang="en-US" smtClean="0"/>
              <a:t>For example: Buzzient platform integrates social media with enterprise applications</a:t>
            </a:r>
          </a:p>
          <a:p>
            <a:pPr lvl="1" eaLnBrk="1" hangingPunct="1"/>
            <a:r>
              <a:rPr lang="en-US" altLang="en-US" smtClean="0"/>
              <a:t>Business intelligence</a:t>
            </a:r>
          </a:p>
          <a:p>
            <a:pPr lvl="2" eaLnBrk="1" hangingPunct="1"/>
            <a:r>
              <a:rPr lang="en-US" altLang="en-US" smtClean="0"/>
              <a:t>Inclusion of BI with enterprise applications</a:t>
            </a:r>
          </a:p>
          <a:p>
            <a:pPr lvl="2" eaLnBrk="1" hangingPunct="1"/>
            <a:r>
              <a:rPr lang="en-US" altLang="en-US" smtClean="0"/>
              <a:t>Flexible reporting, ad hoc analysis, </a:t>
            </a:r>
            <a:r>
              <a:rPr lang="ja-JP" altLang="en-US" smtClean="0"/>
              <a:t>“</a:t>
            </a:r>
            <a:r>
              <a:rPr lang="en-US" altLang="ja-JP" smtClean="0"/>
              <a:t>what-if</a:t>
            </a:r>
            <a:r>
              <a:rPr lang="ja-JP" altLang="en-US" smtClean="0"/>
              <a:t>”</a:t>
            </a:r>
            <a:r>
              <a:rPr lang="en-US" altLang="ja-JP" smtClean="0"/>
              <a:t> scenarios, digital dashboards,  data visualization</a:t>
            </a:r>
          </a:p>
          <a:p>
            <a:pPr lvl="2" eaLnBrk="1" hangingPunct="1"/>
            <a:endParaRPr lang="en-US" altLang="en-US" smtClean="0"/>
          </a:p>
          <a:p>
            <a:pPr eaLnBrk="1" hangingPunct="1"/>
            <a:endParaRPr lang="en-US" altLang="en-US" smtClean="0">
              <a:solidFill>
                <a:srgbClr val="0D0D0D"/>
              </a:solidFill>
            </a:endParaRPr>
          </a:p>
        </p:txBody>
      </p:sp>
      <p:sp>
        <p:nvSpPr>
          <p:cNvPr id="73730"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Enterprise Applications: New Opportunities and Challenges</a:t>
            </a:r>
          </a:p>
          <a:p>
            <a:pPr eaLnBrk="1" hangingPunct="1"/>
            <a:endParaRPr lang="en-US" altLang="en-US" smtClean="0"/>
          </a:p>
        </p:txBody>
      </p:sp>
    </p:spTree>
    <p:extLst>
      <p:ext uri="{BB962C8B-B14F-4D97-AF65-F5344CB8AC3E}">
        <p14:creationId xmlns:p14="http://schemas.microsoft.com/office/powerpoint/2010/main" val="203445478"/>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447800" y="1066800"/>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b="1">
                <a:cs typeface="Times New Roman" pitchFamily="18" charset="0"/>
              </a:rPr>
              <a:t>Enterprise Systems</a:t>
            </a:r>
          </a:p>
        </p:txBody>
      </p:sp>
      <p:sp>
        <p:nvSpPr>
          <p:cNvPr id="11268" name="Text Box 4"/>
          <p:cNvSpPr txBox="1">
            <a:spLocks noChangeArrowheads="1"/>
          </p:cNvSpPr>
          <p:nvPr/>
        </p:nvSpPr>
        <p:spPr bwMode="auto">
          <a:xfrm>
            <a:off x="7334250" y="5881688"/>
            <a:ext cx="127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8-1</a:t>
            </a:r>
          </a:p>
        </p:txBody>
      </p:sp>
      <p:sp>
        <p:nvSpPr>
          <p:cNvPr id="11269" name="Text Box 5"/>
          <p:cNvSpPr txBox="1">
            <a:spLocks noChangeArrowheads="1"/>
          </p:cNvSpPr>
          <p:nvPr/>
        </p:nvSpPr>
        <p:spPr bwMode="auto">
          <a:xfrm>
            <a:off x="0" y="1905000"/>
            <a:ext cx="19050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600" b="1"/>
              <a:t>Enterprise systems feature a set of integrated software modules and a central database that enables data to be shared by many different business processes and functional areas throughout the enterprise</a:t>
            </a:r>
            <a:endParaRPr lang="en-US" sz="1600"/>
          </a:p>
        </p:txBody>
      </p:sp>
      <p:sp>
        <p:nvSpPr>
          <p:cNvPr id="117766" name="Rectangle 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How Enterprise Systems Work</a:t>
            </a:r>
          </a:p>
        </p:txBody>
      </p:sp>
      <p:pic>
        <p:nvPicPr>
          <p:cNvPr id="1127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588" y="2133600"/>
            <a:ext cx="51450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8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447800" y="1066800"/>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b="1">
                <a:cs typeface="Times New Roman" pitchFamily="18" charset="0"/>
              </a:rPr>
              <a:t>Enterprise Systems</a:t>
            </a:r>
          </a:p>
        </p:txBody>
      </p:sp>
      <p:sp>
        <p:nvSpPr>
          <p:cNvPr id="10243" name="Rectangle 6"/>
          <p:cNvSpPr>
            <a:spLocks noChangeArrowheads="1"/>
          </p:cNvSpPr>
          <p:nvPr/>
        </p:nvSpPr>
        <p:spPr bwMode="auto">
          <a:xfrm>
            <a:off x="457200" y="1752600"/>
            <a:ext cx="800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lnSpc>
                <a:spcPct val="110000"/>
              </a:lnSpc>
              <a:spcAft>
                <a:spcPts val="1200"/>
              </a:spcAft>
              <a:buFontTx/>
              <a:buChar char="•"/>
            </a:pPr>
            <a:r>
              <a:rPr lang="en-US" b="1">
                <a:cs typeface="Times New Roman" pitchFamily="18" charset="0"/>
              </a:rPr>
              <a:t>Business value of enterprise systems</a:t>
            </a:r>
          </a:p>
          <a:p>
            <a:pPr marL="742950" lvl="1" indent="-285750">
              <a:lnSpc>
                <a:spcPct val="110000"/>
              </a:lnSpc>
              <a:spcAft>
                <a:spcPts val="1200"/>
              </a:spcAft>
              <a:buFontTx/>
              <a:buChar char="•"/>
            </a:pPr>
            <a:r>
              <a:rPr lang="en-US" sz="2200" b="1">
                <a:cs typeface="Times New Roman" pitchFamily="18" charset="0"/>
              </a:rPr>
              <a:t>Increase operational efficiency.</a:t>
            </a:r>
          </a:p>
          <a:p>
            <a:pPr marL="742950" lvl="1" indent="-285750">
              <a:lnSpc>
                <a:spcPct val="110000"/>
              </a:lnSpc>
              <a:spcAft>
                <a:spcPts val="1200"/>
              </a:spcAft>
              <a:buFontTx/>
              <a:buChar char="•"/>
            </a:pPr>
            <a:r>
              <a:rPr lang="en-US" sz="2200" b="1">
                <a:cs typeface="Times New Roman" pitchFamily="18" charset="0"/>
              </a:rPr>
              <a:t>Provide firm wide information to support decision making.</a:t>
            </a:r>
          </a:p>
          <a:p>
            <a:pPr marL="742950" lvl="1" indent="-285750">
              <a:lnSpc>
                <a:spcPct val="110000"/>
              </a:lnSpc>
              <a:spcAft>
                <a:spcPts val="1200"/>
              </a:spcAft>
              <a:buFontTx/>
              <a:buChar char="•"/>
            </a:pPr>
            <a:r>
              <a:rPr lang="en-US" sz="2200" b="1">
                <a:cs typeface="Times New Roman" pitchFamily="18" charset="0"/>
              </a:rPr>
              <a:t>Enable rapid responses to customer requests for information or products.</a:t>
            </a:r>
          </a:p>
          <a:p>
            <a:pPr marL="742950" lvl="1" indent="-285750">
              <a:lnSpc>
                <a:spcPct val="110000"/>
              </a:lnSpc>
              <a:spcAft>
                <a:spcPts val="1200"/>
              </a:spcAft>
              <a:buFontTx/>
              <a:buChar char="•"/>
            </a:pPr>
            <a:r>
              <a:rPr lang="en-US" sz="2200" b="1">
                <a:cs typeface="Times New Roman" pitchFamily="18" charset="0"/>
              </a:rPr>
              <a:t>Include analytical tools to evaluate overall organizational performance.</a:t>
            </a:r>
          </a:p>
        </p:txBody>
      </p:sp>
    </p:spTree>
    <p:extLst>
      <p:ext uri="{BB962C8B-B14F-4D97-AF65-F5344CB8AC3E}">
        <p14:creationId xmlns:p14="http://schemas.microsoft.com/office/powerpoint/2010/main" val="200675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32" name="Rectangle 1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The Supply Chain</a:t>
            </a:r>
          </a:p>
        </p:txBody>
      </p:sp>
      <p:sp>
        <p:nvSpPr>
          <p:cNvPr id="12292" name="Rectangle 13"/>
          <p:cNvSpPr>
            <a:spLocks noChangeArrowheads="1"/>
          </p:cNvSpPr>
          <p:nvPr/>
        </p:nvSpPr>
        <p:spPr bwMode="auto">
          <a:xfrm>
            <a:off x="457200" y="2057400"/>
            <a:ext cx="8001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200"/>
              </a:spcAft>
              <a:buFontTx/>
              <a:buChar char="•"/>
            </a:pPr>
            <a:r>
              <a:rPr lang="en-US" b="1">
                <a:cs typeface="Times New Roman" pitchFamily="18" charset="0"/>
              </a:rPr>
              <a:t>Network of organizations and processes for:</a:t>
            </a:r>
          </a:p>
          <a:p>
            <a:pPr marL="800100" lvl="1" indent="-342900">
              <a:spcAft>
                <a:spcPts val="1200"/>
              </a:spcAft>
              <a:buFontTx/>
              <a:buChar char="•"/>
            </a:pPr>
            <a:r>
              <a:rPr lang="en-US" sz="2000">
                <a:cs typeface="Times New Roman" pitchFamily="18" charset="0"/>
              </a:rPr>
              <a:t>Procuring raw materials</a:t>
            </a:r>
          </a:p>
          <a:p>
            <a:pPr marL="800100" lvl="1" indent="-342900">
              <a:spcAft>
                <a:spcPts val="1200"/>
              </a:spcAft>
              <a:buFontTx/>
              <a:buChar char="•"/>
            </a:pPr>
            <a:r>
              <a:rPr lang="en-US" sz="2000">
                <a:cs typeface="Times New Roman" pitchFamily="18" charset="0"/>
              </a:rPr>
              <a:t>Transforming them into products</a:t>
            </a:r>
          </a:p>
          <a:p>
            <a:pPr marL="800100" lvl="1" indent="-342900">
              <a:spcAft>
                <a:spcPts val="1200"/>
              </a:spcAft>
              <a:buFontTx/>
              <a:buChar char="•"/>
            </a:pPr>
            <a:r>
              <a:rPr lang="en-US" sz="2000">
                <a:cs typeface="Times New Roman" pitchFamily="18" charset="0"/>
              </a:rPr>
              <a:t>Distributing the products</a:t>
            </a:r>
          </a:p>
          <a:p>
            <a:pPr marL="342900" indent="-342900">
              <a:spcAft>
                <a:spcPts val="1200"/>
              </a:spcAft>
              <a:buFontTx/>
              <a:buChar char="•"/>
            </a:pPr>
            <a:r>
              <a:rPr lang="en-US" b="1">
                <a:cs typeface="Times New Roman" pitchFamily="18" charset="0"/>
              </a:rPr>
              <a:t>Upstream supply chain: </a:t>
            </a:r>
          </a:p>
          <a:p>
            <a:pPr marL="800100" lvl="1" indent="-342900">
              <a:spcAft>
                <a:spcPts val="1200"/>
              </a:spcAft>
              <a:buFontTx/>
              <a:buChar char="•"/>
            </a:pPr>
            <a:r>
              <a:rPr lang="en-US" sz="2000">
                <a:cs typeface="Times New Roman" pitchFamily="18" charset="0"/>
              </a:rPr>
              <a:t>Firm’s suppliers, suppliers’ suppliers, processes for managing relationships with them</a:t>
            </a:r>
          </a:p>
          <a:p>
            <a:pPr marL="342900" indent="-342900">
              <a:spcAft>
                <a:spcPts val="1200"/>
              </a:spcAft>
              <a:buFontTx/>
              <a:buChar char="•"/>
            </a:pPr>
            <a:r>
              <a:rPr lang="en-US" b="1">
                <a:cs typeface="Times New Roman" pitchFamily="18" charset="0"/>
              </a:rPr>
              <a:t>Downstream supply chain: </a:t>
            </a:r>
          </a:p>
          <a:p>
            <a:pPr marL="800100" lvl="1" indent="-342900">
              <a:spcAft>
                <a:spcPts val="1200"/>
              </a:spcAft>
              <a:buFontTx/>
              <a:buChar char="•"/>
            </a:pPr>
            <a:r>
              <a:rPr lang="en-US" sz="2000">
                <a:cs typeface="Times New Roman" pitchFamily="18" charset="0"/>
              </a:rPr>
              <a:t>Organizations and processes responsible for delivering products to customers</a:t>
            </a:r>
          </a:p>
        </p:txBody>
      </p:sp>
      <p:sp>
        <p:nvSpPr>
          <p:cNvPr id="12293" name="Text Box 14"/>
          <p:cNvSpPr txBox="1">
            <a:spLocks noChangeArrowheads="1"/>
          </p:cNvSpPr>
          <p:nvPr/>
        </p:nvSpPr>
        <p:spPr bwMode="auto">
          <a:xfrm>
            <a:off x="1447800" y="1066800"/>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b="1">
                <a:cs typeface="Times New Roman" pitchFamily="18" charset="0"/>
              </a:rPr>
              <a:t>Supply Chain Management Systems</a:t>
            </a:r>
          </a:p>
        </p:txBody>
      </p:sp>
    </p:spTree>
    <p:extLst>
      <p:ext uri="{BB962C8B-B14F-4D97-AF65-F5344CB8AC3E}">
        <p14:creationId xmlns:p14="http://schemas.microsoft.com/office/powerpoint/2010/main" val="916516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2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Information and Supply Chain Management</a:t>
            </a:r>
          </a:p>
        </p:txBody>
      </p:sp>
      <p:sp>
        <p:nvSpPr>
          <p:cNvPr id="14339" name="Rectangle 1033"/>
          <p:cNvSpPr>
            <a:spLocks noChangeArrowheads="1"/>
          </p:cNvSpPr>
          <p:nvPr/>
        </p:nvSpPr>
        <p:spPr bwMode="auto">
          <a:xfrm>
            <a:off x="457200" y="22098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800"/>
              </a:spcAft>
              <a:buFontTx/>
              <a:buChar char="•"/>
            </a:pPr>
            <a:r>
              <a:rPr lang="en-US" b="1">
                <a:cs typeface="Times New Roman" pitchFamily="18" charset="0"/>
              </a:rPr>
              <a:t>Inefficiencies cut into a company’s operating costs</a:t>
            </a:r>
          </a:p>
          <a:p>
            <a:pPr marL="800100" lvl="1" indent="-342900">
              <a:spcAft>
                <a:spcPts val="800"/>
              </a:spcAft>
              <a:buFontTx/>
              <a:buChar char="•"/>
            </a:pPr>
            <a:r>
              <a:rPr lang="en-US" sz="2000">
                <a:cs typeface="Times New Roman" pitchFamily="18" charset="0"/>
              </a:rPr>
              <a:t>Can waste up to 25 percent of operating expenses</a:t>
            </a:r>
            <a:endParaRPr lang="en-US"/>
          </a:p>
          <a:p>
            <a:pPr marL="342900" indent="-342900">
              <a:spcAft>
                <a:spcPts val="800"/>
              </a:spcAft>
              <a:buFontTx/>
              <a:buChar char="•"/>
            </a:pPr>
            <a:r>
              <a:rPr lang="en-US" b="1">
                <a:cs typeface="Times New Roman" pitchFamily="18" charset="0"/>
              </a:rPr>
              <a:t>Just-in-time strategy:</a:t>
            </a:r>
          </a:p>
          <a:p>
            <a:pPr marL="800100" lvl="1" indent="-342900">
              <a:spcAft>
                <a:spcPts val="800"/>
              </a:spcAft>
              <a:buFontTx/>
              <a:buChar char="•"/>
            </a:pPr>
            <a:r>
              <a:rPr lang="en-US" sz="2000">
                <a:cs typeface="Times New Roman" pitchFamily="18" charset="0"/>
              </a:rPr>
              <a:t>Components arrive as they are needed</a:t>
            </a:r>
          </a:p>
          <a:p>
            <a:pPr marL="800100" lvl="1" indent="-342900">
              <a:spcAft>
                <a:spcPts val="800"/>
              </a:spcAft>
              <a:buFontTx/>
              <a:buChar char="•"/>
            </a:pPr>
            <a:r>
              <a:rPr lang="en-US" sz="2000">
                <a:cs typeface="Times New Roman" pitchFamily="18" charset="0"/>
              </a:rPr>
              <a:t>Finished goods shipped after leaving assembly line</a:t>
            </a:r>
          </a:p>
          <a:p>
            <a:pPr marL="342900" indent="-342900">
              <a:spcAft>
                <a:spcPts val="800"/>
              </a:spcAft>
              <a:buFontTx/>
              <a:buChar char="•"/>
            </a:pPr>
            <a:r>
              <a:rPr lang="en-US" b="1">
                <a:cs typeface="Times New Roman" pitchFamily="18" charset="0"/>
              </a:rPr>
              <a:t>Safety stock</a:t>
            </a:r>
          </a:p>
          <a:p>
            <a:pPr marL="800100" lvl="1" indent="-342900">
              <a:spcAft>
                <a:spcPts val="800"/>
              </a:spcAft>
              <a:buFontTx/>
              <a:buChar char="•"/>
            </a:pPr>
            <a:r>
              <a:rPr lang="en-US" sz="2000">
                <a:cs typeface="Times New Roman" pitchFamily="18" charset="0"/>
              </a:rPr>
              <a:t>Buffer for lack of flexibility in supply chain</a:t>
            </a:r>
          </a:p>
          <a:p>
            <a:pPr marL="342900" indent="-342900">
              <a:spcAft>
                <a:spcPts val="800"/>
              </a:spcAft>
              <a:buFontTx/>
              <a:buChar char="•"/>
            </a:pPr>
            <a:r>
              <a:rPr lang="en-US" b="1">
                <a:cs typeface="Times New Roman" pitchFamily="18" charset="0"/>
              </a:rPr>
              <a:t>Bullwhip effect</a:t>
            </a:r>
          </a:p>
          <a:p>
            <a:pPr marL="800100" lvl="1" indent="-342900">
              <a:spcAft>
                <a:spcPts val="800"/>
              </a:spcAft>
              <a:buFontTx/>
              <a:buChar char="•"/>
            </a:pPr>
            <a:r>
              <a:rPr lang="en-US" sz="2000">
                <a:cs typeface="Times New Roman" pitchFamily="18" charset="0"/>
              </a:rPr>
              <a:t>I</a:t>
            </a:r>
            <a:r>
              <a:rPr lang="en-US" sz="2000"/>
              <a:t>nformation about product demand gets distorted as it passes from one entity to next across supply chain</a:t>
            </a:r>
            <a:endParaRPr lang="en-US" sz="2000">
              <a:cs typeface="Times New Roman" pitchFamily="18" charset="0"/>
            </a:endParaRPr>
          </a:p>
          <a:p>
            <a:pPr marL="342900" indent="-342900">
              <a:spcBef>
                <a:spcPct val="50000"/>
              </a:spcBef>
            </a:pPr>
            <a:endParaRPr lang="en-US" sz="2000" b="1">
              <a:cs typeface="Times New Roman" pitchFamily="18" charset="0"/>
            </a:endParaRPr>
          </a:p>
        </p:txBody>
      </p:sp>
      <p:sp>
        <p:nvSpPr>
          <p:cNvPr id="14341" name="Text Box 1037"/>
          <p:cNvSpPr txBox="1">
            <a:spLocks noChangeArrowheads="1"/>
          </p:cNvSpPr>
          <p:nvPr/>
        </p:nvSpPr>
        <p:spPr bwMode="auto">
          <a:xfrm>
            <a:off x="1447800" y="1066800"/>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b="1">
                <a:cs typeface="Times New Roman" pitchFamily="18" charset="0"/>
              </a:rPr>
              <a:t>Supply Chain Management Systems</a:t>
            </a:r>
          </a:p>
        </p:txBody>
      </p:sp>
    </p:spTree>
    <p:extLst>
      <p:ext uri="{BB962C8B-B14F-4D97-AF65-F5344CB8AC3E}">
        <p14:creationId xmlns:p14="http://schemas.microsoft.com/office/powerpoint/2010/main" val="311320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800" y="2057400"/>
            <a:ext cx="61214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Rectangle 3"/>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The Bullwhip Effect</a:t>
            </a:r>
          </a:p>
        </p:txBody>
      </p:sp>
      <p:sp>
        <p:nvSpPr>
          <p:cNvPr id="15365" name="Text Box 4"/>
          <p:cNvSpPr txBox="1">
            <a:spLocks noChangeArrowheads="1"/>
          </p:cNvSpPr>
          <p:nvPr/>
        </p:nvSpPr>
        <p:spPr bwMode="auto">
          <a:xfrm>
            <a:off x="1447800" y="1066800"/>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b="1">
                <a:cs typeface="Times New Roman" pitchFamily="18" charset="0"/>
              </a:rPr>
              <a:t>Supply Chain Management Systems</a:t>
            </a:r>
          </a:p>
        </p:txBody>
      </p:sp>
      <p:sp>
        <p:nvSpPr>
          <p:cNvPr id="15366" name="Text Box 5"/>
          <p:cNvSpPr txBox="1">
            <a:spLocks noChangeArrowheads="1"/>
          </p:cNvSpPr>
          <p:nvPr/>
        </p:nvSpPr>
        <p:spPr bwMode="auto">
          <a:xfrm>
            <a:off x="6267450" y="25908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8-3</a:t>
            </a:r>
          </a:p>
        </p:txBody>
      </p:sp>
      <p:sp>
        <p:nvSpPr>
          <p:cNvPr id="15367" name="Text Box 6"/>
          <p:cNvSpPr txBox="1">
            <a:spLocks noChangeArrowheads="1"/>
          </p:cNvSpPr>
          <p:nvPr/>
        </p:nvSpPr>
        <p:spPr bwMode="auto">
          <a:xfrm>
            <a:off x="152400" y="2133600"/>
            <a:ext cx="220980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Inaccurate information can cause minor fluctuations in demand for a product to be amplified as one moves further back in the supply chain. Minor fluctuations in retail sales for a product can create excess inventory for distributors, manufacturers, and suppliers.</a:t>
            </a:r>
          </a:p>
        </p:txBody>
      </p:sp>
    </p:spTree>
    <p:extLst>
      <p:ext uri="{BB962C8B-B14F-4D97-AF65-F5344CB8AC3E}">
        <p14:creationId xmlns:p14="http://schemas.microsoft.com/office/powerpoint/2010/main" val="153293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r>
              <a:rPr lang="en-US" b="1">
                <a:solidFill>
                  <a:srgbClr val="9F0F10"/>
                </a:solidFill>
                <a:effectLst>
                  <a:outerShdw blurRad="38100" dist="38100" dir="2700000" algn="tl">
                    <a:srgbClr val="C0C0C0"/>
                  </a:outerShdw>
                </a:effectLst>
                <a:cs typeface="Times New Roman" pitchFamily="18" charset="0"/>
              </a:rPr>
              <a:t>Supply Chain Management Software</a:t>
            </a:r>
          </a:p>
        </p:txBody>
      </p:sp>
      <p:sp>
        <p:nvSpPr>
          <p:cNvPr id="16387" name="Rectangle 3"/>
          <p:cNvSpPr>
            <a:spLocks noChangeArrowheads="1"/>
          </p:cNvSpPr>
          <p:nvPr/>
        </p:nvSpPr>
        <p:spPr bwMode="auto">
          <a:xfrm>
            <a:off x="457200" y="2133600"/>
            <a:ext cx="800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lnSpc>
                <a:spcPct val="140000"/>
              </a:lnSpc>
              <a:buFontTx/>
              <a:buChar char="•"/>
            </a:pPr>
            <a:r>
              <a:rPr lang="en-US" b="1">
                <a:cs typeface="Times New Roman" pitchFamily="18" charset="0"/>
              </a:rPr>
              <a:t>Supply chain planning systems</a:t>
            </a:r>
          </a:p>
          <a:p>
            <a:pPr marL="800100" lvl="1" indent="-342900">
              <a:lnSpc>
                <a:spcPct val="140000"/>
              </a:lnSpc>
              <a:buFontTx/>
              <a:buChar char="•"/>
            </a:pPr>
            <a:r>
              <a:rPr lang="en-US" sz="2000">
                <a:cs typeface="Times New Roman" pitchFamily="18" charset="0"/>
              </a:rPr>
              <a:t>Model existing supply chain.</a:t>
            </a:r>
          </a:p>
          <a:p>
            <a:pPr marL="800100" lvl="1" indent="-342900">
              <a:lnSpc>
                <a:spcPct val="140000"/>
              </a:lnSpc>
              <a:buFontTx/>
              <a:buChar char="•"/>
            </a:pPr>
            <a:r>
              <a:rPr lang="en-US" sz="2000">
                <a:cs typeface="Times New Roman" pitchFamily="18" charset="0"/>
              </a:rPr>
              <a:t>Demand planning.</a:t>
            </a:r>
          </a:p>
          <a:p>
            <a:pPr marL="800100" lvl="1" indent="-342900">
              <a:lnSpc>
                <a:spcPct val="140000"/>
              </a:lnSpc>
              <a:buFontTx/>
              <a:buChar char="•"/>
            </a:pPr>
            <a:r>
              <a:rPr lang="en-US" sz="2000">
                <a:cs typeface="Times New Roman" pitchFamily="18" charset="0"/>
              </a:rPr>
              <a:t>Optimize sourcing, manufacturing plans.</a:t>
            </a:r>
          </a:p>
          <a:p>
            <a:pPr marL="800100" lvl="1" indent="-342900">
              <a:lnSpc>
                <a:spcPct val="140000"/>
              </a:lnSpc>
              <a:buFontTx/>
              <a:buChar char="•"/>
            </a:pPr>
            <a:r>
              <a:rPr lang="en-US" sz="2000">
                <a:cs typeface="Times New Roman" pitchFamily="18" charset="0"/>
              </a:rPr>
              <a:t>Establish inventory levels.</a:t>
            </a:r>
          </a:p>
          <a:p>
            <a:pPr marL="800100" lvl="1" indent="-342900">
              <a:lnSpc>
                <a:spcPct val="140000"/>
              </a:lnSpc>
              <a:buFontTx/>
              <a:buChar char="•"/>
            </a:pPr>
            <a:r>
              <a:rPr lang="en-US" sz="2000">
                <a:cs typeface="Times New Roman" pitchFamily="18" charset="0"/>
              </a:rPr>
              <a:t>Identify transportation modes.</a:t>
            </a:r>
          </a:p>
          <a:p>
            <a:pPr marL="342900" indent="-342900">
              <a:lnSpc>
                <a:spcPct val="140000"/>
              </a:lnSpc>
              <a:buFontTx/>
              <a:buChar char="•"/>
            </a:pPr>
            <a:r>
              <a:rPr lang="en-US" b="1">
                <a:cs typeface="Times New Roman" pitchFamily="18" charset="0"/>
              </a:rPr>
              <a:t>Supply chain execution systems</a:t>
            </a:r>
          </a:p>
          <a:p>
            <a:pPr marL="800100" lvl="1" indent="-342900">
              <a:lnSpc>
                <a:spcPct val="140000"/>
              </a:lnSpc>
              <a:buFontTx/>
              <a:buChar char="•"/>
            </a:pPr>
            <a:r>
              <a:rPr lang="en-US" sz="2000">
                <a:cs typeface="Times New Roman" pitchFamily="18" charset="0"/>
              </a:rPr>
              <a:t>M</a:t>
            </a:r>
            <a:r>
              <a:rPr lang="en-US" sz="2000"/>
              <a:t>anage flow of products through distribution centers and warehouses.</a:t>
            </a:r>
            <a:endParaRPr lang="en-US" sz="2000" b="1"/>
          </a:p>
        </p:txBody>
      </p:sp>
      <p:sp>
        <p:nvSpPr>
          <p:cNvPr id="16389" name="Text Box 7"/>
          <p:cNvSpPr txBox="1">
            <a:spLocks noChangeArrowheads="1"/>
          </p:cNvSpPr>
          <p:nvPr/>
        </p:nvSpPr>
        <p:spPr bwMode="auto">
          <a:xfrm>
            <a:off x="1447800" y="1066800"/>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b="1">
                <a:cs typeface="Times New Roman" pitchFamily="18" charset="0"/>
              </a:rPr>
              <a:t>Supply Chain Management Systems</a:t>
            </a:r>
          </a:p>
        </p:txBody>
      </p:sp>
    </p:spTree>
    <p:extLst>
      <p:ext uri="{BB962C8B-B14F-4D97-AF65-F5344CB8AC3E}">
        <p14:creationId xmlns:p14="http://schemas.microsoft.com/office/powerpoint/2010/main" val="3418211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342</TotalTime>
  <Words>3178</Words>
  <Application>Microsoft Office PowerPoint</Application>
  <PresentationFormat>On-screen Show (4:3)</PresentationFormat>
  <Paragraphs>285</Paragraphs>
  <Slides>30</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ＭＳ Ｐゴシック</vt:lpstr>
      <vt:lpstr>ＭＳ Ｐゴシック</vt:lpstr>
      <vt:lpstr>Arial</vt:lpstr>
      <vt:lpstr>Calibri</vt:lpstr>
      <vt:lpstr>Cambria</vt:lpstr>
      <vt:lpstr>Century Gothic</vt:lpstr>
      <vt:lpstr>Courier New</vt:lpstr>
      <vt:lpstr>HGS明朝E</vt:lpstr>
      <vt:lpstr>Palatino Linotype</vt:lpstr>
      <vt:lpstr>Times New Roman</vt: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peggy</dc:creator>
  <cp:lastModifiedBy>Owner</cp:lastModifiedBy>
  <cp:revision>6</cp:revision>
  <dcterms:created xsi:type="dcterms:W3CDTF">2012-09-21T00:31:49Z</dcterms:created>
  <dcterms:modified xsi:type="dcterms:W3CDTF">2014-09-09T00:05:54Z</dcterms:modified>
</cp:coreProperties>
</file>