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sldIdLst>
    <p:sldId id="256" r:id="rId2"/>
    <p:sldId id="257" r:id="rId3"/>
    <p:sldId id="258" r:id="rId4"/>
    <p:sldId id="259" r:id="rId5"/>
    <p:sldId id="260" r:id="rId6"/>
    <p:sldId id="279" r:id="rId7"/>
    <p:sldId id="265" r:id="rId8"/>
    <p:sldId id="268" r:id="rId9"/>
    <p:sldId id="269" r:id="rId10"/>
    <p:sldId id="272" r:id="rId11"/>
    <p:sldId id="273" r:id="rId12"/>
    <p:sldId id="274" r:id="rId13"/>
    <p:sldId id="275" r:id="rId14"/>
    <p:sldId id="276" r:id="rId15"/>
    <p:sldId id="280" r:id="rId16"/>
    <p:sldId id="281" r:id="rId17"/>
    <p:sldId id="278"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6667" autoAdjust="0"/>
  </p:normalViewPr>
  <p:slideViewPr>
    <p:cSldViewPr>
      <p:cViewPr varScale="1">
        <p:scale>
          <a:sx n="45" d="100"/>
          <a:sy n="45" d="100"/>
        </p:scale>
        <p:origin x="-210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683DD73-C648-4020-AB1E-FD8E6FD98901}" type="datetimeFigureOut">
              <a:rPr lang="en-US" smtClean="0"/>
              <a:t>11/5/2013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A33D0E0B-B079-4843-A102-D37CB65D826D}" type="slidenum">
              <a:rPr lang="en-US" smtClean="0"/>
              <a:t>‹#›</a:t>
            </a:fld>
            <a:endParaRPr lang="en-US"/>
          </a:p>
        </p:txBody>
      </p:sp>
    </p:spTree>
    <p:extLst>
      <p:ext uri="{BB962C8B-B14F-4D97-AF65-F5344CB8AC3E}">
        <p14:creationId xmlns:p14="http://schemas.microsoft.com/office/powerpoint/2010/main" val="33827575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3D0E0B-B079-4843-A102-D37CB65D826D}" type="slidenum">
              <a:rPr lang="en-US" smtClean="0"/>
              <a:t>1</a:t>
            </a:fld>
            <a:endParaRPr lang="en-US"/>
          </a:p>
        </p:txBody>
      </p:sp>
    </p:spTree>
    <p:extLst>
      <p:ext uri="{BB962C8B-B14F-4D97-AF65-F5344CB8AC3E}">
        <p14:creationId xmlns:p14="http://schemas.microsoft.com/office/powerpoint/2010/main" val="19908909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a:ln/>
        </p:spPr>
      </p:sp>
      <p:sp>
        <p:nvSpPr>
          <p:cNvPr id="1341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latin typeface="Times New Roman" pitchFamily="18" charset="0"/>
              </a:rPr>
              <a:t>This slide discusses a fourth intelligent technique</a:t>
            </a:r>
            <a:r>
              <a:rPr lang="en-US" altLang="en-US" dirty="0" smtClean="0">
                <a:latin typeface="Times New Roman" pitchFamily="18" charset="0"/>
                <a:cs typeface="Times New Roman" pitchFamily="18" charset="0"/>
              </a:rPr>
              <a:t>—</a:t>
            </a:r>
            <a:r>
              <a:rPr lang="en-US" altLang="en-US" dirty="0" smtClean="0">
                <a:latin typeface="Times New Roman" pitchFamily="18" charset="0"/>
              </a:rPr>
              <a:t>neural networks. Can neural networks could be used in medical diagnosis? How would this work? To some extent, data-mining techniques have replaced neural networks in situations requiring pattern recognition. For instance, credit card companies sift through mountains of transaction data to identify which charging patterns are unlikely for each and every charge card customer.  </a:t>
            </a:r>
          </a:p>
          <a:p>
            <a:pPr eaLnBrk="1" hangingPunct="1"/>
            <a:endParaRPr lang="en-US" altLang="en-US" dirty="0" smtClean="0">
              <a:latin typeface="Times New Roman" pitchFamily="18" charset="0"/>
            </a:endParaRPr>
          </a:p>
        </p:txBody>
      </p:sp>
      <p:sp>
        <p:nvSpPr>
          <p:cNvPr id="1341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57066" indent="-291179" eaLnBrk="0" hangingPunct="0">
              <a:defRPr sz="2400">
                <a:solidFill>
                  <a:schemeClr val="tx1"/>
                </a:solidFill>
                <a:latin typeface="Arial" charset="0"/>
              </a:defRPr>
            </a:lvl2pPr>
            <a:lvl3pPr marL="1164717" indent="-232943" eaLnBrk="0" hangingPunct="0">
              <a:defRPr sz="2400">
                <a:solidFill>
                  <a:schemeClr val="tx1"/>
                </a:solidFill>
                <a:latin typeface="Arial" charset="0"/>
              </a:defRPr>
            </a:lvl3pPr>
            <a:lvl4pPr marL="1630604" indent="-232943" eaLnBrk="0" hangingPunct="0">
              <a:defRPr sz="2400">
                <a:solidFill>
                  <a:schemeClr val="tx1"/>
                </a:solidFill>
                <a:latin typeface="Arial" charset="0"/>
              </a:defRPr>
            </a:lvl4pPr>
            <a:lvl5pPr marL="2096491" indent="-232943" eaLnBrk="0" hangingPunct="0">
              <a:defRPr sz="2400">
                <a:solidFill>
                  <a:schemeClr val="tx1"/>
                </a:solidFill>
                <a:latin typeface="Arial" charset="0"/>
              </a:defRPr>
            </a:lvl5pPr>
            <a:lvl6pPr marL="2562377" indent="-232943" eaLnBrk="0" fontAlgn="base" hangingPunct="0">
              <a:spcBef>
                <a:spcPct val="0"/>
              </a:spcBef>
              <a:spcAft>
                <a:spcPct val="0"/>
              </a:spcAft>
              <a:defRPr sz="2400">
                <a:solidFill>
                  <a:schemeClr val="tx1"/>
                </a:solidFill>
                <a:latin typeface="Arial" charset="0"/>
              </a:defRPr>
            </a:lvl6pPr>
            <a:lvl7pPr marL="3028264" indent="-232943" eaLnBrk="0" fontAlgn="base" hangingPunct="0">
              <a:spcBef>
                <a:spcPct val="0"/>
              </a:spcBef>
              <a:spcAft>
                <a:spcPct val="0"/>
              </a:spcAft>
              <a:defRPr sz="2400">
                <a:solidFill>
                  <a:schemeClr val="tx1"/>
                </a:solidFill>
                <a:latin typeface="Arial" charset="0"/>
              </a:defRPr>
            </a:lvl7pPr>
            <a:lvl8pPr marL="3494151" indent="-232943" eaLnBrk="0" fontAlgn="base" hangingPunct="0">
              <a:spcBef>
                <a:spcPct val="0"/>
              </a:spcBef>
              <a:spcAft>
                <a:spcPct val="0"/>
              </a:spcAft>
              <a:defRPr sz="2400">
                <a:solidFill>
                  <a:schemeClr val="tx1"/>
                </a:solidFill>
                <a:latin typeface="Arial" charset="0"/>
              </a:defRPr>
            </a:lvl8pPr>
            <a:lvl9pPr marL="3960038" indent="-232943" eaLnBrk="0" fontAlgn="base" hangingPunct="0">
              <a:spcBef>
                <a:spcPct val="0"/>
              </a:spcBef>
              <a:spcAft>
                <a:spcPct val="0"/>
              </a:spcAft>
              <a:defRPr sz="2400">
                <a:solidFill>
                  <a:schemeClr val="tx1"/>
                </a:solidFill>
                <a:latin typeface="Arial" charset="0"/>
              </a:defRPr>
            </a:lvl9pPr>
          </a:lstStyle>
          <a:p>
            <a:pPr eaLnBrk="1" hangingPunct="1"/>
            <a:fld id="{F1DA31EA-8A08-456B-B26D-36BA7E7BF464}" type="slidenum">
              <a:rPr lang="en-US" altLang="en-US" sz="1200">
                <a:latin typeface="Times New Roman" pitchFamily="18" charset="0"/>
              </a:rPr>
              <a:pPr eaLnBrk="1" hangingPunct="1"/>
              <a:t>10</a:t>
            </a:fld>
            <a:endParaRPr lang="en-US" altLang="en-US" sz="120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a:ln/>
        </p:spPr>
      </p:sp>
      <p:sp>
        <p:nvSpPr>
          <p:cNvPr id="1351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Times New Roman" pitchFamily="18" charset="0"/>
              </a:rPr>
              <a:t>This graphic illustrates how a neural network works</a:t>
            </a:r>
            <a:r>
              <a:rPr lang="en-US" altLang="en-US" smtClean="0">
                <a:latin typeface="Times New Roman" pitchFamily="18" charset="0"/>
                <a:cs typeface="Times New Roman" pitchFamily="18" charset="0"/>
              </a:rPr>
              <a:t>—</a:t>
            </a:r>
            <a:r>
              <a:rPr lang="en-US" altLang="en-US" smtClean="0">
                <a:latin typeface="Times New Roman" pitchFamily="18" charset="0"/>
              </a:rPr>
              <a:t>by using an internal, hidden layer of logic that examines existing data and assigning a classification to that set of data. For example, given one or more specific combinations of age, income, purchase history, frequency of purchases, and average purchase size, a neural network might determine that a new credit card purchase was likely to be fraudulent. What are the benefits and drawbacks of using this type of technique?</a:t>
            </a:r>
          </a:p>
          <a:p>
            <a:pPr eaLnBrk="1" hangingPunct="1"/>
            <a:endParaRPr lang="en-US" altLang="en-US" smtClean="0">
              <a:latin typeface="Times New Roman" pitchFamily="18" charset="0"/>
            </a:endParaRPr>
          </a:p>
        </p:txBody>
      </p:sp>
      <p:sp>
        <p:nvSpPr>
          <p:cNvPr id="1351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57066" indent="-291179" eaLnBrk="0" hangingPunct="0">
              <a:defRPr sz="2400">
                <a:solidFill>
                  <a:schemeClr val="tx1"/>
                </a:solidFill>
                <a:latin typeface="Arial" charset="0"/>
              </a:defRPr>
            </a:lvl2pPr>
            <a:lvl3pPr marL="1164717" indent="-232943" eaLnBrk="0" hangingPunct="0">
              <a:defRPr sz="2400">
                <a:solidFill>
                  <a:schemeClr val="tx1"/>
                </a:solidFill>
                <a:latin typeface="Arial" charset="0"/>
              </a:defRPr>
            </a:lvl3pPr>
            <a:lvl4pPr marL="1630604" indent="-232943" eaLnBrk="0" hangingPunct="0">
              <a:defRPr sz="2400">
                <a:solidFill>
                  <a:schemeClr val="tx1"/>
                </a:solidFill>
                <a:latin typeface="Arial" charset="0"/>
              </a:defRPr>
            </a:lvl4pPr>
            <a:lvl5pPr marL="2096491" indent="-232943" eaLnBrk="0" hangingPunct="0">
              <a:defRPr sz="2400">
                <a:solidFill>
                  <a:schemeClr val="tx1"/>
                </a:solidFill>
                <a:latin typeface="Arial" charset="0"/>
              </a:defRPr>
            </a:lvl5pPr>
            <a:lvl6pPr marL="2562377" indent="-232943" eaLnBrk="0" fontAlgn="base" hangingPunct="0">
              <a:spcBef>
                <a:spcPct val="0"/>
              </a:spcBef>
              <a:spcAft>
                <a:spcPct val="0"/>
              </a:spcAft>
              <a:defRPr sz="2400">
                <a:solidFill>
                  <a:schemeClr val="tx1"/>
                </a:solidFill>
                <a:latin typeface="Arial" charset="0"/>
              </a:defRPr>
            </a:lvl6pPr>
            <a:lvl7pPr marL="3028264" indent="-232943" eaLnBrk="0" fontAlgn="base" hangingPunct="0">
              <a:spcBef>
                <a:spcPct val="0"/>
              </a:spcBef>
              <a:spcAft>
                <a:spcPct val="0"/>
              </a:spcAft>
              <a:defRPr sz="2400">
                <a:solidFill>
                  <a:schemeClr val="tx1"/>
                </a:solidFill>
                <a:latin typeface="Arial" charset="0"/>
              </a:defRPr>
            </a:lvl7pPr>
            <a:lvl8pPr marL="3494151" indent="-232943" eaLnBrk="0" fontAlgn="base" hangingPunct="0">
              <a:spcBef>
                <a:spcPct val="0"/>
              </a:spcBef>
              <a:spcAft>
                <a:spcPct val="0"/>
              </a:spcAft>
              <a:defRPr sz="2400">
                <a:solidFill>
                  <a:schemeClr val="tx1"/>
                </a:solidFill>
                <a:latin typeface="Arial" charset="0"/>
              </a:defRPr>
            </a:lvl8pPr>
            <a:lvl9pPr marL="3960038" indent="-232943" eaLnBrk="0" fontAlgn="base" hangingPunct="0">
              <a:spcBef>
                <a:spcPct val="0"/>
              </a:spcBef>
              <a:spcAft>
                <a:spcPct val="0"/>
              </a:spcAft>
              <a:defRPr sz="2400">
                <a:solidFill>
                  <a:schemeClr val="tx1"/>
                </a:solidFill>
                <a:latin typeface="Arial" charset="0"/>
              </a:defRPr>
            </a:lvl9pPr>
          </a:lstStyle>
          <a:p>
            <a:pPr eaLnBrk="1" hangingPunct="1"/>
            <a:fld id="{1A5919D0-5D92-4941-A945-F829D97D767F}" type="slidenum">
              <a:rPr lang="en-US" altLang="en-US" sz="1200">
                <a:latin typeface="Times New Roman" pitchFamily="18" charset="0"/>
              </a:rPr>
              <a:pPr eaLnBrk="1" hangingPunct="1"/>
              <a:t>11</a:t>
            </a:fld>
            <a:endParaRPr lang="en-US" altLang="en-US" sz="1200">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Slide Image Placeholder 1"/>
          <p:cNvSpPr>
            <a:spLocks noGrp="1" noRot="1" noChangeAspect="1" noTextEdit="1"/>
          </p:cNvSpPr>
          <p:nvPr>
            <p:ph type="sldImg"/>
          </p:nvPr>
        </p:nvSpPr>
        <p:spPr>
          <a:ln/>
        </p:spPr>
      </p:sp>
      <p:sp>
        <p:nvSpPr>
          <p:cNvPr id="136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latin typeface="Times New Roman" pitchFamily="18" charset="0"/>
              </a:rPr>
              <a:t>This slide discusses a fifth type of intelligent technique</a:t>
            </a:r>
            <a:r>
              <a:rPr lang="en-US" altLang="en-US" dirty="0" smtClean="0">
                <a:latin typeface="Times New Roman" pitchFamily="18" charset="0"/>
                <a:cs typeface="Times New Roman" pitchFamily="18" charset="0"/>
              </a:rPr>
              <a:t>—</a:t>
            </a:r>
            <a:r>
              <a:rPr lang="en-US" altLang="en-US" dirty="0" smtClean="0">
                <a:latin typeface="Times New Roman" pitchFamily="18" charset="0"/>
              </a:rPr>
              <a:t>genetic algorithms. Would</a:t>
            </a:r>
            <a:r>
              <a:rPr lang="en-US" altLang="en-US" baseline="0" dirty="0" smtClean="0">
                <a:latin typeface="Times New Roman" pitchFamily="18" charset="0"/>
              </a:rPr>
              <a:t> </a:t>
            </a:r>
            <a:r>
              <a:rPr lang="en-US" altLang="en-US" dirty="0" smtClean="0">
                <a:latin typeface="Times New Roman" pitchFamily="18" charset="0"/>
              </a:rPr>
              <a:t>genetic algorithms might be useful in medical diagnosis. Why or why not? Differentiate between the various intelligent techniques discussed this far</a:t>
            </a:r>
            <a:r>
              <a:rPr lang="en-US" altLang="en-US" dirty="0" smtClean="0">
                <a:latin typeface="Times New Roman" pitchFamily="18" charset="0"/>
                <a:cs typeface="Times New Roman" pitchFamily="18" charset="0"/>
              </a:rPr>
              <a:t>—</a:t>
            </a:r>
            <a:r>
              <a:rPr lang="en-US" altLang="en-US" dirty="0" smtClean="0">
                <a:latin typeface="Times New Roman" pitchFamily="18" charset="0"/>
              </a:rPr>
              <a:t>expert systems, CBR, fuzzy logic, neural networks, and genetic algorithms.</a:t>
            </a:r>
          </a:p>
          <a:p>
            <a:pPr eaLnBrk="1" hangingPunct="1"/>
            <a:endParaRPr lang="en-US" altLang="en-US" dirty="0" smtClean="0">
              <a:latin typeface="Times New Roman" pitchFamily="18" charset="0"/>
            </a:endParaRPr>
          </a:p>
        </p:txBody>
      </p:sp>
      <p:sp>
        <p:nvSpPr>
          <p:cNvPr id="1361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57066" indent="-291179" eaLnBrk="0" hangingPunct="0">
              <a:defRPr sz="2400">
                <a:solidFill>
                  <a:schemeClr val="tx1"/>
                </a:solidFill>
                <a:latin typeface="Arial" charset="0"/>
              </a:defRPr>
            </a:lvl2pPr>
            <a:lvl3pPr marL="1164717" indent="-232943" eaLnBrk="0" hangingPunct="0">
              <a:defRPr sz="2400">
                <a:solidFill>
                  <a:schemeClr val="tx1"/>
                </a:solidFill>
                <a:latin typeface="Arial" charset="0"/>
              </a:defRPr>
            </a:lvl3pPr>
            <a:lvl4pPr marL="1630604" indent="-232943" eaLnBrk="0" hangingPunct="0">
              <a:defRPr sz="2400">
                <a:solidFill>
                  <a:schemeClr val="tx1"/>
                </a:solidFill>
                <a:latin typeface="Arial" charset="0"/>
              </a:defRPr>
            </a:lvl4pPr>
            <a:lvl5pPr marL="2096491" indent="-232943" eaLnBrk="0" hangingPunct="0">
              <a:defRPr sz="2400">
                <a:solidFill>
                  <a:schemeClr val="tx1"/>
                </a:solidFill>
                <a:latin typeface="Arial" charset="0"/>
              </a:defRPr>
            </a:lvl5pPr>
            <a:lvl6pPr marL="2562377" indent="-232943" eaLnBrk="0" fontAlgn="base" hangingPunct="0">
              <a:spcBef>
                <a:spcPct val="0"/>
              </a:spcBef>
              <a:spcAft>
                <a:spcPct val="0"/>
              </a:spcAft>
              <a:defRPr sz="2400">
                <a:solidFill>
                  <a:schemeClr val="tx1"/>
                </a:solidFill>
                <a:latin typeface="Arial" charset="0"/>
              </a:defRPr>
            </a:lvl6pPr>
            <a:lvl7pPr marL="3028264" indent="-232943" eaLnBrk="0" fontAlgn="base" hangingPunct="0">
              <a:spcBef>
                <a:spcPct val="0"/>
              </a:spcBef>
              <a:spcAft>
                <a:spcPct val="0"/>
              </a:spcAft>
              <a:defRPr sz="2400">
                <a:solidFill>
                  <a:schemeClr val="tx1"/>
                </a:solidFill>
                <a:latin typeface="Arial" charset="0"/>
              </a:defRPr>
            </a:lvl7pPr>
            <a:lvl8pPr marL="3494151" indent="-232943" eaLnBrk="0" fontAlgn="base" hangingPunct="0">
              <a:spcBef>
                <a:spcPct val="0"/>
              </a:spcBef>
              <a:spcAft>
                <a:spcPct val="0"/>
              </a:spcAft>
              <a:defRPr sz="2400">
                <a:solidFill>
                  <a:schemeClr val="tx1"/>
                </a:solidFill>
                <a:latin typeface="Arial" charset="0"/>
              </a:defRPr>
            </a:lvl8pPr>
            <a:lvl9pPr marL="3960038" indent="-232943" eaLnBrk="0" fontAlgn="base" hangingPunct="0">
              <a:spcBef>
                <a:spcPct val="0"/>
              </a:spcBef>
              <a:spcAft>
                <a:spcPct val="0"/>
              </a:spcAft>
              <a:defRPr sz="2400">
                <a:solidFill>
                  <a:schemeClr val="tx1"/>
                </a:solidFill>
                <a:latin typeface="Arial" charset="0"/>
              </a:defRPr>
            </a:lvl9pPr>
          </a:lstStyle>
          <a:p>
            <a:pPr eaLnBrk="1" hangingPunct="1"/>
            <a:fld id="{14E9803E-006B-423E-8726-8E14E4DFE742}" type="slidenum">
              <a:rPr lang="en-US" altLang="en-US" sz="1200">
                <a:latin typeface="Times New Roman" pitchFamily="18" charset="0"/>
              </a:rPr>
              <a:pPr eaLnBrk="1" hangingPunct="1"/>
              <a:t>12</a:t>
            </a:fld>
            <a:endParaRPr lang="en-US" altLang="en-US" sz="1200">
              <a:latin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Image Placeholder 1"/>
          <p:cNvSpPr>
            <a:spLocks noGrp="1" noRot="1" noChangeAspect="1" noTextEdit="1"/>
          </p:cNvSpPr>
          <p:nvPr>
            <p:ph type="sldImg"/>
          </p:nvPr>
        </p:nvSpPr>
        <p:spPr>
          <a:ln/>
        </p:spPr>
      </p:sp>
      <p:sp>
        <p:nvSpPr>
          <p:cNvPr id="1372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164717" lvl="2" indent="-232943"/>
            <a:r>
              <a:rPr lang="en-US" altLang="en-US" sz="1800" dirty="0">
                <a:latin typeface="Times New Roman" pitchFamily="18" charset="0"/>
              </a:rPr>
              <a:t>This slide discusses the use of intelligent agents to carry out repetitive tasks for a user or system. Shopping bots are an example of an intelligent agent. As an example of agent-based modeling, Procter &amp; Gamble used agent-based modeling to improve coordination among supply-chain members. </a:t>
            </a:r>
          </a:p>
          <a:p>
            <a:pPr eaLnBrk="1" hangingPunct="1"/>
            <a:endParaRPr lang="en-US" altLang="en-US" dirty="0" smtClean="0">
              <a:latin typeface="Times New Roman" pitchFamily="18" charset="0"/>
            </a:endParaRPr>
          </a:p>
          <a:p>
            <a:pPr eaLnBrk="1" hangingPunct="1"/>
            <a:endParaRPr lang="en-US" altLang="en-US" dirty="0" smtClean="0">
              <a:latin typeface="Times New Roman" pitchFamily="18" charset="0"/>
            </a:endParaRPr>
          </a:p>
        </p:txBody>
      </p:sp>
      <p:sp>
        <p:nvSpPr>
          <p:cNvPr id="1372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57066" indent="-291179" eaLnBrk="0" hangingPunct="0">
              <a:defRPr sz="2400">
                <a:solidFill>
                  <a:schemeClr val="tx1"/>
                </a:solidFill>
                <a:latin typeface="Arial" charset="0"/>
              </a:defRPr>
            </a:lvl2pPr>
            <a:lvl3pPr marL="1164717" indent="-232943" eaLnBrk="0" hangingPunct="0">
              <a:defRPr sz="2400">
                <a:solidFill>
                  <a:schemeClr val="tx1"/>
                </a:solidFill>
                <a:latin typeface="Arial" charset="0"/>
              </a:defRPr>
            </a:lvl3pPr>
            <a:lvl4pPr marL="1630604" indent="-232943" eaLnBrk="0" hangingPunct="0">
              <a:defRPr sz="2400">
                <a:solidFill>
                  <a:schemeClr val="tx1"/>
                </a:solidFill>
                <a:latin typeface="Arial" charset="0"/>
              </a:defRPr>
            </a:lvl4pPr>
            <a:lvl5pPr marL="2096491" indent="-232943" eaLnBrk="0" hangingPunct="0">
              <a:defRPr sz="2400">
                <a:solidFill>
                  <a:schemeClr val="tx1"/>
                </a:solidFill>
                <a:latin typeface="Arial" charset="0"/>
              </a:defRPr>
            </a:lvl5pPr>
            <a:lvl6pPr marL="2562377" indent="-232943" eaLnBrk="0" fontAlgn="base" hangingPunct="0">
              <a:spcBef>
                <a:spcPct val="0"/>
              </a:spcBef>
              <a:spcAft>
                <a:spcPct val="0"/>
              </a:spcAft>
              <a:defRPr sz="2400">
                <a:solidFill>
                  <a:schemeClr val="tx1"/>
                </a:solidFill>
                <a:latin typeface="Arial" charset="0"/>
              </a:defRPr>
            </a:lvl6pPr>
            <a:lvl7pPr marL="3028264" indent="-232943" eaLnBrk="0" fontAlgn="base" hangingPunct="0">
              <a:spcBef>
                <a:spcPct val="0"/>
              </a:spcBef>
              <a:spcAft>
                <a:spcPct val="0"/>
              </a:spcAft>
              <a:defRPr sz="2400">
                <a:solidFill>
                  <a:schemeClr val="tx1"/>
                </a:solidFill>
                <a:latin typeface="Arial" charset="0"/>
              </a:defRPr>
            </a:lvl7pPr>
            <a:lvl8pPr marL="3494151" indent="-232943" eaLnBrk="0" fontAlgn="base" hangingPunct="0">
              <a:spcBef>
                <a:spcPct val="0"/>
              </a:spcBef>
              <a:spcAft>
                <a:spcPct val="0"/>
              </a:spcAft>
              <a:defRPr sz="2400">
                <a:solidFill>
                  <a:schemeClr val="tx1"/>
                </a:solidFill>
                <a:latin typeface="Arial" charset="0"/>
              </a:defRPr>
            </a:lvl8pPr>
            <a:lvl9pPr marL="3960038" indent="-232943" eaLnBrk="0" fontAlgn="base" hangingPunct="0">
              <a:spcBef>
                <a:spcPct val="0"/>
              </a:spcBef>
              <a:spcAft>
                <a:spcPct val="0"/>
              </a:spcAft>
              <a:defRPr sz="2400">
                <a:solidFill>
                  <a:schemeClr val="tx1"/>
                </a:solidFill>
                <a:latin typeface="Arial" charset="0"/>
              </a:defRPr>
            </a:lvl9pPr>
          </a:lstStyle>
          <a:p>
            <a:pPr eaLnBrk="1" hangingPunct="1"/>
            <a:fld id="{18D1F257-7711-4C01-A3BC-173722BD9DA2}" type="slidenum">
              <a:rPr lang="en-US" altLang="en-US" sz="1200">
                <a:latin typeface="Times New Roman" pitchFamily="18" charset="0"/>
              </a:rPr>
              <a:pPr eaLnBrk="1" hangingPunct="1"/>
              <a:t>13</a:t>
            </a:fld>
            <a:endParaRPr lang="en-US" altLang="en-US" sz="1200">
              <a:latin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a:ln/>
        </p:spPr>
      </p:sp>
      <p:sp>
        <p:nvSpPr>
          <p:cNvPr id="138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Times New Roman" pitchFamily="18" charset="0"/>
              </a:rPr>
              <a:t>This graphic illustrates Procter &amp; Gamble’s use of intelligent agents in its supply chain network. Given that intelligent-agent modeling mimics the behavior of a number of “actors” in a given situation, what other types of situations might benefit from this type of analysis?</a:t>
            </a:r>
          </a:p>
          <a:p>
            <a:pPr eaLnBrk="1" hangingPunct="1"/>
            <a:endParaRPr lang="en-US" altLang="en-US" smtClean="0">
              <a:latin typeface="Times New Roman" pitchFamily="18" charset="0"/>
            </a:endParaRPr>
          </a:p>
        </p:txBody>
      </p:sp>
      <p:sp>
        <p:nvSpPr>
          <p:cNvPr id="138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57066" indent="-291179" eaLnBrk="0" hangingPunct="0">
              <a:defRPr sz="2400">
                <a:solidFill>
                  <a:schemeClr val="tx1"/>
                </a:solidFill>
                <a:latin typeface="Arial" charset="0"/>
              </a:defRPr>
            </a:lvl2pPr>
            <a:lvl3pPr marL="1164717" indent="-232943" eaLnBrk="0" hangingPunct="0">
              <a:defRPr sz="2400">
                <a:solidFill>
                  <a:schemeClr val="tx1"/>
                </a:solidFill>
                <a:latin typeface="Arial" charset="0"/>
              </a:defRPr>
            </a:lvl3pPr>
            <a:lvl4pPr marL="1630604" indent="-232943" eaLnBrk="0" hangingPunct="0">
              <a:defRPr sz="2400">
                <a:solidFill>
                  <a:schemeClr val="tx1"/>
                </a:solidFill>
                <a:latin typeface="Arial" charset="0"/>
              </a:defRPr>
            </a:lvl4pPr>
            <a:lvl5pPr marL="2096491" indent="-232943" eaLnBrk="0" hangingPunct="0">
              <a:defRPr sz="2400">
                <a:solidFill>
                  <a:schemeClr val="tx1"/>
                </a:solidFill>
                <a:latin typeface="Arial" charset="0"/>
              </a:defRPr>
            </a:lvl5pPr>
            <a:lvl6pPr marL="2562377" indent="-232943" eaLnBrk="0" fontAlgn="base" hangingPunct="0">
              <a:spcBef>
                <a:spcPct val="0"/>
              </a:spcBef>
              <a:spcAft>
                <a:spcPct val="0"/>
              </a:spcAft>
              <a:defRPr sz="2400">
                <a:solidFill>
                  <a:schemeClr val="tx1"/>
                </a:solidFill>
                <a:latin typeface="Arial" charset="0"/>
              </a:defRPr>
            </a:lvl6pPr>
            <a:lvl7pPr marL="3028264" indent="-232943" eaLnBrk="0" fontAlgn="base" hangingPunct="0">
              <a:spcBef>
                <a:spcPct val="0"/>
              </a:spcBef>
              <a:spcAft>
                <a:spcPct val="0"/>
              </a:spcAft>
              <a:defRPr sz="2400">
                <a:solidFill>
                  <a:schemeClr val="tx1"/>
                </a:solidFill>
                <a:latin typeface="Arial" charset="0"/>
              </a:defRPr>
            </a:lvl7pPr>
            <a:lvl8pPr marL="3494151" indent="-232943" eaLnBrk="0" fontAlgn="base" hangingPunct="0">
              <a:spcBef>
                <a:spcPct val="0"/>
              </a:spcBef>
              <a:spcAft>
                <a:spcPct val="0"/>
              </a:spcAft>
              <a:defRPr sz="2400">
                <a:solidFill>
                  <a:schemeClr val="tx1"/>
                </a:solidFill>
                <a:latin typeface="Arial" charset="0"/>
              </a:defRPr>
            </a:lvl8pPr>
            <a:lvl9pPr marL="3960038" indent="-232943" eaLnBrk="0" fontAlgn="base" hangingPunct="0">
              <a:spcBef>
                <a:spcPct val="0"/>
              </a:spcBef>
              <a:spcAft>
                <a:spcPct val="0"/>
              </a:spcAft>
              <a:defRPr sz="2400">
                <a:solidFill>
                  <a:schemeClr val="tx1"/>
                </a:solidFill>
                <a:latin typeface="Arial" charset="0"/>
              </a:defRPr>
            </a:lvl9pPr>
          </a:lstStyle>
          <a:p>
            <a:pPr eaLnBrk="1" hangingPunct="1"/>
            <a:fld id="{11E9768A-416E-4870-9570-48C74C6265C2}" type="slidenum">
              <a:rPr lang="en-US" altLang="en-US" sz="1200">
                <a:latin typeface="Times New Roman" pitchFamily="18" charset="0"/>
              </a:rPr>
              <a:pPr eaLnBrk="1" hangingPunct="1"/>
              <a:t>14</a:t>
            </a:fld>
            <a:endParaRPr lang="en-US" altLang="en-US" sz="1200">
              <a:latin typeface="Times New Roman"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33D0E0B-B079-4843-A102-D37CB65D826D}" type="slidenum">
              <a:rPr lang="en-US" smtClean="0"/>
              <a:t>15</a:t>
            </a:fld>
            <a:endParaRPr lang="en-US"/>
          </a:p>
        </p:txBody>
      </p:sp>
    </p:spTree>
    <p:extLst>
      <p:ext uri="{BB962C8B-B14F-4D97-AF65-F5344CB8AC3E}">
        <p14:creationId xmlns:p14="http://schemas.microsoft.com/office/powerpoint/2010/main" val="12542093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33D0E0B-B079-4843-A102-D37CB65D826D}" type="slidenum">
              <a:rPr lang="en-US" smtClean="0"/>
              <a:t>16</a:t>
            </a:fld>
            <a:endParaRPr lang="en-US"/>
          </a:p>
        </p:txBody>
      </p:sp>
    </p:spTree>
    <p:extLst>
      <p:ext uri="{BB962C8B-B14F-4D97-AF65-F5344CB8AC3E}">
        <p14:creationId xmlns:p14="http://schemas.microsoft.com/office/powerpoint/2010/main" val="4978636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33D0E0B-B079-4843-A102-D37CB65D826D}" type="slidenum">
              <a:rPr lang="en-US" smtClean="0"/>
              <a:t>17</a:t>
            </a:fld>
            <a:endParaRPr lang="en-US"/>
          </a:p>
        </p:txBody>
      </p:sp>
    </p:spTree>
    <p:extLst>
      <p:ext uri="{BB962C8B-B14F-4D97-AF65-F5344CB8AC3E}">
        <p14:creationId xmlns:p14="http://schemas.microsoft.com/office/powerpoint/2010/main" val="16546690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a:ln/>
        </p:spPr>
      </p:sp>
      <p:sp>
        <p:nvSpPr>
          <p:cNvPr id="1187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New Roman" pitchFamily="18" charset="0"/>
            </a:endParaRPr>
          </a:p>
        </p:txBody>
      </p:sp>
      <p:sp>
        <p:nvSpPr>
          <p:cNvPr id="1187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57066" indent="-291179" eaLnBrk="0" hangingPunct="0">
              <a:defRPr sz="2400">
                <a:solidFill>
                  <a:schemeClr val="tx1"/>
                </a:solidFill>
                <a:latin typeface="Arial" charset="0"/>
              </a:defRPr>
            </a:lvl2pPr>
            <a:lvl3pPr marL="1164717" indent="-232943" eaLnBrk="0" hangingPunct="0">
              <a:defRPr sz="2400">
                <a:solidFill>
                  <a:schemeClr val="tx1"/>
                </a:solidFill>
                <a:latin typeface="Arial" charset="0"/>
              </a:defRPr>
            </a:lvl3pPr>
            <a:lvl4pPr marL="1630604" indent="-232943" eaLnBrk="0" hangingPunct="0">
              <a:defRPr sz="2400">
                <a:solidFill>
                  <a:schemeClr val="tx1"/>
                </a:solidFill>
                <a:latin typeface="Arial" charset="0"/>
              </a:defRPr>
            </a:lvl4pPr>
            <a:lvl5pPr marL="2096491" indent="-232943" eaLnBrk="0" hangingPunct="0">
              <a:defRPr sz="2400">
                <a:solidFill>
                  <a:schemeClr val="tx1"/>
                </a:solidFill>
                <a:latin typeface="Arial" charset="0"/>
              </a:defRPr>
            </a:lvl5pPr>
            <a:lvl6pPr marL="2562377" indent="-232943" eaLnBrk="0" fontAlgn="base" hangingPunct="0">
              <a:spcBef>
                <a:spcPct val="0"/>
              </a:spcBef>
              <a:spcAft>
                <a:spcPct val="0"/>
              </a:spcAft>
              <a:defRPr sz="2400">
                <a:solidFill>
                  <a:schemeClr val="tx1"/>
                </a:solidFill>
                <a:latin typeface="Arial" charset="0"/>
              </a:defRPr>
            </a:lvl6pPr>
            <a:lvl7pPr marL="3028264" indent="-232943" eaLnBrk="0" fontAlgn="base" hangingPunct="0">
              <a:spcBef>
                <a:spcPct val="0"/>
              </a:spcBef>
              <a:spcAft>
                <a:spcPct val="0"/>
              </a:spcAft>
              <a:defRPr sz="2400">
                <a:solidFill>
                  <a:schemeClr val="tx1"/>
                </a:solidFill>
                <a:latin typeface="Arial" charset="0"/>
              </a:defRPr>
            </a:lvl7pPr>
            <a:lvl8pPr marL="3494151" indent="-232943" eaLnBrk="0" fontAlgn="base" hangingPunct="0">
              <a:spcBef>
                <a:spcPct val="0"/>
              </a:spcBef>
              <a:spcAft>
                <a:spcPct val="0"/>
              </a:spcAft>
              <a:defRPr sz="2400">
                <a:solidFill>
                  <a:schemeClr val="tx1"/>
                </a:solidFill>
                <a:latin typeface="Arial" charset="0"/>
              </a:defRPr>
            </a:lvl8pPr>
            <a:lvl9pPr marL="3960038" indent="-232943" eaLnBrk="0" fontAlgn="base" hangingPunct="0">
              <a:spcBef>
                <a:spcPct val="0"/>
              </a:spcBef>
              <a:spcAft>
                <a:spcPct val="0"/>
              </a:spcAft>
              <a:defRPr sz="2400">
                <a:solidFill>
                  <a:schemeClr val="tx1"/>
                </a:solidFill>
                <a:latin typeface="Arial" charset="0"/>
              </a:defRPr>
            </a:lvl9pPr>
          </a:lstStyle>
          <a:p>
            <a:pPr eaLnBrk="1" hangingPunct="1"/>
            <a:fld id="{C27B410A-875C-43EE-B361-99503786E97E}" type="slidenum">
              <a:rPr lang="en-US" altLang="en-US" sz="1200">
                <a:latin typeface="Times New Roman" pitchFamily="18" charset="0"/>
              </a:rPr>
              <a:pPr eaLnBrk="1" hangingPunct="1"/>
              <a:t>2</a:t>
            </a:fld>
            <a:endParaRPr lang="en-US" altLang="en-US" sz="120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a:ln/>
        </p:spPr>
      </p:sp>
      <p:sp>
        <p:nvSpPr>
          <p:cNvPr id="1198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latin typeface="Times New Roman" pitchFamily="18" charset="0"/>
              </a:rPr>
              <a:t>This slide describes expert systems, one type of intelligent technique. Expert systems are best used in highly structured decision-making situations. What kind of problem could not be solved by an expert system. Choice of music, potential spouses or mates, new product decisions, or designing a new marketing campaign might be good examples of poorly structured decision situations.</a:t>
            </a:r>
          </a:p>
          <a:p>
            <a:pPr eaLnBrk="1" hangingPunct="1"/>
            <a:endParaRPr lang="en-US" altLang="en-US" dirty="0" smtClean="0">
              <a:latin typeface="Times New Roman" pitchFamily="18" charset="0"/>
            </a:endParaRPr>
          </a:p>
        </p:txBody>
      </p:sp>
      <p:sp>
        <p:nvSpPr>
          <p:cNvPr id="1198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57066" indent="-291179" eaLnBrk="0" hangingPunct="0">
              <a:defRPr sz="2400">
                <a:solidFill>
                  <a:schemeClr val="tx1"/>
                </a:solidFill>
                <a:latin typeface="Arial" charset="0"/>
              </a:defRPr>
            </a:lvl2pPr>
            <a:lvl3pPr marL="1164717" indent="-232943" eaLnBrk="0" hangingPunct="0">
              <a:defRPr sz="2400">
                <a:solidFill>
                  <a:schemeClr val="tx1"/>
                </a:solidFill>
                <a:latin typeface="Arial" charset="0"/>
              </a:defRPr>
            </a:lvl3pPr>
            <a:lvl4pPr marL="1630604" indent="-232943" eaLnBrk="0" hangingPunct="0">
              <a:defRPr sz="2400">
                <a:solidFill>
                  <a:schemeClr val="tx1"/>
                </a:solidFill>
                <a:latin typeface="Arial" charset="0"/>
              </a:defRPr>
            </a:lvl4pPr>
            <a:lvl5pPr marL="2096491" indent="-232943" eaLnBrk="0" hangingPunct="0">
              <a:defRPr sz="2400">
                <a:solidFill>
                  <a:schemeClr val="tx1"/>
                </a:solidFill>
                <a:latin typeface="Arial" charset="0"/>
              </a:defRPr>
            </a:lvl5pPr>
            <a:lvl6pPr marL="2562377" indent="-232943" eaLnBrk="0" fontAlgn="base" hangingPunct="0">
              <a:spcBef>
                <a:spcPct val="0"/>
              </a:spcBef>
              <a:spcAft>
                <a:spcPct val="0"/>
              </a:spcAft>
              <a:defRPr sz="2400">
                <a:solidFill>
                  <a:schemeClr val="tx1"/>
                </a:solidFill>
                <a:latin typeface="Arial" charset="0"/>
              </a:defRPr>
            </a:lvl6pPr>
            <a:lvl7pPr marL="3028264" indent="-232943" eaLnBrk="0" fontAlgn="base" hangingPunct="0">
              <a:spcBef>
                <a:spcPct val="0"/>
              </a:spcBef>
              <a:spcAft>
                <a:spcPct val="0"/>
              </a:spcAft>
              <a:defRPr sz="2400">
                <a:solidFill>
                  <a:schemeClr val="tx1"/>
                </a:solidFill>
                <a:latin typeface="Arial" charset="0"/>
              </a:defRPr>
            </a:lvl7pPr>
            <a:lvl8pPr marL="3494151" indent="-232943" eaLnBrk="0" fontAlgn="base" hangingPunct="0">
              <a:spcBef>
                <a:spcPct val="0"/>
              </a:spcBef>
              <a:spcAft>
                <a:spcPct val="0"/>
              </a:spcAft>
              <a:defRPr sz="2400">
                <a:solidFill>
                  <a:schemeClr val="tx1"/>
                </a:solidFill>
                <a:latin typeface="Arial" charset="0"/>
              </a:defRPr>
            </a:lvl8pPr>
            <a:lvl9pPr marL="3960038" indent="-232943" eaLnBrk="0" fontAlgn="base" hangingPunct="0">
              <a:spcBef>
                <a:spcPct val="0"/>
              </a:spcBef>
              <a:spcAft>
                <a:spcPct val="0"/>
              </a:spcAft>
              <a:defRPr sz="2400">
                <a:solidFill>
                  <a:schemeClr val="tx1"/>
                </a:solidFill>
                <a:latin typeface="Arial" charset="0"/>
              </a:defRPr>
            </a:lvl9pPr>
          </a:lstStyle>
          <a:p>
            <a:pPr eaLnBrk="1" hangingPunct="1"/>
            <a:fld id="{9746AC8E-650D-4F09-912B-7E88F718C434}" type="slidenum">
              <a:rPr lang="en-US" altLang="en-US" sz="1200">
                <a:latin typeface="Times New Roman" pitchFamily="18" charset="0"/>
              </a:rPr>
              <a:pPr eaLnBrk="1" hangingPunct="1"/>
              <a:t>3</a:t>
            </a:fld>
            <a:endParaRPr lang="en-US" altLang="en-US" sz="120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a:ln/>
        </p:spPr>
      </p:sp>
      <p:sp>
        <p:nvSpPr>
          <p:cNvPr id="1208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latin typeface="Times New Roman" pitchFamily="18" charset="0"/>
              </a:rPr>
              <a:t>This graphic illustrates the use of if/then rules in an expert system. Demonstrate an understanding of if/then rules, by analyzing a common decision as a series of if/then statements; for example, the decision to accept an invitation to socialize on a weeknight, or the decision of what to make for dinner.</a:t>
            </a:r>
          </a:p>
          <a:p>
            <a:pPr eaLnBrk="1" hangingPunct="1"/>
            <a:endParaRPr lang="en-US" altLang="en-US" dirty="0" smtClean="0">
              <a:latin typeface="Times New Roman" pitchFamily="18" charset="0"/>
            </a:endParaRPr>
          </a:p>
        </p:txBody>
      </p:sp>
      <p:sp>
        <p:nvSpPr>
          <p:cNvPr id="1208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57066" indent="-291179" eaLnBrk="0" hangingPunct="0">
              <a:defRPr sz="2400">
                <a:solidFill>
                  <a:schemeClr val="tx1"/>
                </a:solidFill>
                <a:latin typeface="Arial" charset="0"/>
              </a:defRPr>
            </a:lvl2pPr>
            <a:lvl3pPr marL="1164717" indent="-232943" eaLnBrk="0" hangingPunct="0">
              <a:defRPr sz="2400">
                <a:solidFill>
                  <a:schemeClr val="tx1"/>
                </a:solidFill>
                <a:latin typeface="Arial" charset="0"/>
              </a:defRPr>
            </a:lvl3pPr>
            <a:lvl4pPr marL="1630604" indent="-232943" eaLnBrk="0" hangingPunct="0">
              <a:defRPr sz="2400">
                <a:solidFill>
                  <a:schemeClr val="tx1"/>
                </a:solidFill>
                <a:latin typeface="Arial" charset="0"/>
              </a:defRPr>
            </a:lvl4pPr>
            <a:lvl5pPr marL="2096491" indent="-232943" eaLnBrk="0" hangingPunct="0">
              <a:defRPr sz="2400">
                <a:solidFill>
                  <a:schemeClr val="tx1"/>
                </a:solidFill>
                <a:latin typeface="Arial" charset="0"/>
              </a:defRPr>
            </a:lvl5pPr>
            <a:lvl6pPr marL="2562377" indent="-232943" eaLnBrk="0" fontAlgn="base" hangingPunct="0">
              <a:spcBef>
                <a:spcPct val="0"/>
              </a:spcBef>
              <a:spcAft>
                <a:spcPct val="0"/>
              </a:spcAft>
              <a:defRPr sz="2400">
                <a:solidFill>
                  <a:schemeClr val="tx1"/>
                </a:solidFill>
                <a:latin typeface="Arial" charset="0"/>
              </a:defRPr>
            </a:lvl6pPr>
            <a:lvl7pPr marL="3028264" indent="-232943" eaLnBrk="0" fontAlgn="base" hangingPunct="0">
              <a:spcBef>
                <a:spcPct val="0"/>
              </a:spcBef>
              <a:spcAft>
                <a:spcPct val="0"/>
              </a:spcAft>
              <a:defRPr sz="2400">
                <a:solidFill>
                  <a:schemeClr val="tx1"/>
                </a:solidFill>
                <a:latin typeface="Arial" charset="0"/>
              </a:defRPr>
            </a:lvl7pPr>
            <a:lvl8pPr marL="3494151" indent="-232943" eaLnBrk="0" fontAlgn="base" hangingPunct="0">
              <a:spcBef>
                <a:spcPct val="0"/>
              </a:spcBef>
              <a:spcAft>
                <a:spcPct val="0"/>
              </a:spcAft>
              <a:defRPr sz="2400">
                <a:solidFill>
                  <a:schemeClr val="tx1"/>
                </a:solidFill>
                <a:latin typeface="Arial" charset="0"/>
              </a:defRPr>
            </a:lvl8pPr>
            <a:lvl9pPr marL="3960038" indent="-232943" eaLnBrk="0" fontAlgn="base" hangingPunct="0">
              <a:spcBef>
                <a:spcPct val="0"/>
              </a:spcBef>
              <a:spcAft>
                <a:spcPct val="0"/>
              </a:spcAft>
              <a:defRPr sz="2400">
                <a:solidFill>
                  <a:schemeClr val="tx1"/>
                </a:solidFill>
                <a:latin typeface="Arial" charset="0"/>
              </a:defRPr>
            </a:lvl9pPr>
          </a:lstStyle>
          <a:p>
            <a:pPr eaLnBrk="1" hangingPunct="1"/>
            <a:fld id="{B74606E8-D6AE-4FA8-8369-DE3FD774C0E5}" type="slidenum">
              <a:rPr lang="en-US" altLang="en-US" sz="1200">
                <a:latin typeface="Times New Roman" pitchFamily="18" charset="0"/>
              </a:rPr>
              <a:pPr eaLnBrk="1" hangingPunct="1"/>
              <a:t>4</a:t>
            </a:fld>
            <a:endParaRPr lang="en-US" altLang="en-US" sz="120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57066" indent="-291179" eaLnBrk="0" hangingPunct="0">
              <a:defRPr sz="2400">
                <a:solidFill>
                  <a:schemeClr val="tx1"/>
                </a:solidFill>
                <a:latin typeface="Arial" charset="0"/>
              </a:defRPr>
            </a:lvl2pPr>
            <a:lvl3pPr marL="1164717" indent="-232943" eaLnBrk="0" hangingPunct="0">
              <a:defRPr sz="2400">
                <a:solidFill>
                  <a:schemeClr val="tx1"/>
                </a:solidFill>
                <a:latin typeface="Arial" charset="0"/>
              </a:defRPr>
            </a:lvl3pPr>
            <a:lvl4pPr marL="1630604" indent="-232943" eaLnBrk="0" hangingPunct="0">
              <a:defRPr sz="2400">
                <a:solidFill>
                  <a:schemeClr val="tx1"/>
                </a:solidFill>
                <a:latin typeface="Arial" charset="0"/>
              </a:defRPr>
            </a:lvl4pPr>
            <a:lvl5pPr marL="2096491" indent="-232943" eaLnBrk="0" hangingPunct="0">
              <a:defRPr sz="2400">
                <a:solidFill>
                  <a:schemeClr val="tx1"/>
                </a:solidFill>
                <a:latin typeface="Arial" charset="0"/>
              </a:defRPr>
            </a:lvl5pPr>
            <a:lvl6pPr marL="2562377" indent="-232943" eaLnBrk="0" fontAlgn="base" hangingPunct="0">
              <a:spcBef>
                <a:spcPct val="0"/>
              </a:spcBef>
              <a:spcAft>
                <a:spcPct val="0"/>
              </a:spcAft>
              <a:defRPr sz="2400">
                <a:solidFill>
                  <a:schemeClr val="tx1"/>
                </a:solidFill>
                <a:latin typeface="Arial" charset="0"/>
              </a:defRPr>
            </a:lvl6pPr>
            <a:lvl7pPr marL="3028264" indent="-232943" eaLnBrk="0" fontAlgn="base" hangingPunct="0">
              <a:spcBef>
                <a:spcPct val="0"/>
              </a:spcBef>
              <a:spcAft>
                <a:spcPct val="0"/>
              </a:spcAft>
              <a:defRPr sz="2400">
                <a:solidFill>
                  <a:schemeClr val="tx1"/>
                </a:solidFill>
                <a:latin typeface="Arial" charset="0"/>
              </a:defRPr>
            </a:lvl7pPr>
            <a:lvl8pPr marL="3494151" indent="-232943" eaLnBrk="0" fontAlgn="base" hangingPunct="0">
              <a:spcBef>
                <a:spcPct val="0"/>
              </a:spcBef>
              <a:spcAft>
                <a:spcPct val="0"/>
              </a:spcAft>
              <a:defRPr sz="2400">
                <a:solidFill>
                  <a:schemeClr val="tx1"/>
                </a:solidFill>
                <a:latin typeface="Arial" charset="0"/>
              </a:defRPr>
            </a:lvl8pPr>
            <a:lvl9pPr marL="3960038" indent="-232943" eaLnBrk="0" fontAlgn="base" hangingPunct="0">
              <a:spcBef>
                <a:spcPct val="0"/>
              </a:spcBef>
              <a:spcAft>
                <a:spcPct val="0"/>
              </a:spcAft>
              <a:defRPr sz="2400">
                <a:solidFill>
                  <a:schemeClr val="tx1"/>
                </a:solidFill>
                <a:latin typeface="Arial" charset="0"/>
              </a:defRPr>
            </a:lvl9pPr>
          </a:lstStyle>
          <a:p>
            <a:pPr eaLnBrk="1" hangingPunct="1"/>
            <a:fld id="{6E9BE0A9-771E-4420-8387-2B8CB33C77DF}" type="slidenum">
              <a:rPr lang="en-US" altLang="en-US" sz="1200">
                <a:latin typeface="Times New Roman" pitchFamily="18" charset="0"/>
              </a:rPr>
              <a:pPr eaLnBrk="1" hangingPunct="1"/>
              <a:t>5</a:t>
            </a:fld>
            <a:endParaRPr lang="en-US" altLang="en-US" sz="1200">
              <a:latin typeface="Times New Roman" pitchFamily="18" charset="0"/>
            </a:endParaRPr>
          </a:p>
        </p:txBody>
      </p:sp>
      <p:sp>
        <p:nvSpPr>
          <p:cNvPr id="121859" name="Rectangle 2"/>
          <p:cNvSpPr>
            <a:spLocks noGrp="1" noRot="1" noChangeAspect="1" noChangeArrowheads="1" noTextEdit="1"/>
          </p:cNvSpPr>
          <p:nvPr>
            <p:ph type="sldImg"/>
          </p:nvPr>
        </p:nvSpPr>
        <p:spPr>
          <a:ln/>
        </p:spPr>
      </p:sp>
      <p:sp>
        <p:nvSpPr>
          <p:cNvPr id="1218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33D0E0B-B079-4843-A102-D37CB65D826D}" type="slidenum">
              <a:rPr lang="en-US" smtClean="0"/>
              <a:t>6</a:t>
            </a:fld>
            <a:endParaRPr lang="en-US"/>
          </a:p>
        </p:txBody>
      </p:sp>
    </p:spTree>
    <p:extLst>
      <p:ext uri="{BB962C8B-B14F-4D97-AF65-F5344CB8AC3E}">
        <p14:creationId xmlns:p14="http://schemas.microsoft.com/office/powerpoint/2010/main" val="35444907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Rot="1" noChangeAspect="1" noChangeArrowheads="1" noTextEdit="1"/>
          </p:cNvSpPr>
          <p:nvPr>
            <p:ph type="sldImg"/>
          </p:nvPr>
        </p:nvSpPr>
        <p:spPr>
          <a:ln/>
        </p:spPr>
      </p:sp>
      <p:sp>
        <p:nvSpPr>
          <p:cNvPr id="1269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p:cNvSpPr>
            <a:spLocks noGrp="1" noRot="1" noChangeAspect="1" noTextEdit="1"/>
          </p:cNvSpPr>
          <p:nvPr>
            <p:ph type="sldImg"/>
          </p:nvPr>
        </p:nvSpPr>
        <p:spPr>
          <a:ln/>
        </p:spPr>
      </p:sp>
      <p:sp>
        <p:nvSpPr>
          <p:cNvPr id="1300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latin typeface="Times New Roman" pitchFamily="18" charset="0"/>
              </a:rPr>
              <a:t>This slide discusses a second type of intelligent technique, case-based reasoning. What would be the difference in how a CBR system would be used in medical diagnosis versus an expert system? Which of the two techniques would be better at medical diagnosis and why?</a:t>
            </a:r>
          </a:p>
          <a:p>
            <a:pPr eaLnBrk="1" hangingPunct="1"/>
            <a:endParaRPr lang="en-US" altLang="en-US" dirty="0" smtClean="0">
              <a:latin typeface="Times New Roman" pitchFamily="18" charset="0"/>
            </a:endParaRPr>
          </a:p>
        </p:txBody>
      </p:sp>
      <p:sp>
        <p:nvSpPr>
          <p:cNvPr id="1300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57066" indent="-291179" eaLnBrk="0" hangingPunct="0">
              <a:defRPr sz="2400">
                <a:solidFill>
                  <a:schemeClr val="tx1"/>
                </a:solidFill>
                <a:latin typeface="Arial" charset="0"/>
              </a:defRPr>
            </a:lvl2pPr>
            <a:lvl3pPr marL="1164717" indent="-232943" eaLnBrk="0" hangingPunct="0">
              <a:defRPr sz="2400">
                <a:solidFill>
                  <a:schemeClr val="tx1"/>
                </a:solidFill>
                <a:latin typeface="Arial" charset="0"/>
              </a:defRPr>
            </a:lvl3pPr>
            <a:lvl4pPr marL="1630604" indent="-232943" eaLnBrk="0" hangingPunct="0">
              <a:defRPr sz="2400">
                <a:solidFill>
                  <a:schemeClr val="tx1"/>
                </a:solidFill>
                <a:latin typeface="Arial" charset="0"/>
              </a:defRPr>
            </a:lvl4pPr>
            <a:lvl5pPr marL="2096491" indent="-232943" eaLnBrk="0" hangingPunct="0">
              <a:defRPr sz="2400">
                <a:solidFill>
                  <a:schemeClr val="tx1"/>
                </a:solidFill>
                <a:latin typeface="Arial" charset="0"/>
              </a:defRPr>
            </a:lvl5pPr>
            <a:lvl6pPr marL="2562377" indent="-232943" eaLnBrk="0" fontAlgn="base" hangingPunct="0">
              <a:spcBef>
                <a:spcPct val="0"/>
              </a:spcBef>
              <a:spcAft>
                <a:spcPct val="0"/>
              </a:spcAft>
              <a:defRPr sz="2400">
                <a:solidFill>
                  <a:schemeClr val="tx1"/>
                </a:solidFill>
                <a:latin typeface="Arial" charset="0"/>
              </a:defRPr>
            </a:lvl6pPr>
            <a:lvl7pPr marL="3028264" indent="-232943" eaLnBrk="0" fontAlgn="base" hangingPunct="0">
              <a:spcBef>
                <a:spcPct val="0"/>
              </a:spcBef>
              <a:spcAft>
                <a:spcPct val="0"/>
              </a:spcAft>
              <a:defRPr sz="2400">
                <a:solidFill>
                  <a:schemeClr val="tx1"/>
                </a:solidFill>
                <a:latin typeface="Arial" charset="0"/>
              </a:defRPr>
            </a:lvl7pPr>
            <a:lvl8pPr marL="3494151" indent="-232943" eaLnBrk="0" fontAlgn="base" hangingPunct="0">
              <a:spcBef>
                <a:spcPct val="0"/>
              </a:spcBef>
              <a:spcAft>
                <a:spcPct val="0"/>
              </a:spcAft>
              <a:defRPr sz="2400">
                <a:solidFill>
                  <a:schemeClr val="tx1"/>
                </a:solidFill>
                <a:latin typeface="Arial" charset="0"/>
              </a:defRPr>
            </a:lvl8pPr>
            <a:lvl9pPr marL="3960038" indent="-232943" eaLnBrk="0" fontAlgn="base" hangingPunct="0">
              <a:spcBef>
                <a:spcPct val="0"/>
              </a:spcBef>
              <a:spcAft>
                <a:spcPct val="0"/>
              </a:spcAft>
              <a:defRPr sz="2400">
                <a:solidFill>
                  <a:schemeClr val="tx1"/>
                </a:solidFill>
                <a:latin typeface="Arial" charset="0"/>
              </a:defRPr>
            </a:lvl9pPr>
          </a:lstStyle>
          <a:p>
            <a:pPr eaLnBrk="1" hangingPunct="1"/>
            <a:fld id="{62570F87-D690-4B08-B3FE-63F71889FD6A}" type="slidenum">
              <a:rPr lang="en-US" altLang="en-US" sz="1200">
                <a:latin typeface="Times New Roman" pitchFamily="18" charset="0"/>
              </a:rPr>
              <a:pPr eaLnBrk="1" hangingPunct="1"/>
              <a:t>8</a:t>
            </a:fld>
            <a:endParaRPr lang="en-US" altLang="en-US" sz="120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Slide Image Placeholder 1"/>
          <p:cNvSpPr>
            <a:spLocks noGrp="1" noRot="1" noChangeAspect="1" noTextEdit="1"/>
          </p:cNvSpPr>
          <p:nvPr>
            <p:ph type="sldImg"/>
          </p:nvPr>
        </p:nvSpPr>
        <p:spPr>
          <a:ln/>
        </p:spPr>
      </p:sp>
      <p:sp>
        <p:nvSpPr>
          <p:cNvPr id="1310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Times New Roman" pitchFamily="18" charset="0"/>
              </a:rPr>
              <a:t>This graphic demonstrates the six main steps in case based reasoning. Ask the students to compare expert systems with CBR. What are the benefits and drawbacks in CBR as a technique? What types of problems lend themselves to CBR?</a:t>
            </a:r>
          </a:p>
          <a:p>
            <a:pPr eaLnBrk="1" hangingPunct="1"/>
            <a:endParaRPr lang="en-US" altLang="en-US" smtClean="0">
              <a:latin typeface="Times New Roman" pitchFamily="18" charset="0"/>
            </a:endParaRPr>
          </a:p>
        </p:txBody>
      </p:sp>
      <p:sp>
        <p:nvSpPr>
          <p:cNvPr id="1310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57066" indent="-291179" eaLnBrk="0" hangingPunct="0">
              <a:defRPr sz="2400">
                <a:solidFill>
                  <a:schemeClr val="tx1"/>
                </a:solidFill>
                <a:latin typeface="Arial" charset="0"/>
              </a:defRPr>
            </a:lvl2pPr>
            <a:lvl3pPr marL="1164717" indent="-232943" eaLnBrk="0" hangingPunct="0">
              <a:defRPr sz="2400">
                <a:solidFill>
                  <a:schemeClr val="tx1"/>
                </a:solidFill>
                <a:latin typeface="Arial" charset="0"/>
              </a:defRPr>
            </a:lvl3pPr>
            <a:lvl4pPr marL="1630604" indent="-232943" eaLnBrk="0" hangingPunct="0">
              <a:defRPr sz="2400">
                <a:solidFill>
                  <a:schemeClr val="tx1"/>
                </a:solidFill>
                <a:latin typeface="Arial" charset="0"/>
              </a:defRPr>
            </a:lvl4pPr>
            <a:lvl5pPr marL="2096491" indent="-232943" eaLnBrk="0" hangingPunct="0">
              <a:defRPr sz="2400">
                <a:solidFill>
                  <a:schemeClr val="tx1"/>
                </a:solidFill>
                <a:latin typeface="Arial" charset="0"/>
              </a:defRPr>
            </a:lvl5pPr>
            <a:lvl6pPr marL="2562377" indent="-232943" eaLnBrk="0" fontAlgn="base" hangingPunct="0">
              <a:spcBef>
                <a:spcPct val="0"/>
              </a:spcBef>
              <a:spcAft>
                <a:spcPct val="0"/>
              </a:spcAft>
              <a:defRPr sz="2400">
                <a:solidFill>
                  <a:schemeClr val="tx1"/>
                </a:solidFill>
                <a:latin typeface="Arial" charset="0"/>
              </a:defRPr>
            </a:lvl6pPr>
            <a:lvl7pPr marL="3028264" indent="-232943" eaLnBrk="0" fontAlgn="base" hangingPunct="0">
              <a:spcBef>
                <a:spcPct val="0"/>
              </a:spcBef>
              <a:spcAft>
                <a:spcPct val="0"/>
              </a:spcAft>
              <a:defRPr sz="2400">
                <a:solidFill>
                  <a:schemeClr val="tx1"/>
                </a:solidFill>
                <a:latin typeface="Arial" charset="0"/>
              </a:defRPr>
            </a:lvl7pPr>
            <a:lvl8pPr marL="3494151" indent="-232943" eaLnBrk="0" fontAlgn="base" hangingPunct="0">
              <a:spcBef>
                <a:spcPct val="0"/>
              </a:spcBef>
              <a:spcAft>
                <a:spcPct val="0"/>
              </a:spcAft>
              <a:defRPr sz="2400">
                <a:solidFill>
                  <a:schemeClr val="tx1"/>
                </a:solidFill>
                <a:latin typeface="Arial" charset="0"/>
              </a:defRPr>
            </a:lvl8pPr>
            <a:lvl9pPr marL="3960038" indent="-232943" eaLnBrk="0" fontAlgn="base" hangingPunct="0">
              <a:spcBef>
                <a:spcPct val="0"/>
              </a:spcBef>
              <a:spcAft>
                <a:spcPct val="0"/>
              </a:spcAft>
              <a:defRPr sz="2400">
                <a:solidFill>
                  <a:schemeClr val="tx1"/>
                </a:solidFill>
                <a:latin typeface="Arial" charset="0"/>
              </a:defRPr>
            </a:lvl9pPr>
          </a:lstStyle>
          <a:p>
            <a:pPr eaLnBrk="1" hangingPunct="1"/>
            <a:fld id="{CBE273E5-672C-4F9A-882C-46BEE0BA3334}" type="slidenum">
              <a:rPr lang="en-US" altLang="en-US" sz="1200">
                <a:latin typeface="Times New Roman" pitchFamily="18" charset="0"/>
              </a:rPr>
              <a:pPr eaLnBrk="1" hangingPunct="1"/>
              <a:t>9</a:t>
            </a:fld>
            <a:endParaRPr lang="en-US" altLang="en-US" sz="120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11/5/2013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1013811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11/5/2013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22130871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11/5/2013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5304920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mp; Text">
    <p:spTree>
      <p:nvGrpSpPr>
        <p:cNvPr id="1" name=""/>
        <p:cNvGrpSpPr/>
        <p:nvPr/>
      </p:nvGrpSpPr>
      <p:grpSpPr>
        <a:xfrm>
          <a:off x="0" y="0"/>
          <a:ext cx="0" cy="0"/>
          <a:chOff x="0" y="0"/>
          <a:chExt cx="0" cy="0"/>
        </a:xfrm>
      </p:grpSpPr>
      <p:sp>
        <p:nvSpPr>
          <p:cNvPr id="4" name="TextBox 3"/>
          <p:cNvSpPr txBox="1"/>
          <p:nvPr/>
        </p:nvSpPr>
        <p:spPr>
          <a:xfrm>
            <a:off x="2209800" y="6319838"/>
            <a:ext cx="4876800" cy="246062"/>
          </a:xfrm>
          <a:prstGeom prst="rect">
            <a:avLst/>
          </a:prstGeom>
          <a:noFill/>
        </p:spPr>
        <p:txBody>
          <a:bodyPr>
            <a:spAutoFit/>
          </a:bodyPr>
          <a:lstStyle/>
          <a:p>
            <a:pPr>
              <a:defRPr/>
            </a:pPr>
            <a:r>
              <a:rPr lang="en-US" sz="1000" dirty="0">
                <a:solidFill>
                  <a:schemeClr val="accent6">
                    <a:lumMod val="10000"/>
                  </a:schemeClr>
                </a:solidFill>
              </a:rPr>
              <a:t>Copyright © 2011 Pearson Education, Inc. Publishing as Prentice Hall</a:t>
            </a:r>
          </a:p>
        </p:txBody>
      </p:sp>
      <p:sp>
        <p:nvSpPr>
          <p:cNvPr id="5" name="TextBox 4"/>
          <p:cNvSpPr txBox="1"/>
          <p:nvPr/>
        </p:nvSpPr>
        <p:spPr>
          <a:xfrm>
            <a:off x="7772400" y="6324600"/>
            <a:ext cx="762000" cy="246063"/>
          </a:xfrm>
          <a:prstGeom prst="rect">
            <a:avLst/>
          </a:prstGeom>
          <a:noFill/>
        </p:spPr>
        <p:txBody>
          <a:bodyPr>
            <a:spAutoFit/>
          </a:bodyPr>
          <a:lstStyle/>
          <a:p>
            <a:pPr algn="ctr">
              <a:defRPr/>
            </a:pPr>
            <a:r>
              <a:rPr lang="en-US" sz="1000" dirty="0">
                <a:solidFill>
                  <a:schemeClr val="accent6">
                    <a:lumMod val="10000"/>
                  </a:schemeClr>
                </a:solidFill>
              </a:rPr>
              <a:t>9-</a:t>
            </a:r>
            <a:fld id="{B1AC20C5-3929-4564-A289-707F4F7C16CF}" type="slidenum">
              <a:rPr lang="en-US" sz="1000">
                <a:solidFill>
                  <a:schemeClr val="accent6">
                    <a:lumMod val="10000"/>
                  </a:schemeClr>
                </a:solidFill>
              </a:rPr>
              <a:pPr algn="ctr">
                <a:defRPr/>
              </a:pPr>
              <a:t>‹#›</a:t>
            </a:fld>
            <a:endParaRPr lang="en-US" sz="1000" dirty="0">
              <a:solidFill>
                <a:schemeClr val="accent6">
                  <a:lumMod val="10000"/>
                </a:schemeClr>
              </a:solidFill>
            </a:endParaRPr>
          </a:p>
        </p:txBody>
      </p:sp>
      <p:sp>
        <p:nvSpPr>
          <p:cNvPr id="6" name="Diagonal Stripe 5"/>
          <p:cNvSpPr/>
          <p:nvPr/>
        </p:nvSpPr>
        <p:spPr bwMode="auto">
          <a:xfrm rot="6336239">
            <a:off x="-2893218" y="2178843"/>
            <a:ext cx="5732462" cy="1663701"/>
          </a:xfrm>
          <a:prstGeom prst="diagStripe">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p:spPr>
        <p:txBody>
          <a:bodyPr/>
          <a:lstStyle/>
          <a:p>
            <a:pPr>
              <a:defRPr/>
            </a:pPr>
            <a:endParaRPr lang="en-US" i="1" dirty="0"/>
          </a:p>
        </p:txBody>
      </p:sp>
      <p:sp>
        <p:nvSpPr>
          <p:cNvPr id="7" name="Down Ribbon 6"/>
          <p:cNvSpPr/>
          <p:nvPr/>
        </p:nvSpPr>
        <p:spPr bwMode="auto">
          <a:xfrm>
            <a:off x="685800" y="0"/>
            <a:ext cx="8458200" cy="381000"/>
          </a:xfrm>
          <a:prstGeom prst="ribbon">
            <a:avLst/>
          </a:prstGeom>
          <a:solidFill>
            <a:schemeClr val="accent1">
              <a:lumMod val="60000"/>
              <a:lumOff val="40000"/>
            </a:schemeClr>
          </a:solidFill>
          <a:ln w="9525" cap="flat" cmpd="sng" algn="ctr">
            <a:solidFill>
              <a:schemeClr val="tx1">
                <a:lumMod val="85000"/>
              </a:schemeClr>
            </a:solidFill>
            <a:prstDash val="solid"/>
            <a:round/>
            <a:headEnd type="none" w="med" len="med"/>
            <a:tailEnd type="none" w="med" len="med"/>
          </a:ln>
          <a:effectLst/>
        </p:spPr>
        <p:txBody>
          <a:bodyPr/>
          <a:lstStyle/>
          <a:p>
            <a:pPr>
              <a:defRPr/>
            </a:pPr>
            <a:endParaRPr lang="en-US" i="1" dirty="0"/>
          </a:p>
        </p:txBody>
      </p:sp>
      <p:sp>
        <p:nvSpPr>
          <p:cNvPr id="2" name="Title 1"/>
          <p:cNvSpPr>
            <a:spLocks noGrp="1"/>
          </p:cNvSpPr>
          <p:nvPr>
            <p:ph type="title"/>
          </p:nvPr>
        </p:nvSpPr>
        <p:spPr>
          <a:xfrm>
            <a:off x="838200" y="304800"/>
            <a:ext cx="7696200" cy="1066800"/>
          </a:xfrm>
          <a:prstGeom prst="rect">
            <a:avLst/>
          </a:prstGeom>
          <a:solidFill>
            <a:schemeClr val="tx1"/>
          </a:solidFill>
          <a:ln w="25400" cap="sq">
            <a:solidFill>
              <a:schemeClr val="bg1">
                <a:lumMod val="60000"/>
                <a:lumOff val="40000"/>
              </a:schemeClr>
            </a:solidFill>
          </a:ln>
        </p:spPr>
        <p:txBody>
          <a:bodyPr/>
          <a:lstStyle>
            <a:lvl1pPr>
              <a:defRPr sz="3600">
                <a:solidFill>
                  <a:schemeClr val="accent1"/>
                </a:solidFill>
                <a:latin typeface="+mn-lt"/>
              </a:defRPr>
            </a:lvl1pPr>
          </a:lstStyle>
          <a:p>
            <a:r>
              <a:rPr lang="en-US" dirty="0" smtClean="0"/>
              <a:t>Click to edit Master title style</a:t>
            </a:r>
            <a:endParaRPr lang="en-US" dirty="0"/>
          </a:p>
        </p:txBody>
      </p:sp>
      <p:sp>
        <p:nvSpPr>
          <p:cNvPr id="11" name="Text Placeholder 10"/>
          <p:cNvSpPr>
            <a:spLocks noGrp="1"/>
          </p:cNvSpPr>
          <p:nvPr>
            <p:ph type="body" sz="quarter" idx="10"/>
          </p:nvPr>
        </p:nvSpPr>
        <p:spPr>
          <a:xfrm>
            <a:off x="838200" y="1447800"/>
            <a:ext cx="7543800" cy="4572000"/>
          </a:xfrm>
          <a:prstGeom prst="rect">
            <a:avLst/>
          </a:prstGeom>
        </p:spPr>
        <p:txBody>
          <a:bodyPr/>
          <a:lstStyle>
            <a:lvl1pPr>
              <a:defRPr b="0">
                <a:solidFill>
                  <a:schemeClr val="bg1"/>
                </a:solidFill>
              </a:defRPr>
            </a:lvl1pPr>
            <a:lvl2pPr>
              <a:defRPr b="0">
                <a:solidFill>
                  <a:schemeClr val="bg1"/>
                </a:solidFill>
              </a:defRPr>
            </a:lvl2pPr>
            <a:lvl3pPr>
              <a:defRPr b="0">
                <a:solidFill>
                  <a:schemeClr val="bg1"/>
                </a:solidFill>
              </a:defRPr>
            </a:lvl3pPr>
            <a:lvl4pPr>
              <a:defRPr b="0">
                <a:solidFill>
                  <a:schemeClr val="bg1"/>
                </a:solidFill>
              </a:defRPr>
            </a:lvl4pPr>
            <a:lvl5pPr>
              <a:defRPr b="0">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78365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11/5/2013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2842459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11/5/2013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3208029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11/5/2013</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2745139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11/5/2013</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108840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11/5/2013</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2383806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11/5/2013</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5204208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11/5/2013</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37363144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11/5/2013</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3344741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eaLnBrk="1" latinLnBrk="0" hangingPunct="1"/>
            <a:fld id="{C699CB88-5E1A-4FAC-892A-60949ACB1F6F}" type="datetimeFigureOut">
              <a:rPr lang="en-US" smtClean="0"/>
              <a:pPr eaLnBrk="1" latinLnBrk="0" hangingPunct="1"/>
              <a:t>11/5/2013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0"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58118457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youtube.com/watch?v=gcK_5x2KsLA"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www.youtube.com/watch?v=zkxl_0nEOao"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hyperlink" Target="http://www.mysimon.com/"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tableausoftware.com/learn/tutorials/on-demand/introduction-tableau" TargetMode="External"/><Relationship Id="rId2" Type="http://schemas.openxmlformats.org/officeDocument/2006/relationships/notesSlide" Target="../notesSlides/notesSlide17.xml"/><Relationship Id="rId1" Type="http://schemas.openxmlformats.org/officeDocument/2006/relationships/slideLayout" Target="../slideLayouts/slideLayout6.xml"/><Relationship Id="rId5" Type="http://schemas.openxmlformats.org/officeDocument/2006/relationships/hyperlink" Target="http://www.perceptualedge.com/examples.php" TargetMode="External"/><Relationship Id="rId4" Type="http://schemas.openxmlformats.org/officeDocument/2006/relationships/hyperlink" Target="http://www.tableausoftware.com/learn/tutorials/on-demand/product-demo?signin=f5c83ca6cc4961e3123ab78972cc7701"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youtube.com/watch?v=6xpcES-ueKw"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http://www.exsys.com/Demos/Dogs/DogTitle.html"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en.wikipedia.org/wiki/Decision_Trees" TargetMode="External"/><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4" name="Text Box 9"/>
          <p:cNvSpPr txBox="1">
            <a:spLocks noGrp="1" noChangeArrowheads="1"/>
          </p:cNvSpPr>
          <p:nvPr>
            <p:ph type="ctrTitle"/>
          </p:nvPr>
        </p:nvSpPr>
        <p:spPr bwMode="auto">
          <a:xfrm>
            <a:off x="685800" y="2265274"/>
            <a:ext cx="77724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spcBef>
                <a:spcPct val="50000"/>
              </a:spcBef>
            </a:pPr>
            <a:r>
              <a:rPr lang="en-US" altLang="en-US" sz="3600" b="1" dirty="0">
                <a:cs typeface="Times New Roman" pitchFamily="18" charset="0"/>
              </a:rPr>
              <a:t>Intelligent Systems for Decision Support</a:t>
            </a:r>
          </a:p>
        </p:txBody>
      </p:sp>
    </p:spTree>
    <p:extLst>
      <p:ext uri="{BB962C8B-B14F-4D97-AF65-F5344CB8AC3E}">
        <p14:creationId xmlns:p14="http://schemas.microsoft.com/office/powerpoint/2010/main" val="32991782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8"/>
          <p:cNvSpPr>
            <a:spLocks noChangeArrowheads="1"/>
          </p:cNvSpPr>
          <p:nvPr/>
        </p:nvSpPr>
        <p:spPr bwMode="auto">
          <a:xfrm>
            <a:off x="0" y="47350"/>
            <a:ext cx="9144000" cy="7039249"/>
          </a:xfrm>
          <a:prstGeom prst="rect">
            <a:avLst/>
          </a:prstGeom>
          <a:noFill/>
          <a:ln w="12700">
            <a:noFill/>
            <a:miter lim="800000"/>
            <a:headEnd/>
            <a:tailEnd/>
          </a:ln>
        </p:spPr>
        <p:txBody>
          <a:bodyPr lIns="90488" tIns="0" rIns="90488" bIns="44450"/>
          <a:lstStyle/>
          <a:p>
            <a:pPr marL="342900" indent="-342900">
              <a:spcAft>
                <a:spcPts val="1800"/>
              </a:spcAft>
              <a:buFontTx/>
              <a:buChar char="•"/>
              <a:defRPr/>
            </a:pPr>
            <a:r>
              <a:rPr lang="en-US" sz="2400" b="1" dirty="0">
                <a:cs typeface="Times New Roman" pitchFamily="18" charset="0"/>
                <a:hlinkClick r:id="rId3"/>
              </a:rPr>
              <a:t>Neural networks</a:t>
            </a:r>
            <a:endParaRPr lang="en-US" sz="2400" b="1" dirty="0">
              <a:cs typeface="Times New Roman" pitchFamily="18" charset="0"/>
            </a:endParaRPr>
          </a:p>
          <a:p>
            <a:pPr marL="800100" lvl="1" indent="-342900">
              <a:spcAft>
                <a:spcPts val="1800"/>
              </a:spcAft>
              <a:buFontTx/>
              <a:buChar char="•"/>
              <a:defRPr/>
            </a:pPr>
            <a:r>
              <a:rPr lang="en-US" b="1" dirty="0"/>
              <a:t>Use hardware and software that parallel the processing patterns of a biological brain. </a:t>
            </a:r>
            <a:endParaRPr lang="en-US" b="1" dirty="0" smtClean="0"/>
          </a:p>
          <a:p>
            <a:pPr marL="800100" lvl="1" indent="-342900">
              <a:spcAft>
                <a:spcPts val="1800"/>
              </a:spcAft>
              <a:buFontTx/>
              <a:buChar char="•"/>
              <a:defRPr/>
            </a:pPr>
            <a:r>
              <a:rPr lang="en-US" b="1" dirty="0" smtClean="0"/>
              <a:t>One of the data mining tools</a:t>
            </a:r>
            <a:endParaRPr lang="en-US" b="1" dirty="0"/>
          </a:p>
          <a:p>
            <a:pPr marL="800100" lvl="1" indent="-342900">
              <a:spcAft>
                <a:spcPts val="1800"/>
              </a:spcAft>
              <a:buFontTx/>
              <a:buChar char="•"/>
              <a:defRPr/>
            </a:pPr>
            <a:r>
              <a:rPr lang="en-US" b="1" dirty="0"/>
              <a:t>“Learn” patterns from large quantities of data by searching for relationships, building models, and correcting over and over again the model’s own mistakes.</a:t>
            </a:r>
          </a:p>
          <a:p>
            <a:pPr marL="800100" lvl="1" indent="-342900">
              <a:spcAft>
                <a:spcPts val="1800"/>
              </a:spcAft>
              <a:buFontTx/>
              <a:buChar char="•"/>
              <a:defRPr/>
            </a:pPr>
            <a:r>
              <a:rPr lang="en-US" b="1" dirty="0"/>
              <a:t>Humans “train” the network by feeding it data for which the inputs produce a known set of outputs or conclusions.</a:t>
            </a:r>
          </a:p>
          <a:p>
            <a:pPr marL="1143000" lvl="2" indent="-228600">
              <a:spcAft>
                <a:spcPts val="1800"/>
              </a:spcAft>
              <a:buFontTx/>
              <a:buChar char="•"/>
              <a:defRPr/>
            </a:pPr>
            <a:r>
              <a:rPr lang="en-US" b="1" dirty="0"/>
              <a:t>Machine learning</a:t>
            </a:r>
          </a:p>
          <a:p>
            <a:pPr marL="800100" lvl="1" indent="-342900">
              <a:spcAft>
                <a:spcPts val="1800"/>
              </a:spcAft>
              <a:buFontTx/>
              <a:buChar char="•"/>
              <a:defRPr/>
            </a:pPr>
            <a:r>
              <a:rPr lang="en-US" b="1" dirty="0"/>
              <a:t>Useful for solving complex, poorly understood problems for which large amounts of data have been collected.</a:t>
            </a:r>
          </a:p>
          <a:p>
            <a:pPr marL="811213" lvl="2" indent="-354013">
              <a:buFont typeface="Arial" pitchFamily="34" charset="0"/>
              <a:buChar char="•"/>
              <a:defRPr/>
            </a:pPr>
            <a:r>
              <a:rPr lang="en-US" b="1" dirty="0"/>
              <a:t>Used to predict values and make classifications such as “good prospect” or “poor prospect” customers</a:t>
            </a:r>
          </a:p>
          <a:p>
            <a:pPr marL="811213" lvl="2" indent="-354013">
              <a:buFont typeface="Arial" pitchFamily="34" charset="0"/>
              <a:buChar char="•"/>
              <a:defRPr/>
            </a:pPr>
            <a:r>
              <a:rPr lang="en-US" b="1" dirty="0"/>
              <a:t>Complicated set of nonlinear </a:t>
            </a:r>
            <a:r>
              <a:rPr lang="en-US" b="1" dirty="0" smtClean="0"/>
              <a:t>equations</a:t>
            </a:r>
          </a:p>
          <a:p>
            <a:pPr marL="811213" lvl="2" indent="-354013">
              <a:buFont typeface="Arial" pitchFamily="34" charset="0"/>
              <a:buChar char="•"/>
              <a:defRPr/>
            </a:pPr>
            <a:r>
              <a:rPr lang="en-US" altLang="en-US" b="1" dirty="0"/>
              <a:t>To some extent, data-mining techniques have replaced neural networks in situations requiring pattern recognition. </a:t>
            </a:r>
            <a:endParaRPr lang="en-US" altLang="en-US" b="1" dirty="0" smtClean="0"/>
          </a:p>
          <a:p>
            <a:pPr marL="1268413" lvl="3" indent="-354013">
              <a:buFont typeface="Arial" pitchFamily="34" charset="0"/>
              <a:buChar char="•"/>
              <a:defRPr/>
            </a:pPr>
            <a:r>
              <a:rPr lang="en-US" altLang="en-US" b="1" dirty="0" smtClean="0"/>
              <a:t>credit </a:t>
            </a:r>
            <a:r>
              <a:rPr lang="en-US" altLang="en-US" b="1" dirty="0"/>
              <a:t>card companies sift through mountains of transaction data to identify which charging patterns are unlikely for each and every charge card customer. </a:t>
            </a:r>
            <a:endParaRPr lang="en-US" b="1" dirty="0"/>
          </a:p>
          <a:p>
            <a:pPr marL="800100" lvl="1" indent="-342900">
              <a:spcAft>
                <a:spcPts val="1800"/>
              </a:spcAft>
              <a:buFontTx/>
              <a:buChar char="•"/>
              <a:defRPr/>
            </a:pPr>
            <a:endParaRPr lang="en-US" b="1" dirty="0"/>
          </a:p>
          <a:p>
            <a:pPr marL="800100" lvl="1" indent="-342900">
              <a:spcAft>
                <a:spcPts val="1800"/>
              </a:spcAft>
              <a:buFontTx/>
              <a:buChar char="•"/>
              <a:defRPr/>
            </a:pPr>
            <a:endParaRPr lang="en-US" b="1" dirty="0"/>
          </a:p>
          <a:p>
            <a:pPr marL="342900" indent="-342900">
              <a:spcAft>
                <a:spcPct val="50000"/>
              </a:spcAft>
              <a:buFontTx/>
              <a:buChar char="•"/>
              <a:defRPr/>
            </a:pPr>
            <a:endParaRPr lang="en-US" sz="1600" dirty="0"/>
          </a:p>
        </p:txBody>
      </p:sp>
    </p:spTree>
    <p:extLst>
      <p:ext uri="{BB962C8B-B14F-4D97-AF65-F5344CB8AC3E}">
        <p14:creationId xmlns:p14="http://schemas.microsoft.com/office/powerpoint/2010/main" val="27369227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Text Box 4"/>
          <p:cNvSpPr txBox="1">
            <a:spLocks noChangeArrowheads="1"/>
          </p:cNvSpPr>
          <p:nvPr/>
        </p:nvSpPr>
        <p:spPr bwMode="auto">
          <a:xfrm>
            <a:off x="304800" y="5737632"/>
            <a:ext cx="845820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r>
              <a:rPr lang="en-US" altLang="en-US" sz="1600" b="1" dirty="0"/>
              <a:t>A neural network uses rules it “learns” from patterns in data to construct a hidden layer of logic. The hidden layer then processes inputs, classifying them based on the experience of the model. In this example, the  neural network has been trained to distinguish between valid and fraudulent credit card purchases.</a:t>
            </a:r>
          </a:p>
        </p:txBody>
      </p:sp>
      <p:sp>
        <p:nvSpPr>
          <p:cNvPr id="60420" name="Text Box 6"/>
          <p:cNvSpPr txBox="1">
            <a:spLocks noChangeArrowheads="1"/>
          </p:cNvSpPr>
          <p:nvPr/>
        </p:nvSpPr>
        <p:spPr bwMode="auto">
          <a:xfrm>
            <a:off x="1447800" y="304800"/>
            <a:ext cx="6629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spcBef>
                <a:spcPct val="50000"/>
              </a:spcBef>
            </a:pPr>
            <a:r>
              <a:rPr lang="en-US" altLang="en-US" sz="1600" b="1" dirty="0">
                <a:cs typeface="Times New Roman" pitchFamily="18" charset="0"/>
              </a:rPr>
              <a:t>Intelligent Systems for Decision Support</a:t>
            </a:r>
          </a:p>
        </p:txBody>
      </p:sp>
      <p:sp>
        <p:nvSpPr>
          <p:cNvPr id="9" name="Rectangle 5"/>
          <p:cNvSpPr>
            <a:spLocks noChangeArrowheads="1"/>
          </p:cNvSpPr>
          <p:nvPr/>
        </p:nvSpPr>
        <p:spPr bwMode="auto">
          <a:xfrm>
            <a:off x="811848" y="838200"/>
            <a:ext cx="7772400" cy="457200"/>
          </a:xfrm>
          <a:prstGeom prst="rect">
            <a:avLst/>
          </a:prstGeom>
          <a:noFill/>
          <a:ln w="9525">
            <a:noFill/>
            <a:miter lim="800000"/>
            <a:headEnd/>
            <a:tailEnd/>
          </a:ln>
          <a:effectLst/>
        </p:spPr>
        <p:txBody>
          <a:bodyPr>
            <a:spAutoFit/>
          </a:bodyPr>
          <a:lstStyle/>
          <a:p>
            <a:pPr algn="ctr">
              <a:defRPr/>
            </a:pPr>
            <a:r>
              <a:rPr lang="en-US" b="1" dirty="0">
                <a:solidFill>
                  <a:srgbClr val="9F0F10"/>
                </a:solidFill>
                <a:effectLst>
                  <a:outerShdw blurRad="38100" dist="38100" dir="2700000" algn="tl">
                    <a:srgbClr val="C0C0C0"/>
                  </a:outerShdw>
                </a:effectLst>
                <a:cs typeface="Times New Roman" charset="0"/>
              </a:rPr>
              <a:t>How a Neural Network Works</a:t>
            </a:r>
          </a:p>
        </p:txBody>
      </p:sp>
      <p:pic>
        <p:nvPicPr>
          <p:cNvPr id="60422"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399" y="1981200"/>
            <a:ext cx="8424581"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726264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8"/>
          <p:cNvSpPr>
            <a:spLocks noChangeArrowheads="1"/>
          </p:cNvSpPr>
          <p:nvPr/>
        </p:nvSpPr>
        <p:spPr bwMode="auto">
          <a:xfrm>
            <a:off x="381000" y="1219200"/>
            <a:ext cx="82296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0" rIns="90488" bIns="44450"/>
          <a:lstStyle>
            <a:lvl1pPr marL="342900" indent="-342900" eaLnBrk="0" hangingPunct="0">
              <a:defRPr sz="2400">
                <a:solidFill>
                  <a:schemeClr val="tx1"/>
                </a:solidFill>
                <a:latin typeface="Arial" charset="0"/>
              </a:defRPr>
            </a:lvl1pPr>
            <a:lvl2pPr marL="800100" indent="-34290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Aft>
                <a:spcPts val="1800"/>
              </a:spcAft>
              <a:buFontTx/>
              <a:buChar char="•"/>
            </a:pPr>
            <a:r>
              <a:rPr lang="en-US" altLang="en-US" sz="2800" b="1" dirty="0">
                <a:cs typeface="Times New Roman" pitchFamily="18" charset="0"/>
              </a:rPr>
              <a:t>Genetic </a:t>
            </a:r>
            <a:r>
              <a:rPr lang="en-US" altLang="en-US" sz="2800" b="1" dirty="0" smtClean="0">
                <a:cs typeface="Times New Roman" pitchFamily="18" charset="0"/>
              </a:rPr>
              <a:t>algorithms (Solver is an example)</a:t>
            </a:r>
            <a:endParaRPr lang="en-US" altLang="en-US" sz="2800" b="1" dirty="0">
              <a:cs typeface="Times New Roman" pitchFamily="18" charset="0"/>
            </a:endParaRPr>
          </a:p>
          <a:p>
            <a:pPr lvl="1" eaLnBrk="1" hangingPunct="1">
              <a:spcAft>
                <a:spcPts val="1800"/>
              </a:spcAft>
              <a:buFontTx/>
              <a:buChar char="•"/>
            </a:pPr>
            <a:r>
              <a:rPr lang="en-US" altLang="en-US" sz="2000" b="1" dirty="0">
                <a:cs typeface="Times New Roman" pitchFamily="18" charset="0"/>
              </a:rPr>
              <a:t>F</a:t>
            </a:r>
            <a:r>
              <a:rPr lang="en-US" altLang="en-US" sz="2000" b="1" dirty="0"/>
              <a:t>ind the </a:t>
            </a:r>
            <a:r>
              <a:rPr lang="en-US" altLang="en-US" sz="2000" b="1" u="sng" dirty="0"/>
              <a:t>optima</a:t>
            </a:r>
            <a:r>
              <a:rPr lang="en-US" altLang="en-US" sz="2000" b="1" dirty="0"/>
              <a:t>l solution for a specific problem by examining very large number of alternative solutions for that problem.</a:t>
            </a:r>
          </a:p>
          <a:p>
            <a:pPr lvl="1" eaLnBrk="1" hangingPunct="1">
              <a:spcAft>
                <a:spcPts val="1800"/>
              </a:spcAft>
              <a:buFontTx/>
              <a:buChar char="•"/>
            </a:pPr>
            <a:r>
              <a:rPr lang="en-US" altLang="en-US" sz="2000" b="1" dirty="0"/>
              <a:t>Based on techniques inspired by evolutionary biology: inheritance, mutation, selection, and so on.</a:t>
            </a:r>
          </a:p>
          <a:p>
            <a:pPr lvl="1" eaLnBrk="1" hangingPunct="1">
              <a:spcAft>
                <a:spcPts val="1800"/>
              </a:spcAft>
              <a:buFontTx/>
              <a:buChar char="•"/>
            </a:pPr>
            <a:r>
              <a:rPr lang="en-US" altLang="en-US" sz="2000" b="1" dirty="0"/>
              <a:t>Work by representing a solution as a string of 0s and 1s, then searching randomly generated strings of binary digits to identify best possible solution.</a:t>
            </a:r>
          </a:p>
          <a:p>
            <a:pPr lvl="1" eaLnBrk="1" hangingPunct="1">
              <a:spcAft>
                <a:spcPts val="1800"/>
              </a:spcAft>
              <a:buFontTx/>
              <a:buChar char="•"/>
            </a:pPr>
            <a:r>
              <a:rPr lang="en-US" altLang="en-US" sz="2000" b="1" dirty="0"/>
              <a:t>Used to solve complex problems that are very dynamic and complex, involving hundreds or thousands of variables or formulas.</a:t>
            </a:r>
            <a:endParaRPr lang="en-US" altLang="en-US" b="1" dirty="0">
              <a:cs typeface="Times New Roman" pitchFamily="18" charset="0"/>
            </a:endParaRPr>
          </a:p>
        </p:txBody>
      </p:sp>
      <p:sp>
        <p:nvSpPr>
          <p:cNvPr id="61443" name="Text Box 9"/>
          <p:cNvSpPr txBox="1">
            <a:spLocks noChangeArrowheads="1"/>
          </p:cNvSpPr>
          <p:nvPr/>
        </p:nvSpPr>
        <p:spPr bwMode="auto">
          <a:xfrm>
            <a:off x="1452716" y="533400"/>
            <a:ext cx="6629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spcBef>
                <a:spcPct val="50000"/>
              </a:spcBef>
            </a:pPr>
            <a:r>
              <a:rPr lang="en-US" altLang="en-US" sz="1600" b="1" dirty="0">
                <a:cs typeface="Times New Roman" pitchFamily="18" charset="0"/>
              </a:rPr>
              <a:t>Intelligent Systems for Decision Support</a:t>
            </a:r>
          </a:p>
        </p:txBody>
      </p:sp>
    </p:spTree>
    <p:extLst>
      <p:ext uri="{BB962C8B-B14F-4D97-AF65-F5344CB8AC3E}">
        <p14:creationId xmlns:p14="http://schemas.microsoft.com/office/powerpoint/2010/main" val="15009329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8"/>
          <p:cNvSpPr>
            <a:spLocks noChangeArrowheads="1"/>
          </p:cNvSpPr>
          <p:nvPr/>
        </p:nvSpPr>
        <p:spPr bwMode="auto">
          <a:xfrm>
            <a:off x="457200" y="1143000"/>
            <a:ext cx="82296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0" rIns="90488" bIns="44450"/>
          <a:lstStyle>
            <a:lvl1pPr marL="342900" indent="-342900" eaLnBrk="0" hangingPunct="0">
              <a:defRPr sz="2400">
                <a:solidFill>
                  <a:schemeClr val="tx1"/>
                </a:solidFill>
                <a:latin typeface="Arial" charset="0"/>
              </a:defRPr>
            </a:lvl1pPr>
            <a:lvl2pPr marL="800100" indent="-34290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Aft>
                <a:spcPts val="1800"/>
              </a:spcAft>
              <a:buFontTx/>
              <a:buChar char="•"/>
            </a:pPr>
            <a:r>
              <a:rPr lang="en-US" altLang="en-US" sz="2800" b="1" dirty="0">
                <a:cs typeface="Times New Roman" pitchFamily="18" charset="0"/>
              </a:rPr>
              <a:t>Intelligent </a:t>
            </a:r>
            <a:r>
              <a:rPr lang="en-US" altLang="en-US" sz="2800" b="1" dirty="0" smtClean="0">
                <a:cs typeface="Times New Roman" pitchFamily="18" charset="0"/>
              </a:rPr>
              <a:t>agents </a:t>
            </a:r>
            <a:r>
              <a:rPr lang="en-US" altLang="en-US" sz="2800" b="1" dirty="0" smtClean="0">
                <a:cs typeface="Times New Roman" pitchFamily="18" charset="0"/>
                <a:hlinkClick r:id="rId3"/>
              </a:rPr>
              <a:t>Video</a:t>
            </a:r>
            <a:endParaRPr lang="en-US" altLang="en-US" sz="2800" b="1" dirty="0">
              <a:cs typeface="Times New Roman" pitchFamily="18" charset="0"/>
            </a:endParaRPr>
          </a:p>
          <a:p>
            <a:pPr lvl="1" eaLnBrk="1" hangingPunct="1">
              <a:spcAft>
                <a:spcPts val="1800"/>
              </a:spcAft>
              <a:buFontTx/>
              <a:buChar char="•"/>
            </a:pPr>
            <a:r>
              <a:rPr lang="en-US" altLang="en-US" sz="2000" b="1" dirty="0">
                <a:cs typeface="Times New Roman" pitchFamily="18" charset="0"/>
              </a:rPr>
              <a:t>P</a:t>
            </a:r>
            <a:r>
              <a:rPr lang="en-US" altLang="en-US" sz="2000" b="1" dirty="0"/>
              <a:t>rograms that work in the background without direct human intervention to carry out specific, repetitive, and predictable tasks for user, business process, or software application</a:t>
            </a:r>
          </a:p>
          <a:p>
            <a:pPr lvl="1" eaLnBrk="1" hangingPunct="1">
              <a:spcAft>
                <a:spcPts val="1800"/>
              </a:spcAft>
              <a:buFontTx/>
              <a:buChar char="•"/>
            </a:pPr>
            <a:r>
              <a:rPr lang="en-US" altLang="en-US" sz="2000" b="1" dirty="0">
                <a:cs typeface="Times New Roman" pitchFamily="18" charset="0"/>
              </a:rPr>
              <a:t>Shopping bots  </a:t>
            </a:r>
            <a:r>
              <a:rPr lang="en-US" altLang="en-US" sz="2000" b="1" dirty="0">
                <a:cs typeface="Times New Roman" pitchFamily="18" charset="0"/>
                <a:hlinkClick r:id="rId4"/>
              </a:rPr>
              <a:t>MySimon.com</a:t>
            </a:r>
            <a:endParaRPr lang="en-US" altLang="en-US" sz="2000" b="1" dirty="0">
              <a:cs typeface="Times New Roman" pitchFamily="18" charset="0"/>
            </a:endParaRPr>
          </a:p>
          <a:p>
            <a:pPr lvl="1" eaLnBrk="1" hangingPunct="1">
              <a:spcAft>
                <a:spcPts val="1800"/>
              </a:spcAft>
              <a:buFontTx/>
              <a:buChar char="•"/>
            </a:pPr>
            <a:r>
              <a:rPr lang="en-US" altLang="en-US" sz="2000" b="1" dirty="0"/>
              <a:t>Procter &amp; Gamble (P&amp;G) programmed group of  semiautonomous agents to emulate behavior of supply-chain components, such as trucks, production facilities, distributors, and retail stores and created simulations to determine how to make supply chain more efficient</a:t>
            </a:r>
            <a:endParaRPr lang="en-US" altLang="en-US" sz="2000" b="1" dirty="0">
              <a:cs typeface="Times New Roman" pitchFamily="18" charset="0"/>
            </a:endParaRPr>
          </a:p>
        </p:txBody>
      </p:sp>
      <p:sp>
        <p:nvSpPr>
          <p:cNvPr id="62467" name="Text Box 9"/>
          <p:cNvSpPr txBox="1">
            <a:spLocks noChangeArrowheads="1"/>
          </p:cNvSpPr>
          <p:nvPr/>
        </p:nvSpPr>
        <p:spPr bwMode="auto">
          <a:xfrm>
            <a:off x="1676400" y="228600"/>
            <a:ext cx="6629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spcBef>
                <a:spcPct val="50000"/>
              </a:spcBef>
            </a:pPr>
            <a:r>
              <a:rPr lang="en-US" altLang="en-US" sz="1600" b="1" dirty="0">
                <a:cs typeface="Times New Roman" pitchFamily="18" charset="0"/>
              </a:rPr>
              <a:t>Intelligent Systems for Decision Support</a:t>
            </a:r>
          </a:p>
        </p:txBody>
      </p:sp>
    </p:spTree>
    <p:extLst>
      <p:ext uri="{BB962C8B-B14F-4D97-AF65-F5344CB8AC3E}">
        <p14:creationId xmlns:p14="http://schemas.microsoft.com/office/powerpoint/2010/main" val="35968089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Text Box 4"/>
          <p:cNvSpPr txBox="1">
            <a:spLocks noChangeArrowheads="1"/>
          </p:cNvSpPr>
          <p:nvPr/>
        </p:nvSpPr>
        <p:spPr bwMode="auto">
          <a:xfrm>
            <a:off x="152400" y="6207461"/>
            <a:ext cx="73152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US" altLang="en-US" sz="1400" b="1" dirty="0"/>
              <a:t>Intelligent agents are helping Procter &amp; Gamble shorten the replenishment cycles for products, such as a box of Tide.</a:t>
            </a:r>
            <a:endParaRPr lang="en-US" altLang="en-US" sz="1400" dirty="0"/>
          </a:p>
        </p:txBody>
      </p:sp>
      <p:sp>
        <p:nvSpPr>
          <p:cNvPr id="131077" name="Rectangle 5"/>
          <p:cNvSpPr>
            <a:spLocks noChangeArrowheads="1"/>
          </p:cNvSpPr>
          <p:nvPr/>
        </p:nvSpPr>
        <p:spPr bwMode="auto">
          <a:xfrm>
            <a:off x="696433" y="323164"/>
            <a:ext cx="7772400" cy="646331"/>
          </a:xfrm>
          <a:prstGeom prst="rect">
            <a:avLst/>
          </a:prstGeom>
          <a:noFill/>
          <a:ln w="9525">
            <a:noFill/>
            <a:miter lim="800000"/>
            <a:headEnd/>
            <a:tailEnd/>
          </a:ln>
          <a:effectLst/>
        </p:spPr>
        <p:txBody>
          <a:bodyPr>
            <a:spAutoFit/>
          </a:bodyPr>
          <a:lstStyle/>
          <a:p>
            <a:pPr algn="ctr">
              <a:defRPr/>
            </a:pPr>
            <a:r>
              <a:rPr lang="en-US" b="1" dirty="0">
                <a:solidFill>
                  <a:srgbClr val="9F0F10"/>
                </a:solidFill>
                <a:effectLst>
                  <a:outerShdw blurRad="38100" dist="38100" dir="2700000" algn="tl">
                    <a:srgbClr val="C0C0C0"/>
                  </a:outerShdw>
                </a:effectLst>
                <a:cs typeface="Times New Roman" charset="0"/>
              </a:rPr>
              <a:t>Intelligent Agents in P&amp;G’s Supply Chain </a:t>
            </a:r>
            <a:r>
              <a:rPr lang="en-US" b="1" dirty="0" smtClean="0">
                <a:solidFill>
                  <a:srgbClr val="9F0F10"/>
                </a:solidFill>
                <a:effectLst>
                  <a:outerShdw blurRad="38100" dist="38100" dir="2700000" algn="tl">
                    <a:srgbClr val="C0C0C0"/>
                  </a:outerShdw>
                </a:effectLst>
                <a:cs typeface="Times New Roman" charset="0"/>
              </a:rPr>
              <a:t>Network</a:t>
            </a:r>
          </a:p>
          <a:p>
            <a:pPr algn="ctr">
              <a:defRPr/>
            </a:pPr>
            <a:r>
              <a:rPr lang="en-US" altLang="en-US" b="1" dirty="0">
                <a:solidFill>
                  <a:srgbClr val="9F0F10"/>
                </a:solidFill>
                <a:effectLst>
                  <a:outerShdw blurRad="38100" dist="38100" dir="2700000" algn="tl">
                    <a:srgbClr val="C0C0C0"/>
                  </a:outerShdw>
                </a:effectLst>
                <a:cs typeface="Times New Roman" charset="0"/>
              </a:rPr>
              <a:t>to improve coordination among supply-chain members</a:t>
            </a:r>
            <a:endParaRPr lang="en-US" b="1" dirty="0">
              <a:solidFill>
                <a:srgbClr val="9F0F10"/>
              </a:solidFill>
              <a:effectLst>
                <a:outerShdw blurRad="38100" dist="38100" dir="2700000" algn="tl">
                  <a:srgbClr val="C0C0C0"/>
                </a:outerShdw>
              </a:effectLst>
              <a:cs typeface="Times New Roman" charset="0"/>
            </a:endParaRPr>
          </a:p>
        </p:txBody>
      </p:sp>
      <p:pic>
        <p:nvPicPr>
          <p:cNvPr id="63494" name="Picture 7" descr="fig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608" y="1098550"/>
            <a:ext cx="7900511" cy="500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871636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lstStyle/>
          <a:p>
            <a:r>
              <a:rPr lang="en-US" dirty="0" smtClean="0"/>
              <a:t>Executive Support and KPIs</a:t>
            </a:r>
            <a:endParaRPr lang="en-US" dirty="0"/>
          </a:p>
        </p:txBody>
      </p:sp>
      <p:sp>
        <p:nvSpPr>
          <p:cNvPr id="3" name="Content Placeholder 2"/>
          <p:cNvSpPr>
            <a:spLocks noGrp="1"/>
          </p:cNvSpPr>
          <p:nvPr>
            <p:ph idx="1"/>
          </p:nvPr>
        </p:nvSpPr>
        <p:spPr>
          <a:xfrm>
            <a:off x="304800" y="914400"/>
            <a:ext cx="8839200" cy="5791200"/>
          </a:xfrm>
        </p:spPr>
        <p:txBody>
          <a:bodyPr>
            <a:normAutofit fontScale="92500" lnSpcReduction="20000"/>
          </a:bodyPr>
          <a:lstStyle/>
          <a:p>
            <a:r>
              <a:rPr lang="en-US" dirty="0"/>
              <a:t>Executive support systems (ESS) help managers and executives focus on performance information that maximizes resources within the organization to improve the profitability and success of the company. </a:t>
            </a:r>
            <a:endParaRPr lang="en-US" dirty="0" smtClean="0"/>
          </a:p>
          <a:p>
            <a:r>
              <a:rPr lang="en-US" dirty="0" smtClean="0"/>
              <a:t>There </a:t>
            </a:r>
            <a:r>
              <a:rPr lang="en-US" dirty="0"/>
              <a:t>are two parts to developing an ESS: </a:t>
            </a:r>
            <a:endParaRPr lang="en-US" dirty="0" smtClean="0"/>
          </a:p>
          <a:p>
            <a:pPr lvl="1"/>
            <a:r>
              <a:rPr lang="en-US" dirty="0" smtClean="0"/>
              <a:t>understand </a:t>
            </a:r>
            <a:r>
              <a:rPr lang="en-US" dirty="0"/>
              <a:t>exactly what the most important performance </a:t>
            </a:r>
            <a:r>
              <a:rPr lang="en-US" dirty="0" smtClean="0"/>
              <a:t>information(KPIs – Key Performance Indicators) </a:t>
            </a:r>
            <a:r>
              <a:rPr lang="en-US" dirty="0"/>
              <a:t>is and </a:t>
            </a:r>
            <a:endParaRPr lang="en-US" dirty="0" smtClean="0"/>
          </a:p>
          <a:p>
            <a:pPr lvl="1"/>
            <a:r>
              <a:rPr lang="en-US" dirty="0" smtClean="0"/>
              <a:t>develop </a:t>
            </a:r>
            <a:r>
              <a:rPr lang="en-US" dirty="0"/>
              <a:t>systems capable of delivering that information to the right people in an easy-to-use format.  </a:t>
            </a:r>
            <a:endParaRPr lang="en-US" dirty="0" smtClean="0"/>
          </a:p>
          <a:p>
            <a:pPr lvl="2"/>
            <a:r>
              <a:rPr lang="en-US" dirty="0" smtClean="0"/>
              <a:t>What </a:t>
            </a:r>
            <a:r>
              <a:rPr lang="en-US" dirty="0"/>
              <a:t>are </a:t>
            </a:r>
            <a:r>
              <a:rPr lang="en-US" dirty="0" smtClean="0"/>
              <a:t>some key </a:t>
            </a:r>
            <a:r>
              <a:rPr lang="en-US" dirty="0"/>
              <a:t>performance indicators (KPI) </a:t>
            </a:r>
            <a:r>
              <a:rPr lang="en-US" dirty="0" smtClean="0"/>
              <a:t>for </a:t>
            </a:r>
            <a:r>
              <a:rPr lang="en-US" dirty="0"/>
              <a:t>Furman? </a:t>
            </a:r>
            <a:r>
              <a:rPr lang="en-US" dirty="0" smtClean="0"/>
              <a:t>enrollment </a:t>
            </a:r>
            <a:r>
              <a:rPr lang="en-US" dirty="0"/>
              <a:t>numbers and the number of students in each academic </a:t>
            </a:r>
            <a:r>
              <a:rPr lang="en-US" dirty="0" smtClean="0"/>
              <a:t>discipline are obvious</a:t>
            </a:r>
            <a:endParaRPr lang="en-US" dirty="0"/>
          </a:p>
          <a:p>
            <a:pPr lvl="2"/>
            <a:r>
              <a:rPr lang="en-US" dirty="0" smtClean="0"/>
              <a:t>Less </a:t>
            </a:r>
            <a:r>
              <a:rPr lang="en-US" dirty="0"/>
              <a:t>obvious KPI might be drop-out rates or the number of students switching majors. </a:t>
            </a:r>
            <a:endParaRPr lang="en-US" dirty="0" smtClean="0"/>
          </a:p>
          <a:p>
            <a:pPr lvl="1"/>
            <a:r>
              <a:rPr lang="en-US" dirty="0" smtClean="0"/>
              <a:t>Before </a:t>
            </a:r>
            <a:r>
              <a:rPr lang="en-US" dirty="0"/>
              <a:t>you can develop an ESS, you need to understand exactly what data you should track. </a:t>
            </a:r>
          </a:p>
          <a:p>
            <a:endParaRPr lang="en-US" dirty="0"/>
          </a:p>
        </p:txBody>
      </p:sp>
    </p:spTree>
    <p:extLst>
      <p:ext uri="{BB962C8B-B14F-4D97-AF65-F5344CB8AC3E}">
        <p14:creationId xmlns:p14="http://schemas.microsoft.com/office/powerpoint/2010/main" val="10980683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lstStyle/>
          <a:p>
            <a:r>
              <a:rPr lang="en-US" dirty="0" smtClean="0"/>
              <a:t>The Balanced Score Card</a:t>
            </a:r>
            <a:endParaRPr lang="en-US" dirty="0"/>
          </a:p>
        </p:txBody>
      </p:sp>
      <p:sp>
        <p:nvSpPr>
          <p:cNvPr id="3" name="Content Placeholder 2"/>
          <p:cNvSpPr>
            <a:spLocks noGrp="1"/>
          </p:cNvSpPr>
          <p:nvPr>
            <p:ph idx="1"/>
          </p:nvPr>
        </p:nvSpPr>
        <p:spPr>
          <a:xfrm>
            <a:off x="0" y="762000"/>
            <a:ext cx="8915400" cy="6324600"/>
          </a:xfrm>
        </p:spPr>
        <p:txBody>
          <a:bodyPr>
            <a:normAutofit fontScale="70000" lnSpcReduction="20000"/>
          </a:bodyPr>
          <a:lstStyle/>
          <a:p>
            <a:r>
              <a:rPr lang="en-US" dirty="0"/>
              <a:t>A balanced scorecard focuses on measurable outcomes on four dimensions of a business’s performance: </a:t>
            </a:r>
            <a:endParaRPr lang="en-US" dirty="0" smtClean="0"/>
          </a:p>
          <a:p>
            <a:pPr lvl="1"/>
            <a:r>
              <a:rPr lang="en-US" dirty="0" smtClean="0"/>
              <a:t>financial</a:t>
            </a:r>
            <a:r>
              <a:rPr lang="en-US" dirty="0"/>
              <a:t>, </a:t>
            </a:r>
            <a:endParaRPr lang="en-US" dirty="0" smtClean="0"/>
          </a:p>
          <a:p>
            <a:pPr lvl="1"/>
            <a:r>
              <a:rPr lang="en-US" dirty="0" smtClean="0"/>
              <a:t>business </a:t>
            </a:r>
            <a:r>
              <a:rPr lang="en-US" dirty="0"/>
              <a:t>process, </a:t>
            </a:r>
            <a:endParaRPr lang="en-US" dirty="0" smtClean="0"/>
          </a:p>
          <a:p>
            <a:pPr lvl="1"/>
            <a:r>
              <a:rPr lang="en-US" dirty="0" smtClean="0"/>
              <a:t>customer</a:t>
            </a:r>
            <a:r>
              <a:rPr lang="en-US" dirty="0"/>
              <a:t>, </a:t>
            </a:r>
            <a:r>
              <a:rPr lang="en-US" dirty="0" smtClean="0"/>
              <a:t>and</a:t>
            </a:r>
          </a:p>
          <a:p>
            <a:pPr lvl="1"/>
            <a:r>
              <a:rPr lang="en-US" dirty="0" smtClean="0"/>
              <a:t> </a:t>
            </a:r>
            <a:r>
              <a:rPr lang="en-US" dirty="0"/>
              <a:t>learning and growth. </a:t>
            </a:r>
            <a:endParaRPr lang="en-US" dirty="0" smtClean="0"/>
          </a:p>
          <a:p>
            <a:r>
              <a:rPr lang="en-US" dirty="0" smtClean="0"/>
              <a:t>Each </a:t>
            </a:r>
            <a:r>
              <a:rPr lang="en-US" dirty="0"/>
              <a:t>dimension uses key performance indicators (KPIs) to understand how well an organization is performing on any of the dimensions at any time. </a:t>
            </a:r>
            <a:endParaRPr lang="en-US" dirty="0" smtClean="0"/>
          </a:p>
          <a:p>
            <a:r>
              <a:rPr lang="en-US" dirty="0" smtClean="0"/>
              <a:t>The </a:t>
            </a:r>
            <a:r>
              <a:rPr lang="en-US" dirty="0"/>
              <a:t>framework of a balanced scorecard requires managers to focus on more than just financial performance. </a:t>
            </a:r>
            <a:endParaRPr lang="en-US" dirty="0" smtClean="0"/>
          </a:p>
          <a:p>
            <a:r>
              <a:rPr lang="en-US" dirty="0" smtClean="0"/>
              <a:t>They </a:t>
            </a:r>
            <a:r>
              <a:rPr lang="en-US" dirty="0"/>
              <a:t>must focus on things they are able to influence at the present time like </a:t>
            </a:r>
            <a:endParaRPr lang="en-US" dirty="0" smtClean="0"/>
          </a:p>
          <a:p>
            <a:pPr lvl="1"/>
            <a:r>
              <a:rPr lang="en-US" dirty="0" smtClean="0"/>
              <a:t>customer </a:t>
            </a:r>
            <a:r>
              <a:rPr lang="en-US" dirty="0"/>
              <a:t>satisfaction, </a:t>
            </a:r>
            <a:endParaRPr lang="en-US" dirty="0" smtClean="0"/>
          </a:p>
          <a:p>
            <a:pPr lvl="1"/>
            <a:r>
              <a:rPr lang="en-US" dirty="0" smtClean="0"/>
              <a:t>business </a:t>
            </a:r>
            <a:r>
              <a:rPr lang="en-US" dirty="0"/>
              <a:t>process efficiency, or </a:t>
            </a:r>
            <a:endParaRPr lang="en-US" dirty="0" smtClean="0"/>
          </a:p>
          <a:p>
            <a:pPr lvl="1"/>
            <a:r>
              <a:rPr lang="en-US" dirty="0" smtClean="0"/>
              <a:t>employee </a:t>
            </a:r>
            <a:r>
              <a:rPr lang="en-US" dirty="0"/>
              <a:t>training. </a:t>
            </a:r>
            <a:endParaRPr lang="en-US" dirty="0" smtClean="0"/>
          </a:p>
          <a:p>
            <a:r>
              <a:rPr lang="en-US" dirty="0" smtClean="0"/>
              <a:t>The </a:t>
            </a:r>
            <a:r>
              <a:rPr lang="en-US" dirty="0"/>
              <a:t>KPIs are developed by senior executives and are automatically provided to users through an executive support systems</a:t>
            </a:r>
          </a:p>
          <a:p>
            <a:endParaRPr lang="en-US" dirty="0"/>
          </a:p>
        </p:txBody>
      </p:sp>
    </p:spTree>
    <p:extLst>
      <p:ext uri="{BB962C8B-B14F-4D97-AF65-F5344CB8AC3E}">
        <p14:creationId xmlns:p14="http://schemas.microsoft.com/office/powerpoint/2010/main" val="25571734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Visualization Software</a:t>
            </a:r>
            <a:endParaRPr lang="en-US" dirty="0"/>
          </a:p>
        </p:txBody>
      </p:sp>
      <p:sp>
        <p:nvSpPr>
          <p:cNvPr id="3" name="TextBox 2"/>
          <p:cNvSpPr txBox="1"/>
          <p:nvPr/>
        </p:nvSpPr>
        <p:spPr>
          <a:xfrm>
            <a:off x="1219200" y="1752600"/>
            <a:ext cx="6248400" cy="1692771"/>
          </a:xfrm>
          <a:prstGeom prst="rect">
            <a:avLst/>
          </a:prstGeom>
          <a:noFill/>
        </p:spPr>
        <p:txBody>
          <a:bodyPr wrap="square" rtlCol="0">
            <a:spAutoFit/>
          </a:bodyPr>
          <a:lstStyle/>
          <a:p>
            <a:r>
              <a:rPr lang="en-US" sz="4800" b="1" dirty="0" smtClean="0"/>
              <a:t>Tableau</a:t>
            </a:r>
            <a:r>
              <a:rPr lang="en-US" dirty="0" smtClean="0"/>
              <a:t>     </a:t>
            </a:r>
          </a:p>
          <a:p>
            <a:r>
              <a:rPr lang="en-US" sz="2800" dirty="0" smtClean="0">
                <a:hlinkClick r:id="rId3"/>
              </a:rPr>
              <a:t>Intro to Tableau</a:t>
            </a:r>
            <a:endParaRPr lang="en-US" sz="2800" dirty="0">
              <a:hlinkClick r:id="rId4"/>
            </a:endParaRPr>
          </a:p>
          <a:p>
            <a:r>
              <a:rPr lang="en-US" sz="2800" dirty="0" smtClean="0">
                <a:hlinkClick r:id="rId4"/>
              </a:rPr>
              <a:t>Video</a:t>
            </a:r>
            <a:endParaRPr lang="en-US" sz="2800" dirty="0"/>
          </a:p>
        </p:txBody>
      </p:sp>
      <p:sp>
        <p:nvSpPr>
          <p:cNvPr id="4" name="TextBox 3"/>
          <p:cNvSpPr txBox="1"/>
          <p:nvPr/>
        </p:nvSpPr>
        <p:spPr>
          <a:xfrm>
            <a:off x="762000" y="5867400"/>
            <a:ext cx="5638800" cy="369332"/>
          </a:xfrm>
          <a:prstGeom prst="rect">
            <a:avLst/>
          </a:prstGeom>
          <a:noFill/>
        </p:spPr>
        <p:txBody>
          <a:bodyPr wrap="square" rtlCol="0">
            <a:spAutoFit/>
          </a:bodyPr>
          <a:lstStyle/>
          <a:p>
            <a:endParaRPr lang="en-US"/>
          </a:p>
        </p:txBody>
      </p:sp>
      <p:sp>
        <p:nvSpPr>
          <p:cNvPr id="5" name="Rectangle 4"/>
          <p:cNvSpPr/>
          <p:nvPr/>
        </p:nvSpPr>
        <p:spPr>
          <a:xfrm>
            <a:off x="1514168" y="5682734"/>
            <a:ext cx="5334000" cy="369332"/>
          </a:xfrm>
          <a:prstGeom prst="rect">
            <a:avLst/>
          </a:prstGeom>
        </p:spPr>
        <p:txBody>
          <a:bodyPr wrap="square">
            <a:spAutoFit/>
          </a:bodyPr>
          <a:lstStyle/>
          <a:p>
            <a:r>
              <a:rPr lang="en-US" dirty="0">
                <a:hlinkClick r:id="rId5"/>
              </a:rPr>
              <a:t>http://www.perceptualedge.com/examples.php</a:t>
            </a:r>
            <a:endParaRPr lang="en-US" dirty="0"/>
          </a:p>
        </p:txBody>
      </p:sp>
    </p:spTree>
    <p:extLst>
      <p:ext uri="{BB962C8B-B14F-4D97-AF65-F5344CB8AC3E}">
        <p14:creationId xmlns:p14="http://schemas.microsoft.com/office/powerpoint/2010/main" val="22356408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8"/>
          <p:cNvSpPr>
            <a:spLocks noChangeArrowheads="1"/>
          </p:cNvSpPr>
          <p:nvPr/>
        </p:nvSpPr>
        <p:spPr bwMode="auto">
          <a:xfrm>
            <a:off x="457200" y="990600"/>
            <a:ext cx="8229600"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0" rIns="90488" bIns="44450"/>
          <a:lstStyle>
            <a:lvl1pPr marL="342900" indent="-342900" eaLnBrk="0" hangingPunct="0">
              <a:defRPr sz="2400">
                <a:solidFill>
                  <a:schemeClr val="tx1"/>
                </a:solidFill>
                <a:latin typeface="Arial" charset="0"/>
              </a:defRPr>
            </a:lvl1pPr>
            <a:lvl2pPr marL="800100" indent="-342900" eaLnBrk="0" hangingPunct="0">
              <a:defRPr sz="2400">
                <a:solidFill>
                  <a:schemeClr val="tx1"/>
                </a:solidFill>
                <a:latin typeface="Arial" charset="0"/>
              </a:defRPr>
            </a:lvl2pPr>
            <a:lvl3pPr marL="1257300" indent="-3429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Aft>
                <a:spcPts val="600"/>
              </a:spcAft>
              <a:buFontTx/>
              <a:buChar char="•"/>
            </a:pPr>
            <a:r>
              <a:rPr lang="en-US" altLang="en-US" b="1" dirty="0"/>
              <a:t>Intelligent techniques for enhancing decision making</a:t>
            </a:r>
          </a:p>
          <a:p>
            <a:pPr lvl="1" eaLnBrk="1" hangingPunct="1">
              <a:spcAft>
                <a:spcPts val="600"/>
              </a:spcAft>
              <a:buFontTx/>
              <a:buChar char="•"/>
            </a:pPr>
            <a:r>
              <a:rPr lang="en-US" altLang="en-US" b="1" dirty="0"/>
              <a:t>Many based on a</a:t>
            </a:r>
            <a:r>
              <a:rPr lang="en-US" altLang="en-US" b="1" dirty="0">
                <a:cs typeface="Times New Roman" pitchFamily="18" charset="0"/>
              </a:rPr>
              <a:t>rtificial intelligence (AI)</a:t>
            </a:r>
          </a:p>
          <a:p>
            <a:pPr lvl="2" eaLnBrk="1" hangingPunct="1">
              <a:spcAft>
                <a:spcPts val="600"/>
              </a:spcAft>
              <a:buFontTx/>
              <a:buChar char="•"/>
            </a:pPr>
            <a:r>
              <a:rPr lang="en-US" altLang="en-US" sz="2000" b="1" dirty="0">
                <a:cs typeface="Times New Roman" pitchFamily="18" charset="0"/>
              </a:rPr>
              <a:t>C</a:t>
            </a:r>
            <a:r>
              <a:rPr lang="en-US" altLang="en-US" sz="2000" b="1" dirty="0"/>
              <a:t>omputer-based systems (hardware and software) that attempt to emulate human behavior and thought patterns</a:t>
            </a:r>
            <a:endParaRPr lang="en-US" altLang="en-US" sz="2000" b="1" dirty="0">
              <a:cs typeface="Times New Roman" pitchFamily="18" charset="0"/>
            </a:endParaRPr>
          </a:p>
          <a:p>
            <a:pPr lvl="1" eaLnBrk="1" hangingPunct="1">
              <a:spcAft>
                <a:spcPts val="600"/>
              </a:spcAft>
              <a:buFontTx/>
              <a:buChar char="•"/>
            </a:pPr>
            <a:r>
              <a:rPr lang="en-US" altLang="en-US" b="1" dirty="0">
                <a:cs typeface="Times New Roman" pitchFamily="18" charset="0"/>
              </a:rPr>
              <a:t>Include:</a:t>
            </a:r>
            <a:endParaRPr lang="en-US" altLang="en-US" sz="2800" b="1" dirty="0">
              <a:cs typeface="Times New Roman" pitchFamily="18" charset="0"/>
            </a:endParaRPr>
          </a:p>
          <a:p>
            <a:pPr lvl="2" eaLnBrk="1" hangingPunct="1">
              <a:spcAft>
                <a:spcPts val="600"/>
              </a:spcAft>
              <a:buFontTx/>
              <a:buChar char="•"/>
            </a:pPr>
            <a:r>
              <a:rPr lang="en-US" altLang="en-US" sz="2000" b="1" dirty="0">
                <a:cs typeface="Times New Roman" pitchFamily="18" charset="0"/>
              </a:rPr>
              <a:t>Expert systems</a:t>
            </a:r>
          </a:p>
          <a:p>
            <a:pPr lvl="2" eaLnBrk="1" hangingPunct="1">
              <a:spcAft>
                <a:spcPts val="600"/>
              </a:spcAft>
              <a:buFontTx/>
              <a:buChar char="•"/>
            </a:pPr>
            <a:r>
              <a:rPr lang="en-US" altLang="en-US" sz="2000" b="1" dirty="0">
                <a:cs typeface="Times New Roman" pitchFamily="18" charset="0"/>
              </a:rPr>
              <a:t>Case-based reasoning</a:t>
            </a:r>
          </a:p>
          <a:p>
            <a:pPr lvl="2" eaLnBrk="1" hangingPunct="1">
              <a:spcAft>
                <a:spcPts val="600"/>
              </a:spcAft>
              <a:buFontTx/>
              <a:buChar char="•"/>
            </a:pPr>
            <a:r>
              <a:rPr lang="en-US" altLang="en-US" sz="2000" b="1" dirty="0" smtClean="0">
                <a:cs typeface="Times New Roman" pitchFamily="18" charset="0"/>
              </a:rPr>
              <a:t>Neural </a:t>
            </a:r>
            <a:r>
              <a:rPr lang="en-US" altLang="en-US" sz="2000" b="1" dirty="0">
                <a:cs typeface="Times New Roman" pitchFamily="18" charset="0"/>
              </a:rPr>
              <a:t>networks</a:t>
            </a:r>
          </a:p>
          <a:p>
            <a:pPr lvl="2" eaLnBrk="1" hangingPunct="1">
              <a:spcAft>
                <a:spcPts val="600"/>
              </a:spcAft>
              <a:buFontTx/>
              <a:buChar char="•"/>
            </a:pPr>
            <a:r>
              <a:rPr lang="en-US" altLang="en-US" sz="2000" b="1" dirty="0">
                <a:cs typeface="Times New Roman" pitchFamily="18" charset="0"/>
              </a:rPr>
              <a:t>Genetic algorithms</a:t>
            </a:r>
          </a:p>
          <a:p>
            <a:pPr lvl="2" eaLnBrk="1" hangingPunct="1">
              <a:spcAft>
                <a:spcPts val="600"/>
              </a:spcAft>
              <a:buFontTx/>
              <a:buChar char="•"/>
            </a:pPr>
            <a:r>
              <a:rPr lang="en-US" altLang="en-US" sz="2000" b="1" dirty="0">
                <a:cs typeface="Times New Roman" pitchFamily="18" charset="0"/>
              </a:rPr>
              <a:t>Intelligent </a:t>
            </a:r>
            <a:r>
              <a:rPr lang="en-US" altLang="en-US" sz="2000" b="1" dirty="0" smtClean="0">
                <a:cs typeface="Times New Roman" pitchFamily="18" charset="0"/>
              </a:rPr>
              <a:t>agents</a:t>
            </a:r>
          </a:p>
          <a:p>
            <a:pPr lvl="1" eaLnBrk="1" hangingPunct="1">
              <a:spcAft>
                <a:spcPts val="600"/>
              </a:spcAft>
              <a:buFontTx/>
              <a:buChar char="•"/>
            </a:pPr>
            <a:r>
              <a:rPr lang="en-US" altLang="en-US" sz="2000" b="1" dirty="0" smtClean="0">
                <a:cs typeface="Times New Roman" pitchFamily="18" charset="0"/>
              </a:rPr>
              <a:t>ESS (Executive Support)</a:t>
            </a:r>
          </a:p>
          <a:p>
            <a:pPr lvl="1" eaLnBrk="1" hangingPunct="1">
              <a:spcAft>
                <a:spcPts val="600"/>
              </a:spcAft>
              <a:buFontTx/>
              <a:buChar char="•"/>
            </a:pPr>
            <a:r>
              <a:rPr lang="en-US" altLang="en-US" sz="2000" b="1" dirty="0" smtClean="0">
                <a:cs typeface="Times New Roman" pitchFamily="18" charset="0"/>
              </a:rPr>
              <a:t>Visualization Software</a:t>
            </a:r>
          </a:p>
          <a:p>
            <a:pPr lvl="1" eaLnBrk="1" hangingPunct="1">
              <a:spcAft>
                <a:spcPts val="600"/>
              </a:spcAft>
              <a:buFontTx/>
              <a:buChar char="•"/>
            </a:pPr>
            <a:endParaRPr lang="en-US" altLang="en-US" sz="2000" b="1" dirty="0" smtClean="0">
              <a:cs typeface="Times New Roman" pitchFamily="18" charset="0"/>
            </a:endParaRPr>
          </a:p>
          <a:p>
            <a:pPr lvl="1" eaLnBrk="1" hangingPunct="1">
              <a:spcAft>
                <a:spcPts val="600"/>
              </a:spcAft>
              <a:buFontTx/>
              <a:buChar char="•"/>
            </a:pPr>
            <a:endParaRPr lang="en-US" altLang="en-US" sz="2000" b="1" dirty="0"/>
          </a:p>
        </p:txBody>
      </p:sp>
      <p:sp>
        <p:nvSpPr>
          <p:cNvPr id="44035" name="Text Box 9"/>
          <p:cNvSpPr txBox="1">
            <a:spLocks noChangeArrowheads="1"/>
          </p:cNvSpPr>
          <p:nvPr/>
        </p:nvSpPr>
        <p:spPr bwMode="auto">
          <a:xfrm>
            <a:off x="1600200" y="304800"/>
            <a:ext cx="6629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spcBef>
                <a:spcPct val="50000"/>
              </a:spcBef>
            </a:pPr>
            <a:r>
              <a:rPr lang="en-US" altLang="en-US" sz="1600" b="1" dirty="0">
                <a:cs typeface="Times New Roman" pitchFamily="18" charset="0"/>
              </a:rPr>
              <a:t>Intelligent Systems for Decision Support</a:t>
            </a:r>
          </a:p>
        </p:txBody>
      </p:sp>
      <p:sp>
        <p:nvSpPr>
          <p:cNvPr id="2" name="TextBox 1"/>
          <p:cNvSpPr txBox="1"/>
          <p:nvPr/>
        </p:nvSpPr>
        <p:spPr>
          <a:xfrm>
            <a:off x="2209800" y="6031468"/>
            <a:ext cx="3048000" cy="369332"/>
          </a:xfrm>
          <a:prstGeom prst="rect">
            <a:avLst/>
          </a:prstGeom>
          <a:noFill/>
        </p:spPr>
        <p:txBody>
          <a:bodyPr wrap="square" rtlCol="0">
            <a:spAutoFit/>
          </a:bodyPr>
          <a:lstStyle/>
          <a:p>
            <a:r>
              <a:rPr lang="en-US" dirty="0" smtClean="0">
                <a:hlinkClick r:id="rId3"/>
              </a:rPr>
              <a:t>AI and Expert Systems VIDEO</a:t>
            </a:r>
            <a:endParaRPr lang="en-US" dirty="0"/>
          </a:p>
        </p:txBody>
      </p:sp>
    </p:spTree>
    <p:extLst>
      <p:ext uri="{BB962C8B-B14F-4D97-AF65-F5344CB8AC3E}">
        <p14:creationId xmlns:p14="http://schemas.microsoft.com/office/powerpoint/2010/main" val="15107421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8"/>
          <p:cNvSpPr>
            <a:spLocks noChangeArrowheads="1"/>
          </p:cNvSpPr>
          <p:nvPr/>
        </p:nvSpPr>
        <p:spPr bwMode="auto">
          <a:xfrm>
            <a:off x="457200" y="1143000"/>
            <a:ext cx="85344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0" rIns="90488" bIns="44450"/>
          <a:lstStyle>
            <a:lvl1pPr marL="342900" indent="-342900" eaLnBrk="0" hangingPunct="0">
              <a:defRPr sz="2400">
                <a:solidFill>
                  <a:schemeClr val="tx1"/>
                </a:solidFill>
                <a:latin typeface="Arial" charset="0"/>
              </a:defRPr>
            </a:lvl1pPr>
            <a:lvl2pPr marL="800100" indent="-342900" eaLnBrk="0" hangingPunct="0">
              <a:defRPr sz="2400">
                <a:solidFill>
                  <a:schemeClr val="tx1"/>
                </a:solidFill>
                <a:latin typeface="Arial" charset="0"/>
              </a:defRPr>
            </a:lvl2pPr>
            <a:lvl3pPr marL="1257300" indent="-3429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Aft>
                <a:spcPts val="1800"/>
              </a:spcAft>
              <a:buFontTx/>
              <a:buChar char="•"/>
            </a:pPr>
            <a:r>
              <a:rPr lang="en-US" altLang="en-US" sz="2800" b="1" dirty="0">
                <a:cs typeface="Times New Roman" pitchFamily="18" charset="0"/>
              </a:rPr>
              <a:t>Expert systems </a:t>
            </a:r>
          </a:p>
          <a:p>
            <a:pPr lvl="1" eaLnBrk="1" hangingPunct="1">
              <a:spcAft>
                <a:spcPts val="1800"/>
              </a:spcAft>
              <a:buFontTx/>
              <a:buChar char="•"/>
            </a:pPr>
            <a:r>
              <a:rPr lang="en-US" altLang="en-US" sz="2200" dirty="0">
                <a:cs typeface="Times New Roman" pitchFamily="18" charset="0"/>
              </a:rPr>
              <a:t>M</a:t>
            </a:r>
            <a:r>
              <a:rPr lang="en-US" altLang="en-US" sz="2200" dirty="0"/>
              <a:t>odel human knowledge as a set of rules that are collectively called the </a:t>
            </a:r>
            <a:r>
              <a:rPr lang="en-US" altLang="en-US" sz="2200" b="1" dirty="0"/>
              <a:t>knowledge base</a:t>
            </a:r>
          </a:p>
          <a:p>
            <a:pPr lvl="2" eaLnBrk="1" hangingPunct="1">
              <a:spcAft>
                <a:spcPts val="1800"/>
              </a:spcAft>
              <a:buFontTx/>
              <a:buChar char="•"/>
            </a:pPr>
            <a:r>
              <a:rPr lang="en-US" altLang="en-US" sz="2200" dirty="0"/>
              <a:t>200 to 10,000 rules, depending on complexity</a:t>
            </a:r>
          </a:p>
          <a:p>
            <a:pPr lvl="1" eaLnBrk="1" hangingPunct="1">
              <a:spcAft>
                <a:spcPts val="1800"/>
              </a:spcAft>
              <a:buFontTx/>
              <a:buChar char="•"/>
            </a:pPr>
            <a:r>
              <a:rPr lang="en-US" altLang="en-US" sz="2200" dirty="0"/>
              <a:t>The system’s </a:t>
            </a:r>
            <a:r>
              <a:rPr lang="en-US" altLang="en-US" sz="2200" b="1" dirty="0"/>
              <a:t>inference engine</a:t>
            </a:r>
            <a:r>
              <a:rPr lang="en-US" altLang="en-US" sz="2200" dirty="0"/>
              <a:t> searches through the rules and “fires” those rules that are triggered by facts gathered and entered by the user.</a:t>
            </a:r>
          </a:p>
          <a:p>
            <a:pPr lvl="1" eaLnBrk="1" hangingPunct="1">
              <a:spcAft>
                <a:spcPts val="1800"/>
              </a:spcAft>
              <a:buFontTx/>
              <a:buChar char="•"/>
            </a:pPr>
            <a:r>
              <a:rPr lang="en-US" altLang="en-US" sz="2200" dirty="0"/>
              <a:t>Useful for dealing with problems of classification in which there are relatively few alternative outcomes and in which these possible outcomes are all known in </a:t>
            </a:r>
            <a:r>
              <a:rPr lang="en-US" altLang="en-US" sz="2200" dirty="0" smtClean="0"/>
              <a:t>advance</a:t>
            </a:r>
          </a:p>
          <a:p>
            <a:pPr lvl="1" eaLnBrk="1" hangingPunct="1">
              <a:spcAft>
                <a:spcPts val="1800"/>
              </a:spcAft>
              <a:buFontTx/>
              <a:buChar char="•"/>
            </a:pPr>
            <a:r>
              <a:rPr lang="en-US" altLang="en-US" sz="2200" dirty="0" smtClean="0">
                <a:cs typeface="Times New Roman" pitchFamily="18" charset="0"/>
              </a:rPr>
              <a:t>Should be used only in highly structured decision making situations</a:t>
            </a:r>
            <a:endParaRPr lang="en-US" altLang="en-US" sz="2200" dirty="0">
              <a:cs typeface="Times New Roman" pitchFamily="18" charset="0"/>
            </a:endParaRPr>
          </a:p>
        </p:txBody>
      </p:sp>
      <p:sp>
        <p:nvSpPr>
          <p:cNvPr id="45059" name="Text Box 9"/>
          <p:cNvSpPr txBox="1">
            <a:spLocks noChangeArrowheads="1"/>
          </p:cNvSpPr>
          <p:nvPr/>
        </p:nvSpPr>
        <p:spPr bwMode="auto">
          <a:xfrm>
            <a:off x="1447800" y="198120"/>
            <a:ext cx="6629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spcBef>
                <a:spcPct val="50000"/>
              </a:spcBef>
            </a:pPr>
            <a:r>
              <a:rPr lang="en-US" altLang="en-US" sz="1600" b="1" dirty="0">
                <a:cs typeface="Times New Roman" pitchFamily="18" charset="0"/>
              </a:rPr>
              <a:t>Intelligent Systems for Decision Support</a:t>
            </a:r>
          </a:p>
        </p:txBody>
      </p:sp>
    </p:spTree>
    <p:extLst>
      <p:ext uri="{BB962C8B-B14F-4D97-AF65-F5344CB8AC3E}">
        <p14:creationId xmlns:p14="http://schemas.microsoft.com/office/powerpoint/2010/main" val="2450268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Text Box 4"/>
          <p:cNvSpPr txBox="1">
            <a:spLocks noChangeArrowheads="1"/>
          </p:cNvSpPr>
          <p:nvPr/>
        </p:nvSpPr>
        <p:spPr bwMode="auto">
          <a:xfrm>
            <a:off x="152400" y="2705100"/>
            <a:ext cx="3429000" cy="278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r>
              <a:rPr lang="en-US" altLang="en-US" sz="1600" b="1"/>
              <a:t>An expert system contains a set of rules to be followed when used. The rules are interconnected; the number of outcomes is known in advance and is limited; there are multiple paths to the same outcome; and the system can consider multiple rules at a single time. The rules illustrated are for a simple  credit-granting expert system.</a:t>
            </a:r>
          </a:p>
        </p:txBody>
      </p:sp>
      <p:sp>
        <p:nvSpPr>
          <p:cNvPr id="131077" name="Rectangle 5"/>
          <p:cNvSpPr>
            <a:spLocks noChangeArrowheads="1"/>
          </p:cNvSpPr>
          <p:nvPr/>
        </p:nvSpPr>
        <p:spPr bwMode="auto">
          <a:xfrm>
            <a:off x="685800" y="1612900"/>
            <a:ext cx="7772400" cy="369332"/>
          </a:xfrm>
          <a:prstGeom prst="rect">
            <a:avLst/>
          </a:prstGeom>
          <a:noFill/>
          <a:ln w="9525">
            <a:noFill/>
            <a:miter lim="800000"/>
            <a:headEnd/>
            <a:tailEnd/>
          </a:ln>
          <a:effectLst/>
        </p:spPr>
        <p:txBody>
          <a:bodyPr>
            <a:spAutoFit/>
          </a:bodyPr>
          <a:lstStyle/>
          <a:p>
            <a:pPr algn="ctr">
              <a:defRPr/>
            </a:pPr>
            <a:r>
              <a:rPr lang="en-US" b="1" dirty="0" smtClean="0">
                <a:solidFill>
                  <a:srgbClr val="9F0F10"/>
                </a:solidFill>
                <a:effectLst>
                  <a:outerShdw blurRad="38100" dist="38100" dir="2700000" algn="tl">
                    <a:srgbClr val="C0C0C0"/>
                  </a:outerShdw>
                </a:effectLst>
                <a:cs typeface="Times New Roman" charset="0"/>
              </a:rPr>
              <a:t>(If/then) Rules </a:t>
            </a:r>
            <a:r>
              <a:rPr lang="en-US" b="1" dirty="0">
                <a:solidFill>
                  <a:srgbClr val="9F0F10"/>
                </a:solidFill>
                <a:effectLst>
                  <a:outerShdw blurRad="38100" dist="38100" dir="2700000" algn="tl">
                    <a:srgbClr val="C0C0C0"/>
                  </a:outerShdw>
                </a:effectLst>
                <a:cs typeface="Times New Roman" charset="0"/>
              </a:rPr>
              <a:t>in an Expert System</a:t>
            </a:r>
          </a:p>
        </p:txBody>
      </p:sp>
      <p:sp>
        <p:nvSpPr>
          <p:cNvPr id="46085" name="Text Box 6"/>
          <p:cNvSpPr txBox="1">
            <a:spLocks noChangeArrowheads="1"/>
          </p:cNvSpPr>
          <p:nvPr/>
        </p:nvSpPr>
        <p:spPr bwMode="auto">
          <a:xfrm>
            <a:off x="1430594" y="381000"/>
            <a:ext cx="6629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spcBef>
                <a:spcPct val="50000"/>
              </a:spcBef>
            </a:pPr>
            <a:r>
              <a:rPr lang="en-US" altLang="en-US" sz="1600" b="1" dirty="0">
                <a:cs typeface="Times New Roman" pitchFamily="18" charset="0"/>
              </a:rPr>
              <a:t>Intelligent Systems for Decision Support</a:t>
            </a:r>
          </a:p>
        </p:txBody>
      </p:sp>
      <p:pic>
        <p:nvPicPr>
          <p:cNvPr id="4608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7600" y="2209800"/>
            <a:ext cx="4876800" cy="412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88" name="TextBox 7"/>
          <p:cNvSpPr txBox="1">
            <a:spLocks noChangeArrowheads="1"/>
          </p:cNvSpPr>
          <p:nvPr/>
        </p:nvSpPr>
        <p:spPr bwMode="auto">
          <a:xfrm>
            <a:off x="304800" y="1033462"/>
            <a:ext cx="3352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r>
              <a:rPr lang="en-US" altLang="en-US" sz="1800" dirty="0" smtClean="0">
                <a:hlinkClick r:id="rId4"/>
              </a:rPr>
              <a:t>Dog Breed Advisor</a:t>
            </a:r>
            <a:endParaRPr lang="en-US" altLang="en-US" sz="1800" dirty="0"/>
          </a:p>
        </p:txBody>
      </p:sp>
    </p:spTree>
    <p:extLst>
      <p:ext uri="{BB962C8B-B14F-4D97-AF65-F5344CB8AC3E}">
        <p14:creationId xmlns:p14="http://schemas.microsoft.com/office/powerpoint/2010/main" val="22978247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AutoShape 2"/>
          <p:cNvSpPr>
            <a:spLocks noGrp="1" noChangeArrowheads="1"/>
          </p:cNvSpPr>
          <p:nvPr>
            <p:ph type="title"/>
          </p:nvPr>
        </p:nvSpPr>
        <p:spPr/>
        <p:txBody>
          <a:bodyPr/>
          <a:lstStyle/>
          <a:p>
            <a:pPr>
              <a:defRPr/>
            </a:pPr>
            <a:r>
              <a:rPr lang="en-US" dirty="0" smtClean="0">
                <a:solidFill>
                  <a:schemeClr val="bg1"/>
                </a:solidFill>
                <a:cs typeface="Arial" charset="0"/>
              </a:rPr>
              <a:t>Decision Trees</a:t>
            </a:r>
          </a:p>
        </p:txBody>
      </p:sp>
      <p:sp>
        <p:nvSpPr>
          <p:cNvPr id="47107" name="Rectangle 3"/>
          <p:cNvSpPr>
            <a:spLocks noGrp="1" noChangeArrowheads="1"/>
          </p:cNvSpPr>
          <p:nvPr>
            <p:ph type="body" sz="quarter" idx="10"/>
          </p:nvPr>
        </p:nvSpPr>
        <p:spPr bwMode="auto">
          <a:xfrm>
            <a:off x="914400" y="1371600"/>
            <a:ext cx="7467600" cy="426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38125" indent="-238125">
              <a:buFontTx/>
              <a:buNone/>
            </a:pPr>
            <a:r>
              <a:rPr lang="en-US" altLang="en-US" dirty="0" smtClean="0">
                <a:cs typeface="Arial" charset="0"/>
                <a:hlinkClick r:id="rId3"/>
              </a:rPr>
              <a:t>Decision tree</a:t>
            </a:r>
            <a:r>
              <a:rPr lang="en-US" altLang="en-US" dirty="0" smtClean="0">
                <a:cs typeface="Arial" charset="0"/>
              </a:rPr>
              <a:t> </a:t>
            </a:r>
          </a:p>
          <a:p>
            <a:pPr marL="238125" indent="-238125"/>
            <a:r>
              <a:rPr lang="en-US" altLang="en-US" sz="2400" dirty="0" smtClean="0">
                <a:solidFill>
                  <a:schemeClr val="tx1"/>
                </a:solidFill>
                <a:cs typeface="Arial" charset="0"/>
              </a:rPr>
              <a:t>Hierarchical arrangement of criteria that predict a classification or value</a:t>
            </a:r>
            <a:endParaRPr lang="en-US" altLang="en-US" dirty="0" smtClean="0">
              <a:solidFill>
                <a:schemeClr val="tx1"/>
              </a:solidFill>
              <a:cs typeface="Arial" charset="0"/>
            </a:endParaRPr>
          </a:p>
          <a:p>
            <a:pPr marL="238125" indent="-238125"/>
            <a:r>
              <a:rPr lang="en-US" altLang="en-US" sz="2400" dirty="0" smtClean="0">
                <a:solidFill>
                  <a:schemeClr val="tx1"/>
                </a:solidFill>
                <a:cs typeface="Arial" charset="0"/>
              </a:rPr>
              <a:t>Basic idea of a decision tree</a:t>
            </a:r>
          </a:p>
          <a:p>
            <a:pPr marL="738188" lvl="1" indent="-385763">
              <a:buFont typeface="Wingdings" pitchFamily="2" charset="2"/>
              <a:buChar char="§"/>
            </a:pPr>
            <a:r>
              <a:rPr lang="en-US" altLang="en-US" sz="2400" dirty="0" smtClean="0">
                <a:solidFill>
                  <a:schemeClr val="tx1"/>
                </a:solidFill>
                <a:cs typeface="Arial" charset="0"/>
              </a:rPr>
              <a:t>Select attributes most useful for classifying something on some criteria that create disparate groups</a:t>
            </a:r>
          </a:p>
          <a:p>
            <a:pPr marL="1150938" lvl="2" indent="-236538"/>
            <a:r>
              <a:rPr lang="en-US" altLang="en-US" dirty="0" smtClean="0">
                <a:solidFill>
                  <a:schemeClr val="tx1"/>
                </a:solidFill>
                <a:cs typeface="Arial" charset="0"/>
              </a:rPr>
              <a:t>More different or pure the groups, the better the classification</a:t>
            </a:r>
          </a:p>
        </p:txBody>
      </p:sp>
    </p:spTree>
    <p:extLst>
      <p:ext uri="{BB962C8B-B14F-4D97-AF65-F5344CB8AC3E}">
        <p14:creationId xmlns:p14="http://schemas.microsoft.com/office/powerpoint/2010/main" val="249212934"/>
      </p:ext>
    </p:extLst>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2124" t="13953" r="12397" b="15116"/>
          <a:stretch/>
        </p:blipFill>
        <p:spPr bwMode="auto">
          <a:xfrm>
            <a:off x="62074" y="1020726"/>
            <a:ext cx="9081926" cy="42370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966429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solidFill>
                  <a:schemeClr val="bg1"/>
                </a:solidFill>
              </a:rPr>
              <a:t>Problems of Expert Systems</a:t>
            </a:r>
          </a:p>
        </p:txBody>
      </p:sp>
      <p:sp>
        <p:nvSpPr>
          <p:cNvPr id="52227" name="Text Placeholder 2"/>
          <p:cNvSpPr>
            <a:spLocks noGrp="1"/>
          </p:cNvSpPr>
          <p:nvPr>
            <p:ph type="body" sz="quarter" idx="10"/>
          </p:nvPr>
        </p:nvSpPr>
        <p:spPr bwMode="auto">
          <a:xfrm>
            <a:off x="381000" y="1447800"/>
            <a:ext cx="8001000" cy="457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514350" indent="-514350">
              <a:buFont typeface="Garamond" pitchFamily="18" charset="0"/>
              <a:buAutoNum type="arabicPeriod"/>
            </a:pPr>
            <a:r>
              <a:rPr lang="en-US" altLang="en-US" sz="2400" dirty="0" smtClean="0">
                <a:solidFill>
                  <a:schemeClr val="tx1"/>
                </a:solidFill>
              </a:rPr>
              <a:t>Difficult and expensive to develop. They require many labor hours from both experts in the domain under study and designers of expert systems. High opportunity cost of tying up domain experts.</a:t>
            </a:r>
          </a:p>
          <a:p>
            <a:pPr marL="514350" indent="-514350">
              <a:buFont typeface="Garamond" pitchFamily="18" charset="0"/>
              <a:buAutoNum type="arabicPeriod"/>
            </a:pPr>
            <a:r>
              <a:rPr lang="en-US" altLang="en-US" sz="2400" dirty="0" smtClean="0">
                <a:solidFill>
                  <a:schemeClr val="tx1"/>
                </a:solidFill>
              </a:rPr>
              <a:t>Difficult to maintain. Nature of rule-based systems creates unexpected consequences when adding a new rule in middle of hundreds of others. A small change can cause very different outcomes.</a:t>
            </a:r>
          </a:p>
          <a:p>
            <a:pPr marL="514350" indent="-514350">
              <a:buFont typeface="Garamond" pitchFamily="18" charset="0"/>
              <a:buAutoNum type="arabicPeriod"/>
            </a:pPr>
            <a:r>
              <a:rPr lang="en-US" altLang="en-US" sz="2400" dirty="0" smtClean="0">
                <a:solidFill>
                  <a:schemeClr val="tx1"/>
                </a:solidFill>
              </a:rPr>
              <a:t>No expert system has the same diagnostic ability as knowledgeable, skilled, and experienced doctors. Rules/actions change frequently.</a:t>
            </a:r>
          </a:p>
        </p:txBody>
      </p:sp>
    </p:spTree>
    <p:extLst>
      <p:ext uri="{BB962C8B-B14F-4D97-AF65-F5344CB8AC3E}">
        <p14:creationId xmlns:p14="http://schemas.microsoft.com/office/powerpoint/2010/main" val="2143480554"/>
      </p:ext>
    </p:extLst>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8"/>
          <p:cNvSpPr>
            <a:spLocks noChangeArrowheads="1"/>
          </p:cNvSpPr>
          <p:nvPr/>
        </p:nvSpPr>
        <p:spPr bwMode="auto">
          <a:xfrm>
            <a:off x="762000" y="914400"/>
            <a:ext cx="8001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0" rIns="90488" bIns="44450"/>
          <a:lstStyle>
            <a:lvl1pPr marL="342900" indent="-342900" eaLnBrk="0" hangingPunct="0">
              <a:defRPr sz="2400">
                <a:solidFill>
                  <a:schemeClr val="tx1"/>
                </a:solidFill>
                <a:latin typeface="Arial" charset="0"/>
              </a:defRPr>
            </a:lvl1pPr>
            <a:lvl2pPr marL="800100" indent="-34290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Aft>
                <a:spcPts val="1800"/>
              </a:spcAft>
              <a:buFontTx/>
              <a:buChar char="•"/>
            </a:pPr>
            <a:r>
              <a:rPr lang="en-US" altLang="en-US" sz="2800" b="1" dirty="0">
                <a:cs typeface="Times New Roman" pitchFamily="18" charset="0"/>
              </a:rPr>
              <a:t>Case-based reasoning</a:t>
            </a:r>
          </a:p>
          <a:p>
            <a:pPr lvl="1" eaLnBrk="1" hangingPunct="1">
              <a:spcAft>
                <a:spcPts val="1800"/>
              </a:spcAft>
              <a:buFontTx/>
              <a:buChar char="•"/>
            </a:pPr>
            <a:r>
              <a:rPr lang="en-US" altLang="en-US" sz="2000" b="1" dirty="0">
                <a:cs typeface="Times New Roman" pitchFamily="18" charset="0"/>
              </a:rPr>
              <a:t>K</a:t>
            </a:r>
            <a:r>
              <a:rPr lang="en-US" altLang="en-US" sz="2000" b="1" dirty="0"/>
              <a:t>nowledge and past experiences of human specialists are represented as cases and stored in a database for later retrieval.</a:t>
            </a:r>
          </a:p>
          <a:p>
            <a:pPr lvl="1" eaLnBrk="1" hangingPunct="1">
              <a:spcAft>
                <a:spcPts val="1800"/>
              </a:spcAft>
              <a:buFontTx/>
              <a:buChar char="•"/>
            </a:pPr>
            <a:r>
              <a:rPr lang="en-US" altLang="en-US" sz="2000" b="1" dirty="0"/>
              <a:t>System searches for stored cases with problem characteristics similar to new one, finds closest fit, and applies solutions of old case to new case.</a:t>
            </a:r>
          </a:p>
          <a:p>
            <a:pPr lvl="1" eaLnBrk="1" hangingPunct="1">
              <a:spcAft>
                <a:spcPts val="1800"/>
              </a:spcAft>
              <a:buFontTx/>
              <a:buChar char="•"/>
            </a:pPr>
            <a:r>
              <a:rPr lang="en-US" altLang="en-US" sz="2000" b="1" dirty="0">
                <a:cs typeface="Times New Roman" pitchFamily="18" charset="0"/>
              </a:rPr>
              <a:t>Successful and unsuccessful applications are tagged and linked in database.</a:t>
            </a:r>
          </a:p>
          <a:p>
            <a:pPr lvl="1" eaLnBrk="1" hangingPunct="1">
              <a:spcAft>
                <a:spcPts val="1800"/>
              </a:spcAft>
              <a:buFontTx/>
              <a:buChar char="•"/>
            </a:pPr>
            <a:r>
              <a:rPr lang="en-US" altLang="en-US" sz="2000" b="1" dirty="0">
                <a:cs typeface="Times New Roman" pitchFamily="18" charset="0"/>
              </a:rPr>
              <a:t>Used in medical diagnostic systems, customer support.</a:t>
            </a:r>
          </a:p>
        </p:txBody>
      </p:sp>
      <p:sp>
        <p:nvSpPr>
          <p:cNvPr id="55299" name="Text Box 9"/>
          <p:cNvSpPr txBox="1">
            <a:spLocks noChangeArrowheads="1"/>
          </p:cNvSpPr>
          <p:nvPr/>
        </p:nvSpPr>
        <p:spPr bwMode="auto">
          <a:xfrm>
            <a:off x="1600200" y="381000"/>
            <a:ext cx="6629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spcBef>
                <a:spcPct val="50000"/>
              </a:spcBef>
            </a:pPr>
            <a:r>
              <a:rPr lang="en-US" altLang="en-US" sz="1600" b="1" dirty="0">
                <a:cs typeface="Times New Roman" pitchFamily="18" charset="0"/>
              </a:rPr>
              <a:t>Intelligent Systems for Decision Support</a:t>
            </a:r>
          </a:p>
        </p:txBody>
      </p:sp>
    </p:spTree>
    <p:extLst>
      <p:ext uri="{BB962C8B-B14F-4D97-AF65-F5344CB8AC3E}">
        <p14:creationId xmlns:p14="http://schemas.microsoft.com/office/powerpoint/2010/main" val="9310300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Text Box 4"/>
          <p:cNvSpPr txBox="1">
            <a:spLocks noChangeArrowheads="1"/>
          </p:cNvSpPr>
          <p:nvPr/>
        </p:nvSpPr>
        <p:spPr bwMode="auto">
          <a:xfrm>
            <a:off x="152400" y="2524125"/>
            <a:ext cx="2743200" cy="229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r>
              <a:rPr lang="en-US" altLang="en-US" sz="1600" b="1"/>
              <a:t>Case-based reasoning represents knowledge as a database of past cases and their solutions. The system uses a six-step process to generate solutions to new problems encountered by the user.</a:t>
            </a:r>
          </a:p>
        </p:txBody>
      </p:sp>
      <p:sp>
        <p:nvSpPr>
          <p:cNvPr id="131077" name="Rectangle 5"/>
          <p:cNvSpPr>
            <a:spLocks noChangeArrowheads="1"/>
          </p:cNvSpPr>
          <p:nvPr/>
        </p:nvSpPr>
        <p:spPr bwMode="auto">
          <a:xfrm>
            <a:off x="715297" y="990600"/>
            <a:ext cx="7772400" cy="457200"/>
          </a:xfrm>
          <a:prstGeom prst="rect">
            <a:avLst/>
          </a:prstGeom>
          <a:noFill/>
          <a:ln w="9525">
            <a:noFill/>
            <a:miter lim="800000"/>
            <a:headEnd/>
            <a:tailEnd/>
          </a:ln>
          <a:effectLst/>
        </p:spPr>
        <p:txBody>
          <a:bodyPr>
            <a:spAutoFit/>
          </a:bodyPr>
          <a:lstStyle/>
          <a:p>
            <a:pPr algn="ctr">
              <a:defRPr/>
            </a:pPr>
            <a:r>
              <a:rPr lang="en-US" b="1" dirty="0">
                <a:solidFill>
                  <a:srgbClr val="9F0F10"/>
                </a:solidFill>
                <a:effectLst>
                  <a:outerShdw blurRad="38100" dist="38100" dir="2700000" algn="tl">
                    <a:srgbClr val="C0C0C0"/>
                  </a:outerShdw>
                </a:effectLst>
                <a:cs typeface="Times New Roman" charset="0"/>
              </a:rPr>
              <a:t>How Case-Based Reasoning Works</a:t>
            </a:r>
          </a:p>
        </p:txBody>
      </p:sp>
      <p:sp>
        <p:nvSpPr>
          <p:cNvPr id="56325" name="Text Box 6"/>
          <p:cNvSpPr txBox="1">
            <a:spLocks noChangeArrowheads="1"/>
          </p:cNvSpPr>
          <p:nvPr/>
        </p:nvSpPr>
        <p:spPr bwMode="auto">
          <a:xfrm>
            <a:off x="1257300" y="457200"/>
            <a:ext cx="6629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spcBef>
                <a:spcPct val="50000"/>
              </a:spcBef>
            </a:pPr>
            <a:r>
              <a:rPr lang="en-US" altLang="en-US" sz="1600" b="1">
                <a:cs typeface="Times New Roman" pitchFamily="18" charset="0"/>
              </a:rPr>
              <a:t>Intelligent Systems for Decision Support</a:t>
            </a:r>
          </a:p>
        </p:txBody>
      </p:sp>
      <p:pic>
        <p:nvPicPr>
          <p:cNvPr id="563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1799" y="1700212"/>
            <a:ext cx="3499211" cy="470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328" name="TextBox 7"/>
          <p:cNvSpPr txBox="1">
            <a:spLocks noChangeArrowheads="1"/>
          </p:cNvSpPr>
          <p:nvPr/>
        </p:nvSpPr>
        <p:spPr bwMode="auto">
          <a:xfrm>
            <a:off x="6535994" y="1700212"/>
            <a:ext cx="2590800" cy="197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r>
              <a:rPr lang="en-US" altLang="en-US" sz="1400" dirty="0"/>
              <a:t>Examples:</a:t>
            </a:r>
          </a:p>
          <a:p>
            <a:pPr eaLnBrk="1" hangingPunct="1"/>
            <a:r>
              <a:rPr lang="en-US" altLang="en-US" sz="1400" dirty="0"/>
              <a:t>Appliance Call Center automation at General Electric</a:t>
            </a:r>
          </a:p>
          <a:p>
            <a:pPr eaLnBrk="1" hangingPunct="1"/>
            <a:r>
              <a:rPr lang="en-US" altLang="en-US" sz="1400" dirty="0"/>
              <a:t>SMART: Support management automated reasoning technology for Compaq customer service</a:t>
            </a:r>
          </a:p>
          <a:p>
            <a:pPr eaLnBrk="1" hangingPunct="1"/>
            <a:endParaRPr lang="en-US" altLang="en-US" dirty="0"/>
          </a:p>
        </p:txBody>
      </p:sp>
    </p:spTree>
    <p:extLst>
      <p:ext uri="{BB962C8B-B14F-4D97-AF65-F5344CB8AC3E}">
        <p14:creationId xmlns:p14="http://schemas.microsoft.com/office/powerpoint/2010/main" val="5222539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415</TotalTime>
  <Words>1734</Words>
  <Application>Microsoft Office PowerPoint</Application>
  <PresentationFormat>On-screen Show (4:3)</PresentationFormat>
  <Paragraphs>127</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Intelligent Systems for Decision Support</vt:lpstr>
      <vt:lpstr>PowerPoint Presentation</vt:lpstr>
      <vt:lpstr>PowerPoint Presentation</vt:lpstr>
      <vt:lpstr>PowerPoint Presentation</vt:lpstr>
      <vt:lpstr>Decision Trees</vt:lpstr>
      <vt:lpstr>PowerPoint Presentation</vt:lpstr>
      <vt:lpstr>Problems of Expert Systems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Executive Support and KPIs</vt:lpstr>
      <vt:lpstr>The Balanced Score Card</vt:lpstr>
      <vt:lpstr>Visualization Software</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Intelligent Systems for Decision Support</dc:title>
  <dc:creator>peggy</dc:creator>
  <cp:lastModifiedBy>peggy</cp:lastModifiedBy>
  <cp:revision>21</cp:revision>
  <cp:lastPrinted>2013-11-04T12:42:17Z</cp:lastPrinted>
  <dcterms:created xsi:type="dcterms:W3CDTF">2013-10-13T21:26:29Z</dcterms:created>
  <dcterms:modified xsi:type="dcterms:W3CDTF">2013-11-06T01:44:19Z</dcterms:modified>
</cp:coreProperties>
</file>