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0"/>
  </p:notesMasterIdLst>
  <p:handoutMasterIdLst>
    <p:handoutMasterId r:id="rId41"/>
  </p:handoutMasterIdLst>
  <p:sldIdLst>
    <p:sldId id="259" r:id="rId3"/>
    <p:sldId id="311" r:id="rId4"/>
    <p:sldId id="261" r:id="rId5"/>
    <p:sldId id="262" r:id="rId6"/>
    <p:sldId id="301" r:id="rId7"/>
    <p:sldId id="263" r:id="rId8"/>
    <p:sldId id="288" r:id="rId9"/>
    <p:sldId id="289" r:id="rId10"/>
    <p:sldId id="302" r:id="rId11"/>
    <p:sldId id="303" r:id="rId12"/>
    <p:sldId id="266" r:id="rId13"/>
    <p:sldId id="267" r:id="rId14"/>
    <p:sldId id="291" r:id="rId15"/>
    <p:sldId id="285" r:id="rId16"/>
    <p:sldId id="307" r:id="rId17"/>
    <p:sldId id="268" r:id="rId18"/>
    <p:sldId id="269" r:id="rId19"/>
    <p:sldId id="312" r:id="rId20"/>
    <p:sldId id="270" r:id="rId21"/>
    <p:sldId id="271" r:id="rId22"/>
    <p:sldId id="308" r:id="rId23"/>
    <p:sldId id="304" r:id="rId24"/>
    <p:sldId id="272" r:id="rId25"/>
    <p:sldId id="273" r:id="rId26"/>
    <p:sldId id="287" r:id="rId27"/>
    <p:sldId id="286" r:id="rId28"/>
    <p:sldId id="274" r:id="rId29"/>
    <p:sldId id="275" r:id="rId30"/>
    <p:sldId id="278" r:id="rId31"/>
    <p:sldId id="279" r:id="rId32"/>
    <p:sldId id="280" r:id="rId33"/>
    <p:sldId id="305" r:id="rId34"/>
    <p:sldId id="306" r:id="rId35"/>
    <p:sldId id="281" r:id="rId36"/>
    <p:sldId id="282" r:id="rId37"/>
    <p:sldId id="313" r:id="rId38"/>
    <p:sldId id="314" r:id="rId39"/>
  </p:sldIdLst>
  <p:sldSz cx="9144000" cy="6858000" type="screen4x3"/>
  <p:notesSz cx="6858000" cy="9144000"/>
  <p:defaultTextStyle>
    <a:defPPr>
      <a:defRPr lang="en-US"/>
    </a:defPPr>
    <a:lvl1pPr algn="ctr" rtl="0" fontAlgn="base">
      <a:spcBef>
        <a:spcPct val="0"/>
      </a:spcBef>
      <a:spcAft>
        <a:spcPct val="0"/>
      </a:spcAft>
      <a:defRPr sz="4400" kern="1200">
        <a:solidFill>
          <a:schemeClr val="tx2"/>
        </a:solidFill>
        <a:latin typeface="Arial" pitchFamily="34" charset="0"/>
        <a:ea typeface="+mn-ea"/>
        <a:cs typeface="+mn-cs"/>
      </a:defRPr>
    </a:lvl1pPr>
    <a:lvl2pPr marL="457200" algn="ctr" rtl="0" fontAlgn="base">
      <a:spcBef>
        <a:spcPct val="0"/>
      </a:spcBef>
      <a:spcAft>
        <a:spcPct val="0"/>
      </a:spcAft>
      <a:defRPr sz="4400" kern="1200">
        <a:solidFill>
          <a:schemeClr val="tx2"/>
        </a:solidFill>
        <a:latin typeface="Arial" pitchFamily="34" charset="0"/>
        <a:ea typeface="+mn-ea"/>
        <a:cs typeface="+mn-cs"/>
      </a:defRPr>
    </a:lvl2pPr>
    <a:lvl3pPr marL="914400" algn="ctr" rtl="0" fontAlgn="base">
      <a:spcBef>
        <a:spcPct val="0"/>
      </a:spcBef>
      <a:spcAft>
        <a:spcPct val="0"/>
      </a:spcAft>
      <a:defRPr sz="4400" kern="1200">
        <a:solidFill>
          <a:schemeClr val="tx2"/>
        </a:solidFill>
        <a:latin typeface="Arial" pitchFamily="34" charset="0"/>
        <a:ea typeface="+mn-ea"/>
        <a:cs typeface="+mn-cs"/>
      </a:defRPr>
    </a:lvl3pPr>
    <a:lvl4pPr marL="1371600" algn="ctr" rtl="0" fontAlgn="base">
      <a:spcBef>
        <a:spcPct val="0"/>
      </a:spcBef>
      <a:spcAft>
        <a:spcPct val="0"/>
      </a:spcAft>
      <a:defRPr sz="4400" kern="1200">
        <a:solidFill>
          <a:schemeClr val="tx2"/>
        </a:solidFill>
        <a:latin typeface="Arial" pitchFamily="34" charset="0"/>
        <a:ea typeface="+mn-ea"/>
        <a:cs typeface="+mn-cs"/>
      </a:defRPr>
    </a:lvl4pPr>
    <a:lvl5pPr marL="1828800" algn="ctr" rtl="0" fontAlgn="base">
      <a:spcBef>
        <a:spcPct val="0"/>
      </a:spcBef>
      <a:spcAft>
        <a:spcPct val="0"/>
      </a:spcAft>
      <a:defRPr sz="4400" kern="1200">
        <a:solidFill>
          <a:schemeClr val="tx2"/>
        </a:solidFill>
        <a:latin typeface="Arial" pitchFamily="34" charset="0"/>
        <a:ea typeface="+mn-ea"/>
        <a:cs typeface="+mn-cs"/>
      </a:defRPr>
    </a:lvl5pPr>
    <a:lvl6pPr marL="2286000" algn="l" defTabSz="914400" rtl="0" eaLnBrk="1" latinLnBrk="0" hangingPunct="1">
      <a:defRPr sz="4400" kern="1200">
        <a:solidFill>
          <a:schemeClr val="tx2"/>
        </a:solidFill>
        <a:latin typeface="Arial" pitchFamily="34" charset="0"/>
        <a:ea typeface="+mn-ea"/>
        <a:cs typeface="+mn-cs"/>
      </a:defRPr>
    </a:lvl6pPr>
    <a:lvl7pPr marL="2743200" algn="l" defTabSz="914400" rtl="0" eaLnBrk="1" latinLnBrk="0" hangingPunct="1">
      <a:defRPr sz="4400" kern="1200">
        <a:solidFill>
          <a:schemeClr val="tx2"/>
        </a:solidFill>
        <a:latin typeface="Arial" pitchFamily="34" charset="0"/>
        <a:ea typeface="+mn-ea"/>
        <a:cs typeface="+mn-cs"/>
      </a:defRPr>
    </a:lvl7pPr>
    <a:lvl8pPr marL="3200400" algn="l" defTabSz="914400" rtl="0" eaLnBrk="1" latinLnBrk="0" hangingPunct="1">
      <a:defRPr sz="4400" kern="1200">
        <a:solidFill>
          <a:schemeClr val="tx2"/>
        </a:solidFill>
        <a:latin typeface="Arial" pitchFamily="34" charset="0"/>
        <a:ea typeface="+mn-ea"/>
        <a:cs typeface="+mn-cs"/>
      </a:defRPr>
    </a:lvl8pPr>
    <a:lvl9pPr marL="3657600" algn="l" defTabSz="914400" rtl="0" eaLnBrk="1" latinLnBrk="0" hangingPunct="1">
      <a:defRPr sz="4400" kern="1200">
        <a:solidFill>
          <a:schemeClr val="tx2"/>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a Kmetz" initials="PJK" lastIdx="7" clrIdx="0"/>
  <p:cmAuthor id="1" name="Juliana" initials="J" lastIdx="17" clrIdx="1"/>
  <p:cmAuthor id="2" name="Ackley" initials="TZA" lastIdx="16"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F8B2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01" autoAdjust="0"/>
    <p:restoredTop sz="78863" autoAdjust="0"/>
  </p:normalViewPr>
  <p:slideViewPr>
    <p:cSldViewPr>
      <p:cViewPr varScale="1">
        <p:scale>
          <a:sx n="57" d="100"/>
          <a:sy n="57" d="100"/>
        </p:scale>
        <p:origin x="-1830" y="-96"/>
      </p:cViewPr>
      <p:guideLst>
        <p:guide orient="horz" pos="2160"/>
        <p:guide pos="2880"/>
      </p:guideLst>
    </p:cSldViewPr>
  </p:slideViewPr>
  <p:outlineViewPr>
    <p:cViewPr>
      <p:scale>
        <a:sx n="27" d="100"/>
        <a:sy n="27" d="100"/>
      </p:scale>
      <p:origin x="0" y="0"/>
    </p:cViewPr>
  </p:outlineViewPr>
  <p:notesTextViewPr>
    <p:cViewPr>
      <p:scale>
        <a:sx n="100" d="100"/>
        <a:sy n="100" d="100"/>
      </p:scale>
      <p:origin x="0" y="0"/>
    </p:cViewPr>
  </p:notesTextViewPr>
  <p:notesViewPr>
    <p:cSldViewPr>
      <p:cViewPr varScale="1">
        <p:scale>
          <a:sx n="51" d="100"/>
          <a:sy n="51" d="100"/>
        </p:scale>
        <p:origin x="-268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3E5DA6-ED9A-4022-B5C1-F6E00CD4D5E7}" type="datetimeFigureOut">
              <a:rPr lang="en-US" smtClean="0"/>
              <a:pPr/>
              <a:t>9/4/2012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88370A-6F41-483E-BDBE-22770DD7A5B4}" type="slidenum">
              <a:rPr lang="en-US" smtClean="0"/>
              <a:pPr/>
              <a:t>‹#›</a:t>
            </a:fld>
            <a:endParaRPr lang="en-US"/>
          </a:p>
        </p:txBody>
      </p:sp>
    </p:spTree>
    <p:extLst>
      <p:ext uri="{BB962C8B-B14F-4D97-AF65-F5344CB8AC3E}">
        <p14:creationId xmlns:p14="http://schemas.microsoft.com/office/powerpoint/2010/main" val="4054379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solidFill>
                  <a:schemeClr val="tx1"/>
                </a:solidFill>
                <a:latin typeface="Arial" charset="0"/>
              </a:defRPr>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solidFill>
                  <a:schemeClr val="tx1"/>
                </a:solidFill>
                <a:latin typeface="Arial" charset="0"/>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solidFill>
                  <a:schemeClr val="tx1"/>
                </a:solidFill>
                <a:latin typeface="Arial" charset="0"/>
              </a:defRPr>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solidFill>
                  <a:schemeClr val="tx1"/>
                </a:solidFill>
                <a:latin typeface="Arial" charset="0"/>
              </a:defRPr>
            </a:lvl1pPr>
          </a:lstStyle>
          <a:p>
            <a:pPr>
              <a:defRPr/>
            </a:pPr>
            <a:fld id="{D5B004A9-1CEF-4D2A-87F9-FAA9116FC1AE}" type="slidenum">
              <a:rPr lang="en-US"/>
              <a:pPr>
                <a:defRPr/>
              </a:pPr>
              <a:t>‹#›</a:t>
            </a:fld>
            <a:endParaRPr lang="en-US"/>
          </a:p>
        </p:txBody>
      </p:sp>
    </p:spTree>
    <p:extLst>
      <p:ext uri="{BB962C8B-B14F-4D97-AF65-F5344CB8AC3E}">
        <p14:creationId xmlns:p14="http://schemas.microsoft.com/office/powerpoint/2010/main" val="42901665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237FDAD6-F588-4620-A25D-4175F14FE53A}" type="slidenum">
              <a:rPr lang="en-US">
                <a:latin typeface="Arial" pitchFamily="34" charset="0"/>
              </a:rPr>
              <a:pPr/>
              <a:t>1</a:t>
            </a:fld>
            <a:endParaRPr lang="en-US">
              <a:latin typeface="Arial"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This chapter explores the basic building blocks from which databases are created. We discuss important features of databases and the types of database programs organizations use. We also discuss the various types of information systems that use databases and explore modern data storage designs, such as data warehouses. Finally, we examine how data can be further analyzed (or “mined”) to yield information beyond the original scope of the database design.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D3B62951-6EC5-4154-BC00-C516CA97F70E}" type="slidenum">
              <a:rPr lang="en-US">
                <a:latin typeface="Arial" pitchFamily="34" charset="0"/>
              </a:rPr>
              <a:pPr/>
              <a:t>10</a:t>
            </a:fld>
            <a:endParaRPr lang="en-US">
              <a:latin typeface="Arial"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buFontTx/>
              <a:buChar char="•"/>
            </a:pPr>
            <a:r>
              <a:rPr lang="en-US" dirty="0" smtClean="0">
                <a:solidFill>
                  <a:srgbClr val="000000"/>
                </a:solidFill>
                <a:latin typeface="Times" pitchFamily="18" charset="0"/>
              </a:rPr>
              <a:t>A </a:t>
            </a:r>
            <a:r>
              <a:rPr lang="en-US" i="1" dirty="0" smtClean="0">
                <a:solidFill>
                  <a:srgbClr val="000000"/>
                </a:solidFill>
                <a:latin typeface="Times" pitchFamily="18" charset="0"/>
              </a:rPr>
              <a:t>multidimensional database</a:t>
            </a:r>
            <a:r>
              <a:rPr lang="en-US" b="1" dirty="0" smtClean="0">
                <a:solidFill>
                  <a:srgbClr val="000000"/>
                </a:solidFill>
                <a:latin typeface="Times" pitchFamily="18" charset="0"/>
              </a:rPr>
              <a:t> </a:t>
            </a:r>
            <a:r>
              <a:rPr lang="en-US" dirty="0" smtClean="0">
                <a:solidFill>
                  <a:srgbClr val="000000"/>
                </a:solidFill>
                <a:latin typeface="Times" pitchFamily="18" charset="0"/>
              </a:rPr>
              <a:t>stores data in multiple dimensions, as opposed to a relational database, which stores data in two-dimensional tables. </a:t>
            </a:r>
          </a:p>
          <a:p>
            <a:pPr eaLnBrk="1" hangingPunct="1">
              <a:buFontTx/>
              <a:buChar char="•"/>
            </a:pPr>
            <a:r>
              <a:rPr lang="en-US" dirty="0" smtClean="0">
                <a:solidFill>
                  <a:srgbClr val="000000"/>
                </a:solidFill>
                <a:latin typeface="Times" pitchFamily="18" charset="0"/>
              </a:rPr>
              <a:t>Multidimensional databases organize data in a cube format. Each data cube has a measure attribute, which is the main type of data the cube is tracking. </a:t>
            </a:r>
          </a:p>
          <a:p>
            <a:pPr eaLnBrk="1" hangingPunct="1">
              <a:buFontTx/>
              <a:buChar char="•"/>
            </a:pPr>
            <a:r>
              <a:rPr lang="en-US" dirty="0" smtClean="0">
                <a:solidFill>
                  <a:srgbClr val="000000"/>
                </a:solidFill>
                <a:latin typeface="Times" pitchFamily="18" charset="0"/>
              </a:rPr>
              <a:t>The two main advantages of multidimensional databases are that they can easily be customized to provide information to a variety of users and they can process data much faster than pure relational databases can.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32A39896-A76D-49C5-B0C7-7B09C90B5141}" type="slidenum">
              <a:rPr lang="en-US">
                <a:latin typeface="Arial" pitchFamily="34" charset="0"/>
              </a:rPr>
              <a:pPr/>
              <a:t>11</a:t>
            </a:fld>
            <a:endParaRPr lang="en-US">
              <a:latin typeface="Arial"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marL="0" indent="-228600" eaLnBrk="1" hangingPunct="1"/>
            <a:r>
              <a:rPr lang="en-US" dirty="0" smtClean="0">
                <a:solidFill>
                  <a:srgbClr val="000000"/>
                </a:solidFill>
                <a:latin typeface="Times" pitchFamily="18" charset="0"/>
              </a:rPr>
              <a:t>A DBMS is specially designed application software (such as Oracle Database or Microsoft Access) that interacts with the user, other applications, and the database to capture and analyze data. The four main operations of a DBMS are:</a:t>
            </a:r>
            <a:endParaRPr lang="en-US" dirty="0" smtClean="0">
              <a:latin typeface="Arial" pitchFamily="34" charset="0"/>
            </a:endParaRPr>
          </a:p>
          <a:p>
            <a:pPr marL="685800" lvl="1" indent="-228600" eaLnBrk="1" hangingPunct="1">
              <a:lnSpc>
                <a:spcPct val="96000"/>
              </a:lnSpc>
              <a:spcBef>
                <a:spcPts val="400"/>
              </a:spcBef>
              <a:spcAft>
                <a:spcPts val="200"/>
              </a:spcAft>
              <a:buFontTx/>
              <a:buAutoNum type="arabicPeriod"/>
            </a:pPr>
            <a:r>
              <a:rPr lang="en-US" noProof="1" smtClean="0">
                <a:latin typeface="Times New Roman" pitchFamily="18" charset="0"/>
              </a:rPr>
              <a:t>Creating databases and entering data</a:t>
            </a:r>
          </a:p>
          <a:p>
            <a:pPr marL="685800" lvl="1" indent="-228600" eaLnBrk="1" hangingPunct="1">
              <a:lnSpc>
                <a:spcPct val="96000"/>
              </a:lnSpc>
              <a:spcBef>
                <a:spcPts val="200"/>
              </a:spcBef>
              <a:spcAft>
                <a:spcPts val="200"/>
              </a:spcAft>
              <a:buFontTx/>
              <a:buAutoNum type="arabicPeriod"/>
            </a:pPr>
            <a:r>
              <a:rPr lang="en-US" noProof="1" smtClean="0">
                <a:latin typeface="Times New Roman" pitchFamily="18" charset="0"/>
              </a:rPr>
              <a:t>Viewing (or browsing) and sorting data</a:t>
            </a:r>
          </a:p>
          <a:p>
            <a:pPr marL="685800" lvl="1" indent="-228600" eaLnBrk="1" hangingPunct="1">
              <a:lnSpc>
                <a:spcPct val="96000"/>
              </a:lnSpc>
              <a:spcBef>
                <a:spcPts val="200"/>
              </a:spcBef>
              <a:spcAft>
                <a:spcPts val="200"/>
              </a:spcAft>
              <a:buFontTx/>
              <a:buAutoNum type="arabicPeriod"/>
            </a:pPr>
            <a:r>
              <a:rPr lang="en-US" noProof="1" smtClean="0">
                <a:latin typeface="Times New Roman" pitchFamily="18" charset="0"/>
              </a:rPr>
              <a:t>Extracting (or querying) data</a:t>
            </a:r>
          </a:p>
          <a:p>
            <a:pPr marL="685800" lvl="1" indent="-228600" eaLnBrk="1" hangingPunct="1">
              <a:lnSpc>
                <a:spcPct val="96000"/>
              </a:lnSpc>
              <a:spcBef>
                <a:spcPts val="200"/>
              </a:spcBef>
              <a:spcAft>
                <a:spcPts val="600"/>
              </a:spcAft>
              <a:buFontTx/>
              <a:buAutoNum type="arabicPeriod"/>
            </a:pPr>
            <a:r>
              <a:rPr lang="en-US" noProof="1" smtClean="0">
                <a:latin typeface="Times New Roman" pitchFamily="18" charset="0"/>
              </a:rPr>
              <a:t>Outputting data</a:t>
            </a:r>
          </a:p>
          <a:p>
            <a:pPr marL="1143000" lvl="2" indent="-228600" eaLnBrk="1" hangingPunct="1">
              <a:lnSpc>
                <a:spcPct val="96000"/>
              </a:lnSpc>
              <a:spcBef>
                <a:spcPts val="200"/>
              </a:spcBef>
              <a:spcAft>
                <a:spcPts val="600"/>
              </a:spcAft>
            </a:pPr>
            <a:endParaRPr 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D291152A-23A3-45A9-ADCF-58D4AA449831}" type="slidenum">
              <a:rPr lang="en-US">
                <a:latin typeface="Arial" pitchFamily="34" charset="0"/>
              </a:rPr>
              <a:pPr/>
              <a:t>12</a:t>
            </a:fld>
            <a:endParaRPr lang="en-US">
              <a:latin typeface="Arial"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buFontTx/>
              <a:buChar char="•"/>
            </a:pPr>
            <a:r>
              <a:rPr lang="en-US" dirty="0" smtClean="0">
                <a:latin typeface="Times New Roman" pitchFamily="18" charset="0"/>
              </a:rPr>
              <a:t>To create a database with a DBMS, you must first define the data to be captured. Therefore, you must create a description of the data. This description is contained in the database’s files and is referred to as the </a:t>
            </a:r>
            <a:r>
              <a:rPr lang="en-US" i="1" dirty="0" smtClean="0">
                <a:latin typeface="Times New Roman" pitchFamily="18" charset="0"/>
              </a:rPr>
              <a:t>data dictionary</a:t>
            </a:r>
            <a:r>
              <a:rPr lang="en-US" i="0" baseline="0" dirty="0" smtClean="0">
                <a:latin typeface="Times New Roman" pitchFamily="18" charset="0"/>
              </a:rPr>
              <a:t>  </a:t>
            </a:r>
            <a:r>
              <a:rPr lang="en-US" sz="1200" kern="1200" dirty="0" smtClean="0">
                <a:solidFill>
                  <a:schemeClr val="tx1"/>
                </a:solidFill>
                <a:latin typeface="Arial" charset="0"/>
                <a:ea typeface="+mn-ea"/>
                <a:cs typeface="+mn-cs"/>
              </a:rPr>
              <a:t>(or the </a:t>
            </a:r>
            <a:r>
              <a:rPr lang="en-US" sz="1200" b="0" i="1" kern="1200" dirty="0" smtClean="0">
                <a:solidFill>
                  <a:schemeClr val="tx1"/>
                </a:solidFill>
                <a:latin typeface="Arial" charset="0"/>
                <a:ea typeface="+mn-ea"/>
                <a:cs typeface="+mn-cs"/>
              </a:rPr>
              <a:t>database schema</a:t>
            </a:r>
            <a:r>
              <a:rPr lang="en-US" sz="1200" kern="1200" dirty="0" smtClean="0">
                <a:solidFill>
                  <a:schemeClr val="tx1"/>
                </a:solidFill>
                <a:latin typeface="Arial" charset="0"/>
                <a:ea typeface="+mn-ea"/>
                <a:cs typeface="+mn-cs"/>
              </a:rPr>
              <a:t>).</a:t>
            </a:r>
            <a:r>
              <a:rPr lang="en-US" b="1" dirty="0" smtClean="0">
                <a:latin typeface="Times New Roman" pitchFamily="18" charset="0"/>
              </a:rPr>
              <a:t> </a:t>
            </a:r>
          </a:p>
          <a:p>
            <a:pPr eaLnBrk="1" hangingPunct="1">
              <a:buFontTx/>
              <a:buChar char="•"/>
            </a:pPr>
            <a:r>
              <a:rPr lang="en-US" dirty="0" smtClean="0">
                <a:latin typeface="Times New Roman" pitchFamily="18" charset="0"/>
              </a:rPr>
              <a:t>The data dictionary</a:t>
            </a:r>
            <a:r>
              <a:rPr lang="en-US" b="1" dirty="0" smtClean="0">
                <a:latin typeface="Times New Roman" pitchFamily="18" charset="0"/>
              </a:rPr>
              <a:t> </a:t>
            </a:r>
            <a:r>
              <a:rPr lang="en-US" dirty="0" smtClean="0">
                <a:latin typeface="Times New Roman" pitchFamily="18" charset="0"/>
              </a:rPr>
              <a:t>defines the name, data type, and length of each field in a database. Describing the data helps categorize and analyze it and to set parameters for entering valid data into the database.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EB73B355-9DEA-4C5B-A6BC-47FB669460A3}" type="slidenum">
              <a:rPr lang="en-US">
                <a:latin typeface="Arial" pitchFamily="34" charset="0"/>
              </a:rPr>
              <a:pPr/>
              <a:t>13</a:t>
            </a:fld>
            <a:endParaRPr lang="en-US">
              <a:latin typeface="Arial"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buFontTx/>
              <a:buChar char="•"/>
            </a:pPr>
            <a:r>
              <a:rPr lang="en-US" dirty="0" smtClean="0">
                <a:latin typeface="Times New Roman" pitchFamily="18" charset="0"/>
              </a:rPr>
              <a:t>After you create a data dictionary for each table (or file) in the database and establish the fields you want the database to contain, you can begin creating individual records in the database. You can key the info directly into the database, or you can import the data electronically from other application files.</a:t>
            </a:r>
          </a:p>
          <a:p>
            <a:pPr eaLnBrk="1" hangingPunct="1">
              <a:buFontTx/>
              <a:buChar char="•"/>
            </a:pPr>
            <a:r>
              <a:rPr lang="en-US" dirty="0" smtClean="0">
                <a:latin typeface="Times New Roman" pitchFamily="18" charset="0"/>
              </a:rPr>
              <a:t>For small databases or databases in which no electronic information is to be imported, you can create an input form to speed data entry. An </a:t>
            </a:r>
            <a:r>
              <a:rPr lang="en-US" i="1" dirty="0" smtClean="0">
                <a:latin typeface="Times New Roman" pitchFamily="18" charset="0"/>
              </a:rPr>
              <a:t>input form</a:t>
            </a:r>
            <a:r>
              <a:rPr lang="en-US" dirty="0" smtClean="0">
                <a:latin typeface="Times New Roman" pitchFamily="18" charset="0"/>
              </a:rPr>
              <a:t> provides a view of the data fields to be filled, with appropriate labels to assist database users in populating the database. </a:t>
            </a:r>
          </a:p>
          <a:p>
            <a:pPr eaLnBrk="1" hangingPunct="1"/>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30E04A01-F6D0-4AD7-878E-51AD71B6B8B7}" type="slidenum">
              <a:rPr lang="en-US">
                <a:latin typeface="Arial" pitchFamily="34" charset="0"/>
              </a:rPr>
              <a:pPr/>
              <a:t>14</a:t>
            </a:fld>
            <a:endParaRPr lang="en-US">
              <a:latin typeface="Arial"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buFontTx/>
              <a:buChar char="•"/>
            </a:pPr>
            <a:r>
              <a:rPr lang="en-US" dirty="0" smtClean="0">
                <a:latin typeface="Times New Roman" pitchFamily="18" charset="0"/>
              </a:rPr>
              <a:t>One feature of most </a:t>
            </a:r>
            <a:r>
              <a:rPr lang="en-US" dirty="0" err="1" smtClean="0">
                <a:latin typeface="Times New Roman" pitchFamily="18" charset="0"/>
              </a:rPr>
              <a:t>DBMSs</a:t>
            </a:r>
            <a:r>
              <a:rPr lang="en-US" dirty="0" smtClean="0">
                <a:latin typeface="Times New Roman" pitchFamily="18" charset="0"/>
              </a:rPr>
              <a:t> is the capability to perform data validation. </a:t>
            </a:r>
            <a:r>
              <a:rPr lang="en-US" i="1" dirty="0" smtClean="0">
                <a:latin typeface="Times New Roman" pitchFamily="18" charset="0"/>
              </a:rPr>
              <a:t>Validation</a:t>
            </a:r>
            <a:r>
              <a:rPr lang="en-US" dirty="0" smtClean="0">
                <a:latin typeface="Times New Roman" pitchFamily="18" charset="0"/>
              </a:rPr>
              <a:t> is the process of ensuring that data entered into the database is correct (or at least reasonable) and complete.</a:t>
            </a:r>
          </a:p>
          <a:p>
            <a:pPr eaLnBrk="1" hangingPunct="1">
              <a:buFontTx/>
              <a:buChar char="•"/>
            </a:pPr>
            <a:r>
              <a:rPr lang="en-US" i="1" dirty="0" smtClean="0">
                <a:latin typeface="Times New Roman" pitchFamily="18" charset="0"/>
              </a:rPr>
              <a:t>Validation rules/checks</a:t>
            </a:r>
            <a:r>
              <a:rPr lang="en-US" dirty="0" smtClean="0">
                <a:latin typeface="Times New Roman" pitchFamily="18" charset="0"/>
              </a:rPr>
              <a:t> are set up in the student database to alert the user to clearly wrong entries.</a:t>
            </a:r>
          </a:p>
          <a:p>
            <a:pPr eaLnBrk="1" hangingPunct="1">
              <a:buFontTx/>
              <a:buChar char="•"/>
            </a:pPr>
            <a:r>
              <a:rPr lang="en-US" dirty="0" smtClean="0">
                <a:latin typeface="Times New Roman" pitchFamily="18" charset="0"/>
              </a:rPr>
              <a:t> Common types of validation checks </a:t>
            </a:r>
            <a:r>
              <a:rPr lang="en-US" i="0" dirty="0" smtClean="0">
                <a:latin typeface="Times New Roman" pitchFamily="18" charset="0"/>
              </a:rPr>
              <a:t>include range, completeness, consistency, and alphabetic and numeric checks.</a:t>
            </a:r>
          </a:p>
          <a:p>
            <a:pPr lvl="1" eaLnBrk="1" hangingPunct="1">
              <a:buFontTx/>
              <a:buChar char="•"/>
            </a:pPr>
            <a:r>
              <a:rPr lang="en-US" i="1" dirty="0" smtClean="0">
                <a:latin typeface="Times New Roman" pitchFamily="18" charset="0"/>
              </a:rPr>
              <a:t>Range checks</a:t>
            </a:r>
            <a:r>
              <a:rPr lang="en-US" dirty="0" smtClean="0">
                <a:latin typeface="Times New Roman" pitchFamily="18" charset="0"/>
              </a:rPr>
              <a:t> ensure that the data entered into the database falls within a certain range of numbers. </a:t>
            </a:r>
          </a:p>
          <a:p>
            <a:pPr lvl="1" eaLnBrk="1" hangingPunct="1">
              <a:buFontTx/>
              <a:buChar char="•"/>
            </a:pPr>
            <a:r>
              <a:rPr lang="en-US" i="1" dirty="0" smtClean="0">
                <a:latin typeface="Times New Roman" pitchFamily="18" charset="0"/>
              </a:rPr>
              <a:t>Completeness checks</a:t>
            </a:r>
            <a:r>
              <a:rPr lang="en-US" dirty="0" smtClean="0">
                <a:latin typeface="Times New Roman" pitchFamily="18" charset="0"/>
              </a:rPr>
              <a:t> ensure that all fields defined as “required” have data entered into them.</a:t>
            </a:r>
          </a:p>
          <a:p>
            <a:pPr lvl="1" eaLnBrk="1" hangingPunct="1">
              <a:buFontTx/>
              <a:buChar char="•"/>
            </a:pPr>
            <a:r>
              <a:rPr lang="en-US" i="1" dirty="0" smtClean="0">
                <a:latin typeface="Times New Roman" pitchFamily="18" charset="0"/>
              </a:rPr>
              <a:t>Consistency checks</a:t>
            </a:r>
            <a:r>
              <a:rPr lang="en-US" dirty="0" smtClean="0">
                <a:latin typeface="Times New Roman" pitchFamily="18" charset="0"/>
              </a:rPr>
              <a:t> compare the values of data in two or more fields to see if these values are reasonable. </a:t>
            </a:r>
          </a:p>
          <a:p>
            <a:pPr lvl="1" eaLnBrk="1" hangingPunct="1">
              <a:buFontTx/>
              <a:buChar char="•"/>
            </a:pPr>
            <a:r>
              <a:rPr lang="en-US" i="1" dirty="0" smtClean="0">
                <a:latin typeface="Times New Roman" pitchFamily="18" charset="0"/>
              </a:rPr>
              <a:t>Alphabetic checks</a:t>
            </a:r>
            <a:r>
              <a:rPr lang="en-US" dirty="0" smtClean="0">
                <a:latin typeface="Times New Roman" pitchFamily="18" charset="0"/>
              </a:rPr>
              <a:t> confirm that only textual characters are entered in a field. </a:t>
            </a:r>
            <a:r>
              <a:rPr lang="en-US" i="1" dirty="0" smtClean="0">
                <a:latin typeface="Times New Roman" pitchFamily="18" charset="0"/>
              </a:rPr>
              <a:t>Numeric checks</a:t>
            </a:r>
            <a:r>
              <a:rPr lang="en-US" dirty="0" smtClean="0">
                <a:latin typeface="Times New Roman" pitchFamily="18" charset="0"/>
              </a:rPr>
              <a:t> confirm that only numbers are entered in a field.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E4D3399F-7BBB-4E65-8C7B-05E34F784A97}" type="slidenum">
              <a:rPr lang="en-US">
                <a:latin typeface="Arial" pitchFamily="34" charset="0"/>
              </a:rPr>
              <a:pPr/>
              <a:t>15</a:t>
            </a:fld>
            <a:endParaRPr lang="en-US">
              <a:latin typeface="Arial"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mtClean="0">
                <a:solidFill>
                  <a:srgbClr val="FF00FF"/>
                </a:solidFill>
                <a:latin typeface="Courier" charset="0"/>
              </a:rPr>
              <a:t>A database completeness check, like this one shown for Yahoo! Mail, ensures that all fields defined as “required” have data entered into them.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4F7BBE1C-26B0-430A-8E2E-0C418A77D629}" type="slidenum">
              <a:rPr lang="en-US">
                <a:latin typeface="Arial" pitchFamily="34" charset="0"/>
              </a:rPr>
              <a:pPr/>
              <a:t>16</a:t>
            </a:fld>
            <a:endParaRPr lang="en-US">
              <a:latin typeface="Arial"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buFontTx/>
              <a:buChar char="•"/>
            </a:pPr>
            <a:r>
              <a:rPr lang="en-US" dirty="0" smtClean="0">
                <a:latin typeface="Times New Roman" pitchFamily="18" charset="0"/>
              </a:rPr>
              <a:t>Displaying the tables on screen and </a:t>
            </a:r>
            <a:r>
              <a:rPr lang="en-US" i="1" dirty="0" smtClean="0">
                <a:latin typeface="Times New Roman" pitchFamily="18" charset="0"/>
              </a:rPr>
              <a:t>browsing</a:t>
            </a:r>
            <a:r>
              <a:rPr lang="en-US" dirty="0" smtClean="0">
                <a:latin typeface="Times New Roman" pitchFamily="18" charset="0"/>
              </a:rPr>
              <a:t> through the data (viewing records) is an option with most databases. </a:t>
            </a:r>
          </a:p>
          <a:p>
            <a:pPr eaLnBrk="1" hangingPunct="1">
              <a:buFontTx/>
              <a:buChar char="•"/>
            </a:pPr>
            <a:r>
              <a:rPr lang="en-US" dirty="0" smtClean="0">
                <a:latin typeface="Times New Roman" pitchFamily="18" charset="0"/>
              </a:rPr>
              <a:t>You can easily </a:t>
            </a:r>
            <a:r>
              <a:rPr lang="en-US" i="1" dirty="0" smtClean="0">
                <a:latin typeface="Times New Roman" pitchFamily="18" charset="0"/>
              </a:rPr>
              <a:t>sort</a:t>
            </a:r>
            <a:r>
              <a:rPr lang="en-US" dirty="0" smtClean="0">
                <a:latin typeface="Times New Roman" pitchFamily="18" charset="0"/>
              </a:rPr>
              <a:t>  a database into the order that you need. Sorting a database merely involves organizing it in a new fashion.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A17A4F9F-D034-4BC9-928B-4F7F4542AE78}" type="slidenum">
              <a:rPr lang="en-US">
                <a:latin typeface="Arial" pitchFamily="34" charset="0"/>
              </a:rPr>
              <a:pPr/>
              <a:t>17</a:t>
            </a:fld>
            <a:endParaRPr lang="en-US">
              <a:latin typeface="Arial"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buFontTx/>
              <a:buChar char="•"/>
            </a:pPr>
            <a:r>
              <a:rPr lang="en-US" dirty="0" smtClean="0">
                <a:latin typeface="Times New Roman" pitchFamily="18" charset="0"/>
              </a:rPr>
              <a:t>A </a:t>
            </a:r>
            <a:r>
              <a:rPr lang="en-US" i="1" dirty="0" smtClean="0">
                <a:latin typeface="Times New Roman" pitchFamily="18" charset="0"/>
              </a:rPr>
              <a:t>database query</a:t>
            </a:r>
            <a:r>
              <a:rPr lang="en-US" dirty="0" smtClean="0">
                <a:latin typeface="Times New Roman" pitchFamily="18" charset="0"/>
              </a:rPr>
              <a:t> is a question or inquiry you ask the database so that it provides you with the records you wish to view. </a:t>
            </a:r>
          </a:p>
          <a:p>
            <a:pPr eaLnBrk="1" hangingPunct="1">
              <a:buFontTx/>
              <a:buChar char="•"/>
            </a:pPr>
            <a:r>
              <a:rPr lang="en-US" dirty="0" smtClean="0">
                <a:latin typeface="Times New Roman" pitchFamily="18" charset="0"/>
              </a:rPr>
              <a:t>When you query a database, you instruct it to search for a particular piece of data. Queries also enable you to have the database select and display records that match certain criteria.</a:t>
            </a:r>
          </a:p>
          <a:p>
            <a:pPr eaLnBrk="1" hangingPunct="1">
              <a:buFontTx/>
              <a:buChar char="•"/>
            </a:pPr>
            <a:r>
              <a:rPr lang="en-US" dirty="0" smtClean="0">
                <a:latin typeface="Times New Roman" pitchFamily="18" charset="0"/>
              </a:rPr>
              <a:t>All modern </a:t>
            </a:r>
            <a:r>
              <a:rPr lang="en-US" dirty="0" err="1" smtClean="0">
                <a:latin typeface="Times New Roman" pitchFamily="18" charset="0"/>
              </a:rPr>
              <a:t>DBMSs</a:t>
            </a:r>
            <a:r>
              <a:rPr lang="en-US" dirty="0" smtClean="0">
                <a:latin typeface="Times New Roman" pitchFamily="18" charset="0"/>
              </a:rPr>
              <a:t> contain a </a:t>
            </a:r>
            <a:r>
              <a:rPr lang="en-US" i="1" dirty="0" smtClean="0">
                <a:latin typeface="Times New Roman" pitchFamily="18" charset="0"/>
              </a:rPr>
              <a:t>query language</a:t>
            </a:r>
            <a:r>
              <a:rPr lang="en-US" dirty="0" smtClean="0">
                <a:latin typeface="Times New Roman" pitchFamily="18" charset="0"/>
              </a:rPr>
              <a:t> that the software uses to retrieve and display records. The most popular query language today is </a:t>
            </a:r>
            <a:r>
              <a:rPr lang="en-US" i="1" dirty="0" smtClean="0">
                <a:latin typeface="Times New Roman" pitchFamily="18" charset="0"/>
              </a:rPr>
              <a:t>Structured Query Language</a:t>
            </a:r>
            <a:r>
              <a:rPr lang="en-US" dirty="0" smtClean="0">
                <a:latin typeface="Times New Roman" pitchFamily="18" charset="0"/>
              </a:rPr>
              <a:t>, or </a:t>
            </a:r>
            <a:r>
              <a:rPr lang="en-US" i="1" dirty="0" smtClean="0">
                <a:latin typeface="Times New Roman" pitchFamily="18" charset="0"/>
              </a:rPr>
              <a:t>SQL</a:t>
            </a:r>
            <a:r>
              <a:rPr lang="en-US" dirty="0" smtClean="0">
                <a:latin typeface="Times New Roman" pitchFamily="18" charset="0"/>
              </a:rPr>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To extract records from a database, you use a query language. Almost all relational and object relational databases today use </a:t>
            </a:r>
            <a:r>
              <a:rPr lang="en-US" sz="1200" b="0" kern="1200" dirty="0" smtClean="0">
                <a:solidFill>
                  <a:schemeClr val="tx1"/>
                </a:solidFill>
                <a:latin typeface="Arial" charset="0"/>
                <a:ea typeface="+mn-ea"/>
                <a:cs typeface="+mn-cs"/>
              </a:rPr>
              <a:t>structured query language, or SQL. </a:t>
            </a:r>
          </a:p>
          <a:p>
            <a:pPr>
              <a:buFont typeface="Arial" pitchFamily="34" charset="0"/>
              <a:buChar char="•"/>
            </a:pPr>
            <a:r>
              <a:rPr lang="en-US" sz="1200" kern="1200" dirty="0" smtClean="0">
                <a:solidFill>
                  <a:schemeClr val="tx1"/>
                </a:solidFill>
                <a:latin typeface="Arial" charset="0"/>
                <a:ea typeface="+mn-ea"/>
                <a:cs typeface="+mn-cs"/>
              </a:rPr>
              <a:t>E. F. </a:t>
            </a:r>
            <a:r>
              <a:rPr lang="en-US" sz="1200" kern="1200" dirty="0" err="1" smtClean="0">
                <a:solidFill>
                  <a:schemeClr val="tx1"/>
                </a:solidFill>
                <a:latin typeface="Arial" charset="0"/>
                <a:ea typeface="+mn-ea"/>
                <a:cs typeface="+mn-cs"/>
              </a:rPr>
              <a:t>Codd</a:t>
            </a:r>
            <a:r>
              <a:rPr lang="en-US" sz="1200" kern="1200" dirty="0" smtClean="0">
                <a:solidFill>
                  <a:schemeClr val="tx1"/>
                </a:solidFill>
                <a:latin typeface="Arial" charset="0"/>
                <a:ea typeface="+mn-ea"/>
                <a:cs typeface="+mn-cs"/>
              </a:rPr>
              <a:t>, who has been called the father of relational databases, proposed a standardized query language when working at IBM in the mid-1970s. The original language was called SEQUEL, short for structured English query language. The idea was to make queries easy by using English language–like sentence structure. </a:t>
            </a:r>
          </a:p>
          <a:p>
            <a:pPr>
              <a:buFont typeface="Arial" pitchFamily="34" charset="0"/>
              <a:buChar char="•"/>
            </a:pPr>
            <a:r>
              <a:rPr lang="en-US" sz="1200" kern="1200" dirty="0" smtClean="0">
                <a:solidFill>
                  <a:schemeClr val="tx1"/>
                </a:solidFill>
                <a:latin typeface="Arial" charset="0"/>
                <a:ea typeface="+mn-ea"/>
                <a:cs typeface="+mn-cs"/>
              </a:rPr>
              <a:t>Oracle first introduced SQL in a commercial database product in 1979. It has been the de facto standard language for relational databases since then.</a:t>
            </a:r>
          </a:p>
          <a:p>
            <a:pPr>
              <a:buFont typeface="Arial" pitchFamily="34" charset="0"/>
              <a:buChar char="•"/>
            </a:pPr>
            <a:r>
              <a:rPr lang="en-US" sz="1200" kern="1200" dirty="0" smtClean="0">
                <a:solidFill>
                  <a:schemeClr val="tx1"/>
                </a:solidFill>
                <a:latin typeface="Arial" charset="0"/>
                <a:ea typeface="+mn-ea"/>
                <a:cs typeface="+mn-cs"/>
              </a:rPr>
              <a:t>SQL uses relational algebra to extract data from databases. </a:t>
            </a:r>
            <a:r>
              <a:rPr lang="en-US" sz="1200" b="0" kern="1200" dirty="0" smtClean="0">
                <a:solidFill>
                  <a:schemeClr val="tx1"/>
                </a:solidFill>
                <a:latin typeface="Arial" charset="0"/>
                <a:ea typeface="+mn-ea"/>
                <a:cs typeface="+mn-cs"/>
              </a:rPr>
              <a:t>Relational algebra </a:t>
            </a:r>
            <a:r>
              <a:rPr lang="en-US" sz="1200" kern="1200" dirty="0" smtClean="0">
                <a:solidFill>
                  <a:schemeClr val="tx1"/>
                </a:solidFill>
                <a:latin typeface="Arial" charset="0"/>
                <a:ea typeface="+mn-ea"/>
                <a:cs typeface="+mn-cs"/>
              </a:rPr>
              <a:t>is the use of English-like expressions that have variables and operations, much like algebraic equations. </a:t>
            </a:r>
            <a:endParaRPr lang="en-US" dirty="0"/>
          </a:p>
        </p:txBody>
      </p:sp>
      <p:sp>
        <p:nvSpPr>
          <p:cNvPr id="4" name="Slide Number Placeholder 3"/>
          <p:cNvSpPr>
            <a:spLocks noGrp="1"/>
          </p:cNvSpPr>
          <p:nvPr>
            <p:ph type="sldNum" sz="quarter" idx="10"/>
          </p:nvPr>
        </p:nvSpPr>
        <p:spPr/>
        <p:txBody>
          <a:bodyPr/>
          <a:lstStyle/>
          <a:p>
            <a:pPr>
              <a:defRPr/>
            </a:pPr>
            <a:fld id="{D5B004A9-1CEF-4D2A-87F9-FAA9116FC1AE}"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D452CAA-D12A-47EB-B1BB-67D910B3F0C6}" type="slidenum">
              <a:rPr lang="en-US">
                <a:latin typeface="Arial" pitchFamily="34" charset="0"/>
              </a:rPr>
              <a:pPr/>
              <a:t>19</a:t>
            </a:fld>
            <a:endParaRPr lang="en-US">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algn="just" eaLnBrk="1" hangingPunct="1">
              <a:buFontTx/>
              <a:buChar char="•"/>
            </a:pPr>
            <a:r>
              <a:rPr lang="en-US" dirty="0" smtClean="0">
                <a:latin typeface="Times New Roman" pitchFamily="18" charset="0"/>
              </a:rPr>
              <a:t>For any database, the most common form of output is a </a:t>
            </a:r>
            <a:r>
              <a:rPr lang="en-US" i="0" dirty="0" smtClean="0">
                <a:latin typeface="Times New Roman" pitchFamily="18" charset="0"/>
              </a:rPr>
              <a:t>printed </a:t>
            </a:r>
            <a:r>
              <a:rPr lang="en-US" dirty="0" smtClean="0">
                <a:latin typeface="Times New Roman" pitchFamily="18" charset="0"/>
              </a:rPr>
              <a:t>(or </a:t>
            </a:r>
            <a:r>
              <a:rPr lang="en-US" i="0" dirty="0" smtClean="0">
                <a:latin typeface="Times New Roman" pitchFamily="18" charset="0"/>
              </a:rPr>
              <a:t>electronic</a:t>
            </a:r>
            <a:r>
              <a:rPr lang="en-US" dirty="0" smtClean="0">
                <a:latin typeface="Times New Roman" pitchFamily="18" charset="0"/>
              </a:rPr>
              <a:t>) </a:t>
            </a:r>
            <a:r>
              <a:rPr lang="en-US" i="0" dirty="0" smtClean="0">
                <a:latin typeface="Times New Roman" pitchFamily="18" charset="0"/>
              </a:rPr>
              <a:t>report.</a:t>
            </a:r>
          </a:p>
          <a:p>
            <a:pPr eaLnBrk="1" hangingPunct="1">
              <a:buFontTx/>
              <a:buChar char="•"/>
            </a:pPr>
            <a:r>
              <a:rPr lang="en-US" dirty="0" smtClean="0">
                <a:latin typeface="Times New Roman" pitchFamily="18" charset="0"/>
              </a:rPr>
              <a:t>Businesses routinely summarize the data within their databases and compile </a:t>
            </a:r>
            <a:r>
              <a:rPr lang="en-US" i="1" dirty="0" smtClean="0">
                <a:latin typeface="Times New Roman" pitchFamily="18" charset="0"/>
              </a:rPr>
              <a:t>summary data reports</a:t>
            </a:r>
            <a:r>
              <a:rPr lang="en-US" dirty="0" smtClean="0">
                <a:latin typeface="Times New Roman" pitchFamily="18" charset="0"/>
              </a:rPr>
              <a:t>. </a:t>
            </a:r>
          </a:p>
          <a:p>
            <a:pPr eaLnBrk="1" hangingPunct="1">
              <a:buFontTx/>
              <a:buChar char="•"/>
            </a:pPr>
            <a:r>
              <a:rPr lang="en-US" dirty="0" smtClean="0">
                <a:latin typeface="Times New Roman" pitchFamily="18" charset="0"/>
              </a:rPr>
              <a:t>Database systems can also be used to </a:t>
            </a:r>
            <a:r>
              <a:rPr lang="en-US" i="1" dirty="0" smtClean="0">
                <a:latin typeface="Times New Roman" pitchFamily="18" charset="0"/>
              </a:rPr>
              <a:t>export</a:t>
            </a:r>
            <a:r>
              <a:rPr lang="en-US" dirty="0" smtClean="0">
                <a:latin typeface="Times New Roman" pitchFamily="18" charset="0"/>
              </a:rPr>
              <a:t> data to other applications. Exporting data involves putting it into an electronic file in a format that another application can understand.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latin typeface="Arial" charset="0"/>
                <a:ea typeface="+mn-ea"/>
                <a:cs typeface="+mn-cs"/>
              </a:rPr>
              <a:t>A simple list created in Microsoft Excel (as a spreadsheet) or in Microsoft Word (as a table) is often sufficient to organize simple tasks.</a:t>
            </a:r>
            <a:r>
              <a:rPr lang="en-US" sz="1200" kern="1200" cap="all" dirty="0" smtClean="0">
                <a:solidFill>
                  <a:schemeClr val="tx1"/>
                </a:solidFill>
                <a:latin typeface="Arial" charset="0"/>
                <a:ea typeface="+mn-ea"/>
                <a:cs typeface="+mn-cs"/>
              </a:rPr>
              <a:t>  </a:t>
            </a:r>
            <a:endParaRPr lang="en-US" sz="1200" kern="1200" dirty="0" smtClean="0">
              <a:solidFill>
                <a:schemeClr val="tx1"/>
              </a:solidFill>
              <a:latin typeface="Arial" charset="0"/>
              <a:ea typeface="+mn-ea"/>
              <a:cs typeface="+mn-cs"/>
            </a:endParaRPr>
          </a:p>
          <a:p>
            <a:pPr>
              <a:buFont typeface="Arial" pitchFamily="34" charset="0"/>
              <a:buChar char="•"/>
            </a:pPr>
            <a:r>
              <a:rPr lang="en-US" sz="1200" i="0" kern="1200" dirty="0" smtClean="0">
                <a:solidFill>
                  <a:schemeClr val="tx1"/>
                </a:solidFill>
                <a:latin typeface="Arial" charset="0"/>
                <a:ea typeface="+mn-ea"/>
                <a:cs typeface="+mn-cs"/>
              </a:rPr>
              <a:t>When </a:t>
            </a:r>
            <a:r>
              <a:rPr lang="en-US" sz="1200" i="1" kern="1200" dirty="0" smtClean="0">
                <a:solidFill>
                  <a:schemeClr val="tx1"/>
                </a:solidFill>
                <a:latin typeface="Arial" charset="0"/>
                <a:ea typeface="+mn-ea"/>
                <a:cs typeface="+mn-cs"/>
              </a:rPr>
              <a:t>complex</a:t>
            </a:r>
            <a:r>
              <a:rPr lang="en-US" sz="1200" kern="1200" dirty="0" smtClean="0">
                <a:solidFill>
                  <a:schemeClr val="tx1"/>
                </a:solidFill>
                <a:latin typeface="Arial" charset="0"/>
                <a:ea typeface="+mn-ea"/>
                <a:cs typeface="+mn-cs"/>
              </a:rPr>
              <a:t> information needs to be organized or more than one person needs to access it, a list no longer is efficient. </a:t>
            </a:r>
          </a:p>
          <a:p>
            <a:pPr>
              <a:buFont typeface="Arial" pitchFamily="34" charset="0"/>
              <a:buChar char="•"/>
            </a:pPr>
            <a:r>
              <a:rPr lang="en-US" sz="1200" kern="1200" dirty="0" smtClean="0">
                <a:solidFill>
                  <a:schemeClr val="tx1"/>
                </a:solidFill>
                <a:latin typeface="Arial" charset="0"/>
                <a:ea typeface="+mn-ea"/>
                <a:cs typeface="+mn-cs"/>
              </a:rPr>
              <a:t>Data duplicated</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between two lists causes data redundancy.</a:t>
            </a:r>
          </a:p>
          <a:p>
            <a:pPr>
              <a:buFont typeface="Arial" pitchFamily="34" charset="0"/>
              <a:buChar char="•"/>
            </a:pPr>
            <a:r>
              <a:rPr lang="en-US" sz="1200" kern="1200" dirty="0" smtClean="0">
                <a:solidFill>
                  <a:schemeClr val="tx1"/>
                </a:solidFill>
                <a:latin typeface="Arial" charset="0"/>
                <a:ea typeface="+mn-ea"/>
                <a:cs typeface="+mn-cs"/>
              </a:rPr>
              <a:t>Each time information in the list changes, multiple lists might need to be updated. It would be easy to overlook one or more lists or even one or more rows in the same list. This would lead to a state of </a:t>
            </a:r>
            <a:r>
              <a:rPr lang="en-US" sz="1200" b="0" kern="1200" dirty="0" smtClean="0">
                <a:solidFill>
                  <a:schemeClr val="tx1"/>
                </a:solidFill>
                <a:latin typeface="Arial" charset="0"/>
                <a:ea typeface="+mn-ea"/>
                <a:cs typeface="+mn-cs"/>
              </a:rPr>
              <a:t>data inconsistency</a:t>
            </a:r>
            <a:r>
              <a:rPr lang="en-US" sz="1200" kern="1200" dirty="0" smtClean="0">
                <a:solidFill>
                  <a:schemeClr val="tx1"/>
                </a:solidFill>
                <a:latin typeface="Arial" charset="0"/>
                <a:ea typeface="+mn-ea"/>
                <a:cs typeface="+mn-cs"/>
              </a:rPr>
              <a:t>.</a:t>
            </a:r>
          </a:p>
          <a:p>
            <a:pPr>
              <a:buFont typeface="Arial" pitchFamily="34" charset="0"/>
              <a:buChar char="•"/>
            </a:pPr>
            <a:r>
              <a:rPr lang="en-US" sz="1200" kern="1200" dirty="0" smtClean="0">
                <a:solidFill>
                  <a:schemeClr val="tx1"/>
                </a:solidFill>
                <a:latin typeface="Arial" charset="0"/>
                <a:ea typeface="+mn-ea"/>
                <a:cs typeface="+mn-cs"/>
              </a:rPr>
              <a:t>If data is entered twice, any reports that are generated based on this list will be inaccurate because of the duplicate data.</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latin typeface="Arial" charset="0"/>
                <a:ea typeface="+mn-ea"/>
                <a:cs typeface="+mn-cs"/>
              </a:rPr>
              <a:t>Reorganizing (or</a:t>
            </a:r>
            <a:r>
              <a:rPr lang="en-US" sz="1200" kern="1200" baseline="0" dirty="0" smtClean="0">
                <a:solidFill>
                  <a:schemeClr val="tx1"/>
                </a:solidFill>
                <a:latin typeface="Arial" charset="0"/>
                <a:ea typeface="+mn-ea"/>
                <a:cs typeface="+mn-cs"/>
              </a:rPr>
              <a:t> sorting) </a:t>
            </a:r>
            <a:r>
              <a:rPr lang="en-US" sz="1200" kern="1200" dirty="0" smtClean="0">
                <a:solidFill>
                  <a:schemeClr val="tx1"/>
                </a:solidFill>
                <a:latin typeface="Arial" charset="0"/>
                <a:ea typeface="+mn-ea"/>
                <a:cs typeface="+mn-cs"/>
              </a:rPr>
              <a:t>multiple lists can be labor intensive.</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latin typeface="Arial" charset="0"/>
                <a:ea typeface="+mn-ea"/>
                <a:cs typeface="+mn-cs"/>
              </a:rPr>
              <a:t>A final problem with lists is how to handle incomplete data. </a:t>
            </a:r>
            <a:endParaRPr lang="en-US" dirty="0"/>
          </a:p>
        </p:txBody>
      </p:sp>
      <p:sp>
        <p:nvSpPr>
          <p:cNvPr id="4" name="Slide Number Placeholder 3"/>
          <p:cNvSpPr>
            <a:spLocks noGrp="1"/>
          </p:cNvSpPr>
          <p:nvPr>
            <p:ph type="sldNum" sz="quarter" idx="10"/>
          </p:nvPr>
        </p:nvSpPr>
        <p:spPr/>
        <p:txBody>
          <a:bodyPr/>
          <a:lstStyle/>
          <a:p>
            <a:pPr>
              <a:defRPr/>
            </a:pPr>
            <a:fld id="{D5B004A9-1CEF-4D2A-87F9-FAA9116FC1AE}"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E6FB03E8-5507-4B98-8264-B6979C443417}" type="slidenum">
              <a:rPr lang="en-US">
                <a:latin typeface="Arial" pitchFamily="34" charset="0"/>
              </a:rPr>
              <a:pPr/>
              <a:t>20</a:t>
            </a:fld>
            <a:endParaRPr lang="en-US">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Relational databases operate by organizing data into various tables based on logical groupings. </a:t>
            </a:r>
          </a:p>
          <a:p>
            <a:pPr eaLnBrk="1" hangingPunct="1">
              <a:buFontTx/>
              <a:buChar char="•"/>
            </a:pPr>
            <a:r>
              <a:rPr lang="en-US" dirty="0" smtClean="0">
                <a:latin typeface="Times New Roman" pitchFamily="18" charset="0"/>
              </a:rPr>
              <a:t>In relational databases, the links between tables that define how the data is related are referred to as</a:t>
            </a:r>
            <a:r>
              <a:rPr lang="en-US" i="1" dirty="0" smtClean="0">
                <a:latin typeface="Times New Roman" pitchFamily="18" charset="0"/>
              </a:rPr>
              <a:t> relationships</a:t>
            </a:r>
            <a:r>
              <a:rPr lang="en-US" dirty="0" smtClean="0">
                <a:latin typeface="Times New Roman" pitchFamily="18" charset="0"/>
              </a:rPr>
              <a:t>.</a:t>
            </a:r>
          </a:p>
          <a:p>
            <a:pPr marL="0" marR="0" indent="0" algn="l" defTabSz="914400" rtl="0" eaLnBrk="1" fontAlgn="base" latinLnBrk="0" hangingPunct="1">
              <a:lnSpc>
                <a:spcPct val="100000"/>
              </a:lnSpc>
              <a:spcBef>
                <a:spcPct val="30000"/>
              </a:spcBef>
              <a:spcAft>
                <a:spcPct val="0"/>
              </a:spcAft>
              <a:buClrTx/>
              <a:buSzTx/>
              <a:buFontTx/>
              <a:buChar char="•"/>
              <a:tabLst/>
              <a:defRPr/>
            </a:pPr>
            <a:r>
              <a:rPr lang="en-US" dirty="0" smtClean="0">
                <a:latin typeface="Times New Roman" pitchFamily="18" charset="0"/>
              </a:rPr>
              <a:t>To establish a relationship between two tables, the tables must have a common field (or column</a:t>
            </a:r>
            <a:r>
              <a:rPr lang="en-US" b="0" dirty="0" smtClean="0">
                <a:latin typeface="Times New Roman" pitchFamily="18" charset="0"/>
              </a:rPr>
              <a:t>).</a:t>
            </a:r>
            <a:r>
              <a:rPr lang="en-US" dirty="0" smtClean="0">
                <a:latin typeface="Times New Roman" pitchFamily="18" charset="0"/>
              </a:rPr>
              <a:t> </a:t>
            </a:r>
            <a:r>
              <a:rPr lang="en-US" sz="1200" kern="1200" dirty="0" smtClean="0">
                <a:solidFill>
                  <a:schemeClr val="tx1"/>
                </a:solidFill>
                <a:latin typeface="Arial" charset="0"/>
                <a:ea typeface="+mn-ea"/>
                <a:cs typeface="+mn-cs"/>
              </a:rPr>
              <a:t>The fields do not have to have the same field name as long as they contain the same data.</a:t>
            </a:r>
          </a:p>
          <a:p>
            <a:pPr eaLnBrk="1" hangingPunct="1">
              <a:buFontTx/>
              <a:buChar char="•"/>
            </a:pPr>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eaLnBrk="1"/>
            <a:r>
              <a:rPr lang="en-US" dirty="0" smtClean="0">
                <a:latin typeface="Arial" pitchFamily="34" charset="0"/>
              </a:rPr>
              <a:t>Relationships in databases can take three forms: one-to-one, one-to-many, or many-to-many. </a:t>
            </a:r>
          </a:p>
          <a:p>
            <a:pPr eaLnBrk="1">
              <a:buFontTx/>
              <a:buChar char="•"/>
            </a:pPr>
            <a:r>
              <a:rPr lang="en-US" dirty="0" smtClean="0">
                <a:latin typeface="Arial" pitchFamily="34" charset="0"/>
              </a:rPr>
              <a:t>A </a:t>
            </a:r>
            <a:r>
              <a:rPr lang="en-US" i="1" dirty="0" smtClean="0">
                <a:latin typeface="Arial" pitchFamily="34" charset="0"/>
              </a:rPr>
              <a:t>one-to-one relationship</a:t>
            </a:r>
            <a:r>
              <a:rPr lang="en-US" dirty="0" smtClean="0">
                <a:latin typeface="Arial" pitchFamily="34" charset="0"/>
              </a:rPr>
              <a:t> indicates that for each record in a table, there is only one corresponding record in a related table. For example, a parking space can be occupied by only one car at a time, so a table that links assigned parking spaces to a table of faculty members would have a one-to-one relationship. One-to-one relationships occur most frequently in relational databases.</a:t>
            </a:r>
          </a:p>
          <a:p>
            <a:pPr eaLnBrk="1">
              <a:buFontTx/>
              <a:buChar char="•"/>
            </a:pPr>
            <a:r>
              <a:rPr lang="en-US" dirty="0" smtClean="0">
                <a:latin typeface="Arial" pitchFamily="34" charset="0"/>
              </a:rPr>
              <a:t>A </a:t>
            </a:r>
            <a:r>
              <a:rPr lang="en-US" i="1" dirty="0" smtClean="0">
                <a:latin typeface="Arial" pitchFamily="34" charset="0"/>
              </a:rPr>
              <a:t>one-to-many relationship</a:t>
            </a:r>
            <a:r>
              <a:rPr lang="en-US" b="1" dirty="0" smtClean="0">
                <a:latin typeface="Arial" pitchFamily="34" charset="0"/>
              </a:rPr>
              <a:t> </a:t>
            </a:r>
            <a:r>
              <a:rPr lang="en-US" dirty="0" smtClean="0">
                <a:latin typeface="Arial" pitchFamily="34" charset="0"/>
              </a:rPr>
              <a:t>is characterized by a record in one table being related to multiple records in another table. </a:t>
            </a:r>
            <a:r>
              <a:rPr lang="en-AU" dirty="0" smtClean="0">
                <a:latin typeface="Arial" pitchFamily="34" charset="0"/>
              </a:rPr>
              <a:t>For</a:t>
            </a:r>
            <a:r>
              <a:rPr lang="en-AU" baseline="0" dirty="0" smtClean="0">
                <a:latin typeface="Arial" pitchFamily="34" charset="0"/>
              </a:rPr>
              <a:t> example,</a:t>
            </a:r>
            <a:r>
              <a:rPr lang="en-AU" dirty="0" smtClean="0">
                <a:latin typeface="Arial" pitchFamily="34" charset="0"/>
              </a:rPr>
              <a:t> s</a:t>
            </a:r>
            <a:r>
              <a:rPr lang="en-US" dirty="0" err="1" smtClean="0">
                <a:latin typeface="Arial" pitchFamily="34" charset="0"/>
              </a:rPr>
              <a:t>tudents</a:t>
            </a:r>
            <a:r>
              <a:rPr lang="en-US" dirty="0" smtClean="0">
                <a:latin typeface="Arial" pitchFamily="34" charset="0"/>
              </a:rPr>
              <a:t> can register for many classes, but each registration record can be related to only one student.</a:t>
            </a:r>
          </a:p>
          <a:p>
            <a:pPr eaLnBrk="1">
              <a:buFontTx/>
              <a:buChar char="•"/>
            </a:pPr>
            <a:r>
              <a:rPr lang="en-US" i="1" dirty="0" smtClean="0">
                <a:latin typeface="Arial" pitchFamily="34" charset="0"/>
              </a:rPr>
              <a:t>Many-to-many relationships</a:t>
            </a:r>
            <a:r>
              <a:rPr lang="en-US" dirty="0" smtClean="0">
                <a:latin typeface="Arial" pitchFamily="34" charset="0"/>
              </a:rPr>
              <a:t> are characterized by records in one table being related to multiple records in a second table and vice versa. For instance, a table of students could be related to a table of student employers. The employers could employ many students, and students could work for more than one employer.</a:t>
            </a:r>
          </a:p>
          <a:p>
            <a:pPr eaLnBrk="1"/>
            <a:r>
              <a:rPr lang="en-AU" dirty="0" smtClean="0">
                <a:latin typeface="Arial" pitchFamily="34" charset="0"/>
              </a:rPr>
              <a:t> </a:t>
            </a:r>
            <a:endParaRPr lang="en-US" dirty="0" smtClean="0">
              <a:latin typeface="Arial" pitchFamily="34" charset="0"/>
            </a:endParaRPr>
          </a:p>
          <a:p>
            <a:pPr eaLnBrk="1" hangingPunct="1"/>
            <a:endParaRPr lang="en-US" dirty="0" smtClean="0">
              <a:latin typeface="Arial" pitchFamily="34" charset="0"/>
            </a:endParaRPr>
          </a:p>
        </p:txBody>
      </p:sp>
      <p:sp>
        <p:nvSpPr>
          <p:cNvPr id="90116" name="Slide Number Placeholder 3"/>
          <p:cNvSpPr>
            <a:spLocks noGrp="1"/>
          </p:cNvSpPr>
          <p:nvPr>
            <p:ph type="sldNum" sz="quarter" idx="5"/>
          </p:nvPr>
        </p:nvSpPr>
        <p:spPr>
          <a:noFill/>
        </p:spPr>
        <p:txBody>
          <a:bodyPr/>
          <a:lstStyle/>
          <a:p>
            <a:fld id="{A7859AE9-3ECF-4F7B-B149-4F2F6A176A43}" type="slidenum">
              <a:rPr lang="en-US">
                <a:latin typeface="Arial" pitchFamily="34" charset="0"/>
              </a:rPr>
              <a:pPr/>
              <a:t>21</a:t>
            </a:fld>
            <a:endParaRPr lang="en-US">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28644F9B-02C0-4CE4-A67B-D45AEF777521}" type="slidenum">
              <a:rPr lang="en-US">
                <a:latin typeface="Arial" pitchFamily="34" charset="0"/>
              </a:rPr>
              <a:pPr/>
              <a:t>22</a:t>
            </a:fld>
            <a:endParaRPr lang="en-US">
              <a:latin typeface="Arial"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buFontTx/>
              <a:buChar char="•"/>
            </a:pPr>
            <a:r>
              <a:rPr lang="en-US" dirty="0" smtClean="0">
                <a:latin typeface="Times New Roman" pitchFamily="18" charset="0"/>
              </a:rPr>
              <a:t>In databases, the goal is to reduce data redundancy by recording data only once. This process is called </a:t>
            </a:r>
            <a:r>
              <a:rPr lang="en-US" i="1" dirty="0" smtClean="0">
                <a:latin typeface="Times New Roman" pitchFamily="18" charset="0"/>
              </a:rPr>
              <a:t>normalization</a:t>
            </a:r>
            <a:r>
              <a:rPr lang="en-US" dirty="0" smtClean="0">
                <a:latin typeface="Times New Roman" pitchFamily="18" charset="0"/>
              </a:rPr>
              <a:t> of the data.</a:t>
            </a:r>
          </a:p>
          <a:p>
            <a:pPr eaLnBrk="1" hangingPunct="1">
              <a:buFontTx/>
              <a:buChar char="•"/>
            </a:pPr>
            <a:r>
              <a:rPr lang="en-US" dirty="0" smtClean="0">
                <a:solidFill>
                  <a:srgbClr val="000000"/>
                </a:solidFill>
                <a:latin typeface="Times" pitchFamily="18" charset="0"/>
              </a:rPr>
              <a:t>To get tables to work together, a foreign key</a:t>
            </a:r>
            <a:r>
              <a:rPr lang="en-US" b="1" dirty="0" smtClean="0">
                <a:solidFill>
                  <a:srgbClr val="000000"/>
                </a:solidFill>
                <a:latin typeface="Times" pitchFamily="18" charset="0"/>
              </a:rPr>
              <a:t> </a:t>
            </a:r>
            <a:r>
              <a:rPr lang="en-US" dirty="0" smtClean="0">
                <a:solidFill>
                  <a:srgbClr val="000000"/>
                </a:solidFill>
                <a:latin typeface="Times" pitchFamily="18" charset="0"/>
              </a:rPr>
              <a:t>is used.</a:t>
            </a:r>
            <a:r>
              <a:rPr lang="en-US" b="1" dirty="0" smtClean="0">
                <a:solidFill>
                  <a:srgbClr val="000000"/>
                </a:solidFill>
                <a:latin typeface="Times" pitchFamily="18" charset="0"/>
              </a:rPr>
              <a:t> </a:t>
            </a:r>
            <a:r>
              <a:rPr lang="en-US" dirty="0" smtClean="0">
                <a:solidFill>
                  <a:srgbClr val="000000"/>
                </a:solidFill>
                <a:latin typeface="Times" pitchFamily="18" charset="0"/>
              </a:rPr>
              <a:t>A </a:t>
            </a:r>
            <a:r>
              <a:rPr lang="en-US" i="1" dirty="0" smtClean="0">
                <a:solidFill>
                  <a:srgbClr val="000000"/>
                </a:solidFill>
                <a:latin typeface="Times" pitchFamily="18" charset="0"/>
              </a:rPr>
              <a:t>foreign key</a:t>
            </a:r>
            <a:r>
              <a:rPr lang="en-US" b="1" dirty="0" smtClean="0">
                <a:solidFill>
                  <a:srgbClr val="000000"/>
                </a:solidFill>
                <a:latin typeface="Times" pitchFamily="18" charset="0"/>
              </a:rPr>
              <a:t> </a:t>
            </a:r>
            <a:r>
              <a:rPr lang="en-US" dirty="0" smtClean="0">
                <a:solidFill>
                  <a:srgbClr val="000000"/>
                </a:solidFill>
                <a:latin typeface="Times" pitchFamily="18" charset="0"/>
              </a:rPr>
              <a:t>is</a:t>
            </a:r>
            <a:r>
              <a:rPr lang="en-US" b="1" dirty="0" smtClean="0">
                <a:solidFill>
                  <a:srgbClr val="000000"/>
                </a:solidFill>
                <a:latin typeface="Times" pitchFamily="18" charset="0"/>
              </a:rPr>
              <a:t> </a:t>
            </a:r>
            <a:r>
              <a:rPr lang="en-US" dirty="0" smtClean="0">
                <a:solidFill>
                  <a:srgbClr val="000000"/>
                </a:solidFill>
                <a:latin typeface="Times" pitchFamily="18" charset="0"/>
              </a:rPr>
              <a:t>the primary key of another table that is included in another table for the purpose of establishing relationships with that other table.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BA2EA251-92E8-468E-90E4-DC3FC49B248E}" type="slidenum">
              <a:rPr lang="en-US">
                <a:latin typeface="Arial" pitchFamily="34" charset="0"/>
              </a:rPr>
              <a:pPr/>
              <a:t>23</a:t>
            </a:fld>
            <a:endParaRPr lang="en-US">
              <a:latin typeface="Arial"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buFontTx/>
              <a:buChar char="•"/>
            </a:pPr>
            <a:r>
              <a:rPr lang="en-US" dirty="0" smtClean="0">
                <a:latin typeface="Times New Roman" pitchFamily="18" charset="0"/>
              </a:rPr>
              <a:t>A </a:t>
            </a:r>
            <a:r>
              <a:rPr lang="en-US" i="1" dirty="0" smtClean="0">
                <a:latin typeface="Times New Roman" pitchFamily="18" charset="0"/>
              </a:rPr>
              <a:t>data warehouse</a:t>
            </a:r>
            <a:r>
              <a:rPr lang="en-US" dirty="0" smtClean="0">
                <a:latin typeface="Times New Roman" pitchFamily="18" charset="0"/>
              </a:rPr>
              <a:t> is a large-scale electronic repository of data that contains and organizes in one place all the data related to an organization. Individual databases contain a wealth of information, but each database’s information usually pertains to one topic.</a:t>
            </a:r>
          </a:p>
          <a:p>
            <a:pPr eaLnBrk="1" hangingPunct="1">
              <a:buFontTx/>
              <a:buChar char="•"/>
            </a:pPr>
            <a:r>
              <a:rPr lang="en-US" dirty="0" smtClean="0">
                <a:latin typeface="Times New Roman" pitchFamily="18" charset="0"/>
              </a:rPr>
              <a:t>Data warehouses consolidate information from disparate sources to present an enterprise-wide view of business operations.</a:t>
            </a:r>
          </a:p>
          <a:p>
            <a:pPr eaLnBrk="1" hangingPunct="1">
              <a:buFontTx/>
              <a:buChar char="•"/>
            </a:pPr>
            <a:r>
              <a:rPr lang="en-US" dirty="0" smtClean="0">
                <a:latin typeface="Times New Roman" pitchFamily="18" charset="0"/>
              </a:rPr>
              <a:t>Data in the data warehouse is organized by subject. Most databases focus on one specific operational aspect of business operations.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36EBFAF7-5B56-4E14-A1D8-3C4683395413}" type="slidenum">
              <a:rPr lang="en-US">
                <a:latin typeface="Arial" pitchFamily="34" charset="0"/>
              </a:rPr>
              <a:pPr/>
              <a:t>24</a:t>
            </a:fld>
            <a:endParaRPr lang="en-US">
              <a:latin typeface="Arial" pitchFamily="34"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lnSpc>
                <a:spcPct val="96000"/>
              </a:lnSpc>
              <a:spcBef>
                <a:spcPts val="400"/>
              </a:spcBef>
              <a:spcAft>
                <a:spcPts val="200"/>
              </a:spcAft>
              <a:buFontTx/>
              <a:buChar char="•"/>
            </a:pPr>
            <a:r>
              <a:rPr lang="en-US" noProof="1" smtClean="0">
                <a:latin typeface="Times New Roman" pitchFamily="18" charset="0"/>
              </a:rPr>
              <a:t>Source data for data warehouses can come from three places:</a:t>
            </a:r>
          </a:p>
          <a:p>
            <a:pPr marL="742950" lvl="1" indent="-285750" eaLnBrk="1" hangingPunct="1">
              <a:lnSpc>
                <a:spcPct val="96000"/>
              </a:lnSpc>
              <a:spcBef>
                <a:spcPts val="400"/>
              </a:spcBef>
              <a:spcAft>
                <a:spcPts val="200"/>
              </a:spcAft>
              <a:buFontTx/>
              <a:buChar char="•"/>
            </a:pPr>
            <a:r>
              <a:rPr lang="en-US" noProof="1" smtClean="0">
                <a:latin typeface="Times New Roman" pitchFamily="18" charset="0"/>
              </a:rPr>
              <a:t>Internal sources (such as company databases)</a:t>
            </a:r>
          </a:p>
          <a:p>
            <a:pPr marL="742950" lvl="1" indent="-285750" eaLnBrk="1" hangingPunct="1">
              <a:lnSpc>
                <a:spcPct val="96000"/>
              </a:lnSpc>
              <a:spcBef>
                <a:spcPts val="200"/>
              </a:spcBef>
              <a:spcAft>
                <a:spcPts val="200"/>
              </a:spcAft>
              <a:buFontTx/>
              <a:buChar char="•"/>
            </a:pPr>
            <a:r>
              <a:rPr lang="en-US" noProof="1" smtClean="0">
                <a:latin typeface="Times New Roman" pitchFamily="18" charset="0"/>
              </a:rPr>
              <a:t>External sources (suppliers, vendors, and so on)</a:t>
            </a:r>
          </a:p>
          <a:p>
            <a:pPr marL="742950" lvl="1" indent="-285750" eaLnBrk="1" hangingPunct="1">
              <a:lnSpc>
                <a:spcPct val="96000"/>
              </a:lnSpc>
              <a:spcBef>
                <a:spcPts val="200"/>
              </a:spcBef>
              <a:spcAft>
                <a:spcPts val="600"/>
              </a:spcAft>
              <a:buFontTx/>
              <a:buChar char="•"/>
            </a:pPr>
            <a:r>
              <a:rPr lang="en-US" noProof="1" smtClean="0">
                <a:latin typeface="Times New Roman" pitchFamily="18" charset="0"/>
              </a:rPr>
              <a:t>Customers or visitors to the company Web site</a:t>
            </a:r>
          </a:p>
          <a:p>
            <a:pPr eaLnBrk="1" hangingPunct="1">
              <a:lnSpc>
                <a:spcPct val="96000"/>
              </a:lnSpc>
              <a:spcBef>
                <a:spcPts val="200"/>
              </a:spcBef>
              <a:spcAft>
                <a:spcPts val="600"/>
              </a:spcAft>
              <a:buFontTx/>
              <a:buChar char="•"/>
            </a:pPr>
            <a:r>
              <a:rPr lang="en-US" dirty="0" smtClean="0">
                <a:latin typeface="Times New Roman" pitchFamily="18" charset="0"/>
              </a:rPr>
              <a:t>Companies can use software on their Web sites to capture information about each click that users make as they navigate through the site. This information is referred to as </a:t>
            </a:r>
            <a:r>
              <a:rPr lang="en-US" i="1" dirty="0" err="1" smtClean="0">
                <a:latin typeface="Times New Roman" pitchFamily="18" charset="0"/>
              </a:rPr>
              <a:t>clickstream</a:t>
            </a:r>
            <a:r>
              <a:rPr lang="en-US" i="1" dirty="0" smtClean="0">
                <a:latin typeface="Times New Roman" pitchFamily="18" charset="0"/>
              </a:rPr>
              <a:t> data</a:t>
            </a:r>
            <a:r>
              <a:rPr lang="en-US" dirty="0" smtClean="0">
                <a:latin typeface="Times New Roman" pitchFamily="18" charset="0"/>
              </a:rPr>
              <a:t>.</a:t>
            </a:r>
            <a:r>
              <a:rPr lang="en-US" i="1" dirty="0" smtClean="0">
                <a:latin typeface="Times New Roman" pitchFamily="18" charset="0"/>
              </a:rPr>
              <a:t> </a:t>
            </a:r>
            <a:endParaRPr lang="en-US" i="1" noProof="1" smtClean="0">
              <a:latin typeface="Times New Roman" pitchFamily="18" charset="0"/>
            </a:endParaRPr>
          </a:p>
          <a:p>
            <a:pPr eaLnBrk="1" hangingPunct="1">
              <a:lnSpc>
                <a:spcPct val="96000"/>
              </a:lnSpc>
              <a:spcBef>
                <a:spcPts val="200"/>
              </a:spcBef>
              <a:spcAft>
                <a:spcPts val="600"/>
              </a:spcAft>
            </a:pPr>
            <a:endParaRPr lang="en-US" i="1" dirty="0"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29AE9F97-604F-4BD9-9702-E6872815FC13}" type="slidenum">
              <a:rPr lang="en-US">
                <a:latin typeface="Arial" pitchFamily="34" charset="0"/>
              </a:rPr>
              <a:pPr/>
              <a:t>25</a:t>
            </a:fld>
            <a:endParaRPr lang="en-US">
              <a:latin typeface="Arial"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lnSpc>
                <a:spcPct val="96000"/>
              </a:lnSpc>
              <a:spcBef>
                <a:spcPts val="400"/>
              </a:spcBef>
              <a:spcAft>
                <a:spcPts val="200"/>
              </a:spcAft>
              <a:buFontTx/>
              <a:buChar char="•"/>
            </a:pPr>
            <a:r>
              <a:rPr lang="en-US" dirty="0" smtClean="0">
                <a:latin typeface="Times New Roman" pitchFamily="18" charset="0"/>
              </a:rPr>
              <a:t>No two source databases are the same. Therefore, although two databases might contain similar information (such as customer names and addresses), the format of the data most likely is different in each database. Therefore, source data must be “staged” before entering the data warehouse. </a:t>
            </a:r>
          </a:p>
          <a:p>
            <a:pPr eaLnBrk="1" hangingPunct="1">
              <a:lnSpc>
                <a:spcPct val="96000"/>
              </a:lnSpc>
              <a:spcBef>
                <a:spcPts val="400"/>
              </a:spcBef>
              <a:spcAft>
                <a:spcPts val="200"/>
              </a:spcAft>
              <a:buFontTx/>
              <a:buChar char="•"/>
            </a:pPr>
            <a:r>
              <a:rPr lang="en-US" i="1" dirty="0" smtClean="0">
                <a:latin typeface="Times New Roman" pitchFamily="18" charset="0"/>
              </a:rPr>
              <a:t>Data staging</a:t>
            </a:r>
            <a:r>
              <a:rPr lang="en-US" dirty="0" smtClean="0">
                <a:latin typeface="Times New Roman" pitchFamily="18" charset="0"/>
              </a:rPr>
              <a:t>  consists of three steps:</a:t>
            </a:r>
          </a:p>
          <a:p>
            <a:pPr lvl="1" eaLnBrk="1" hangingPunct="1">
              <a:lnSpc>
                <a:spcPct val="96000"/>
              </a:lnSpc>
              <a:spcBef>
                <a:spcPts val="600"/>
              </a:spcBef>
              <a:spcAft>
                <a:spcPts val="200"/>
              </a:spcAft>
            </a:pPr>
            <a:r>
              <a:rPr lang="en-US" noProof="1" smtClean="0">
                <a:latin typeface="Times New Roman" pitchFamily="18" charset="0"/>
              </a:rPr>
              <a:t>1. Extraction of the data from source databases</a:t>
            </a:r>
          </a:p>
          <a:p>
            <a:pPr lvl="1" eaLnBrk="1" hangingPunct="1">
              <a:lnSpc>
                <a:spcPct val="96000"/>
              </a:lnSpc>
              <a:spcBef>
                <a:spcPts val="200"/>
              </a:spcBef>
              <a:spcAft>
                <a:spcPts val="200"/>
              </a:spcAft>
            </a:pPr>
            <a:r>
              <a:rPr lang="en-US" noProof="1" smtClean="0">
                <a:latin typeface="Times New Roman" pitchFamily="18" charset="0"/>
              </a:rPr>
              <a:t>2. Transformation (reformatting) of the data</a:t>
            </a:r>
          </a:p>
          <a:p>
            <a:pPr lvl="1" eaLnBrk="1" hangingPunct="1">
              <a:lnSpc>
                <a:spcPct val="96000"/>
              </a:lnSpc>
              <a:spcBef>
                <a:spcPts val="200"/>
              </a:spcBef>
              <a:spcAft>
                <a:spcPts val="600"/>
              </a:spcAft>
            </a:pPr>
            <a:r>
              <a:rPr lang="en-US" noProof="1" smtClean="0">
                <a:latin typeface="Times New Roman" pitchFamily="18" charset="0"/>
              </a:rPr>
              <a:t>3. Storage of the data in the warehouse</a:t>
            </a:r>
          </a:p>
          <a:p>
            <a:pPr eaLnBrk="1" hangingPunct="1">
              <a:lnSpc>
                <a:spcPct val="96000"/>
              </a:lnSpc>
              <a:spcBef>
                <a:spcPts val="400"/>
              </a:spcBef>
              <a:spcAft>
                <a:spcPts val="200"/>
              </a:spcAft>
              <a:buFontTx/>
              <a:buChar char="•"/>
            </a:pPr>
            <a:r>
              <a:rPr lang="en-US" dirty="0" smtClean="0">
                <a:latin typeface="Times New Roman" pitchFamily="18" charset="0"/>
              </a:rPr>
              <a:t>Many software programs and procedures may need to be created to extract the data from varied sources and to reformat it for storage in the data warehouse. </a:t>
            </a:r>
            <a:endParaRPr lang="en-US" noProof="1" smtClean="0">
              <a:latin typeface="Times New Roman" pitchFamily="18" charset="0"/>
            </a:endParaRPr>
          </a:p>
          <a:p>
            <a:pPr eaLnBrk="1" hangingPunct="1">
              <a:lnSpc>
                <a:spcPct val="96000"/>
              </a:lnSpc>
              <a:spcBef>
                <a:spcPts val="200"/>
              </a:spcBef>
              <a:spcAft>
                <a:spcPts val="600"/>
              </a:spcAft>
            </a:pPr>
            <a:endParaRPr lang="en-US" dirty="0"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0076E649-FC9E-4DA4-8FA3-4E815640932D}" type="slidenum">
              <a:rPr lang="en-US">
                <a:latin typeface="Arial" pitchFamily="34" charset="0"/>
              </a:rPr>
              <a:pPr/>
              <a:t>26</a:t>
            </a:fld>
            <a:endParaRPr lang="en-US">
              <a:latin typeface="Arial" pitchFamily="34"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buFontTx/>
              <a:buChar char="•"/>
            </a:pPr>
            <a:r>
              <a:rPr lang="en-US" dirty="0" smtClean="0">
                <a:latin typeface="Times New Roman" pitchFamily="18" charset="0"/>
              </a:rPr>
              <a:t>Looking for the data you need in a data warehouse can be daunting when there are terabytes of data. Therefore, small slices of the data warehouse, called</a:t>
            </a:r>
            <a:r>
              <a:rPr lang="en-US" b="1" dirty="0" smtClean="0">
                <a:latin typeface="Times New Roman" pitchFamily="18" charset="0"/>
              </a:rPr>
              <a:t> </a:t>
            </a:r>
            <a:r>
              <a:rPr lang="en-US" i="1" dirty="0" smtClean="0">
                <a:latin typeface="Times New Roman" pitchFamily="18" charset="0"/>
              </a:rPr>
              <a:t>data marts</a:t>
            </a:r>
            <a:r>
              <a:rPr lang="en-US" dirty="0" smtClean="0">
                <a:latin typeface="Times New Roman" pitchFamily="18" charset="0"/>
              </a:rPr>
              <a:t>, are often created.</a:t>
            </a:r>
          </a:p>
          <a:p>
            <a:pPr eaLnBrk="1" hangingPunct="1">
              <a:buFontTx/>
              <a:buChar char="•"/>
            </a:pPr>
            <a:r>
              <a:rPr lang="en-US" dirty="0" smtClean="0">
                <a:latin typeface="Times New Roman" pitchFamily="18" charset="0"/>
              </a:rPr>
              <a:t> Whereas data warehouses have an enterprise-wide depth, the information in data marts pertains to a single department or are used by a specific employee group.</a:t>
            </a:r>
            <a:endParaRPr lang="en-US" noProof="1" smtClean="0">
              <a:latin typeface="Times New Roman" pitchFamily="18" charset="0"/>
            </a:endParaRPr>
          </a:p>
          <a:p>
            <a:pPr eaLnBrk="1" hangingPunct="1">
              <a:lnSpc>
                <a:spcPct val="96000"/>
              </a:lnSpc>
              <a:spcBef>
                <a:spcPts val="200"/>
              </a:spcBef>
              <a:spcAft>
                <a:spcPts val="600"/>
              </a:spcAft>
            </a:pPr>
            <a:endParaRPr lang="en-US" dirty="0"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C0566B53-0C4A-4022-BD43-4AE6100BD923}" type="slidenum">
              <a:rPr lang="en-US">
                <a:latin typeface="Arial" pitchFamily="34" charset="0"/>
              </a:rPr>
              <a:pPr/>
              <a:t>27</a:t>
            </a:fld>
            <a:endParaRPr lang="en-US">
              <a:latin typeface="Arial"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dirty="0" smtClean="0">
                <a:latin typeface="Arial" pitchFamily="34" charset="0"/>
              </a:rPr>
              <a:t>In this case, we see the data warehouse DBMS at the center of things, collecting properly formatted data and responding to queries using a special query tool called Online Analytical Processing (OLAP), a standard for viewing data warehouse items. Data marts for departmental information are also set up by the DBMS.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1B46F123-7278-4018-AE7E-C5F0B3C371D4}" type="slidenum">
              <a:rPr lang="en-US">
                <a:latin typeface="Arial" pitchFamily="34" charset="0"/>
              </a:rPr>
              <a:pPr/>
              <a:t>28</a:t>
            </a:fld>
            <a:endParaRPr lang="en-US">
              <a:latin typeface="Arial" pitchFamily="34"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buFontTx/>
              <a:buChar char="•"/>
            </a:pPr>
            <a:r>
              <a:rPr lang="en-US" i="1" dirty="0" smtClean="0">
                <a:latin typeface="Helvetica" pitchFamily="34" charset="0"/>
              </a:rPr>
              <a:t>Information systems</a:t>
            </a:r>
            <a:r>
              <a:rPr lang="en-US" dirty="0" smtClean="0">
                <a:latin typeface="Helvetica" pitchFamily="34" charset="0"/>
              </a:rPr>
              <a:t> are software-based solutions used to gather and analyze information. Databases, data marts, and data warehouses are integral parts of information systems because they store the information that makes information systems functional.</a:t>
            </a:r>
          </a:p>
          <a:p>
            <a:pPr eaLnBrk="1" hangingPunct="1">
              <a:buFontTx/>
              <a:buChar char="•"/>
            </a:pPr>
            <a:r>
              <a:rPr lang="en-US" dirty="0" smtClean="0">
                <a:latin typeface="Times New Roman" pitchFamily="18" charset="0"/>
              </a:rPr>
              <a:t>All information systems perform similar functions, including</a:t>
            </a:r>
          </a:p>
          <a:p>
            <a:pPr lvl="1" eaLnBrk="1" hangingPunct="1">
              <a:buFontTx/>
              <a:buChar char="•"/>
            </a:pPr>
            <a:r>
              <a:rPr lang="en-US" dirty="0" smtClean="0">
                <a:latin typeface="Times New Roman" pitchFamily="18" charset="0"/>
              </a:rPr>
              <a:t>Acquiring data</a:t>
            </a:r>
          </a:p>
          <a:p>
            <a:pPr lvl="1" eaLnBrk="1" hangingPunct="1">
              <a:buFontTx/>
              <a:buChar char="•"/>
            </a:pPr>
            <a:r>
              <a:rPr lang="en-US" dirty="0" smtClean="0">
                <a:latin typeface="Times New Roman" pitchFamily="18" charset="0"/>
              </a:rPr>
              <a:t>Processing that data into information</a:t>
            </a:r>
          </a:p>
          <a:p>
            <a:pPr lvl="1" eaLnBrk="1" hangingPunct="1">
              <a:buFontTx/>
              <a:buChar char="•"/>
            </a:pPr>
            <a:r>
              <a:rPr lang="en-US" dirty="0" smtClean="0">
                <a:latin typeface="Times New Roman" pitchFamily="18" charset="0"/>
              </a:rPr>
              <a:t>Storing the data</a:t>
            </a:r>
          </a:p>
          <a:p>
            <a:pPr lvl="1" eaLnBrk="1" hangingPunct="1">
              <a:buFontTx/>
              <a:buChar char="•"/>
            </a:pPr>
            <a:r>
              <a:rPr lang="en-US" dirty="0" smtClean="0">
                <a:latin typeface="Times New Roman" pitchFamily="18" charset="0"/>
              </a:rPr>
              <a:t>Providing the user with output options with which to make the information meaningful and useful</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AF15A36B-B36C-477C-82E4-584CF54B01A3}" type="slidenum">
              <a:rPr lang="en-US">
                <a:latin typeface="Arial" pitchFamily="34" charset="0"/>
              </a:rPr>
              <a:pPr/>
              <a:t>29</a:t>
            </a:fld>
            <a:endParaRPr lang="en-US">
              <a:latin typeface="Arial"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buFontTx/>
              <a:buChar char="•"/>
            </a:pPr>
            <a:r>
              <a:rPr lang="en-US" dirty="0" smtClean="0">
                <a:latin typeface="Times New Roman" pitchFamily="18" charset="0"/>
              </a:rPr>
              <a:t>A </a:t>
            </a:r>
            <a:r>
              <a:rPr lang="en-US" i="1" dirty="0" smtClean="0">
                <a:latin typeface="Times New Roman" pitchFamily="18" charset="0"/>
              </a:rPr>
              <a:t>transaction processing system (</a:t>
            </a:r>
            <a:r>
              <a:rPr lang="en-US" i="1" dirty="0" err="1" smtClean="0">
                <a:latin typeface="Times New Roman" pitchFamily="18" charset="0"/>
              </a:rPr>
              <a:t>TPS</a:t>
            </a:r>
            <a:r>
              <a:rPr lang="en-US" i="1" dirty="0" smtClean="0">
                <a:latin typeface="Times New Roman" pitchFamily="18" charset="0"/>
              </a:rPr>
              <a:t>)</a:t>
            </a:r>
            <a:r>
              <a:rPr lang="en-US" dirty="0" smtClean="0">
                <a:latin typeface="Times New Roman" pitchFamily="18" charset="0"/>
              </a:rPr>
              <a:t> is used to keep track of everyday business activities. </a:t>
            </a:r>
          </a:p>
          <a:p>
            <a:pPr eaLnBrk="1" hangingPunct="1">
              <a:buFontTx/>
              <a:buChar char="•"/>
            </a:pPr>
            <a:r>
              <a:rPr lang="en-US" i="1" dirty="0" smtClean="0">
                <a:latin typeface="Times New Roman" pitchFamily="18" charset="0"/>
              </a:rPr>
              <a:t>Batch processing</a:t>
            </a:r>
            <a:r>
              <a:rPr lang="en-US" dirty="0" smtClean="0">
                <a:latin typeface="Times New Roman" pitchFamily="18" charset="0"/>
              </a:rPr>
              <a:t> means that transaction data is accumulated until a certain point is reached, and then a number of transactions are processed all at once. Batch processing is appropriate for activities that are not time sensitive.</a:t>
            </a:r>
          </a:p>
          <a:p>
            <a:pPr eaLnBrk="1" hangingPunct="1">
              <a:buFontTx/>
              <a:buChar char="•"/>
            </a:pPr>
            <a:r>
              <a:rPr lang="en-US" dirty="0" smtClean="0">
                <a:latin typeface="Times New Roman" pitchFamily="18" charset="0"/>
              </a:rPr>
              <a:t>For most activities, processing and recording transactions in a </a:t>
            </a:r>
            <a:r>
              <a:rPr lang="en-US" dirty="0" err="1" smtClean="0">
                <a:latin typeface="Times New Roman" pitchFamily="18" charset="0"/>
              </a:rPr>
              <a:t>TPS</a:t>
            </a:r>
            <a:r>
              <a:rPr lang="en-US" dirty="0" smtClean="0">
                <a:latin typeface="Times New Roman" pitchFamily="18" charset="0"/>
              </a:rPr>
              <a:t> occur in real time. </a:t>
            </a:r>
            <a:r>
              <a:rPr lang="en-US" i="1" dirty="0" smtClean="0">
                <a:latin typeface="Times New Roman" pitchFamily="18" charset="0"/>
              </a:rPr>
              <a:t>Real-time processing</a:t>
            </a:r>
            <a:r>
              <a:rPr lang="en-US" dirty="0" smtClean="0">
                <a:latin typeface="Times New Roman" pitchFamily="18" charset="0"/>
              </a:rPr>
              <a:t> means that the database is queried and updated while the transaction is taking place. </a:t>
            </a:r>
            <a:r>
              <a:rPr lang="en-US" dirty="0" smtClean="0">
                <a:solidFill>
                  <a:srgbClr val="000000"/>
                </a:solidFill>
                <a:latin typeface="Times" pitchFamily="18" charset="0"/>
              </a:rPr>
              <a:t>This </a:t>
            </a:r>
            <a:r>
              <a:rPr lang="en-US" i="1" dirty="0" smtClean="0">
                <a:solidFill>
                  <a:srgbClr val="000000"/>
                </a:solidFill>
                <a:latin typeface="Times" pitchFamily="18" charset="0"/>
              </a:rPr>
              <a:t>online transaction processing (</a:t>
            </a:r>
            <a:r>
              <a:rPr lang="en-US" i="1" dirty="0" err="1" smtClean="0">
                <a:solidFill>
                  <a:srgbClr val="000000"/>
                </a:solidFill>
                <a:latin typeface="Times" pitchFamily="18" charset="0"/>
              </a:rPr>
              <a:t>OLTP</a:t>
            </a:r>
            <a:r>
              <a:rPr lang="en-US" i="1" dirty="0" smtClean="0">
                <a:solidFill>
                  <a:srgbClr val="000000"/>
                </a:solidFill>
                <a:latin typeface="Times" pitchFamily="18" charset="0"/>
              </a:rPr>
              <a:t>)</a:t>
            </a:r>
            <a:r>
              <a:rPr lang="en-US" dirty="0" smtClean="0">
                <a:solidFill>
                  <a:srgbClr val="000000"/>
                </a:solidFill>
                <a:latin typeface="Times" pitchFamily="18" charset="0"/>
              </a:rPr>
              <a:t> ensures that the data in the </a:t>
            </a:r>
            <a:r>
              <a:rPr lang="en-US" dirty="0" err="1" smtClean="0">
                <a:solidFill>
                  <a:srgbClr val="000000"/>
                </a:solidFill>
                <a:latin typeface="Times" pitchFamily="18" charset="0"/>
              </a:rPr>
              <a:t>TPS</a:t>
            </a:r>
            <a:r>
              <a:rPr lang="en-US" dirty="0" smtClean="0">
                <a:solidFill>
                  <a:srgbClr val="000000"/>
                </a:solidFill>
                <a:latin typeface="Times" pitchFamily="18" charset="0"/>
              </a:rPr>
              <a:t> is as up to date as possible.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E6D6C6B-0BBF-4E8C-882C-1DCCD5D3C39D}" type="slidenum">
              <a:rPr lang="en-US">
                <a:latin typeface="Arial" pitchFamily="34" charset="0"/>
              </a:rPr>
              <a:pPr/>
              <a:t>3</a:t>
            </a:fld>
            <a:endParaRPr lang="en-US">
              <a:latin typeface="Arial"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buFontTx/>
              <a:buChar char="•"/>
            </a:pPr>
            <a:r>
              <a:rPr lang="en-US" i="1" dirty="0" smtClean="0">
                <a:latin typeface="Helvetica" pitchFamily="34" charset="0"/>
              </a:rPr>
              <a:t>Databases</a:t>
            </a:r>
            <a:r>
              <a:rPr lang="en-US" dirty="0" smtClean="0">
                <a:latin typeface="Helvetica" pitchFamily="34" charset="0"/>
              </a:rPr>
              <a:t> are collections of related data </a:t>
            </a:r>
            <a:r>
              <a:rPr lang="en-US" dirty="0" smtClean="0">
                <a:solidFill>
                  <a:srgbClr val="000000"/>
                </a:solidFill>
                <a:latin typeface="Times" pitchFamily="18" charset="0"/>
              </a:rPr>
              <a:t>that can be easily stored, sorted, organized, and queried</a:t>
            </a:r>
            <a:r>
              <a:rPr lang="en-US" dirty="0" smtClean="0">
                <a:latin typeface="Helvetica" pitchFamily="34" charset="0"/>
              </a:rPr>
              <a:t>. </a:t>
            </a:r>
          </a:p>
          <a:p>
            <a:pPr eaLnBrk="1" hangingPunct="1">
              <a:buFontTx/>
              <a:buChar char="•"/>
            </a:pPr>
            <a:r>
              <a:rPr lang="en-US" dirty="0" smtClean="0">
                <a:latin typeface="Helvetica" pitchFamily="34" charset="0"/>
              </a:rPr>
              <a:t>By creating an organized structure for data, we hope to make data more meaningful and therefore more useful. In other words, we are attempting to turn data into </a:t>
            </a:r>
            <a:r>
              <a:rPr lang="en-US" i="1" dirty="0" smtClean="0">
                <a:latin typeface="Helvetica" pitchFamily="34" charset="0"/>
              </a:rPr>
              <a:t>information.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D5F66CBF-06DE-4A2F-883B-B5CC94751AFA}" type="slidenum">
              <a:rPr lang="en-US">
                <a:latin typeface="Arial" pitchFamily="34" charset="0"/>
              </a:rPr>
              <a:pPr/>
              <a:t>30</a:t>
            </a:fld>
            <a:endParaRPr lang="en-US">
              <a:latin typeface="Arial" pitchFamily="3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buFontTx/>
              <a:buChar char="•"/>
            </a:pPr>
            <a:r>
              <a:rPr lang="en-US" dirty="0" smtClean="0">
                <a:latin typeface="Times New Roman" pitchFamily="18" charset="0"/>
              </a:rPr>
              <a:t>A </a:t>
            </a:r>
            <a:r>
              <a:rPr lang="en-US" i="1" dirty="0" smtClean="0">
                <a:latin typeface="Times New Roman" pitchFamily="18" charset="0"/>
              </a:rPr>
              <a:t>management information system (MIS)</a:t>
            </a:r>
            <a:r>
              <a:rPr lang="en-US" b="1" dirty="0" smtClean="0">
                <a:latin typeface="Times New Roman" pitchFamily="18" charset="0"/>
              </a:rPr>
              <a:t> </a:t>
            </a:r>
            <a:r>
              <a:rPr lang="en-US" dirty="0" smtClean="0">
                <a:latin typeface="Times New Roman" pitchFamily="18" charset="0"/>
              </a:rPr>
              <a:t>provides timely and accurate information that enables managers to make critical business decisions. Today’s </a:t>
            </a:r>
            <a:r>
              <a:rPr lang="en-US" dirty="0" err="1" smtClean="0">
                <a:latin typeface="Times New Roman" pitchFamily="18" charset="0"/>
              </a:rPr>
              <a:t>MISs</a:t>
            </a:r>
            <a:r>
              <a:rPr lang="en-US" dirty="0" smtClean="0">
                <a:latin typeface="Times New Roman" pitchFamily="18" charset="0"/>
              </a:rPr>
              <a:t> are often built in as a feature of </a:t>
            </a:r>
            <a:r>
              <a:rPr lang="en-US" dirty="0" err="1" smtClean="0">
                <a:latin typeface="Times New Roman" pitchFamily="18" charset="0"/>
              </a:rPr>
              <a:t>TPSs</a:t>
            </a:r>
            <a:r>
              <a:rPr lang="en-US" dirty="0" smtClean="0">
                <a:latin typeface="Times New Roman" pitchFamily="18" charset="0"/>
              </a:rPr>
              <a:t>. The MIS provides a number of reports.</a:t>
            </a:r>
          </a:p>
          <a:p>
            <a:pPr marL="742950" lvl="1" indent="-285750" eaLnBrk="1" hangingPunct="1">
              <a:buFontTx/>
              <a:buChar char="•"/>
            </a:pPr>
            <a:r>
              <a:rPr lang="en-US" i="1" dirty="0" smtClean="0">
                <a:latin typeface="Times New Roman" pitchFamily="18" charset="0"/>
              </a:rPr>
              <a:t>Detail reports</a:t>
            </a:r>
            <a:r>
              <a:rPr lang="en-US" dirty="0" smtClean="0">
                <a:latin typeface="Times New Roman" pitchFamily="18" charset="0"/>
              </a:rPr>
              <a:t> provide a list of the transactions that occurred during a certain time period. </a:t>
            </a:r>
          </a:p>
          <a:p>
            <a:pPr marL="742950" lvl="1" indent="-285750" eaLnBrk="1" hangingPunct="1">
              <a:buFontTx/>
              <a:buChar char="•"/>
            </a:pPr>
            <a:r>
              <a:rPr lang="en-US" i="1" dirty="0" smtClean="0">
                <a:latin typeface="Times New Roman" pitchFamily="18" charset="0"/>
              </a:rPr>
              <a:t>Summary reports</a:t>
            </a:r>
            <a:r>
              <a:rPr lang="en-US" dirty="0" smtClean="0">
                <a:latin typeface="Times New Roman" pitchFamily="18" charset="0"/>
              </a:rPr>
              <a:t> provide a consolidated picture of detailed data. </a:t>
            </a:r>
          </a:p>
          <a:p>
            <a:pPr marL="742950" lvl="1" indent="-285750" eaLnBrk="1" hangingPunct="1">
              <a:buFontTx/>
              <a:buChar char="•"/>
            </a:pPr>
            <a:r>
              <a:rPr lang="en-US" i="1" dirty="0" smtClean="0">
                <a:latin typeface="Times New Roman" pitchFamily="18" charset="0"/>
              </a:rPr>
              <a:t>Exception reports</a:t>
            </a:r>
            <a:r>
              <a:rPr lang="en-US" dirty="0" smtClean="0">
                <a:latin typeface="Times New Roman" pitchFamily="18" charset="0"/>
              </a:rPr>
              <a:t> show conditions that are unusual or that need attention from users of the system.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BF7E7C00-872B-4EF9-911C-A3163CE4BC56}" type="slidenum">
              <a:rPr lang="en-US">
                <a:latin typeface="Arial" pitchFamily="34" charset="0"/>
              </a:rPr>
              <a:pPr/>
              <a:t>31</a:t>
            </a:fld>
            <a:endParaRPr lang="en-US">
              <a:latin typeface="Arial" pitchFamily="34"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buFontTx/>
              <a:buChar char="•"/>
            </a:pPr>
            <a:r>
              <a:rPr lang="en-US" dirty="0" smtClean="0">
                <a:latin typeface="Times New Roman" pitchFamily="18" charset="0"/>
              </a:rPr>
              <a:t>A </a:t>
            </a:r>
            <a:r>
              <a:rPr lang="en-US" i="1" dirty="0" smtClean="0">
                <a:latin typeface="Times New Roman" pitchFamily="18" charset="0"/>
              </a:rPr>
              <a:t>decision support system (DSS)</a:t>
            </a:r>
            <a:r>
              <a:rPr lang="en-US" dirty="0" smtClean="0">
                <a:latin typeface="Times New Roman" pitchFamily="18" charset="0"/>
              </a:rPr>
              <a:t> is designed to help managers develop solutions for specific problems. </a:t>
            </a:r>
          </a:p>
          <a:p>
            <a:pPr eaLnBrk="1" hangingPunct="1">
              <a:buFontTx/>
              <a:buChar char="•"/>
            </a:pPr>
            <a:r>
              <a:rPr lang="en-US" dirty="0" smtClean="0">
                <a:latin typeface="Times New Roman" pitchFamily="18" charset="0"/>
              </a:rPr>
              <a:t>Not only does a DSS use data from databases and data warehouses, but it also enables users to add their own insights and experiences and apply them to the solution.</a:t>
            </a:r>
          </a:p>
          <a:p>
            <a:pPr eaLnBrk="1" hangingPunct="1">
              <a:buFontTx/>
              <a:buChar char="•"/>
            </a:pPr>
            <a:r>
              <a:rPr lang="en-US" sz="1200" kern="1200" dirty="0" smtClean="0">
                <a:solidFill>
                  <a:schemeClr val="tx1"/>
                </a:solidFill>
                <a:latin typeface="Arial" charset="0"/>
                <a:ea typeface="+mn-ea"/>
                <a:cs typeface="+mn-cs"/>
              </a:rPr>
              <a:t>Data can be fed into the DSS from a variety of sources. </a:t>
            </a:r>
          </a:p>
          <a:p>
            <a:pPr lvl="1" eaLnBrk="1" hangingPunct="1">
              <a:buFontTx/>
              <a:buChar char="•"/>
            </a:pPr>
            <a:r>
              <a:rPr lang="en-US" sz="1200" kern="1200" dirty="0" smtClean="0">
                <a:solidFill>
                  <a:schemeClr val="tx1"/>
                </a:solidFill>
                <a:latin typeface="Arial" charset="0"/>
                <a:ea typeface="+mn-ea"/>
                <a:cs typeface="+mn-cs"/>
              </a:rPr>
              <a:t>Internal data sources are maintained by the same company that operates the DSS. </a:t>
            </a:r>
          </a:p>
          <a:p>
            <a:pPr lvl="1" eaLnBrk="1" hangingPunct="1">
              <a:buFontTx/>
              <a:buChar char="•"/>
            </a:pPr>
            <a:r>
              <a:rPr lang="en-US" sz="1200" b="0" kern="1200" dirty="0" smtClean="0">
                <a:solidFill>
                  <a:schemeClr val="tx1"/>
                </a:solidFill>
                <a:latin typeface="Arial" charset="0"/>
                <a:ea typeface="+mn-ea"/>
                <a:cs typeface="+mn-cs"/>
              </a:rPr>
              <a:t>External data sources </a:t>
            </a:r>
            <a:r>
              <a:rPr lang="en-US" sz="1200" kern="1200" dirty="0" smtClean="0">
                <a:solidFill>
                  <a:schemeClr val="tx1"/>
                </a:solidFill>
                <a:latin typeface="Arial" charset="0"/>
                <a:ea typeface="+mn-ea"/>
                <a:cs typeface="+mn-cs"/>
              </a:rPr>
              <a:t>include any source not owned by the company that owns the DSS, such as customer demographic data purchased from third parties, mailing lists, or statistics compiled by the federal government. </a:t>
            </a:r>
          </a:p>
          <a:p>
            <a:pPr lvl="0" eaLnBrk="1" hangingPunct="1">
              <a:buFontTx/>
              <a:buChar char="•"/>
            </a:pPr>
            <a:r>
              <a:rPr lang="en-US" sz="1200" kern="1200" dirty="0" smtClean="0">
                <a:solidFill>
                  <a:schemeClr val="tx1"/>
                </a:solidFill>
                <a:latin typeface="Arial" charset="0"/>
                <a:ea typeface="+mn-ea"/>
                <a:cs typeface="+mn-cs"/>
              </a:rPr>
              <a:t>Internal and external data sources provide a stream of data that is integrated into the DSS for analysis.</a:t>
            </a:r>
            <a:endParaRPr lang="en-US" dirty="0"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1096272-562A-4648-9A5C-C38F46D525B2}" type="slidenum">
              <a:rPr lang="en-US">
                <a:latin typeface="Arial" pitchFamily="34" charset="0"/>
              </a:rPr>
              <a:pPr/>
              <a:t>32</a:t>
            </a:fld>
            <a:endParaRPr lang="en-US">
              <a:latin typeface="Arial" pitchFamily="34"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buFontTx/>
              <a:buChar char="•"/>
            </a:pPr>
            <a:r>
              <a:rPr lang="en-US" dirty="0" smtClean="0">
                <a:latin typeface="Arial" pitchFamily="34" charset="0"/>
              </a:rPr>
              <a:t>A </a:t>
            </a:r>
            <a:r>
              <a:rPr lang="en-US" i="1" dirty="0" smtClean="0">
                <a:latin typeface="Arial" pitchFamily="34" charset="0"/>
              </a:rPr>
              <a:t>model management system</a:t>
            </a:r>
            <a:r>
              <a:rPr lang="en-US" dirty="0" smtClean="0">
                <a:latin typeface="Arial" pitchFamily="34" charset="0"/>
              </a:rPr>
              <a:t> is software that assists in building management models in </a:t>
            </a:r>
            <a:r>
              <a:rPr lang="en-US" dirty="0" err="1" smtClean="0">
                <a:latin typeface="Arial" pitchFamily="34" charset="0"/>
              </a:rPr>
              <a:t>DSSs</a:t>
            </a:r>
            <a:r>
              <a:rPr lang="en-US" dirty="0" smtClean="0">
                <a:latin typeface="Arial" pitchFamily="34" charset="0"/>
              </a:rPr>
              <a:t>. A management model is an analysis tool that provides a view of a particular business situation (through the use of internal and external data) for the purposes of decision making. </a:t>
            </a:r>
          </a:p>
          <a:p>
            <a:pPr eaLnBrk="1" hangingPunct="1">
              <a:buFontTx/>
              <a:buChar char="•"/>
            </a:pPr>
            <a:r>
              <a:rPr lang="en-US" i="1" dirty="0" smtClean="0">
                <a:latin typeface="Arial" pitchFamily="34" charset="0"/>
              </a:rPr>
              <a:t>Internal models</a:t>
            </a:r>
            <a:r>
              <a:rPr lang="en-US" dirty="0" smtClean="0">
                <a:latin typeface="Arial" pitchFamily="34" charset="0"/>
              </a:rPr>
              <a:t> (such as a spreadsheet that shows current classroom utilization on a college campus) are developed inside the organization.</a:t>
            </a:r>
          </a:p>
          <a:p>
            <a:pPr eaLnBrk="1" hangingPunct="1">
              <a:buFontTx/>
              <a:buChar char="•"/>
            </a:pPr>
            <a:r>
              <a:rPr lang="en-US" i="1" dirty="0" smtClean="0">
                <a:latin typeface="Arial" pitchFamily="34" charset="0"/>
              </a:rPr>
              <a:t>External models</a:t>
            </a:r>
            <a:r>
              <a:rPr lang="en-US" dirty="0" smtClean="0">
                <a:latin typeface="Arial" pitchFamily="34" charset="0"/>
              </a:rPr>
              <a:t> (such as statistics about student populations in two-year colleges in the United States) are purchased from third parties.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55025222-23B0-4C1D-B7CF-73757B392776}" type="slidenum">
              <a:rPr lang="en-US">
                <a:latin typeface="Arial" pitchFamily="34" charset="0"/>
              </a:rPr>
              <a:pPr/>
              <a:t>33</a:t>
            </a:fld>
            <a:endParaRPr lang="en-US">
              <a:latin typeface="Arial"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buFontTx/>
              <a:buChar char="•"/>
            </a:pPr>
            <a:r>
              <a:rPr lang="en-US" dirty="0" smtClean="0">
                <a:latin typeface="Arial" pitchFamily="34" charset="0"/>
              </a:rPr>
              <a:t>A </a:t>
            </a:r>
            <a:r>
              <a:rPr lang="en-US" i="1" dirty="0" smtClean="0">
                <a:latin typeface="Arial" pitchFamily="34" charset="0"/>
              </a:rPr>
              <a:t>knowledge-based system</a:t>
            </a:r>
            <a:r>
              <a:rPr lang="en-US" dirty="0" smtClean="0">
                <a:latin typeface="Arial" pitchFamily="34" charset="0"/>
              </a:rPr>
              <a:t> provides additional intelligence that supplements the user’s own intellect and makes a </a:t>
            </a:r>
            <a:r>
              <a:rPr lang="en-US" dirty="0" err="1" smtClean="0">
                <a:latin typeface="Arial" pitchFamily="34" charset="0"/>
              </a:rPr>
              <a:t>DSS</a:t>
            </a:r>
            <a:r>
              <a:rPr lang="en-US" dirty="0" smtClean="0">
                <a:latin typeface="Arial" pitchFamily="34" charset="0"/>
              </a:rPr>
              <a:t> more effective. It can be an </a:t>
            </a:r>
            <a:r>
              <a:rPr lang="en-US" i="1" dirty="0" smtClean="0">
                <a:latin typeface="Arial" pitchFamily="34" charset="0"/>
              </a:rPr>
              <a:t>expert system</a:t>
            </a:r>
            <a:r>
              <a:rPr lang="en-US" dirty="0" smtClean="0">
                <a:latin typeface="Arial" pitchFamily="34" charset="0"/>
              </a:rPr>
              <a:t>, which tries to replicate the decision-making processes of human experts to solve specific problems. </a:t>
            </a:r>
          </a:p>
          <a:p>
            <a:pPr eaLnBrk="1" hangingPunct="1">
              <a:buFontTx/>
              <a:buChar char="•"/>
            </a:pPr>
            <a:r>
              <a:rPr lang="en-US" dirty="0" smtClean="0">
                <a:latin typeface="Arial" pitchFamily="34" charset="0"/>
              </a:rPr>
              <a:t>Another type of knowledge-based system is a </a:t>
            </a:r>
            <a:r>
              <a:rPr lang="en-US" i="1" dirty="0" smtClean="0">
                <a:latin typeface="Arial" pitchFamily="34" charset="0"/>
              </a:rPr>
              <a:t>natural language processing (NLP) system</a:t>
            </a:r>
            <a:r>
              <a:rPr lang="en-US" dirty="0" smtClean="0">
                <a:latin typeface="Arial" pitchFamily="34" charset="0"/>
              </a:rPr>
              <a:t>. NLP systems enable users to communicate with computer systems using a natural spoken or written language as opposed to using computer programming languages. </a:t>
            </a:r>
          </a:p>
          <a:p>
            <a:pPr eaLnBrk="1" hangingPunct="1">
              <a:buFontTx/>
              <a:buChar char="•"/>
            </a:pPr>
            <a:r>
              <a:rPr lang="en-US" i="1" dirty="0" smtClean="0">
                <a:latin typeface="Arial" pitchFamily="34" charset="0"/>
              </a:rPr>
              <a:t>Artificial intelligence (AI)</a:t>
            </a:r>
            <a:r>
              <a:rPr lang="en-US" b="1" dirty="0" smtClean="0">
                <a:latin typeface="Arial" pitchFamily="34" charset="0"/>
              </a:rPr>
              <a:t> </a:t>
            </a:r>
            <a:r>
              <a:rPr lang="en-US" dirty="0" smtClean="0">
                <a:latin typeface="Arial" pitchFamily="34" charset="0"/>
              </a:rPr>
              <a:t>is the branch of computer science that deals with attempting to create computers that think like humans. To date, no computers have been constructed that can replicate the thinking patterns of a human brain. </a:t>
            </a:r>
          </a:p>
          <a:p>
            <a:pPr eaLnBrk="1" hangingPunct="1">
              <a:buFontTx/>
              <a:buChar char="•"/>
            </a:pPr>
            <a:r>
              <a:rPr lang="en-US" sz="1200" b="0" i="1" kern="1200" dirty="0" smtClean="0">
                <a:solidFill>
                  <a:schemeClr val="tx1"/>
                </a:solidFill>
                <a:latin typeface="Arial" charset="0"/>
                <a:ea typeface="+mn-ea"/>
                <a:cs typeface="+mn-cs"/>
              </a:rPr>
              <a:t>Fuzzy logic </a:t>
            </a:r>
            <a:r>
              <a:rPr lang="en-US" sz="1200" kern="1200" dirty="0" smtClean="0">
                <a:solidFill>
                  <a:schemeClr val="tx1"/>
                </a:solidFill>
                <a:effectLst/>
                <a:latin typeface="Arial" charset="0"/>
                <a:ea typeface="+mn-ea"/>
                <a:cs typeface="+mn-cs"/>
              </a:rPr>
              <a:t>enables a system to be more flexible and to consider a wider range of possibilities than would conventional algorithmic thinking.</a:t>
            </a:r>
            <a:endParaRPr lang="en-US" dirty="0"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CE384984-F8DC-45B9-B6C1-476A44C6B061}" type="slidenum">
              <a:rPr lang="en-US">
                <a:latin typeface="Arial" pitchFamily="34" charset="0"/>
              </a:rPr>
              <a:pPr/>
              <a:t>34</a:t>
            </a:fld>
            <a:endParaRPr lang="en-US">
              <a:latin typeface="Arial" pitchFamily="34"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buFontTx/>
              <a:buChar char="•"/>
            </a:pPr>
            <a:r>
              <a:rPr lang="en-US" i="1" dirty="0" smtClean="0">
                <a:latin typeface="Times New Roman" pitchFamily="18" charset="0"/>
              </a:rPr>
              <a:t>Data mining</a:t>
            </a:r>
            <a:r>
              <a:rPr lang="en-US" dirty="0" smtClean="0">
                <a:latin typeface="Times New Roman" pitchFamily="18" charset="0"/>
              </a:rPr>
              <a:t> is the process by which great amounts of data are analyzed and investigated. The objective is to spot significant patterns or trends within the data that would otherwise not be obvious. </a:t>
            </a:r>
          </a:p>
          <a:p>
            <a:pPr eaLnBrk="1" hangingPunct="1">
              <a:buFontTx/>
              <a:buChar char="•"/>
            </a:pPr>
            <a:r>
              <a:rPr lang="en-US" dirty="0" smtClean="0">
                <a:solidFill>
                  <a:srgbClr val="000000"/>
                </a:solidFill>
                <a:latin typeface="Times" pitchFamily="18" charset="0"/>
              </a:rPr>
              <a:t>The main reason businesses mine data is to understand their customers better.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467D78DF-C057-4FEA-A844-6AB3A79A1A6B}" type="slidenum">
              <a:rPr lang="en-US">
                <a:latin typeface="Arial" pitchFamily="34" charset="0"/>
              </a:rPr>
              <a:pPr/>
              <a:t>35</a:t>
            </a:fld>
            <a:endParaRPr lang="en-US">
              <a:latin typeface="Arial" pitchFamily="34"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marL="228600" indent="-228600" eaLnBrk="1" hangingPunct="1">
              <a:buFontTx/>
              <a:buChar char="•"/>
            </a:pPr>
            <a:r>
              <a:rPr lang="en-US" dirty="0" smtClean="0">
                <a:latin typeface="Times New Roman" pitchFamily="18" charset="0"/>
              </a:rPr>
              <a:t>Data mining enables managers to sift through data in a number of ways, with each method producing different information on which managers can base their decisions. </a:t>
            </a:r>
          </a:p>
          <a:p>
            <a:pPr marL="228600" indent="-228600" eaLnBrk="1" hangingPunct="1">
              <a:buFontTx/>
              <a:buChar char="•"/>
            </a:pPr>
            <a:r>
              <a:rPr lang="en-US" dirty="0" smtClean="0">
                <a:latin typeface="Times New Roman" pitchFamily="18" charset="0"/>
              </a:rPr>
              <a:t>The following are five things managers do to make their data meaningful.</a:t>
            </a:r>
          </a:p>
          <a:p>
            <a:pPr marL="685800" lvl="1" indent="-228600" eaLnBrk="1" hangingPunct="1">
              <a:buFont typeface="Times" pitchFamily="18" charset="0"/>
              <a:buAutoNum type="arabicPeriod"/>
            </a:pPr>
            <a:r>
              <a:rPr lang="en-US" i="1" dirty="0" smtClean="0">
                <a:latin typeface="Times New Roman" pitchFamily="18" charset="0"/>
              </a:rPr>
              <a:t>Classification</a:t>
            </a:r>
            <a:r>
              <a:rPr lang="en-US" dirty="0" smtClean="0">
                <a:latin typeface="Times New Roman" pitchFamily="18" charset="0"/>
              </a:rPr>
              <a:t>. Before mining, managers define data classes that they think will be helpful in spotting trends. They then apply these class definitions to all unclassified data to prepare it for analysis. </a:t>
            </a:r>
          </a:p>
          <a:p>
            <a:pPr marL="685800" lvl="1" indent="-228600" eaLnBrk="1" hangingPunct="1">
              <a:buFont typeface="Times" pitchFamily="18" charset="0"/>
              <a:buAutoNum type="arabicPeriod"/>
            </a:pPr>
            <a:r>
              <a:rPr lang="en-US" i="1" dirty="0" smtClean="0">
                <a:latin typeface="Times New Roman" pitchFamily="18" charset="0"/>
              </a:rPr>
              <a:t>Estimation</a:t>
            </a:r>
            <a:r>
              <a:rPr lang="en-US" dirty="0" smtClean="0">
                <a:latin typeface="Times New Roman" pitchFamily="18" charset="0"/>
              </a:rPr>
              <a:t>. Estimation enables managers to assign a value, based on some criterion, to data. For example, assume a bank wants to send out credit card offers to people who are likely to be granted a credit card. The bank may run the customers’ data through a program that assigns them a score based on where they live, their household income, and their average bank balance. This provides managers with an estimate of the most likely credit card prospects so that they can include them in the mailing.</a:t>
            </a:r>
          </a:p>
          <a:p>
            <a:pPr marL="685800" lvl="1" indent="-228600" eaLnBrk="1" hangingPunct="1">
              <a:buFont typeface="Times" pitchFamily="18" charset="0"/>
              <a:buAutoNum type="arabicPeriod"/>
            </a:pPr>
            <a:r>
              <a:rPr lang="en-US" i="1" dirty="0" smtClean="0">
                <a:latin typeface="Times New Roman" pitchFamily="18" charset="0"/>
              </a:rPr>
              <a:t>Affinity grouping </a:t>
            </a:r>
            <a:r>
              <a:rPr lang="en-US" dirty="0" smtClean="0">
                <a:latin typeface="Times New Roman" pitchFamily="18" charset="0"/>
              </a:rPr>
              <a:t>or</a:t>
            </a:r>
            <a:r>
              <a:rPr lang="en-US" i="1" dirty="0" smtClean="0">
                <a:latin typeface="Times New Roman" pitchFamily="18" charset="0"/>
              </a:rPr>
              <a:t> association rules</a:t>
            </a:r>
            <a:r>
              <a:rPr lang="en-US" dirty="0" smtClean="0">
                <a:latin typeface="Times New Roman" pitchFamily="18" charset="0"/>
              </a:rPr>
              <a:t>. When mining data, managers can also determine which data goes together. In other words, they can apply affinity grouping or association rules to the data. For example, suppose analysis of a sales database indicates that two items are bought together 70 percent of the time. Based on this data, managers might decide that these items should be pictured on the same page in the next mail-order catalog they send out.</a:t>
            </a:r>
          </a:p>
          <a:p>
            <a:pPr marL="685800" lvl="1" indent="-228600" eaLnBrk="1" hangingPunct="1">
              <a:buFont typeface="Times" pitchFamily="18" charset="0"/>
              <a:buAutoNum type="arabicPeriod"/>
            </a:pPr>
            <a:r>
              <a:rPr lang="en-US" i="1" noProof="1" smtClean="0">
                <a:latin typeface="Times New Roman" pitchFamily="18" charset="0"/>
              </a:rPr>
              <a:t>Clustering</a:t>
            </a:r>
            <a:r>
              <a:rPr lang="en-US" noProof="1" smtClean="0">
                <a:latin typeface="Times New Roman" pitchFamily="18" charset="0"/>
              </a:rPr>
              <a:t>.</a:t>
            </a:r>
            <a:r>
              <a:rPr lang="en-US" b="1" noProof="1" smtClean="0">
                <a:latin typeface="Times New Roman" pitchFamily="18" charset="0"/>
              </a:rPr>
              <a:t> </a:t>
            </a:r>
            <a:r>
              <a:rPr lang="en-US" noProof="1" smtClean="0">
                <a:latin typeface="Times New Roman" pitchFamily="18" charset="0"/>
              </a:rPr>
              <a:t>Clustering involves organizing data into similar subgroups, or clusters. It is different from classification in that there are no predefined classes. The data-mining software makes the decision about what to group together, and it is up to managers to determine whether the clusters are meaningful. For example, the data mining software may identify clusters of customers with similar buying patterns. Further analysis of the clusters may reveal that certain socioeconomic groups have similar buying patterns.</a:t>
            </a:r>
          </a:p>
          <a:p>
            <a:pPr marL="685800" lvl="1" indent="-228600" eaLnBrk="1" hangingPunct="1">
              <a:buFont typeface="Times" pitchFamily="18" charset="0"/>
              <a:buAutoNum type="arabicPeriod"/>
            </a:pPr>
            <a:r>
              <a:rPr lang="en-US" i="1" dirty="0" smtClean="0">
                <a:latin typeface="Times New Roman" pitchFamily="18" charset="0"/>
              </a:rPr>
              <a:t>Description and visualization</a:t>
            </a:r>
            <a:r>
              <a:rPr lang="en-US" dirty="0" smtClean="0">
                <a:latin typeface="Times New Roman" pitchFamily="18" charset="0"/>
              </a:rPr>
              <a:t>. Often, the purpose of data mining is merely to describe data so managers can visualize it. Sometimes having a clear picture of what is going on with the data helps people interpret it in new and different ways.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Char char="•"/>
            </a:pPr>
            <a:r>
              <a:rPr lang="en-US" sz="1200" kern="1200" dirty="0" smtClean="0">
                <a:solidFill>
                  <a:schemeClr val="tx1"/>
                </a:solidFill>
                <a:latin typeface="Arial" charset="0"/>
                <a:ea typeface="+mn-ea"/>
                <a:cs typeface="+mn-cs"/>
              </a:rPr>
              <a:t>As databases have become commonplace, there is an ever-increasing amount of information about you and your habits located in various databases. Every time you purchase something with a credit card, there is a record of that transaction, and both the merchant from whom you purchased the item and the credit card company have information about your buying habits.</a:t>
            </a:r>
          </a:p>
          <a:p>
            <a:pPr>
              <a:buFont typeface="Arial" pitchFamily="34" charset="0"/>
              <a:buChar char="•"/>
            </a:pPr>
            <a:r>
              <a:rPr lang="en-US" sz="1200" kern="1200" dirty="0" smtClean="0">
                <a:solidFill>
                  <a:schemeClr val="tx1"/>
                </a:solidFill>
                <a:latin typeface="Arial" charset="0"/>
                <a:ea typeface="+mn-ea"/>
                <a:cs typeface="+mn-cs"/>
              </a:rPr>
              <a:t>All banking transactions are handled by computers (and hence databases) in the United States, and there is a high probability that your employer is electronically transferring your pay to your bank by direct deposit. And if you engage in online banking and bill paying, then there is another electronic trail of your financial life being generated in databases.</a:t>
            </a:r>
          </a:p>
          <a:p>
            <a:pPr>
              <a:buFont typeface="Arial" pitchFamily="34" charset="0"/>
              <a:buChar char="•"/>
            </a:pPr>
            <a:r>
              <a:rPr lang="en-US" sz="1200" kern="1200" dirty="0" smtClean="0">
                <a:solidFill>
                  <a:schemeClr val="tx1"/>
                </a:solidFill>
                <a:latin typeface="Arial" charset="0"/>
                <a:ea typeface="+mn-ea"/>
                <a:cs typeface="+mn-cs"/>
              </a:rPr>
              <a:t>Think you can avoid scrutiny by paying cash? Not if you are a member of a frequent buyer club (popular with supermarkets and drug stores for granting discounts) and provide the checkout clerk with your personal information in exchange for coupons or a few dollars off your purchases. And you never can be sure what this data might be used for.</a:t>
            </a:r>
          </a:p>
          <a:p>
            <a:pPr>
              <a:buFont typeface="Arial" pitchFamily="34" charset="0"/>
              <a:buChar char="•"/>
            </a:pPr>
            <a:r>
              <a:rPr lang="en-US" sz="1200" kern="1200" dirty="0" smtClean="0">
                <a:solidFill>
                  <a:schemeClr val="tx1"/>
                </a:solidFill>
                <a:latin typeface="Arial" charset="0"/>
                <a:ea typeface="+mn-ea"/>
                <a:cs typeface="+mn-cs"/>
              </a:rPr>
              <a:t>The majority of physicians, hospitals, and pharmacies in the United States track medical records in electronic databases. </a:t>
            </a:r>
          </a:p>
          <a:p>
            <a:pPr>
              <a:buFont typeface="Arial" pitchFamily="34" charset="0"/>
              <a:buChar char="•"/>
            </a:pPr>
            <a:r>
              <a:rPr lang="en-US" sz="1200" kern="1200" dirty="0" smtClean="0">
                <a:solidFill>
                  <a:schemeClr val="tx1"/>
                </a:solidFill>
                <a:latin typeface="Arial" charset="0"/>
                <a:ea typeface="+mn-ea"/>
                <a:cs typeface="+mn-cs"/>
              </a:rPr>
              <a:t>Discrete pieces of data such as filling your gas tank last Thursday or buying a copy of </a:t>
            </a:r>
            <a:r>
              <a:rPr lang="en-US" sz="1200" i="1" kern="1200" dirty="0" smtClean="0">
                <a:solidFill>
                  <a:schemeClr val="tx1"/>
                </a:solidFill>
                <a:latin typeface="Arial" charset="0"/>
                <a:ea typeface="+mn-ea"/>
                <a:cs typeface="+mn-cs"/>
              </a:rPr>
              <a:t>War and Peace</a:t>
            </a:r>
            <a:r>
              <a:rPr lang="en-US" sz="1200" kern="1200" dirty="0" smtClean="0">
                <a:solidFill>
                  <a:schemeClr val="tx1"/>
                </a:solidFill>
                <a:latin typeface="Arial" charset="0"/>
                <a:ea typeface="+mn-ea"/>
                <a:cs typeface="+mn-cs"/>
              </a:rPr>
              <a:t> last month don’t mean much in and of themselves. But with so much data in electronic form, it is getting much easier to combine data from various data sources and build powerful profiles of an individual to which data mining techniques can be applied. </a:t>
            </a:r>
            <a:endParaRPr lang="en-US" dirty="0"/>
          </a:p>
        </p:txBody>
      </p:sp>
      <p:sp>
        <p:nvSpPr>
          <p:cNvPr id="4" name="Slide Number Placeholder 3"/>
          <p:cNvSpPr>
            <a:spLocks noGrp="1"/>
          </p:cNvSpPr>
          <p:nvPr>
            <p:ph type="sldNum" sz="quarter" idx="10"/>
          </p:nvPr>
        </p:nvSpPr>
        <p:spPr/>
        <p:txBody>
          <a:bodyPr/>
          <a:lstStyle/>
          <a:p>
            <a:pPr>
              <a:defRPr/>
            </a:pPr>
            <a:fld id="{D5B004A9-1CEF-4D2A-87F9-FAA9116FC1AE}"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228600" indent="-228600">
              <a:buFont typeface="+mj-lt"/>
              <a:buAutoNum type="arabicPeriod"/>
            </a:pPr>
            <a:r>
              <a:rPr lang="en-US" sz="1200" b="1" kern="1200" dirty="0" smtClean="0">
                <a:solidFill>
                  <a:schemeClr val="tx1"/>
                </a:solidFill>
                <a:latin typeface="Arial" charset="0"/>
                <a:ea typeface="+mn-ea"/>
                <a:cs typeface="+mn-cs"/>
              </a:rPr>
              <a:t>For what purpose is the data being gathered? </a:t>
            </a:r>
            <a:r>
              <a:rPr lang="en-US" sz="1200" kern="1200" dirty="0" smtClean="0">
                <a:solidFill>
                  <a:schemeClr val="tx1"/>
                </a:solidFill>
                <a:latin typeface="Arial" charset="0"/>
                <a:ea typeface="+mn-ea"/>
                <a:cs typeface="+mn-cs"/>
              </a:rPr>
              <a:t>When the clerk at the electronics superstore asks for your zip code, ask why she wants it (it is probably for some marketing purpose).</a:t>
            </a:r>
          </a:p>
          <a:p>
            <a:pPr marL="228600" indent="-228600">
              <a:buFont typeface="+mj-lt"/>
              <a:buAutoNum type="arabicPeriod"/>
            </a:pPr>
            <a:r>
              <a:rPr lang="en-US" sz="1200" b="1" kern="1200" dirty="0" smtClean="0">
                <a:solidFill>
                  <a:schemeClr val="tx1"/>
                </a:solidFill>
                <a:latin typeface="Arial" charset="0"/>
                <a:ea typeface="+mn-ea"/>
                <a:cs typeface="+mn-cs"/>
              </a:rPr>
              <a:t>Are the reasons for gathering the data legitimate or important to you? </a:t>
            </a:r>
            <a:r>
              <a:rPr lang="en-US" sz="1200" kern="1200" dirty="0" smtClean="0">
                <a:solidFill>
                  <a:schemeClr val="tx1"/>
                </a:solidFill>
                <a:latin typeface="Arial" charset="0"/>
                <a:ea typeface="+mn-ea"/>
                <a:cs typeface="+mn-cs"/>
              </a:rPr>
              <a:t>For warranty purposes on a large-screen TV, you might need to give a clerk your address and zip code. For purchasing a CD, is asking for your zip code really a legitimate request? However, disclosing medical information to key people (such as your pharmacist) may be important to receiving good care and therefore is extremely important to you. If you don’t see the advantage, then ask more questions or don’t reveal the information.</a:t>
            </a:r>
          </a:p>
          <a:p>
            <a:pPr marL="228600" indent="-228600">
              <a:buFont typeface="+mj-lt"/>
              <a:buAutoNum type="arabicPeriod"/>
            </a:pPr>
            <a:r>
              <a:rPr lang="en-US" sz="1200" b="1" kern="1200" dirty="0" smtClean="0">
                <a:solidFill>
                  <a:schemeClr val="tx1"/>
                </a:solidFill>
                <a:latin typeface="Arial" charset="0"/>
                <a:ea typeface="+mn-ea"/>
                <a:cs typeface="+mn-cs"/>
              </a:rPr>
              <a:t>How will the information gathered be protected once it has been obtained? </a:t>
            </a:r>
            <a:r>
              <a:rPr lang="en-US" sz="1200" kern="1200" dirty="0" smtClean="0">
                <a:solidFill>
                  <a:schemeClr val="tx1"/>
                </a:solidFill>
                <a:latin typeface="Arial" charset="0"/>
                <a:ea typeface="+mn-ea"/>
                <a:cs typeface="+mn-cs"/>
              </a:rPr>
              <a:t>Ask about data protection policies before you give information. Most Web sites provide access to their data protection policies—readily available through clickable links or pop-up boxes—when they ask for information. If an organization doesn’t have a data protection policy, then be wary of providing them sensitive information unless there is a compelling advantage to doing so (such as receiving good medical care). And data protection doesn’t just refer to keeping data secure. It also means restricting access to the data to employees of the organization that need to use that data. A shipping clerk might need to see your address, for example, but doesn’t need to see your credit card information.</a:t>
            </a:r>
          </a:p>
          <a:p>
            <a:pPr marL="228600" indent="-228600">
              <a:buFont typeface="+mj-lt"/>
              <a:buAutoNum type="arabicPeriod"/>
            </a:pPr>
            <a:r>
              <a:rPr lang="en-US" sz="1200" b="1" kern="1200" dirty="0" smtClean="0">
                <a:solidFill>
                  <a:schemeClr val="tx1"/>
                </a:solidFill>
                <a:latin typeface="Arial" charset="0"/>
                <a:ea typeface="+mn-ea"/>
                <a:cs typeface="+mn-cs"/>
              </a:rPr>
              <a:t>Will the information collected be used for purposes other than the purpose for which it was originally collected? </a:t>
            </a:r>
            <a:r>
              <a:rPr lang="en-US" sz="1200" kern="1200" dirty="0" smtClean="0">
                <a:solidFill>
                  <a:schemeClr val="tx1"/>
                </a:solidFill>
                <a:latin typeface="Arial" charset="0"/>
                <a:ea typeface="+mn-ea"/>
                <a:cs typeface="+mn-cs"/>
              </a:rPr>
              <a:t>This might be covered in a data protection policy. If it isn’t, then ask about it. Will your information be sold to other companies? Will it be used for marketing other products to you?</a:t>
            </a:r>
          </a:p>
          <a:p>
            <a:pPr marL="228600" indent="-228600">
              <a:buFont typeface="+mj-lt"/>
              <a:buAutoNum type="arabicPeriod"/>
            </a:pPr>
            <a:r>
              <a:rPr lang="en-US" sz="1200" b="1" kern="1200" dirty="0" smtClean="0">
                <a:solidFill>
                  <a:schemeClr val="tx1"/>
                </a:solidFill>
                <a:latin typeface="Arial" charset="0"/>
                <a:ea typeface="+mn-ea"/>
                <a:cs typeface="+mn-cs"/>
              </a:rPr>
              <a:t>Could the information asked for be used for identity theft? </a:t>
            </a:r>
            <a:r>
              <a:rPr lang="en-US" sz="1200" kern="1200" dirty="0" smtClean="0">
                <a:solidFill>
                  <a:schemeClr val="tx1"/>
                </a:solidFill>
                <a:latin typeface="Arial" charset="0"/>
                <a:ea typeface="+mn-ea"/>
                <a:cs typeface="+mn-cs"/>
              </a:rPr>
              <a:t>Identity thieves usually need Social Security numbers and your birth date to open credit card accounts in your name. Be especially wary when asked for this information and make sure there is a legitimate need for this information. Most organizations and businesses are shying away from using Social Security numbers to track customers because of the risk of identity theft.</a:t>
            </a:r>
          </a:p>
          <a:p>
            <a:pPr marL="228600" indent="-228600">
              <a:buFont typeface="+mj-lt"/>
              <a:buAutoNum type="arabicPeriod"/>
            </a:pPr>
            <a:r>
              <a:rPr lang="en-US" sz="1200" b="1" kern="1200" dirty="0" smtClean="0">
                <a:solidFill>
                  <a:schemeClr val="tx1"/>
                </a:solidFill>
                <a:latin typeface="Arial" charset="0"/>
                <a:ea typeface="+mn-ea"/>
                <a:cs typeface="+mn-cs"/>
              </a:rPr>
              <a:t>Are organizations that already have your data safeguarding it? </a:t>
            </a:r>
            <a:r>
              <a:rPr lang="en-US" sz="1200" kern="1200" dirty="0" smtClean="0">
                <a:solidFill>
                  <a:schemeClr val="tx1"/>
                </a:solidFill>
                <a:latin typeface="Arial" charset="0"/>
                <a:ea typeface="+mn-ea"/>
                <a:cs typeface="+mn-cs"/>
              </a:rPr>
              <a:t>Don’t just consider new requests for information. Think about organizations that already have your information and monitor their performance. Have they been in the news lately because of a major data breach (inadvertently exposing information to inappropriate or unauthorized individuals)? You might want to consider switching institutions (such as a bank) if they have poor track records of data security.</a:t>
            </a:r>
          </a:p>
        </p:txBody>
      </p:sp>
      <p:sp>
        <p:nvSpPr>
          <p:cNvPr id="4" name="Slide Number Placeholder 3"/>
          <p:cNvSpPr>
            <a:spLocks noGrp="1"/>
          </p:cNvSpPr>
          <p:nvPr>
            <p:ph type="sldNum" sz="quarter" idx="10"/>
          </p:nvPr>
        </p:nvSpPr>
        <p:spPr/>
        <p:txBody>
          <a:bodyPr/>
          <a:lstStyle/>
          <a:p>
            <a:pPr>
              <a:defRPr/>
            </a:pPr>
            <a:fld id="{D5B004A9-1CEF-4D2A-87F9-FAA9116FC1AE}" type="slidenum">
              <a:rPr lang="en-US" smtClean="0"/>
              <a:pPr>
                <a:defRPr/>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6187E9E0-1011-455A-88EC-3E71202CB3AC}" type="slidenum">
              <a:rPr lang="en-US">
                <a:latin typeface="Arial" pitchFamily="34" charset="0"/>
              </a:rPr>
              <a:pPr/>
              <a:t>4</a:t>
            </a:fld>
            <a:endParaRPr lang="en-US">
              <a:latin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buFontTx/>
              <a:buChar char="•"/>
            </a:pPr>
            <a:r>
              <a:rPr lang="en-US" dirty="0" smtClean="0">
                <a:latin typeface="Times New Roman" pitchFamily="18" charset="0"/>
              </a:rPr>
              <a:t>Without databases, you could not store and retrieve large quantities of information easily. Even very large databases can provide the information you request in seconds. </a:t>
            </a:r>
          </a:p>
          <a:p>
            <a:pPr eaLnBrk="1" hangingPunct="1">
              <a:buFontTx/>
              <a:buChar char="•"/>
            </a:pPr>
            <a:r>
              <a:rPr lang="en-US" dirty="0" smtClean="0">
                <a:latin typeface="Times New Roman" pitchFamily="18" charset="0"/>
              </a:rPr>
              <a:t>Databases provide additional advantages:</a:t>
            </a:r>
          </a:p>
          <a:p>
            <a:pPr marL="742950" lvl="1" indent="-285750" eaLnBrk="1" hangingPunct="1">
              <a:buFontTx/>
              <a:buChar char="•"/>
            </a:pPr>
            <a:r>
              <a:rPr lang="en-US" dirty="0" smtClean="0">
                <a:latin typeface="Times New Roman" pitchFamily="18" charset="0"/>
              </a:rPr>
              <a:t>They enable information sharing.</a:t>
            </a:r>
          </a:p>
          <a:p>
            <a:pPr marL="742950" lvl="1" indent="-285750" eaLnBrk="1" hangingPunct="1">
              <a:buFontTx/>
              <a:buChar char="•"/>
            </a:pPr>
            <a:r>
              <a:rPr lang="en-US" dirty="0" smtClean="0">
                <a:latin typeface="Times New Roman" pitchFamily="18" charset="0"/>
              </a:rPr>
              <a:t>They provide data centralization.</a:t>
            </a:r>
          </a:p>
          <a:p>
            <a:pPr marL="742950" lvl="1" indent="-285750" eaLnBrk="1" hangingPunct="1">
              <a:buFontTx/>
              <a:buChar char="•"/>
            </a:pPr>
            <a:r>
              <a:rPr lang="en-US" dirty="0" smtClean="0">
                <a:latin typeface="Times New Roman" pitchFamily="18" charset="0"/>
              </a:rPr>
              <a:t>They promote data integrity.</a:t>
            </a:r>
          </a:p>
          <a:p>
            <a:pPr marL="742950" lvl="1" indent="-285750" eaLnBrk="1" hangingPunct="1">
              <a:buFontTx/>
              <a:buChar char="•"/>
            </a:pPr>
            <a:r>
              <a:rPr lang="en-US" dirty="0" smtClean="0">
                <a:latin typeface="Times New Roman" pitchFamily="18" charset="0"/>
              </a:rPr>
              <a:t>They allow the flexible use of data.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890BB59-D69F-40EA-8443-7786C5F0E06D}" type="slidenum">
              <a:rPr lang="en-US">
                <a:latin typeface="Arial" pitchFamily="34" charset="0"/>
              </a:rPr>
              <a:pPr/>
              <a:t>5</a:t>
            </a:fld>
            <a:endParaRPr lang="en-US">
              <a:latin typeface="Arial"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lnSpc>
                <a:spcPct val="96000"/>
              </a:lnSpc>
              <a:buFontTx/>
              <a:buChar char="•"/>
            </a:pPr>
            <a:r>
              <a:rPr lang="en-US" dirty="0" smtClean="0">
                <a:solidFill>
                  <a:srgbClr val="000000"/>
                </a:solidFill>
                <a:latin typeface="Times" pitchFamily="18" charset="0"/>
              </a:rPr>
              <a:t>Databases are more complex to construct and administer than lists are. </a:t>
            </a:r>
          </a:p>
          <a:p>
            <a:pPr eaLnBrk="1" hangingPunct="1">
              <a:lnSpc>
                <a:spcPct val="96000"/>
              </a:lnSpc>
              <a:buFontTx/>
              <a:buChar char="•"/>
            </a:pPr>
            <a:r>
              <a:rPr lang="en-US" dirty="0" smtClean="0">
                <a:solidFill>
                  <a:srgbClr val="000000"/>
                </a:solidFill>
                <a:latin typeface="Times" pitchFamily="18" charset="0"/>
              </a:rPr>
              <a:t>Databases can be time consuming and expensive to set up. It is helpful to have an experienced </a:t>
            </a:r>
            <a:r>
              <a:rPr lang="en-US" i="0" dirty="0" smtClean="0">
                <a:solidFill>
                  <a:srgbClr val="000000"/>
                </a:solidFill>
                <a:latin typeface="Times" pitchFamily="18" charset="0"/>
              </a:rPr>
              <a:t>database administrator </a:t>
            </a:r>
            <a:r>
              <a:rPr lang="en-US" dirty="0" smtClean="0">
                <a:solidFill>
                  <a:srgbClr val="000000"/>
                </a:solidFill>
                <a:latin typeface="Times" pitchFamily="18" charset="0"/>
              </a:rPr>
              <a:t>assist with the construction of large databases.</a:t>
            </a:r>
          </a:p>
          <a:p>
            <a:pPr eaLnBrk="1" hangingPunct="1">
              <a:lnSpc>
                <a:spcPct val="96000"/>
              </a:lnSpc>
              <a:buFontTx/>
              <a:buChar char="•"/>
            </a:pPr>
            <a:r>
              <a:rPr lang="en-US" dirty="0" smtClean="0">
                <a:solidFill>
                  <a:srgbClr val="000000"/>
                </a:solidFill>
                <a:latin typeface="Times" pitchFamily="18" charset="0"/>
              </a:rPr>
              <a:t>Data privacy concerns arise when using databases. </a:t>
            </a:r>
          </a:p>
          <a:p>
            <a:pPr eaLnBrk="1" hangingPunct="1">
              <a:lnSpc>
                <a:spcPct val="96000"/>
              </a:lnSpc>
              <a:buFontTx/>
              <a:buChar char="•"/>
            </a:pPr>
            <a:r>
              <a:rPr lang="en-US" dirty="0" smtClean="0">
                <a:solidFill>
                  <a:srgbClr val="000000"/>
                </a:solidFill>
                <a:latin typeface="Times" pitchFamily="18" charset="0"/>
              </a:rPr>
              <a:t>Despite the increased complexity of databases and the issues surrounding privacy, the advantages of databases far outweigh the administrative disadvantages.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D7000A54-022B-4090-BF3D-DC8BD98C54AD}" type="slidenum">
              <a:rPr lang="en-US">
                <a:latin typeface="Arial" pitchFamily="34" charset="0"/>
              </a:rPr>
              <a:pPr/>
              <a:t>6</a:t>
            </a:fld>
            <a:endParaRPr lang="en-US">
              <a:latin typeface="Arial"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buFontTx/>
              <a:buChar char="•"/>
            </a:pPr>
            <a:r>
              <a:rPr lang="en-US" dirty="0" smtClean="0">
                <a:latin typeface="Times New Roman" pitchFamily="18" charset="0"/>
              </a:rPr>
              <a:t>A category of information in a database is stored in a </a:t>
            </a:r>
            <a:r>
              <a:rPr lang="en-US" i="1" dirty="0" smtClean="0">
                <a:latin typeface="Times New Roman" pitchFamily="18" charset="0"/>
              </a:rPr>
              <a:t>field</a:t>
            </a:r>
            <a:r>
              <a:rPr lang="en-US" dirty="0" smtClean="0">
                <a:latin typeface="Times New Roman" pitchFamily="18" charset="0"/>
              </a:rPr>
              <a:t>. Fields are displayed in columns. </a:t>
            </a:r>
          </a:p>
          <a:p>
            <a:pPr eaLnBrk="1" hangingPunct="1">
              <a:buFontTx/>
              <a:buChar char="•"/>
            </a:pPr>
            <a:r>
              <a:rPr lang="en-US" dirty="0" smtClean="0">
                <a:latin typeface="Times New Roman" pitchFamily="18" charset="0"/>
              </a:rPr>
              <a:t>Each field is identified by a </a:t>
            </a:r>
            <a:r>
              <a:rPr lang="en-US" i="1" dirty="0" smtClean="0">
                <a:latin typeface="Times New Roman" pitchFamily="18" charset="0"/>
              </a:rPr>
              <a:t>field name</a:t>
            </a:r>
            <a:r>
              <a:rPr lang="en-US" dirty="0" smtClean="0">
                <a:latin typeface="Times New Roman" pitchFamily="18" charset="0"/>
              </a:rPr>
              <a:t>, which is a way of describing the field. </a:t>
            </a:r>
          </a:p>
          <a:p>
            <a:pPr eaLnBrk="1" hangingPunct="1">
              <a:buFontTx/>
              <a:buChar char="•"/>
            </a:pPr>
            <a:r>
              <a:rPr lang="en-US" dirty="0" smtClean="0">
                <a:latin typeface="Times New Roman" pitchFamily="18" charset="0"/>
              </a:rPr>
              <a:t>In a database, fields have other characteristics (aside from the field name) that describe them, such as field data type and field size.</a:t>
            </a:r>
          </a:p>
          <a:p>
            <a:pPr eaLnBrk="1" hangingPunct="1">
              <a:buFontTx/>
              <a:buChar char="•"/>
            </a:pPr>
            <a:endParaRPr lang="en-US"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909C3055-B1EF-442A-BB7E-F8BF8BADCE6B}" type="slidenum">
              <a:rPr lang="en-US">
                <a:latin typeface="Arial" pitchFamily="34" charset="0"/>
              </a:rPr>
              <a:pPr/>
              <a:t>7</a:t>
            </a:fld>
            <a:endParaRPr lang="en-US">
              <a:latin typeface="Arial"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buFontTx/>
              <a:buChar char="•"/>
            </a:pPr>
            <a:r>
              <a:rPr lang="en-US" dirty="0" smtClean="0">
                <a:latin typeface="Times New Roman" pitchFamily="18" charset="0"/>
              </a:rPr>
              <a:t>When fields are created in a database, the user assigns those fields a </a:t>
            </a:r>
            <a:r>
              <a:rPr lang="en-US" i="1" dirty="0" smtClean="0">
                <a:latin typeface="Times New Roman" pitchFamily="18" charset="0"/>
              </a:rPr>
              <a:t>data type</a:t>
            </a:r>
            <a:r>
              <a:rPr lang="en-US" dirty="0" smtClean="0">
                <a:latin typeface="Times New Roman" pitchFamily="18" charset="0"/>
              </a:rPr>
              <a:t>. The data type indicates what type of data can be stored in the field. Common data types are as follows:</a:t>
            </a:r>
          </a:p>
          <a:p>
            <a:pPr lvl="1" eaLnBrk="1" hangingPunct="1">
              <a:lnSpc>
                <a:spcPct val="96000"/>
              </a:lnSpc>
              <a:spcBef>
                <a:spcPts val="400"/>
              </a:spcBef>
              <a:spcAft>
                <a:spcPts val="200"/>
              </a:spcAft>
              <a:buFontTx/>
              <a:buChar char="-"/>
            </a:pPr>
            <a:r>
              <a:rPr lang="en-US" i="1" noProof="1" smtClean="0">
                <a:latin typeface="Times New Roman" pitchFamily="18" charset="0"/>
              </a:rPr>
              <a:t>Text fields</a:t>
            </a:r>
            <a:r>
              <a:rPr lang="en-US" noProof="1" smtClean="0">
                <a:latin typeface="Times New Roman" pitchFamily="18" charset="0"/>
              </a:rPr>
              <a:t> hold any combination of letters or numbers and are most often used to hold text. Although text fields can contain numbers (such as telephone numbers), they are stored as text and therefore cannot be used </a:t>
            </a:r>
            <a:r>
              <a:rPr lang="en-US" dirty="0" smtClean="0">
                <a:latin typeface="Times New Roman" pitchFamily="18" charset="0"/>
              </a:rPr>
              <a:t>for numbers </a:t>
            </a:r>
            <a:r>
              <a:rPr lang="en-US" noProof="1" smtClean="0">
                <a:latin typeface="Times New Roman" pitchFamily="18" charset="0"/>
              </a:rPr>
              <a:t>that will be used in calculations.</a:t>
            </a:r>
          </a:p>
          <a:p>
            <a:pPr lvl="1" eaLnBrk="1" hangingPunct="1">
              <a:lnSpc>
                <a:spcPct val="96000"/>
              </a:lnSpc>
              <a:spcBef>
                <a:spcPts val="400"/>
              </a:spcBef>
              <a:spcAft>
                <a:spcPts val="200"/>
              </a:spcAft>
              <a:buFontTx/>
              <a:buChar char="-"/>
            </a:pPr>
            <a:r>
              <a:rPr lang="en-US" i="1" noProof="1" smtClean="0">
                <a:latin typeface="Times New Roman" pitchFamily="18" charset="0"/>
              </a:rPr>
              <a:t>Numeric fields</a:t>
            </a:r>
            <a:r>
              <a:rPr lang="en-US" noProof="1" smtClean="0">
                <a:latin typeface="Times New Roman" pitchFamily="18" charset="0"/>
              </a:rPr>
              <a:t> store numbers. Values in numeric fields can be used to perform calculations. </a:t>
            </a:r>
            <a:r>
              <a:rPr lang="en-US" dirty="0" smtClean="0">
                <a:latin typeface="Times New Roman" pitchFamily="18" charset="0"/>
              </a:rPr>
              <a:t>In MS Access, currency is handled as a separate data type.</a:t>
            </a:r>
            <a:endParaRPr lang="en-US" noProof="1" smtClean="0">
              <a:latin typeface="Times New Roman" pitchFamily="18" charset="0"/>
            </a:endParaRPr>
          </a:p>
          <a:p>
            <a:pPr lvl="1" eaLnBrk="1" hangingPunct="1">
              <a:lnSpc>
                <a:spcPct val="96000"/>
              </a:lnSpc>
              <a:spcBef>
                <a:spcPts val="400"/>
              </a:spcBef>
              <a:spcAft>
                <a:spcPts val="200"/>
              </a:spcAft>
              <a:buFontTx/>
              <a:buChar char="-"/>
            </a:pPr>
            <a:r>
              <a:rPr lang="en-US" i="1" noProof="1" smtClean="0">
                <a:latin typeface="Times New Roman" pitchFamily="18" charset="0"/>
              </a:rPr>
              <a:t>Computational fields</a:t>
            </a:r>
            <a:r>
              <a:rPr lang="en-US" noProof="1" smtClean="0">
                <a:latin typeface="Times New Roman" pitchFamily="18" charset="0"/>
              </a:rPr>
              <a:t> </a:t>
            </a:r>
            <a:r>
              <a:rPr lang="en-US" dirty="0" smtClean="0">
                <a:solidFill>
                  <a:srgbClr val="000000"/>
                </a:solidFill>
                <a:latin typeface="Times" pitchFamily="18" charset="0"/>
              </a:rPr>
              <a:t>are numeric fields that store the contents of a calculation, which is generated with a formula in the numeric field. This is similar to a formula computation in a spreadsheet cell.</a:t>
            </a:r>
            <a:endParaRPr lang="en-US" noProof="1" smtClean="0">
              <a:latin typeface="Times New Roman" pitchFamily="18" charset="0"/>
            </a:endParaRPr>
          </a:p>
          <a:p>
            <a:pPr lvl="1" eaLnBrk="1" hangingPunct="1">
              <a:lnSpc>
                <a:spcPct val="96000"/>
              </a:lnSpc>
              <a:spcBef>
                <a:spcPts val="400"/>
              </a:spcBef>
              <a:spcAft>
                <a:spcPts val="200"/>
              </a:spcAft>
              <a:buFontTx/>
              <a:buChar char="-"/>
            </a:pPr>
            <a:r>
              <a:rPr lang="en-US" i="1" noProof="1" smtClean="0">
                <a:latin typeface="Times New Roman" pitchFamily="18" charset="0"/>
              </a:rPr>
              <a:t>Date fields</a:t>
            </a:r>
            <a:r>
              <a:rPr lang="en-US" noProof="1" smtClean="0">
                <a:latin typeface="Times New Roman" pitchFamily="18" charset="0"/>
              </a:rPr>
              <a:t> hold date data</a:t>
            </a:r>
            <a:r>
              <a:rPr lang="en-US" dirty="0" smtClean="0">
                <a:latin typeface="Times New Roman" pitchFamily="18" charset="0"/>
              </a:rPr>
              <a:t>,</a:t>
            </a:r>
            <a:r>
              <a:rPr lang="en-US" noProof="1" smtClean="0">
                <a:latin typeface="Times New Roman" pitchFamily="18" charset="0"/>
              </a:rPr>
              <a:t> such as birthdays</a:t>
            </a:r>
            <a:r>
              <a:rPr lang="en-US" dirty="0" smtClean="0">
                <a:latin typeface="Times New Roman" pitchFamily="18" charset="0"/>
              </a:rPr>
              <a:t> and</a:t>
            </a:r>
            <a:r>
              <a:rPr lang="en-US" noProof="1" smtClean="0">
                <a:latin typeface="Times New Roman" pitchFamily="18" charset="0"/>
              </a:rPr>
              <a:t> due dates.</a:t>
            </a:r>
          </a:p>
          <a:p>
            <a:pPr lvl="1" eaLnBrk="1" hangingPunct="1">
              <a:lnSpc>
                <a:spcPct val="96000"/>
              </a:lnSpc>
              <a:spcBef>
                <a:spcPts val="400"/>
              </a:spcBef>
              <a:spcAft>
                <a:spcPts val="200"/>
              </a:spcAft>
              <a:buFontTx/>
              <a:buChar char="-"/>
            </a:pPr>
            <a:r>
              <a:rPr lang="en-US" i="1" noProof="1" smtClean="0">
                <a:latin typeface="Times New Roman" pitchFamily="18" charset="0"/>
              </a:rPr>
              <a:t>Memo fields</a:t>
            </a:r>
            <a:r>
              <a:rPr lang="en-US" noProof="1" smtClean="0">
                <a:latin typeface="Times New Roman" pitchFamily="18" charset="0"/>
              </a:rPr>
              <a:t> are text fields used to hold long pieces of text. </a:t>
            </a:r>
          </a:p>
          <a:p>
            <a:pPr lvl="1" eaLnBrk="1" hangingPunct="1">
              <a:lnSpc>
                <a:spcPct val="96000"/>
              </a:lnSpc>
              <a:spcBef>
                <a:spcPts val="400"/>
              </a:spcBef>
              <a:spcAft>
                <a:spcPts val="200"/>
              </a:spcAft>
              <a:buFontTx/>
              <a:buChar char="-"/>
            </a:pPr>
            <a:r>
              <a:rPr lang="en-US" i="1" noProof="1" smtClean="0">
                <a:latin typeface="Times New Roman" pitchFamily="18" charset="0"/>
              </a:rPr>
              <a:t>Object fields</a:t>
            </a:r>
            <a:r>
              <a:rPr lang="en-US" noProof="1" smtClean="0">
                <a:latin typeface="Times New Roman" pitchFamily="18" charset="0"/>
              </a:rPr>
              <a:t> hold objects</a:t>
            </a:r>
            <a:r>
              <a:rPr lang="en-US" dirty="0" smtClean="0">
                <a:latin typeface="Times New Roman" pitchFamily="18" charset="0"/>
              </a:rPr>
              <a:t>,</a:t>
            </a:r>
            <a:r>
              <a:rPr lang="en-US" noProof="1" smtClean="0">
                <a:latin typeface="Times New Roman" pitchFamily="18" charset="0"/>
              </a:rPr>
              <a:t> such as pictures, video clips, or entire documents.</a:t>
            </a:r>
          </a:p>
          <a:p>
            <a:pPr lvl="1" eaLnBrk="1" hangingPunct="1">
              <a:lnSpc>
                <a:spcPct val="96000"/>
              </a:lnSpc>
              <a:spcBef>
                <a:spcPts val="400"/>
              </a:spcBef>
              <a:spcAft>
                <a:spcPts val="200"/>
              </a:spcAft>
              <a:buFontTx/>
              <a:buChar char="-"/>
            </a:pPr>
            <a:r>
              <a:rPr lang="en-US" i="1" noProof="1" smtClean="0">
                <a:latin typeface="Times New Roman" pitchFamily="18" charset="0"/>
              </a:rPr>
              <a:t>Hyperlink fields</a:t>
            </a:r>
            <a:r>
              <a:rPr lang="en-US" noProof="1" smtClean="0">
                <a:latin typeface="Times New Roman" pitchFamily="18" charset="0"/>
              </a:rPr>
              <a:t> store hyperlinks to Web pages.</a:t>
            </a:r>
            <a:endParaRPr lang="en-US" dirty="0" smtClean="0">
              <a:latin typeface="Times New Roman" pitchFamily="18" charset="0"/>
            </a:endParaRPr>
          </a:p>
          <a:p>
            <a:pPr eaLnBrk="1" hangingPunct="1">
              <a:lnSpc>
                <a:spcPct val="96000"/>
              </a:lnSpc>
              <a:spcBef>
                <a:spcPts val="400"/>
              </a:spcBef>
              <a:spcAft>
                <a:spcPts val="200"/>
              </a:spcAft>
              <a:buFontTx/>
              <a:buChar char="-"/>
            </a:pPr>
            <a:r>
              <a:rPr lang="en-US" dirty="0" smtClean="0">
                <a:latin typeface="Times New Roman" pitchFamily="18" charset="0"/>
              </a:rPr>
              <a:t>Access adds two other data types, AutoNumber and Lookup Wizard. </a:t>
            </a:r>
            <a:r>
              <a:rPr lang="en-US" i="1" dirty="0" smtClean="0">
                <a:latin typeface="Times New Roman" pitchFamily="18" charset="0"/>
              </a:rPr>
              <a:t>AutoNumber</a:t>
            </a:r>
            <a:r>
              <a:rPr lang="en-US" dirty="0" smtClean="0">
                <a:latin typeface="Times New Roman" pitchFamily="18" charset="0"/>
              </a:rPr>
              <a:t> counts records as they are added, and </a:t>
            </a:r>
            <a:r>
              <a:rPr lang="en-US" i="1" dirty="0" smtClean="0">
                <a:latin typeface="Times New Roman" pitchFamily="18" charset="0"/>
              </a:rPr>
              <a:t>Lookup Wizard</a:t>
            </a:r>
            <a:r>
              <a:rPr lang="en-US" dirty="0" smtClean="0">
                <a:latin typeface="Times New Roman" pitchFamily="18" charset="0"/>
              </a:rPr>
              <a:t> creates a lookup field.</a:t>
            </a:r>
            <a:endParaRPr lang="en-US" noProof="1" smtClean="0">
              <a:latin typeface="Times New Roman" pitchFamily="18" charset="0"/>
            </a:endParaRPr>
          </a:p>
          <a:p>
            <a:pPr eaLnBrk="1" hangingPunct="1"/>
            <a:endParaRPr 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1736088C-D6DE-4782-A6F1-EBBD44B468BE}" type="slidenum">
              <a:rPr lang="en-US">
                <a:latin typeface="Arial" pitchFamily="34" charset="0"/>
              </a:rPr>
              <a:pPr/>
              <a:t>8</a:t>
            </a:fld>
            <a:endParaRPr lang="en-US">
              <a:latin typeface="Arial"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smtClean="0">
                <a:latin typeface="Times New Roman" pitchFamily="18" charset="0"/>
              </a:rPr>
              <a:t>A group of related records is called a </a:t>
            </a:r>
            <a:r>
              <a:rPr lang="en-US" i="1" smtClean="0">
                <a:latin typeface="Times New Roman" pitchFamily="18" charset="0"/>
              </a:rPr>
              <a:t>table</a:t>
            </a:r>
            <a:r>
              <a:rPr lang="en-US" smtClean="0">
                <a:latin typeface="Times New Roman" pitchFamily="18" charset="0"/>
              </a:rPr>
              <a:t>. Tables usually are organized by a common subject. </a:t>
            </a:r>
          </a:p>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239802D6-5ED5-4769-A206-B732967AEB58}" type="slidenum">
              <a:rPr lang="en-US">
                <a:latin typeface="Arial" pitchFamily="34" charset="0"/>
              </a:rPr>
              <a:pPr/>
              <a:t>9</a:t>
            </a:fld>
            <a:endParaRPr lang="en-US">
              <a:latin typeface="Arial" pitchFamily="34"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buFontTx/>
              <a:buChar char="•"/>
            </a:pPr>
            <a:r>
              <a:rPr lang="en-US" dirty="0" smtClean="0">
                <a:solidFill>
                  <a:srgbClr val="000000"/>
                </a:solidFill>
                <a:latin typeface="Times" pitchFamily="18" charset="0"/>
              </a:rPr>
              <a:t>The three major types of databases in use are relational, object-oriented, and multidimensional databases. Of these three, relational databases have the largest market share.</a:t>
            </a:r>
          </a:p>
          <a:p>
            <a:pPr eaLnBrk="1" hangingPunct="1">
              <a:buFontTx/>
              <a:buChar char="•"/>
            </a:pPr>
            <a:r>
              <a:rPr lang="en-US" dirty="0" smtClean="0">
                <a:solidFill>
                  <a:srgbClr val="000000"/>
                </a:solidFill>
                <a:latin typeface="Times" pitchFamily="18" charset="0"/>
              </a:rPr>
              <a:t>A </a:t>
            </a:r>
            <a:r>
              <a:rPr lang="en-US" i="1" dirty="0" smtClean="0">
                <a:solidFill>
                  <a:srgbClr val="000000"/>
                </a:solidFill>
                <a:latin typeface="Times" pitchFamily="18" charset="0"/>
              </a:rPr>
              <a:t>relational database</a:t>
            </a:r>
            <a:r>
              <a:rPr lang="en-US" b="1" dirty="0" smtClean="0">
                <a:solidFill>
                  <a:srgbClr val="000000"/>
                </a:solidFill>
                <a:latin typeface="Times" pitchFamily="18" charset="0"/>
              </a:rPr>
              <a:t> </a:t>
            </a:r>
            <a:r>
              <a:rPr lang="en-US" dirty="0" smtClean="0">
                <a:solidFill>
                  <a:srgbClr val="000000"/>
                </a:solidFill>
                <a:latin typeface="Times" pitchFamily="18" charset="0"/>
              </a:rPr>
              <a:t>organizes data in table format by logically grouping similar data into</a:t>
            </a:r>
            <a:r>
              <a:rPr lang="en-US" b="1" i="1" dirty="0" smtClean="0">
                <a:solidFill>
                  <a:srgbClr val="000000"/>
                </a:solidFill>
                <a:latin typeface="Times" pitchFamily="18" charset="0"/>
              </a:rPr>
              <a:t> </a:t>
            </a:r>
            <a:r>
              <a:rPr lang="en-US" i="1" dirty="0" smtClean="0">
                <a:solidFill>
                  <a:srgbClr val="000000"/>
                </a:solidFill>
                <a:latin typeface="Times" pitchFamily="18" charset="0"/>
              </a:rPr>
              <a:t>relations</a:t>
            </a:r>
            <a:r>
              <a:rPr lang="en-US" b="1" dirty="0" smtClean="0">
                <a:solidFill>
                  <a:srgbClr val="000000"/>
                </a:solidFill>
                <a:latin typeface="Times" pitchFamily="18" charset="0"/>
              </a:rPr>
              <a:t> </a:t>
            </a:r>
            <a:r>
              <a:rPr lang="en-US" dirty="0" smtClean="0">
                <a:solidFill>
                  <a:srgbClr val="000000"/>
                </a:solidFill>
                <a:latin typeface="Times" pitchFamily="18" charset="0"/>
              </a:rPr>
              <a:t>(or tables that contain related data). In relational databases, tables are logically linked to each other by including their primary keys in other tables with related information.</a:t>
            </a:r>
          </a:p>
          <a:p>
            <a:pPr eaLnBrk="1" hangingPunct="1">
              <a:buFontTx/>
              <a:buChar char="•"/>
            </a:pPr>
            <a:r>
              <a:rPr lang="en-US" dirty="0" smtClean="0">
                <a:solidFill>
                  <a:srgbClr val="000000"/>
                </a:solidFill>
                <a:latin typeface="Times" pitchFamily="18" charset="0"/>
              </a:rPr>
              <a:t>An </a:t>
            </a:r>
            <a:r>
              <a:rPr lang="en-US" i="1" dirty="0" smtClean="0">
                <a:solidFill>
                  <a:srgbClr val="000000"/>
                </a:solidFill>
                <a:latin typeface="Times" pitchFamily="18" charset="0"/>
              </a:rPr>
              <a:t>object-oriented database</a:t>
            </a:r>
            <a:r>
              <a:rPr lang="en-US" b="1" dirty="0" smtClean="0">
                <a:solidFill>
                  <a:srgbClr val="000000"/>
                </a:solidFill>
                <a:latin typeface="Times" pitchFamily="18" charset="0"/>
              </a:rPr>
              <a:t> </a:t>
            </a:r>
            <a:r>
              <a:rPr lang="en-US" dirty="0" smtClean="0">
                <a:solidFill>
                  <a:srgbClr val="000000"/>
                </a:solidFill>
                <a:latin typeface="Times" pitchFamily="18" charset="0"/>
              </a:rPr>
              <a:t>stores data in objects, not in tables. Objects contain not only data, but also methods for processing or manipulating that data. This allows object-oriented databases to store more types of data (such as unstructured data) and to access that data faster than relational databases do.</a:t>
            </a:r>
          </a:p>
          <a:p>
            <a:pPr eaLnBrk="1" hangingPunct="1">
              <a:buFontTx/>
              <a:buChar char="•"/>
            </a:pPr>
            <a:r>
              <a:rPr lang="en-US" sz="1200" kern="1200" dirty="0" smtClean="0">
                <a:solidFill>
                  <a:schemeClr val="tx1"/>
                </a:solidFill>
                <a:latin typeface="Arial" charset="0"/>
                <a:ea typeface="+mn-ea"/>
                <a:cs typeface="+mn-cs"/>
              </a:rPr>
              <a:t>Whereas relational databases excel in the storage of </a:t>
            </a:r>
            <a:r>
              <a:rPr lang="en-US" sz="1200" b="0" kern="1200" dirty="0" smtClean="0">
                <a:solidFill>
                  <a:schemeClr val="tx1"/>
                </a:solidFill>
                <a:latin typeface="Arial" charset="0"/>
                <a:ea typeface="+mn-ea"/>
                <a:cs typeface="+mn-cs"/>
              </a:rPr>
              <a:t>structured (analytical) data </a:t>
            </a:r>
            <a:r>
              <a:rPr lang="en-US" sz="1200" kern="1200" dirty="0" smtClean="0">
                <a:solidFill>
                  <a:schemeClr val="tx1"/>
                </a:solidFill>
                <a:latin typeface="Arial" charset="0"/>
                <a:ea typeface="+mn-ea"/>
                <a:cs typeface="+mn-cs"/>
              </a:rPr>
              <a:t>(such as “Bill” or “345”), object-oriented databases are more adept at handling unstructured data</a:t>
            </a:r>
            <a:r>
              <a:rPr lang="en-US" sz="1200" b="0" kern="1200" dirty="0" smtClean="0">
                <a:solidFill>
                  <a:schemeClr val="tx1"/>
                </a:solidFill>
                <a:latin typeface="Arial" charset="0"/>
                <a:ea typeface="+mn-ea"/>
                <a:cs typeface="+mn-cs"/>
              </a:rPr>
              <a:t>. Unstructured data </a:t>
            </a:r>
            <a:r>
              <a:rPr lang="en-US" sz="1200" kern="1200" dirty="0" smtClean="0">
                <a:solidFill>
                  <a:schemeClr val="tx1"/>
                </a:solidFill>
                <a:latin typeface="Arial" charset="0"/>
                <a:ea typeface="+mn-ea"/>
                <a:cs typeface="+mn-cs"/>
              </a:rPr>
              <a:t>includes nontraditional data such as audio clips (including MP3 files), video clips, pictures, and extremely large documents. </a:t>
            </a:r>
            <a:endParaRPr lang="en-US" dirty="0" smtClean="0">
              <a:solidFill>
                <a:srgbClr val="000000"/>
              </a:solidFill>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smtClean="0"/>
            </a:lvl1pPr>
          </a:lstStyle>
          <a:p>
            <a:pPr>
              <a:defRPr/>
            </a:pPr>
            <a:r>
              <a:rPr lang="en-US" smtClean="0"/>
              <a:t>Copyright © 2010 Pearson Education, Inc. Publishing as Prentice Hall</a:t>
            </a:r>
            <a:endParaRPr lang="en-US"/>
          </a:p>
        </p:txBody>
      </p:sp>
      <p:sp>
        <p:nvSpPr>
          <p:cNvPr id="5" name="Date Placeholder 4"/>
          <p:cNvSpPr>
            <a:spLocks noGrp="1"/>
          </p:cNvSpPr>
          <p:nvPr>
            <p:ph type="dt" sz="half" idx="11"/>
          </p:nvPr>
        </p:nvSpPr>
        <p:spPr/>
        <p:txBody>
          <a:bodyPr/>
          <a:lstStyle>
            <a:lvl1pPr>
              <a:defRPr smtClean="0">
                <a:solidFill>
                  <a:schemeClr val="tx1"/>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82E13F0C-137B-47F5-A016-A46CCC902484}" type="slidenum">
              <a:rPr lang="en-US"/>
              <a:pPr>
                <a:defRPr/>
              </a:pPr>
              <a:t>‹#›</a:t>
            </a:fld>
            <a:endParaRPr lang="en-US"/>
          </a:p>
        </p:txBody>
      </p:sp>
    </p:spTree>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mtClean="0"/>
            </a:lvl1pPr>
          </a:lstStyle>
          <a:p>
            <a:pPr>
              <a:defRPr/>
            </a:pPr>
            <a:r>
              <a:rPr lang="en-US" smtClean="0"/>
              <a:t>Copyright © 2010 Pearson Education, Inc. Publishing as Prentice Hall</a:t>
            </a:r>
            <a:endParaRPr lang="en-US"/>
          </a:p>
        </p:txBody>
      </p:sp>
      <p:sp>
        <p:nvSpPr>
          <p:cNvPr id="5" name="Date Placeholder 4"/>
          <p:cNvSpPr>
            <a:spLocks noGrp="1"/>
          </p:cNvSpPr>
          <p:nvPr>
            <p:ph type="dt" sz="half" idx="11"/>
          </p:nvPr>
        </p:nvSpPr>
        <p:spPr/>
        <p:txBody>
          <a:bodyPr/>
          <a:lstStyle>
            <a:lvl1pPr>
              <a:defRPr smtClean="0">
                <a:solidFill>
                  <a:schemeClr val="tx1"/>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2C04BB1-626B-4CFF-AB3C-A9A5FD859A35}" type="slidenum">
              <a:rPr lang="en-US"/>
              <a:pPr>
                <a:defRPr/>
              </a:pPr>
              <a:t>‹#›</a:t>
            </a:fld>
            <a:endParaRPr lang="en-US"/>
          </a:p>
        </p:txBody>
      </p:sp>
    </p:spTree>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mtClean="0"/>
            </a:lvl1pPr>
          </a:lstStyle>
          <a:p>
            <a:pPr>
              <a:defRPr/>
            </a:pPr>
            <a:r>
              <a:rPr lang="en-US" smtClean="0"/>
              <a:t>Copyright © 2010 Pearson Education, Inc. Publishing as Prentice Hall</a:t>
            </a:r>
            <a:endParaRPr lang="en-US"/>
          </a:p>
        </p:txBody>
      </p:sp>
      <p:sp>
        <p:nvSpPr>
          <p:cNvPr id="5" name="Date Placeholder 4"/>
          <p:cNvSpPr>
            <a:spLocks noGrp="1"/>
          </p:cNvSpPr>
          <p:nvPr>
            <p:ph type="dt" sz="half" idx="11"/>
          </p:nvPr>
        </p:nvSpPr>
        <p:spPr/>
        <p:txBody>
          <a:bodyPr/>
          <a:lstStyle>
            <a:lvl1pPr>
              <a:defRPr smtClean="0">
                <a:solidFill>
                  <a:schemeClr val="tx1"/>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0BE005-6F9E-419D-974C-56032FC22193}" type="slidenum">
              <a:rPr lang="en-US"/>
              <a:pPr>
                <a:defRPr/>
              </a:pPr>
              <a:t>‹#›</a:t>
            </a:fld>
            <a:endParaRPr lang="en-US"/>
          </a:p>
        </p:txBody>
      </p:sp>
    </p:spTree>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609600" y="6477000"/>
            <a:ext cx="5410200" cy="244474"/>
          </a:xfrm>
        </p:spPr>
        <p:txBody>
          <a:bodyPr/>
          <a:lstStyle>
            <a:lvl1pPr marL="0" marR="0" indent="0" algn="l" defTabSz="914400" rtl="0" eaLnBrk="1" fontAlgn="base" latinLnBrk="0" hangingPunct="1">
              <a:lnSpc>
                <a:spcPct val="100000"/>
              </a:lnSpc>
              <a:spcBef>
                <a:spcPct val="0"/>
              </a:spcBef>
              <a:spcAft>
                <a:spcPct val="0"/>
              </a:spcAft>
              <a:buClrTx/>
              <a:buSzTx/>
              <a:buFontTx/>
              <a:buNone/>
              <a:tabLst/>
              <a:defRPr sz="1000" b="0"/>
            </a:lvl1pPr>
          </a:lstStyle>
          <a:p>
            <a:pPr>
              <a:defRPr/>
            </a:pPr>
            <a:r>
              <a:rPr lang="en-US" dirty="0" smtClean="0"/>
              <a:t>Copyright © 2011 Pearson Education, Inc. Publishing as Prentice Hall</a:t>
            </a:r>
            <a:endParaRPr lang="en-US" dirty="0">
              <a:solidFill>
                <a:srgbClr val="FFFBDD"/>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D3A246FA-61DD-45C9-A114-4ED6E39272A9}" type="slidenum">
              <a:rPr lang="en-US"/>
              <a:pPr>
                <a:defRPr/>
              </a:pPr>
              <a:t>‹#›</a:t>
            </a:fld>
            <a:endParaRPr lang="en-US"/>
          </a:p>
        </p:txBody>
      </p:sp>
    </p:spTree>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p:txBody>
          <a:bodyPr/>
          <a:lstStyle>
            <a:lvl1pPr>
              <a:defRPr smtClean="0"/>
            </a:lvl1pPr>
          </a:lstStyle>
          <a:p>
            <a:pPr>
              <a:defRPr/>
            </a:pPr>
            <a:r>
              <a:rPr lang="en-US" smtClean="0"/>
              <a:t>Copyright © 2010 Pearson Education, Inc. Publishing as Prentice Hall</a:t>
            </a:r>
            <a:endParaRPr lang="en-US"/>
          </a:p>
        </p:txBody>
      </p:sp>
      <p:sp>
        <p:nvSpPr>
          <p:cNvPr id="7" name="Date Placeholder 6"/>
          <p:cNvSpPr>
            <a:spLocks noGrp="1"/>
          </p:cNvSpPr>
          <p:nvPr>
            <p:ph type="dt" sz="half" idx="11"/>
          </p:nvPr>
        </p:nvSpPr>
        <p:spPr/>
        <p:txBody>
          <a:bodyPr/>
          <a:lstStyle>
            <a:lvl1pPr>
              <a:defRPr smtClean="0">
                <a:solidFill>
                  <a:schemeClr val="tx1"/>
                </a:solidFill>
              </a:defRPr>
            </a:lvl1pPr>
          </a:lstStyle>
          <a:p>
            <a:pPr>
              <a:defRPr/>
            </a:pPr>
            <a:endParaRPr lang="en-US"/>
          </a:p>
        </p:txBody>
      </p:sp>
      <p:sp>
        <p:nvSpPr>
          <p:cNvPr id="8" name="Slide Number Placeholder 7"/>
          <p:cNvSpPr>
            <a:spLocks noGrp="1"/>
          </p:cNvSpPr>
          <p:nvPr>
            <p:ph type="sldNum" sz="quarter" idx="12"/>
          </p:nvPr>
        </p:nvSpPr>
        <p:spPr/>
        <p:txBody>
          <a:bodyPr/>
          <a:lstStyle>
            <a:lvl1pPr>
              <a:defRPr smtClean="0"/>
            </a:lvl1pPr>
          </a:lstStyle>
          <a:p>
            <a:pPr>
              <a:defRPr/>
            </a:pPr>
            <a:fld id="{25742DA8-D982-42B1-BD05-620410FE33C2}" type="slidenum">
              <a:rPr lang="en-US"/>
              <a:pPr>
                <a:defRPr/>
              </a:pPr>
              <a:t>‹#›</a:t>
            </a:fld>
            <a:endParaRPr lang="en-US"/>
          </a:p>
        </p:txBody>
      </p:sp>
    </p:spTree>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533400" y="6476999"/>
            <a:ext cx="5486400" cy="244475"/>
          </a:xfrm>
        </p:spPr>
        <p:txBody>
          <a:bodyPr/>
          <a:lstStyle>
            <a:lvl1pPr algn="l">
              <a:defRPr sz="1000" b="0" smtClean="0"/>
            </a:lvl1pPr>
          </a:lstStyle>
          <a:p>
            <a:pPr>
              <a:defRPr/>
            </a:pPr>
            <a:r>
              <a:rPr lang="en-US" dirty="0" smtClean="0"/>
              <a:t>Copyright © 2011 Pearson Education, Inc. Publishing as Prentice Hall</a:t>
            </a:r>
            <a:endParaRPr lang="en-US" dirty="0">
              <a:solidFill>
                <a:srgbClr val="FFFBDD"/>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673A88A6-D530-4A72-96EF-62E9C916A680}" type="slidenum">
              <a:rPr lang="en-US"/>
              <a:pPr>
                <a:defRPr/>
              </a:pPr>
              <a:t>‹#›</a:t>
            </a:fld>
            <a:endParaRPr lang="en-US"/>
          </a:p>
        </p:txBody>
      </p:sp>
    </p:spTree>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smtClean="0"/>
            </a:lvl1pPr>
          </a:lstStyle>
          <a:p>
            <a:pPr>
              <a:defRPr/>
            </a:pPr>
            <a:r>
              <a:rPr lang="en-US" smtClean="0"/>
              <a:t>Copyright © 2010 Pearson Education, Inc. Publishing as Prentice Hall</a:t>
            </a:r>
            <a:endParaRPr lang="en-US"/>
          </a:p>
        </p:txBody>
      </p:sp>
      <p:sp>
        <p:nvSpPr>
          <p:cNvPr id="5" name="Date Placeholder 4"/>
          <p:cNvSpPr>
            <a:spLocks noGrp="1"/>
          </p:cNvSpPr>
          <p:nvPr>
            <p:ph type="dt" sz="half" idx="11"/>
          </p:nvPr>
        </p:nvSpPr>
        <p:spPr/>
        <p:txBody>
          <a:bodyPr/>
          <a:lstStyle>
            <a:lvl1pPr>
              <a:defRPr smtClean="0">
                <a:solidFill>
                  <a:schemeClr val="tx1"/>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E582635B-C1DE-42EF-8108-B1908E83F4C4}" type="slidenum">
              <a:rPr lang="en-US"/>
              <a:pPr>
                <a:defRPr/>
              </a:pPr>
              <a:t>‹#›</a:t>
            </a:fld>
            <a:endParaRPr lang="en-US"/>
          </a:p>
        </p:txBody>
      </p:sp>
    </p:spTree>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1"/>
          </p:nvPr>
        </p:nvSpPr>
        <p:spPr/>
        <p:txBody>
          <a:bodyPr/>
          <a:lstStyle>
            <a:lvl1pPr>
              <a:defRPr smtClean="0">
                <a:solidFill>
                  <a:schemeClr val="tx1"/>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CBE23D24-7119-4350-8F96-496A02DFD91E}" type="slidenum">
              <a:rPr lang="en-US"/>
              <a:pPr>
                <a:defRPr/>
              </a:pPr>
              <a:t>‹#›</a:t>
            </a:fld>
            <a:endParaRPr lang="en-US"/>
          </a:p>
        </p:txBody>
      </p:sp>
    </p:spTree>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smtClean="0"/>
            </a:lvl1pPr>
          </a:lstStyle>
          <a:p>
            <a:pPr>
              <a:defRPr/>
            </a:pPr>
            <a:r>
              <a:rPr lang="en-US" smtClean="0"/>
              <a:t>Copyright © 2010 Pearson Education, Inc. Publishing as Prentice Hall</a:t>
            </a:r>
            <a:endParaRPr lang="en-US"/>
          </a:p>
        </p:txBody>
      </p:sp>
      <p:sp>
        <p:nvSpPr>
          <p:cNvPr id="8" name="Date Placeholder 7"/>
          <p:cNvSpPr>
            <a:spLocks noGrp="1"/>
          </p:cNvSpPr>
          <p:nvPr>
            <p:ph type="dt" sz="half" idx="11"/>
          </p:nvPr>
        </p:nvSpPr>
        <p:spPr/>
        <p:txBody>
          <a:bodyPr/>
          <a:lstStyle>
            <a:lvl1pPr>
              <a:defRPr smtClean="0">
                <a:solidFill>
                  <a:schemeClr val="tx1"/>
                </a:solidFill>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D7E8FD8F-A4A1-43FC-B6F2-12C4DABD6271}" type="slidenum">
              <a:rPr lang="en-US"/>
              <a:pPr>
                <a:defRPr/>
              </a:pPr>
              <a:t>‹#›</a:t>
            </a:fld>
            <a:endParaRPr lang="en-US"/>
          </a:p>
        </p:txBody>
      </p:sp>
    </p:spTree>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smtClean="0"/>
            </a:lvl1pPr>
          </a:lstStyle>
          <a:p>
            <a:pPr>
              <a:defRPr/>
            </a:pPr>
            <a:r>
              <a:rPr lang="en-US" smtClean="0"/>
              <a:t>Copyright © 2010 Pearson Education, Inc. Publishing as Prentice Hall</a:t>
            </a:r>
            <a:endParaRPr lang="en-US"/>
          </a:p>
        </p:txBody>
      </p:sp>
      <p:sp>
        <p:nvSpPr>
          <p:cNvPr id="4" name="Date Placeholder 3"/>
          <p:cNvSpPr>
            <a:spLocks noGrp="1"/>
          </p:cNvSpPr>
          <p:nvPr>
            <p:ph type="dt" sz="half" idx="11"/>
          </p:nvPr>
        </p:nvSpPr>
        <p:spPr/>
        <p:txBody>
          <a:bodyPr/>
          <a:lstStyle>
            <a:lvl1pPr>
              <a:defRPr smtClean="0">
                <a:solidFill>
                  <a:schemeClr val="tx1"/>
                </a:solidFill>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92EC3E21-12A7-404C-A8D5-709C3CEA95D1}" type="slidenum">
              <a:rPr lang="en-US"/>
              <a:pPr>
                <a:defRPr/>
              </a:pPr>
              <a:t>‹#›</a:t>
            </a:fld>
            <a:endParaRPr lang="en-US"/>
          </a:p>
        </p:txBody>
      </p:sp>
    </p:spTree>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smtClean="0"/>
            </a:lvl1pPr>
          </a:lstStyle>
          <a:p>
            <a:pPr>
              <a:defRPr/>
            </a:pPr>
            <a:r>
              <a:rPr lang="en-US" smtClean="0"/>
              <a:t>Copyright © 2010 Pearson Education, Inc. Publishing as Prentice Hall</a:t>
            </a:r>
            <a:endParaRPr lang="en-US"/>
          </a:p>
        </p:txBody>
      </p:sp>
      <p:sp>
        <p:nvSpPr>
          <p:cNvPr id="3" name="Date Placeholder 2"/>
          <p:cNvSpPr>
            <a:spLocks noGrp="1"/>
          </p:cNvSpPr>
          <p:nvPr>
            <p:ph type="dt" sz="half" idx="11"/>
          </p:nvPr>
        </p:nvSpPr>
        <p:spPr/>
        <p:txBody>
          <a:bodyPr/>
          <a:lstStyle>
            <a:lvl1pPr>
              <a:defRPr smtClean="0">
                <a:solidFill>
                  <a:schemeClr val="tx1"/>
                </a:solidFill>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8C84E7B6-6851-4D92-8067-3E6AF09B8516}" type="slidenum">
              <a:rPr lang="en-US"/>
              <a:pPr>
                <a:defRPr/>
              </a:pPr>
              <a:t>‹#›</a:t>
            </a:fld>
            <a:endParaRPr lang="en-US"/>
          </a:p>
        </p:txBody>
      </p:sp>
    </p:spTree>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mtClean="0"/>
            </a:lvl1pPr>
          </a:lstStyle>
          <a:p>
            <a:pPr>
              <a:defRPr/>
            </a:pPr>
            <a:r>
              <a:rPr lang="en-US" smtClean="0"/>
              <a:t>Copyright © 2010 Pearson Education, Inc. Publishing as Prentice Hall</a:t>
            </a:r>
            <a:endParaRPr lang="en-US"/>
          </a:p>
        </p:txBody>
      </p:sp>
      <p:sp>
        <p:nvSpPr>
          <p:cNvPr id="6" name="Date Placeholder 5"/>
          <p:cNvSpPr>
            <a:spLocks noGrp="1"/>
          </p:cNvSpPr>
          <p:nvPr>
            <p:ph type="dt" sz="half" idx="11"/>
          </p:nvPr>
        </p:nvSpPr>
        <p:spPr/>
        <p:txBody>
          <a:bodyPr/>
          <a:lstStyle>
            <a:lvl1pPr>
              <a:defRPr smtClean="0">
                <a:solidFill>
                  <a:schemeClr val="tx1"/>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E6BC0659-8903-4514-8D3C-90A598BB37F1}" type="slidenum">
              <a:rPr lang="en-US"/>
              <a:pPr>
                <a:defRPr/>
              </a:pPr>
              <a:t>‹#›</a:t>
            </a:fld>
            <a:endParaRPr lang="en-US"/>
          </a:p>
        </p:txBody>
      </p:sp>
    </p:spTree>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mtClean="0"/>
            </a:lvl1pPr>
          </a:lstStyle>
          <a:p>
            <a:pPr>
              <a:defRPr/>
            </a:pPr>
            <a:r>
              <a:rPr lang="en-US" smtClean="0"/>
              <a:t>Copyright © 2010 Pearson Education, Inc. Publishing as Prentice Hall</a:t>
            </a:r>
            <a:endParaRPr lang="en-US"/>
          </a:p>
        </p:txBody>
      </p:sp>
      <p:sp>
        <p:nvSpPr>
          <p:cNvPr id="6" name="Date Placeholder 5"/>
          <p:cNvSpPr>
            <a:spLocks noGrp="1"/>
          </p:cNvSpPr>
          <p:nvPr>
            <p:ph type="dt" sz="half" idx="11"/>
          </p:nvPr>
        </p:nvSpPr>
        <p:spPr/>
        <p:txBody>
          <a:bodyPr/>
          <a:lstStyle>
            <a:lvl1pPr>
              <a:defRPr smtClean="0">
                <a:solidFill>
                  <a:schemeClr val="tx1"/>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5A3B795C-E7AD-4065-AE6A-B29C4CC56FFB}" type="slidenum">
              <a:rPr lang="en-US"/>
              <a:pPr>
                <a:defRPr/>
              </a:pPr>
              <a:t>‹#›</a:t>
            </a:fld>
            <a:endParaRPr lang="en-US"/>
          </a:p>
        </p:txBody>
      </p:sp>
    </p:spTree>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smtClean="0">
                <a:solidFill>
                  <a:schemeClr val="tx1"/>
                </a:solidFill>
                <a:latin typeface="Arial" charset="0"/>
              </a:defRPr>
            </a:lvl1pPr>
          </a:lstStyle>
          <a:p>
            <a:pPr>
              <a:defRPr/>
            </a:pPr>
            <a:r>
              <a:rPr lang="en-US" smtClean="0"/>
              <a:t>Copyright © 2010 Pearson Education, Inc. Publishing as Prentice Hall</a:t>
            </a:r>
            <a:endParaRPr lang="en-US"/>
          </a:p>
        </p:txBody>
      </p:sp>
      <p:sp>
        <p:nvSpPr>
          <p:cNvPr id="1031" name="Rectangle 7"/>
          <p:cNvSpPr>
            <a:spLocks noGrp="1" noChangeArrowheads="1"/>
          </p:cNvSpPr>
          <p:nvPr>
            <p:ph type="dt" sz="half" idx="2"/>
          </p:nvPr>
        </p:nvSpPr>
        <p:spPr bwMode="auto">
          <a:xfrm>
            <a:off x="457200" y="6477000"/>
            <a:ext cx="32004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solidFill>
                  <a:schemeClr val="tx1"/>
                </a:solidFill>
                <a:latin typeface="Arial" charset="0"/>
              </a:defRPr>
            </a:lvl1pPr>
          </a:lstStyle>
          <a:p>
            <a:pPr>
              <a:defRPr/>
            </a:pPr>
            <a:endParaRPr lang="en-US" dirty="0"/>
          </a:p>
        </p:txBody>
      </p:sp>
      <p:sp>
        <p:nvSpPr>
          <p:cNvPr id="1032" name="Rectangle 8"/>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chemeClr val="tx1"/>
                </a:solidFill>
                <a:latin typeface="Arial" charset="0"/>
              </a:defRPr>
            </a:lvl1pPr>
          </a:lstStyle>
          <a:p>
            <a:pPr>
              <a:defRPr/>
            </a:pPr>
            <a:fld id="{32F6D8AB-EB92-4855-96F6-35B6F02BA2D0}" type="slidenum">
              <a:rPr lang="en-US"/>
              <a:pPr>
                <a:defRPr/>
              </a:pPr>
              <a:t>‹#›</a:t>
            </a:fld>
            <a:endParaRPr lang="en-US"/>
          </a:p>
        </p:txBody>
      </p:sp>
      <p:sp>
        <p:nvSpPr>
          <p:cNvPr id="1038" name="Rectangle 14"/>
          <p:cNvSpPr>
            <a:spLocks noChangeArrowheads="1"/>
          </p:cNvSpPr>
          <p:nvPr userDrawn="1"/>
        </p:nvSpPr>
        <p:spPr bwMode="auto">
          <a:xfrm>
            <a:off x="0" y="0"/>
            <a:ext cx="250825" cy="6858000"/>
          </a:xfrm>
          <a:prstGeom prst="rect">
            <a:avLst/>
          </a:prstGeom>
          <a:solidFill>
            <a:srgbClr val="008000"/>
          </a:solidFill>
          <a:ln w="9525">
            <a:solidFill>
              <a:srgbClr val="008000"/>
            </a:solidFill>
            <a:miter lim="800000"/>
            <a:headEnd/>
            <a:tailEnd/>
          </a:ln>
        </p:spPr>
        <p:txBody>
          <a:bodyPr wrap="none" anchor="ctr"/>
          <a:lstStyle/>
          <a:p>
            <a:pPr algn="l">
              <a:defRPr/>
            </a:pPr>
            <a:endParaRPr lang="en-US" sz="1800" dirty="0">
              <a:solidFill>
                <a:schemeClr val="tx1"/>
              </a:solidFill>
              <a:latin typeface="Arial" charset="0"/>
            </a:endParaRPr>
          </a:p>
        </p:txBody>
      </p:sp>
      <p:sp>
        <p:nvSpPr>
          <p:cNvPr id="8" name="Footer Placeholder 3"/>
          <p:cNvSpPr txBox="1">
            <a:spLocks/>
          </p:cNvSpPr>
          <p:nvPr userDrawn="1"/>
        </p:nvSpPr>
        <p:spPr>
          <a:xfrm>
            <a:off x="533400" y="6476999"/>
            <a:ext cx="5486400" cy="244475"/>
          </a:xfrm>
          <a:prstGeom prst="rect">
            <a:avLst/>
          </a:prstGeom>
        </p:spPr>
        <p:txBody>
          <a:bodyPr/>
          <a:lstStyle>
            <a:defPPr>
              <a:defRPr lang="en-US"/>
            </a:defPPr>
            <a:lvl1pPr algn="l" rtl="0" fontAlgn="base">
              <a:spcBef>
                <a:spcPct val="0"/>
              </a:spcBef>
              <a:spcAft>
                <a:spcPct val="0"/>
              </a:spcAft>
              <a:defRPr sz="1000" b="0" kern="1200" smtClean="0">
                <a:solidFill>
                  <a:schemeClr val="tx2"/>
                </a:solidFill>
                <a:latin typeface="Arial" pitchFamily="34" charset="0"/>
                <a:ea typeface="+mn-ea"/>
                <a:cs typeface="+mn-cs"/>
              </a:defRPr>
            </a:lvl1pPr>
            <a:lvl2pPr marL="457200" algn="ctr" rtl="0" fontAlgn="base">
              <a:spcBef>
                <a:spcPct val="0"/>
              </a:spcBef>
              <a:spcAft>
                <a:spcPct val="0"/>
              </a:spcAft>
              <a:defRPr sz="4400" kern="1200">
                <a:solidFill>
                  <a:schemeClr val="tx2"/>
                </a:solidFill>
                <a:latin typeface="Arial" pitchFamily="34" charset="0"/>
                <a:ea typeface="+mn-ea"/>
                <a:cs typeface="+mn-cs"/>
              </a:defRPr>
            </a:lvl2pPr>
            <a:lvl3pPr marL="914400" algn="ctr" rtl="0" fontAlgn="base">
              <a:spcBef>
                <a:spcPct val="0"/>
              </a:spcBef>
              <a:spcAft>
                <a:spcPct val="0"/>
              </a:spcAft>
              <a:defRPr sz="4400" kern="1200">
                <a:solidFill>
                  <a:schemeClr val="tx2"/>
                </a:solidFill>
                <a:latin typeface="Arial" pitchFamily="34" charset="0"/>
                <a:ea typeface="+mn-ea"/>
                <a:cs typeface="+mn-cs"/>
              </a:defRPr>
            </a:lvl3pPr>
            <a:lvl4pPr marL="1371600" algn="ctr" rtl="0" fontAlgn="base">
              <a:spcBef>
                <a:spcPct val="0"/>
              </a:spcBef>
              <a:spcAft>
                <a:spcPct val="0"/>
              </a:spcAft>
              <a:defRPr sz="4400" kern="1200">
                <a:solidFill>
                  <a:schemeClr val="tx2"/>
                </a:solidFill>
                <a:latin typeface="Arial" pitchFamily="34" charset="0"/>
                <a:ea typeface="+mn-ea"/>
                <a:cs typeface="+mn-cs"/>
              </a:defRPr>
            </a:lvl4pPr>
            <a:lvl5pPr marL="1828800" algn="ctr" rtl="0" fontAlgn="base">
              <a:spcBef>
                <a:spcPct val="0"/>
              </a:spcBef>
              <a:spcAft>
                <a:spcPct val="0"/>
              </a:spcAft>
              <a:defRPr sz="4400" kern="1200">
                <a:solidFill>
                  <a:schemeClr val="tx2"/>
                </a:solidFill>
                <a:latin typeface="Arial" pitchFamily="34" charset="0"/>
                <a:ea typeface="+mn-ea"/>
                <a:cs typeface="+mn-cs"/>
              </a:defRPr>
            </a:lvl5pPr>
            <a:lvl6pPr marL="2286000" algn="l" defTabSz="914400" rtl="0" eaLnBrk="1" latinLnBrk="0" hangingPunct="1">
              <a:defRPr sz="4400" kern="1200">
                <a:solidFill>
                  <a:schemeClr val="tx2"/>
                </a:solidFill>
                <a:latin typeface="Arial" pitchFamily="34" charset="0"/>
                <a:ea typeface="+mn-ea"/>
                <a:cs typeface="+mn-cs"/>
              </a:defRPr>
            </a:lvl6pPr>
            <a:lvl7pPr marL="2743200" algn="l" defTabSz="914400" rtl="0" eaLnBrk="1" latinLnBrk="0" hangingPunct="1">
              <a:defRPr sz="4400" kern="1200">
                <a:solidFill>
                  <a:schemeClr val="tx2"/>
                </a:solidFill>
                <a:latin typeface="Arial" pitchFamily="34" charset="0"/>
                <a:ea typeface="+mn-ea"/>
                <a:cs typeface="+mn-cs"/>
              </a:defRPr>
            </a:lvl7pPr>
            <a:lvl8pPr marL="3200400" algn="l" defTabSz="914400" rtl="0" eaLnBrk="1" latinLnBrk="0" hangingPunct="1">
              <a:defRPr sz="4400" kern="1200">
                <a:solidFill>
                  <a:schemeClr val="tx2"/>
                </a:solidFill>
                <a:latin typeface="Arial" pitchFamily="34" charset="0"/>
                <a:ea typeface="+mn-ea"/>
                <a:cs typeface="+mn-cs"/>
              </a:defRPr>
            </a:lvl8pPr>
            <a:lvl9pPr marL="3657600" algn="l" defTabSz="914400" rtl="0" eaLnBrk="1" latinLnBrk="0" hangingPunct="1">
              <a:defRPr sz="4400" kern="1200">
                <a:solidFill>
                  <a:schemeClr val="tx2"/>
                </a:solidFill>
                <a:latin typeface="Arial" pitchFamily="34" charset="0"/>
                <a:ea typeface="+mn-ea"/>
                <a:cs typeface="+mn-cs"/>
              </a:defRPr>
            </a:lvl9pPr>
          </a:lstStyle>
          <a:p>
            <a:pPr>
              <a:defRPr/>
            </a:pPr>
            <a:r>
              <a:rPr lang="en-US" smtClean="0"/>
              <a:t>Copyright © 2011 Pearson Education, Inc. Publishing as Prentice Hall</a:t>
            </a:r>
            <a:endParaRPr lang="en-US" dirty="0">
              <a:solidFill>
                <a:srgbClr val="FFFBDD"/>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p:cut/>
  </p:transition>
  <p:hf hdr="0" dt="0"/>
  <p:txStyles>
    <p:titleStyle>
      <a:lvl1pPr algn="ctr" rtl="0" eaLnBrk="0" fontAlgn="base" hangingPunct="0">
        <a:spcBef>
          <a:spcPct val="0"/>
        </a:spcBef>
        <a:spcAft>
          <a:spcPct val="0"/>
        </a:spcAft>
        <a:defRPr sz="4400">
          <a:solidFill>
            <a:srgbClr val="2F8B2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rgbClr val="2F8B20"/>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rgbClr val="2F8B20"/>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rgbClr val="2F8B20"/>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rgbClr val="2F8B20"/>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rgbClr val="2F8B20"/>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rgbClr val="2F8B20"/>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rgbClr val="2F8B20"/>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rgbClr val="2F8B2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5"/>
          <p:cNvSpPr>
            <a:spLocks noGrp="1"/>
          </p:cNvSpPr>
          <p:nvPr>
            <p:ph type="sldNum" sz="quarter" idx="12"/>
          </p:nvPr>
        </p:nvSpPr>
        <p:spPr>
          <a:noFill/>
        </p:spPr>
        <p:txBody>
          <a:bodyPr/>
          <a:lstStyle/>
          <a:p>
            <a:fld id="{7A4E5C98-090A-474D-941E-ED6213E32BAD}" type="slidenum">
              <a:rPr lang="en-US">
                <a:latin typeface="Arial" pitchFamily="34" charset="0"/>
              </a:rPr>
              <a:pPr/>
              <a:t>1</a:t>
            </a:fld>
            <a:endParaRPr lang="en-US">
              <a:latin typeface="Arial" pitchFamily="34" charset="0"/>
            </a:endParaRPr>
          </a:p>
        </p:txBody>
      </p:sp>
      <p:sp>
        <p:nvSpPr>
          <p:cNvPr id="106499" name="Rectangle 3"/>
          <p:cNvSpPr>
            <a:spLocks noGrp="1" noChangeArrowheads="1"/>
          </p:cNvSpPr>
          <p:nvPr>
            <p:ph type="body" idx="1"/>
          </p:nvPr>
        </p:nvSpPr>
        <p:spPr>
          <a:xfrm>
            <a:off x="457200" y="2514600"/>
            <a:ext cx="8229600" cy="2057400"/>
          </a:xfrm>
        </p:spPr>
        <p:txBody>
          <a:bodyPr/>
          <a:lstStyle/>
          <a:p>
            <a:pPr algn="ctr" eaLnBrk="1" hangingPunct="1">
              <a:buFontTx/>
              <a:buNone/>
              <a:defRPr/>
            </a:pPr>
            <a:r>
              <a:rPr lang="en-US" dirty="0" smtClean="0"/>
              <a:t/>
            </a:r>
            <a:br>
              <a:rPr lang="en-US" dirty="0" smtClean="0"/>
            </a:br>
            <a:r>
              <a:rPr lang="en-US" dirty="0" smtClean="0"/>
              <a:t>Databases and Information Systems</a:t>
            </a:r>
          </a:p>
        </p:txBody>
      </p:sp>
      <p:sp>
        <p:nvSpPr>
          <p:cNvPr id="2" name="Title 1"/>
          <p:cNvSpPr>
            <a:spLocks noGrp="1"/>
          </p:cNvSpPr>
          <p:nvPr>
            <p:ph type="title"/>
          </p:nvPr>
        </p:nvSpPr>
        <p:spPr/>
        <p:txBody>
          <a:bodyPr/>
          <a:lstStyle/>
          <a:p>
            <a:endParaRPr lang="en-US"/>
          </a:p>
        </p:txBody>
      </p:sp>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5"/>
          <p:cNvSpPr>
            <a:spLocks noGrp="1"/>
          </p:cNvSpPr>
          <p:nvPr>
            <p:ph type="sldNum" sz="quarter" idx="12"/>
          </p:nvPr>
        </p:nvSpPr>
        <p:spPr>
          <a:noFill/>
        </p:spPr>
        <p:txBody>
          <a:bodyPr/>
          <a:lstStyle/>
          <a:p>
            <a:fld id="{71A648E6-1582-445A-87EF-EFA14C0624AA}" type="slidenum">
              <a:rPr lang="en-US">
                <a:latin typeface="Arial" pitchFamily="34" charset="0"/>
              </a:rPr>
              <a:pPr/>
              <a:t>10</a:t>
            </a:fld>
            <a:endParaRPr lang="en-US">
              <a:latin typeface="Arial" pitchFamily="34" charset="0"/>
            </a:endParaRPr>
          </a:p>
        </p:txBody>
      </p:sp>
      <p:sp>
        <p:nvSpPr>
          <p:cNvPr id="205826" name="Rectangle 2"/>
          <p:cNvSpPr>
            <a:spLocks noGrp="1" noChangeArrowheads="1"/>
          </p:cNvSpPr>
          <p:nvPr>
            <p:ph type="title"/>
          </p:nvPr>
        </p:nvSpPr>
        <p:spPr/>
        <p:txBody>
          <a:bodyPr/>
          <a:lstStyle/>
          <a:p>
            <a:pPr eaLnBrk="1" hangingPunct="1">
              <a:defRPr/>
            </a:pPr>
            <a:r>
              <a:rPr lang="en-US" smtClean="0"/>
              <a:t>Database Types</a:t>
            </a:r>
          </a:p>
        </p:txBody>
      </p:sp>
      <p:sp>
        <p:nvSpPr>
          <p:cNvPr id="205827" name="Rectangle 3"/>
          <p:cNvSpPr>
            <a:spLocks noGrp="1" noChangeArrowheads="1"/>
          </p:cNvSpPr>
          <p:nvPr>
            <p:ph type="body" idx="1"/>
          </p:nvPr>
        </p:nvSpPr>
        <p:spPr/>
        <p:txBody>
          <a:bodyPr/>
          <a:lstStyle/>
          <a:p>
            <a:pPr eaLnBrk="1" hangingPunct="1"/>
            <a:r>
              <a:rPr lang="en-US" dirty="0" smtClean="0">
                <a:effectLst/>
              </a:rPr>
              <a:t>Multidimensional databases</a:t>
            </a:r>
          </a:p>
          <a:p>
            <a:pPr lvl="1" eaLnBrk="1" hangingPunct="1"/>
            <a:r>
              <a:rPr lang="en-US" dirty="0" smtClean="0">
                <a:effectLst/>
              </a:rPr>
              <a:t>Store data in multiple dimensions</a:t>
            </a:r>
          </a:p>
          <a:p>
            <a:pPr lvl="1" eaLnBrk="1" hangingPunct="1"/>
            <a:r>
              <a:rPr lang="en-US" dirty="0" smtClean="0">
                <a:solidFill>
                  <a:srgbClr val="000000"/>
                </a:solidFill>
                <a:effectLst/>
              </a:rPr>
              <a:t>Organize data in a cube format</a:t>
            </a:r>
            <a:endParaRPr lang="en-US" dirty="0" smtClean="0">
              <a:effectLst/>
            </a:endParaRPr>
          </a:p>
          <a:p>
            <a:pPr lvl="1" eaLnBrk="1" hangingPunct="1"/>
            <a:r>
              <a:rPr lang="en-US" dirty="0" smtClean="0">
                <a:effectLst/>
              </a:rPr>
              <a:t>Can easily be customized</a:t>
            </a:r>
          </a:p>
          <a:p>
            <a:pPr lvl="1" eaLnBrk="1" hangingPunct="1"/>
            <a:r>
              <a:rPr lang="en-US" dirty="0" smtClean="0">
                <a:effectLst/>
              </a:rPr>
              <a:t>Process data much faster</a:t>
            </a:r>
          </a:p>
        </p:txBody>
      </p:sp>
    </p:spTree>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5"/>
          <p:cNvSpPr>
            <a:spLocks noGrp="1"/>
          </p:cNvSpPr>
          <p:nvPr>
            <p:ph type="sldNum" sz="quarter" idx="12"/>
          </p:nvPr>
        </p:nvSpPr>
        <p:spPr>
          <a:noFill/>
        </p:spPr>
        <p:txBody>
          <a:bodyPr/>
          <a:lstStyle/>
          <a:p>
            <a:fld id="{18EBFD66-CBA6-4062-A660-320EB1FF4B70}" type="slidenum">
              <a:rPr lang="en-US">
                <a:latin typeface="Arial" pitchFamily="34" charset="0"/>
              </a:rPr>
              <a:pPr/>
              <a:t>11</a:t>
            </a:fld>
            <a:endParaRPr lang="en-US">
              <a:latin typeface="Arial" pitchFamily="34" charset="0"/>
            </a:endParaRPr>
          </a:p>
        </p:txBody>
      </p:sp>
      <p:sp>
        <p:nvSpPr>
          <p:cNvPr id="113666" name="Rectangle 2"/>
          <p:cNvSpPr>
            <a:spLocks noGrp="1" noChangeArrowheads="1"/>
          </p:cNvSpPr>
          <p:nvPr>
            <p:ph type="title"/>
          </p:nvPr>
        </p:nvSpPr>
        <p:spPr/>
        <p:txBody>
          <a:bodyPr/>
          <a:lstStyle/>
          <a:p>
            <a:pPr eaLnBrk="1" hangingPunct="1">
              <a:defRPr/>
            </a:pPr>
            <a:r>
              <a:rPr lang="en-US" smtClean="0"/>
              <a:t>Database Management Systems (DBMS)</a:t>
            </a:r>
            <a:endParaRPr lang="en-US" sz="4000" smtClean="0"/>
          </a:p>
        </p:txBody>
      </p:sp>
      <p:sp>
        <p:nvSpPr>
          <p:cNvPr id="113667" name="Rectangle 3"/>
          <p:cNvSpPr>
            <a:spLocks noGrp="1" noChangeArrowheads="1"/>
          </p:cNvSpPr>
          <p:nvPr>
            <p:ph type="body" idx="1"/>
          </p:nvPr>
        </p:nvSpPr>
        <p:spPr>
          <a:xfrm>
            <a:off x="457200" y="1828800"/>
            <a:ext cx="8229600" cy="4297363"/>
          </a:xfrm>
        </p:spPr>
        <p:txBody>
          <a:bodyPr/>
          <a:lstStyle/>
          <a:p>
            <a:pPr marL="609600" indent="-609600" eaLnBrk="1" hangingPunct="1"/>
            <a:r>
              <a:rPr lang="en-US" dirty="0" smtClean="0">
                <a:effectLst/>
              </a:rPr>
              <a:t>Application software designed to capture and analyze data</a:t>
            </a:r>
          </a:p>
          <a:p>
            <a:pPr marL="609600" indent="-609600" eaLnBrk="1" hangingPunct="1"/>
            <a:r>
              <a:rPr lang="en-US" dirty="0" smtClean="0">
                <a:effectLst/>
              </a:rPr>
              <a:t>Four main operations of a DBMS:</a:t>
            </a:r>
          </a:p>
          <a:p>
            <a:pPr marL="1149350" lvl="1" indent="-533400" eaLnBrk="1" hangingPunct="1"/>
            <a:r>
              <a:rPr lang="en-US" dirty="0" smtClean="0">
                <a:effectLst/>
              </a:rPr>
              <a:t>Creating databases and entering data</a:t>
            </a:r>
          </a:p>
          <a:p>
            <a:pPr marL="1149350" lvl="1" indent="-533400" eaLnBrk="1" hangingPunct="1"/>
            <a:r>
              <a:rPr lang="en-US" dirty="0" smtClean="0">
                <a:effectLst/>
              </a:rPr>
              <a:t>Viewing and sorting data</a:t>
            </a:r>
          </a:p>
          <a:p>
            <a:pPr marL="1149350" lvl="1" indent="-533400" eaLnBrk="1" hangingPunct="1"/>
            <a:r>
              <a:rPr lang="en-US" dirty="0" smtClean="0">
                <a:effectLst/>
              </a:rPr>
              <a:t>Extracting data</a:t>
            </a:r>
          </a:p>
          <a:p>
            <a:pPr marL="1149350" lvl="1" indent="-533400" eaLnBrk="1" hangingPunct="1"/>
            <a:r>
              <a:rPr lang="en-US" dirty="0" smtClean="0">
                <a:effectLst/>
              </a:rPr>
              <a:t>Outputting data</a:t>
            </a:r>
          </a:p>
        </p:txBody>
      </p:sp>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7"/>
          <p:cNvSpPr>
            <a:spLocks noGrp="1"/>
          </p:cNvSpPr>
          <p:nvPr>
            <p:ph type="sldNum" sz="quarter" idx="12"/>
          </p:nvPr>
        </p:nvSpPr>
        <p:spPr>
          <a:noFill/>
        </p:spPr>
        <p:txBody>
          <a:bodyPr/>
          <a:lstStyle/>
          <a:p>
            <a:fld id="{B1013F24-D9DC-4DD7-8DFC-0E1A9296A1B6}" type="slidenum">
              <a:rPr lang="en-US">
                <a:latin typeface="Arial" pitchFamily="34" charset="0"/>
              </a:rPr>
              <a:pPr/>
              <a:t>12</a:t>
            </a:fld>
            <a:endParaRPr lang="en-US">
              <a:latin typeface="Arial" pitchFamily="34" charset="0"/>
            </a:endParaRPr>
          </a:p>
        </p:txBody>
      </p:sp>
      <p:sp>
        <p:nvSpPr>
          <p:cNvPr id="114690" name="Rectangle 2"/>
          <p:cNvSpPr>
            <a:spLocks noGrp="1" noChangeArrowheads="1"/>
          </p:cNvSpPr>
          <p:nvPr>
            <p:ph type="title"/>
          </p:nvPr>
        </p:nvSpPr>
        <p:spPr/>
        <p:txBody>
          <a:bodyPr/>
          <a:lstStyle/>
          <a:p>
            <a:pPr eaLnBrk="1" hangingPunct="1">
              <a:defRPr/>
            </a:pPr>
            <a:r>
              <a:rPr lang="en-US" smtClean="0"/>
              <a:t>Creating Databases and </a:t>
            </a:r>
            <a:br>
              <a:rPr lang="en-US" smtClean="0"/>
            </a:br>
            <a:r>
              <a:rPr lang="en-US" smtClean="0"/>
              <a:t>Entering Data</a:t>
            </a:r>
            <a:endParaRPr lang="en-US" sz="4000" smtClean="0"/>
          </a:p>
        </p:txBody>
      </p:sp>
      <p:sp>
        <p:nvSpPr>
          <p:cNvPr id="114701" name="Rectangle 13"/>
          <p:cNvSpPr>
            <a:spLocks noGrp="1" noChangeArrowheads="1"/>
          </p:cNvSpPr>
          <p:nvPr>
            <p:ph type="body" sz="half" idx="1"/>
          </p:nvPr>
        </p:nvSpPr>
        <p:spPr>
          <a:xfrm>
            <a:off x="381000" y="1676400"/>
            <a:ext cx="3048000" cy="4724400"/>
          </a:xfrm>
        </p:spPr>
        <p:txBody>
          <a:bodyPr/>
          <a:lstStyle/>
          <a:p>
            <a:pPr eaLnBrk="1" hangingPunct="1"/>
            <a:r>
              <a:rPr lang="en-US" dirty="0" smtClean="0">
                <a:effectLst/>
              </a:rPr>
              <a:t>Create field names</a:t>
            </a:r>
          </a:p>
          <a:p>
            <a:pPr lvl="1" eaLnBrk="1" hangingPunct="1"/>
            <a:r>
              <a:rPr lang="en-US" dirty="0" smtClean="0">
                <a:effectLst/>
              </a:rPr>
              <a:t>Identify each type </a:t>
            </a:r>
            <a:br>
              <a:rPr lang="en-US" dirty="0" smtClean="0">
                <a:effectLst/>
              </a:rPr>
            </a:br>
            <a:r>
              <a:rPr lang="en-US" dirty="0" smtClean="0">
                <a:effectLst/>
              </a:rPr>
              <a:t>of data</a:t>
            </a:r>
          </a:p>
          <a:p>
            <a:pPr lvl="1" eaLnBrk="1" hangingPunct="1"/>
            <a:r>
              <a:rPr lang="en-US" dirty="0" smtClean="0">
                <a:effectLst/>
              </a:rPr>
              <a:t>Data dictionary (or database schema)</a:t>
            </a:r>
          </a:p>
        </p:txBody>
      </p:sp>
      <p:sp>
        <p:nvSpPr>
          <p:cNvPr id="30726" name="Rectangle 15">
            <a:hlinkClick r:id="rId3" action="ppaction://hlinksldjump"/>
          </p:cNvPr>
          <p:cNvSpPr>
            <a:spLocks noChangeArrowheads="1"/>
          </p:cNvSpPr>
          <p:nvPr/>
        </p:nvSpPr>
        <p:spPr bwMode="auto">
          <a:xfrm>
            <a:off x="4479925" y="3048000"/>
            <a:ext cx="184150" cy="762000"/>
          </a:xfrm>
          <a:prstGeom prst="rect">
            <a:avLst/>
          </a:prstGeom>
          <a:noFill/>
          <a:ln w="9525" algn="ctr">
            <a:noFill/>
            <a:miter lim="800000"/>
            <a:headEnd/>
            <a:tailEnd/>
          </a:ln>
        </p:spPr>
        <p:txBody>
          <a:bodyPr wrap="none" anchor="ctr">
            <a:spAutoFit/>
          </a:bodyPr>
          <a:lstStyle/>
          <a:p>
            <a:endParaRPr lang="en-US"/>
          </a:p>
        </p:txBody>
      </p:sp>
      <p:pic>
        <p:nvPicPr>
          <p:cNvPr id="30727" name="Picture 31" descr="evans5_11_7_0001.jpg                                           00000010Macintosh HD                   ABA78158:"/>
          <p:cNvPicPr>
            <a:picLocks noChangeAspect="1" noChangeArrowheads="1"/>
          </p:cNvPicPr>
          <p:nvPr/>
        </p:nvPicPr>
        <p:blipFill>
          <a:blip r:embed="rId4" cstate="screen">
            <a:extLst/>
          </a:blip>
          <a:stretch>
            <a:fillRect/>
          </a:stretch>
        </p:blipFill>
        <p:spPr bwMode="auto">
          <a:xfrm>
            <a:off x="3352800" y="1753876"/>
            <a:ext cx="5486400" cy="4210626"/>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6"/>
          <p:cNvSpPr>
            <a:spLocks noGrp="1"/>
          </p:cNvSpPr>
          <p:nvPr>
            <p:ph type="sldNum" sz="quarter" idx="12"/>
          </p:nvPr>
        </p:nvSpPr>
        <p:spPr>
          <a:noFill/>
        </p:spPr>
        <p:txBody>
          <a:bodyPr/>
          <a:lstStyle/>
          <a:p>
            <a:fld id="{4BD1DEB5-1605-464F-B1D1-09FE87BDB67F}" type="slidenum">
              <a:rPr lang="en-US">
                <a:latin typeface="Arial" pitchFamily="34" charset="0"/>
              </a:rPr>
              <a:pPr/>
              <a:t>13</a:t>
            </a:fld>
            <a:endParaRPr lang="en-US">
              <a:latin typeface="Arial" pitchFamily="34" charset="0"/>
            </a:endParaRPr>
          </a:p>
        </p:txBody>
      </p:sp>
      <p:sp>
        <p:nvSpPr>
          <p:cNvPr id="176130" name="Rectangle 2"/>
          <p:cNvSpPr>
            <a:spLocks noGrp="1" noChangeArrowheads="1"/>
          </p:cNvSpPr>
          <p:nvPr>
            <p:ph type="title"/>
          </p:nvPr>
        </p:nvSpPr>
        <p:spPr/>
        <p:txBody>
          <a:bodyPr/>
          <a:lstStyle/>
          <a:p>
            <a:pPr eaLnBrk="1" hangingPunct="1">
              <a:defRPr/>
            </a:pPr>
            <a:r>
              <a:rPr lang="en-US" dirty="0" smtClean="0"/>
              <a:t>Creating Databases and </a:t>
            </a:r>
            <a:br>
              <a:rPr lang="en-US" dirty="0" smtClean="0"/>
            </a:br>
            <a:r>
              <a:rPr lang="en-US" dirty="0" smtClean="0"/>
              <a:t>Entering Data</a:t>
            </a:r>
            <a:endParaRPr lang="en-US" sz="4000" dirty="0" smtClean="0"/>
          </a:p>
        </p:txBody>
      </p:sp>
      <p:sp>
        <p:nvSpPr>
          <p:cNvPr id="176131" name="Rectangle 3"/>
          <p:cNvSpPr>
            <a:spLocks noGrp="1" noChangeArrowheads="1"/>
          </p:cNvSpPr>
          <p:nvPr>
            <p:ph type="body" sz="half" idx="1"/>
          </p:nvPr>
        </p:nvSpPr>
        <p:spPr>
          <a:xfrm>
            <a:off x="457200" y="1752600"/>
            <a:ext cx="2667000" cy="4373563"/>
          </a:xfrm>
        </p:spPr>
        <p:txBody>
          <a:bodyPr/>
          <a:lstStyle/>
          <a:p>
            <a:pPr eaLnBrk="1" hangingPunct="1"/>
            <a:r>
              <a:rPr lang="en-US" dirty="0" smtClean="0">
                <a:effectLst/>
              </a:rPr>
              <a:t>Create individual records</a:t>
            </a:r>
          </a:p>
          <a:p>
            <a:pPr lvl="1" eaLnBrk="1" hangingPunct="1"/>
            <a:r>
              <a:rPr lang="en-US" dirty="0" smtClean="0">
                <a:effectLst/>
              </a:rPr>
              <a:t>Key in</a:t>
            </a:r>
          </a:p>
          <a:p>
            <a:pPr lvl="1" eaLnBrk="1" hangingPunct="1"/>
            <a:r>
              <a:rPr lang="en-US" dirty="0" smtClean="0">
                <a:effectLst/>
              </a:rPr>
              <a:t>Import</a:t>
            </a:r>
          </a:p>
          <a:p>
            <a:pPr lvl="1" eaLnBrk="1" hangingPunct="1"/>
            <a:r>
              <a:rPr lang="en-US" dirty="0" smtClean="0">
                <a:effectLst/>
              </a:rPr>
              <a:t>Input form </a:t>
            </a:r>
          </a:p>
        </p:txBody>
      </p:sp>
      <p:pic>
        <p:nvPicPr>
          <p:cNvPr id="31750" name="Picture 21" descr="evans5_11_8_0001.jpg                                           00000010Macintosh HD                   ABA78158:"/>
          <p:cNvPicPr>
            <a:picLocks noChangeAspect="1" noChangeArrowheads="1"/>
          </p:cNvPicPr>
          <p:nvPr/>
        </p:nvPicPr>
        <p:blipFill>
          <a:blip r:embed="rId3" cstate="print"/>
          <a:stretch>
            <a:fillRect/>
          </a:stretch>
        </p:blipFill>
        <p:spPr bwMode="auto">
          <a:xfrm>
            <a:off x="3352800" y="1905000"/>
            <a:ext cx="5486400" cy="334368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6"/>
          <p:cNvSpPr>
            <a:spLocks noGrp="1"/>
          </p:cNvSpPr>
          <p:nvPr>
            <p:ph type="sldNum" sz="quarter" idx="12"/>
          </p:nvPr>
        </p:nvSpPr>
        <p:spPr>
          <a:noFill/>
        </p:spPr>
        <p:txBody>
          <a:bodyPr/>
          <a:lstStyle/>
          <a:p>
            <a:fld id="{7B58CACE-765A-4921-85DD-A25A549BEC6F}" type="slidenum">
              <a:rPr lang="en-US">
                <a:latin typeface="Arial" pitchFamily="34" charset="0"/>
              </a:rPr>
              <a:pPr/>
              <a:t>14</a:t>
            </a:fld>
            <a:endParaRPr lang="en-US">
              <a:latin typeface="Arial" pitchFamily="34" charset="0"/>
            </a:endParaRPr>
          </a:p>
        </p:txBody>
      </p:sp>
      <p:sp>
        <p:nvSpPr>
          <p:cNvPr id="32772" name="Rectangle 11"/>
          <p:cNvSpPr>
            <a:spLocks noChangeArrowheads="1"/>
          </p:cNvSpPr>
          <p:nvPr/>
        </p:nvSpPr>
        <p:spPr bwMode="auto">
          <a:xfrm>
            <a:off x="4648200" y="2057400"/>
            <a:ext cx="3810000" cy="3581400"/>
          </a:xfrm>
          <a:prstGeom prst="rect">
            <a:avLst/>
          </a:prstGeom>
          <a:solidFill>
            <a:schemeClr val="bg1"/>
          </a:solidFill>
          <a:ln w="9525" algn="ctr">
            <a:noFill/>
            <a:miter lim="800000"/>
            <a:headEnd/>
            <a:tailEnd/>
          </a:ln>
        </p:spPr>
        <p:txBody>
          <a:bodyPr wrap="none" anchor="ctr"/>
          <a:lstStyle/>
          <a:p>
            <a:endParaRPr lang="en-US"/>
          </a:p>
        </p:txBody>
      </p:sp>
      <p:sp>
        <p:nvSpPr>
          <p:cNvPr id="161794" name="Rectangle 2"/>
          <p:cNvSpPr>
            <a:spLocks noGrp="1" noChangeArrowheads="1"/>
          </p:cNvSpPr>
          <p:nvPr>
            <p:ph type="title"/>
          </p:nvPr>
        </p:nvSpPr>
        <p:spPr>
          <a:xfrm>
            <a:off x="533400" y="304800"/>
            <a:ext cx="8229600" cy="1143000"/>
          </a:xfrm>
        </p:spPr>
        <p:txBody>
          <a:bodyPr/>
          <a:lstStyle/>
          <a:p>
            <a:pPr eaLnBrk="1" hangingPunct="1">
              <a:defRPr/>
            </a:pPr>
            <a:r>
              <a:rPr lang="en-US" dirty="0" smtClean="0"/>
              <a:t>Data Validation</a:t>
            </a:r>
          </a:p>
        </p:txBody>
      </p:sp>
      <p:sp>
        <p:nvSpPr>
          <p:cNvPr id="161795" name="Rectangle 3"/>
          <p:cNvSpPr>
            <a:spLocks noGrp="1" noChangeArrowheads="1"/>
          </p:cNvSpPr>
          <p:nvPr>
            <p:ph type="body" sz="half" idx="1"/>
          </p:nvPr>
        </p:nvSpPr>
        <p:spPr>
          <a:xfrm>
            <a:off x="457200" y="1600200"/>
            <a:ext cx="8001000" cy="4525963"/>
          </a:xfrm>
        </p:spPr>
        <p:txBody>
          <a:bodyPr/>
          <a:lstStyle/>
          <a:p>
            <a:pPr eaLnBrk="1" hangingPunct="1"/>
            <a:r>
              <a:rPr lang="en-US" dirty="0" smtClean="0">
                <a:effectLst/>
              </a:rPr>
              <a:t>Validation </a:t>
            </a:r>
          </a:p>
          <a:p>
            <a:pPr lvl="1" eaLnBrk="1" hangingPunct="1"/>
            <a:r>
              <a:rPr lang="en-US" dirty="0" smtClean="0">
                <a:effectLst/>
              </a:rPr>
              <a:t>Process of ensuring that data entered into the database is correct (or at least reasonable) and complete</a:t>
            </a:r>
          </a:p>
          <a:p>
            <a:pPr eaLnBrk="1" hangingPunct="1"/>
            <a:r>
              <a:rPr lang="en-US" dirty="0" smtClean="0">
                <a:effectLst/>
              </a:rPr>
              <a:t>Validation rules</a:t>
            </a:r>
          </a:p>
          <a:p>
            <a:pPr lvl="1" eaLnBrk="1" hangingPunct="1"/>
            <a:r>
              <a:rPr lang="en-US" dirty="0" smtClean="0">
                <a:effectLst/>
              </a:rPr>
              <a:t>Range checks</a:t>
            </a:r>
          </a:p>
          <a:p>
            <a:pPr lvl="1" eaLnBrk="1" hangingPunct="1"/>
            <a:r>
              <a:rPr lang="en-US" dirty="0" smtClean="0">
                <a:effectLst/>
              </a:rPr>
              <a:t>Completeness checks</a:t>
            </a:r>
          </a:p>
          <a:p>
            <a:pPr lvl="1" eaLnBrk="1" hangingPunct="1"/>
            <a:r>
              <a:rPr lang="en-US" dirty="0" smtClean="0">
                <a:effectLst/>
              </a:rPr>
              <a:t>Consistency checks</a:t>
            </a:r>
          </a:p>
          <a:p>
            <a:pPr lvl="1" eaLnBrk="1" hangingPunct="1"/>
            <a:r>
              <a:rPr lang="en-US" dirty="0" smtClean="0">
                <a:effectLst/>
              </a:rPr>
              <a:t>Alphabetic/numeric checks</a:t>
            </a:r>
          </a:p>
        </p:txBody>
      </p:sp>
    </p:spTree>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6"/>
          <p:cNvSpPr>
            <a:spLocks noGrp="1"/>
          </p:cNvSpPr>
          <p:nvPr>
            <p:ph type="sldNum" sz="quarter" idx="12"/>
          </p:nvPr>
        </p:nvSpPr>
        <p:spPr>
          <a:noFill/>
        </p:spPr>
        <p:txBody>
          <a:bodyPr/>
          <a:lstStyle/>
          <a:p>
            <a:fld id="{96D50931-1C28-4394-9B85-27132008C24C}" type="slidenum">
              <a:rPr lang="en-US">
                <a:latin typeface="Arial" pitchFamily="34" charset="0"/>
              </a:rPr>
              <a:pPr/>
              <a:t>15</a:t>
            </a:fld>
            <a:endParaRPr lang="en-US">
              <a:latin typeface="Arial" pitchFamily="34" charset="0"/>
            </a:endParaRPr>
          </a:p>
        </p:txBody>
      </p:sp>
      <p:sp>
        <p:nvSpPr>
          <p:cNvPr id="33796" name="Rectangle 2"/>
          <p:cNvSpPr>
            <a:spLocks noChangeArrowheads="1"/>
          </p:cNvSpPr>
          <p:nvPr/>
        </p:nvSpPr>
        <p:spPr bwMode="auto">
          <a:xfrm>
            <a:off x="4648200" y="2057400"/>
            <a:ext cx="3810000" cy="3581400"/>
          </a:xfrm>
          <a:prstGeom prst="rect">
            <a:avLst/>
          </a:prstGeom>
          <a:solidFill>
            <a:schemeClr val="bg1"/>
          </a:solidFill>
          <a:ln w="9525" algn="ctr">
            <a:noFill/>
            <a:miter lim="800000"/>
            <a:headEnd/>
            <a:tailEnd/>
          </a:ln>
        </p:spPr>
        <p:txBody>
          <a:bodyPr wrap="none" anchor="ctr"/>
          <a:lstStyle/>
          <a:p>
            <a:endParaRPr lang="en-US"/>
          </a:p>
        </p:txBody>
      </p:sp>
      <p:sp>
        <p:nvSpPr>
          <p:cNvPr id="215043" name="Rectangle 3"/>
          <p:cNvSpPr>
            <a:spLocks noGrp="1" noChangeArrowheads="1"/>
          </p:cNvSpPr>
          <p:nvPr>
            <p:ph type="title"/>
          </p:nvPr>
        </p:nvSpPr>
        <p:spPr>
          <a:xfrm>
            <a:off x="533400" y="304800"/>
            <a:ext cx="8229600" cy="1143000"/>
          </a:xfrm>
        </p:spPr>
        <p:txBody>
          <a:bodyPr/>
          <a:lstStyle/>
          <a:p>
            <a:pPr eaLnBrk="1" hangingPunct="1">
              <a:defRPr/>
            </a:pPr>
            <a:r>
              <a:rPr lang="en-US" smtClean="0"/>
              <a:t>Data Validation</a:t>
            </a:r>
          </a:p>
        </p:txBody>
      </p:sp>
      <p:sp>
        <p:nvSpPr>
          <p:cNvPr id="215044" name="Rectangle 4"/>
          <p:cNvSpPr>
            <a:spLocks noGrp="1" noChangeArrowheads="1"/>
          </p:cNvSpPr>
          <p:nvPr>
            <p:ph type="body" sz="half" idx="1"/>
          </p:nvPr>
        </p:nvSpPr>
        <p:spPr>
          <a:xfrm>
            <a:off x="457200" y="1524001"/>
            <a:ext cx="8001000" cy="990600"/>
          </a:xfrm>
        </p:spPr>
        <p:txBody>
          <a:bodyPr/>
          <a:lstStyle/>
          <a:p>
            <a:pPr eaLnBrk="1" hangingPunct="1"/>
            <a:r>
              <a:rPr lang="en-US" dirty="0" smtClean="0">
                <a:effectLst/>
              </a:rPr>
              <a:t>Example of a completeness check</a:t>
            </a:r>
          </a:p>
        </p:txBody>
      </p:sp>
      <p:pic>
        <p:nvPicPr>
          <p:cNvPr id="33799" name="Picture 5" descr="evans4_11_11.jpg                                               0002EB81Macintosh HD                   ABA78158:"/>
          <p:cNvPicPr>
            <a:picLocks noChangeAspect="1" noChangeArrowheads="1"/>
          </p:cNvPicPr>
          <p:nvPr/>
        </p:nvPicPr>
        <p:blipFill>
          <a:blip r:embed="rId3" cstate="print"/>
          <a:stretch>
            <a:fillRect/>
          </a:stretch>
        </p:blipFill>
        <p:spPr bwMode="auto">
          <a:xfrm>
            <a:off x="968967" y="2209800"/>
            <a:ext cx="7333066" cy="4124325"/>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7"/>
          <p:cNvSpPr>
            <a:spLocks noGrp="1"/>
          </p:cNvSpPr>
          <p:nvPr>
            <p:ph type="sldNum" sz="quarter" idx="12"/>
          </p:nvPr>
        </p:nvSpPr>
        <p:spPr>
          <a:noFill/>
        </p:spPr>
        <p:txBody>
          <a:bodyPr/>
          <a:lstStyle/>
          <a:p>
            <a:fld id="{0F7AA7A6-910E-4438-A252-B55B894CDBB7}" type="slidenum">
              <a:rPr lang="en-US">
                <a:latin typeface="Arial" pitchFamily="34" charset="0"/>
              </a:rPr>
              <a:pPr/>
              <a:t>16</a:t>
            </a:fld>
            <a:endParaRPr lang="en-US">
              <a:latin typeface="Arial" pitchFamily="34" charset="0"/>
            </a:endParaRPr>
          </a:p>
        </p:txBody>
      </p:sp>
      <p:sp>
        <p:nvSpPr>
          <p:cNvPr id="115714" name="Rectangle 2"/>
          <p:cNvSpPr>
            <a:spLocks noGrp="1" noChangeArrowheads="1"/>
          </p:cNvSpPr>
          <p:nvPr>
            <p:ph type="title"/>
          </p:nvPr>
        </p:nvSpPr>
        <p:spPr>
          <a:xfrm>
            <a:off x="457200" y="228600"/>
            <a:ext cx="8229600" cy="1143000"/>
          </a:xfrm>
        </p:spPr>
        <p:txBody>
          <a:bodyPr/>
          <a:lstStyle/>
          <a:p>
            <a:pPr eaLnBrk="1" hangingPunct="1">
              <a:defRPr/>
            </a:pPr>
            <a:r>
              <a:rPr lang="en-US" smtClean="0"/>
              <a:t>Viewing and Sorting Data</a:t>
            </a:r>
          </a:p>
        </p:txBody>
      </p:sp>
      <p:sp>
        <p:nvSpPr>
          <p:cNvPr id="115715" name="Rectangle 3"/>
          <p:cNvSpPr>
            <a:spLocks noGrp="1" noChangeArrowheads="1"/>
          </p:cNvSpPr>
          <p:nvPr>
            <p:ph type="body" sz="half" idx="1"/>
          </p:nvPr>
        </p:nvSpPr>
        <p:spPr>
          <a:xfrm>
            <a:off x="457200" y="1600200"/>
            <a:ext cx="3048000" cy="3352800"/>
          </a:xfrm>
        </p:spPr>
        <p:txBody>
          <a:bodyPr/>
          <a:lstStyle/>
          <a:p>
            <a:pPr eaLnBrk="1" hangingPunct="1">
              <a:lnSpc>
                <a:spcPct val="90000"/>
              </a:lnSpc>
              <a:defRPr/>
            </a:pPr>
            <a:r>
              <a:rPr lang="en-US" dirty="0" smtClean="0">
                <a:effectLst/>
              </a:rPr>
              <a:t>Browse through records</a:t>
            </a:r>
          </a:p>
          <a:p>
            <a:pPr eaLnBrk="1" hangingPunct="1">
              <a:lnSpc>
                <a:spcPct val="90000"/>
              </a:lnSpc>
              <a:defRPr/>
            </a:pPr>
            <a:r>
              <a:rPr lang="en-US" dirty="0" smtClean="0">
                <a:effectLst/>
              </a:rPr>
              <a:t>Sort records by field name</a:t>
            </a:r>
          </a:p>
        </p:txBody>
      </p:sp>
      <p:sp>
        <p:nvSpPr>
          <p:cNvPr id="10" name="Oval 9"/>
          <p:cNvSpPr/>
          <p:nvPr/>
        </p:nvSpPr>
        <p:spPr bwMode="auto">
          <a:xfrm>
            <a:off x="4495800" y="4953000"/>
            <a:ext cx="304800" cy="3048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2"/>
              </a:solidFill>
              <a:effectLst/>
              <a:latin typeface="Arial" charset="0"/>
            </a:endParaRPr>
          </a:p>
        </p:txBody>
      </p:sp>
      <p:pic>
        <p:nvPicPr>
          <p:cNvPr id="34828" name="Picture 12" descr="evans5e_ch11_12"/>
          <p:cNvPicPr>
            <a:picLocks noChangeAspect="1" noChangeArrowheads="1"/>
          </p:cNvPicPr>
          <p:nvPr/>
        </p:nvPicPr>
        <p:blipFill>
          <a:blip r:embed="rId3" cstate="screen">
            <a:extLst/>
          </a:blip>
          <a:stretch>
            <a:fillRect/>
          </a:stretch>
        </p:blipFill>
        <p:spPr bwMode="auto">
          <a:xfrm>
            <a:off x="3619425" y="1371600"/>
            <a:ext cx="4407172" cy="4866468"/>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6"/>
          <p:cNvSpPr>
            <a:spLocks noGrp="1"/>
          </p:cNvSpPr>
          <p:nvPr>
            <p:ph type="sldNum" sz="quarter" idx="12"/>
          </p:nvPr>
        </p:nvSpPr>
        <p:spPr>
          <a:noFill/>
        </p:spPr>
        <p:txBody>
          <a:bodyPr/>
          <a:lstStyle/>
          <a:p>
            <a:fld id="{2E40CFB4-100C-4748-9300-5A84A900B814}" type="slidenum">
              <a:rPr lang="en-US">
                <a:latin typeface="Arial" pitchFamily="34" charset="0"/>
              </a:rPr>
              <a:pPr/>
              <a:t>17</a:t>
            </a:fld>
            <a:endParaRPr lang="en-US">
              <a:latin typeface="Arial" pitchFamily="34" charset="0"/>
            </a:endParaRPr>
          </a:p>
        </p:txBody>
      </p:sp>
      <p:sp>
        <p:nvSpPr>
          <p:cNvPr id="116738" name="Rectangle 2"/>
          <p:cNvSpPr>
            <a:spLocks noGrp="1" noChangeArrowheads="1"/>
          </p:cNvSpPr>
          <p:nvPr>
            <p:ph type="title"/>
          </p:nvPr>
        </p:nvSpPr>
        <p:spPr/>
        <p:txBody>
          <a:bodyPr/>
          <a:lstStyle/>
          <a:p>
            <a:pPr eaLnBrk="1" hangingPunct="1">
              <a:defRPr/>
            </a:pPr>
            <a:r>
              <a:rPr lang="en-US" dirty="0" smtClean="0"/>
              <a:t>Extracting or Querying Data</a:t>
            </a:r>
          </a:p>
        </p:txBody>
      </p:sp>
      <p:sp>
        <p:nvSpPr>
          <p:cNvPr id="116739" name="Rectangle 3"/>
          <p:cNvSpPr>
            <a:spLocks noGrp="1" noChangeArrowheads="1"/>
          </p:cNvSpPr>
          <p:nvPr>
            <p:ph type="body" sz="half" idx="1"/>
          </p:nvPr>
        </p:nvSpPr>
        <p:spPr>
          <a:xfrm>
            <a:off x="381000" y="1600200"/>
            <a:ext cx="3200400" cy="4525963"/>
          </a:xfrm>
        </p:spPr>
        <p:txBody>
          <a:bodyPr/>
          <a:lstStyle/>
          <a:p>
            <a:pPr eaLnBrk="1" hangingPunct="1">
              <a:defRPr/>
            </a:pPr>
            <a:r>
              <a:rPr lang="en-US" dirty="0" smtClean="0">
                <a:effectLst/>
              </a:rPr>
              <a:t>Query </a:t>
            </a:r>
          </a:p>
          <a:p>
            <a:pPr lvl="1" eaLnBrk="1" hangingPunct="1">
              <a:defRPr/>
            </a:pPr>
            <a:r>
              <a:rPr lang="en-US" dirty="0" smtClean="0">
                <a:effectLst/>
              </a:rPr>
              <a:t>A question or inquiry</a:t>
            </a:r>
          </a:p>
          <a:p>
            <a:pPr lvl="1" eaLnBrk="1" hangingPunct="1">
              <a:defRPr/>
            </a:pPr>
            <a:r>
              <a:rPr lang="en-US" dirty="0" smtClean="0">
                <a:effectLst/>
              </a:rPr>
              <a:t>Provides records based on criteria</a:t>
            </a:r>
          </a:p>
          <a:p>
            <a:pPr lvl="1" eaLnBrk="1" hangingPunct="1">
              <a:defRPr/>
            </a:pPr>
            <a:r>
              <a:rPr lang="en-US" dirty="0" smtClean="0">
                <a:effectLst/>
              </a:rPr>
              <a:t>Structured Query Language (SQL)</a:t>
            </a:r>
          </a:p>
        </p:txBody>
      </p:sp>
      <p:sp>
        <p:nvSpPr>
          <p:cNvPr id="9" name="Oval 8"/>
          <p:cNvSpPr/>
          <p:nvPr/>
        </p:nvSpPr>
        <p:spPr bwMode="auto">
          <a:xfrm>
            <a:off x="4953000" y="4572000"/>
            <a:ext cx="304800" cy="381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2"/>
              </a:solidFill>
              <a:effectLst/>
              <a:latin typeface="Arial" charset="0"/>
            </a:endParaRPr>
          </a:p>
        </p:txBody>
      </p:sp>
      <p:pic>
        <p:nvPicPr>
          <p:cNvPr id="35851" name="Picture 11" descr="evans5e_ch11_15"/>
          <p:cNvPicPr>
            <a:picLocks noChangeAspect="1" noChangeArrowheads="1"/>
          </p:cNvPicPr>
          <p:nvPr/>
        </p:nvPicPr>
        <p:blipFill>
          <a:blip r:embed="rId3" cstate="screen">
            <a:extLst/>
          </a:blip>
          <a:stretch>
            <a:fillRect/>
          </a:stretch>
        </p:blipFill>
        <p:spPr bwMode="auto">
          <a:xfrm>
            <a:off x="3638971" y="1524000"/>
            <a:ext cx="5156654" cy="45720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Structured Query Language</a:t>
            </a:r>
            <a:endParaRPr lang="en-US" dirty="0"/>
          </a:p>
        </p:txBody>
      </p:sp>
      <p:sp>
        <p:nvSpPr>
          <p:cNvPr id="8" name="Content Placeholder 7"/>
          <p:cNvSpPr>
            <a:spLocks noGrp="1"/>
          </p:cNvSpPr>
          <p:nvPr>
            <p:ph idx="1"/>
          </p:nvPr>
        </p:nvSpPr>
        <p:spPr>
          <a:xfrm>
            <a:off x="457200" y="1421784"/>
            <a:ext cx="8229600" cy="4525963"/>
          </a:xfrm>
        </p:spPr>
        <p:txBody>
          <a:bodyPr/>
          <a:lstStyle/>
          <a:p>
            <a:r>
              <a:rPr lang="en-US" dirty="0" smtClean="0">
                <a:effectLst/>
              </a:rPr>
              <a:t>Used to extract records from databases</a:t>
            </a:r>
          </a:p>
          <a:p>
            <a:r>
              <a:rPr lang="en-US" dirty="0" smtClean="0">
                <a:effectLst/>
              </a:rPr>
              <a:t>Original version developed in mid-1970s and called SEQUEL</a:t>
            </a:r>
          </a:p>
          <a:p>
            <a:r>
              <a:rPr lang="en-US" dirty="0" smtClean="0">
                <a:effectLst/>
              </a:rPr>
              <a:t>SQL was introduced as commercial product by Oracle in 1979.</a:t>
            </a:r>
          </a:p>
          <a:p>
            <a:r>
              <a:rPr lang="en-US" dirty="0" smtClean="0">
                <a:effectLst/>
              </a:rPr>
              <a:t>Uses relational algebra to extract data</a:t>
            </a:r>
          </a:p>
        </p:txBody>
      </p:sp>
      <p:sp>
        <p:nvSpPr>
          <p:cNvPr id="6" name="Slide Number Placeholder 5"/>
          <p:cNvSpPr>
            <a:spLocks noGrp="1"/>
          </p:cNvSpPr>
          <p:nvPr>
            <p:ph type="sldNum" sz="quarter" idx="12"/>
          </p:nvPr>
        </p:nvSpPr>
        <p:spPr/>
        <p:txBody>
          <a:bodyPr/>
          <a:lstStyle/>
          <a:p>
            <a:pPr>
              <a:defRPr/>
            </a:pPr>
            <a:fld id="{D3A246FA-61DD-45C9-A114-4ED6E39272A9}" type="slidenum">
              <a:rPr lang="en-US" smtClean="0"/>
              <a:pPr>
                <a:defRPr/>
              </a:pPr>
              <a:t>18</a:t>
            </a:fld>
            <a:endParaRPr lang="en-US"/>
          </a:p>
        </p:txBody>
      </p:sp>
      <p:pic>
        <p:nvPicPr>
          <p:cNvPr id="2051" name="Picture 3"/>
          <p:cNvPicPr>
            <a:picLocks noChangeAspect="1" noChangeArrowheads="1"/>
          </p:cNvPicPr>
          <p:nvPr/>
        </p:nvPicPr>
        <p:blipFill>
          <a:blip r:embed="rId3" cstate="print"/>
          <a:stretch>
            <a:fillRect/>
          </a:stretch>
        </p:blipFill>
        <p:spPr bwMode="auto">
          <a:xfrm>
            <a:off x="978877" y="4876800"/>
            <a:ext cx="7479323" cy="1371600"/>
          </a:xfrm>
          <a:prstGeom prst="rect">
            <a:avLst/>
          </a:prstGeom>
          <a:noFill/>
          <a:ln w="9525">
            <a:noFill/>
            <a:miter lim="800000"/>
            <a:headEnd/>
            <a:tailEnd/>
          </a:ln>
          <a:effectLst/>
        </p:spPr>
      </p:pic>
    </p:spTree>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5"/>
          <p:cNvSpPr>
            <a:spLocks noGrp="1"/>
          </p:cNvSpPr>
          <p:nvPr>
            <p:ph type="sldNum" sz="quarter" idx="12"/>
          </p:nvPr>
        </p:nvSpPr>
        <p:spPr>
          <a:noFill/>
        </p:spPr>
        <p:txBody>
          <a:bodyPr/>
          <a:lstStyle/>
          <a:p>
            <a:fld id="{DE72E42A-4447-48A3-AAAC-766267496576}" type="slidenum">
              <a:rPr lang="en-US">
                <a:latin typeface="Arial" pitchFamily="34" charset="0"/>
              </a:rPr>
              <a:pPr/>
              <a:t>19</a:t>
            </a:fld>
            <a:endParaRPr lang="en-US">
              <a:latin typeface="Arial" pitchFamily="34" charset="0"/>
            </a:endParaRPr>
          </a:p>
        </p:txBody>
      </p:sp>
      <p:sp>
        <p:nvSpPr>
          <p:cNvPr id="117762" name="Rectangle 2"/>
          <p:cNvSpPr>
            <a:spLocks noGrp="1" noChangeArrowheads="1"/>
          </p:cNvSpPr>
          <p:nvPr>
            <p:ph type="title"/>
          </p:nvPr>
        </p:nvSpPr>
        <p:spPr/>
        <p:txBody>
          <a:bodyPr/>
          <a:lstStyle/>
          <a:p>
            <a:pPr eaLnBrk="1" hangingPunct="1">
              <a:defRPr/>
            </a:pPr>
            <a:r>
              <a:rPr lang="en-US" dirty="0" smtClean="0"/>
              <a:t>Outputting Data</a:t>
            </a:r>
          </a:p>
        </p:txBody>
      </p:sp>
      <p:sp>
        <p:nvSpPr>
          <p:cNvPr id="117763" name="Rectangle 3"/>
          <p:cNvSpPr>
            <a:spLocks noGrp="1" noChangeArrowheads="1"/>
          </p:cNvSpPr>
          <p:nvPr>
            <p:ph type="body" idx="1"/>
          </p:nvPr>
        </p:nvSpPr>
        <p:spPr/>
        <p:txBody>
          <a:bodyPr/>
          <a:lstStyle/>
          <a:p>
            <a:pPr eaLnBrk="1" hangingPunct="1"/>
            <a:r>
              <a:rPr lang="en-US" dirty="0" smtClean="0">
                <a:effectLst/>
              </a:rPr>
              <a:t>Reports</a:t>
            </a:r>
          </a:p>
          <a:p>
            <a:pPr lvl="1" eaLnBrk="1" hangingPunct="1"/>
            <a:r>
              <a:rPr lang="en-US" dirty="0" smtClean="0">
                <a:effectLst/>
              </a:rPr>
              <a:t>Printed (or electronic) output</a:t>
            </a:r>
          </a:p>
          <a:p>
            <a:pPr lvl="1" eaLnBrk="1" hangingPunct="1"/>
            <a:r>
              <a:rPr lang="en-US" dirty="0" smtClean="0">
                <a:effectLst/>
              </a:rPr>
              <a:t>Summary data reports</a:t>
            </a:r>
          </a:p>
          <a:p>
            <a:pPr eaLnBrk="1" hangingPunct="1"/>
            <a:r>
              <a:rPr lang="en-US" dirty="0" smtClean="0">
                <a:effectLst/>
              </a:rPr>
              <a:t>Export data</a:t>
            </a:r>
          </a:p>
        </p:txBody>
      </p:sp>
    </p:spTree>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Life Without Databases: Lists</a:t>
            </a:r>
            <a:endParaRPr lang="en-US" dirty="0"/>
          </a:p>
        </p:txBody>
      </p:sp>
      <p:sp>
        <p:nvSpPr>
          <p:cNvPr id="9" name="Content Placeholder 8"/>
          <p:cNvSpPr>
            <a:spLocks noGrp="1"/>
          </p:cNvSpPr>
          <p:nvPr>
            <p:ph idx="1"/>
          </p:nvPr>
        </p:nvSpPr>
        <p:spPr>
          <a:xfrm>
            <a:off x="457200" y="1600200"/>
            <a:ext cx="8229600" cy="4343399"/>
          </a:xfrm>
        </p:spPr>
        <p:txBody>
          <a:bodyPr/>
          <a:lstStyle/>
          <a:p>
            <a:r>
              <a:rPr lang="en-US" dirty="0" smtClean="0">
                <a:effectLst/>
              </a:rPr>
              <a:t>Lists are often sufficient for simple tasks</a:t>
            </a:r>
          </a:p>
          <a:p>
            <a:r>
              <a:rPr lang="en-US" dirty="0" smtClean="0">
                <a:effectLst/>
              </a:rPr>
              <a:t>Not appropriate for complex information</a:t>
            </a:r>
          </a:p>
          <a:p>
            <a:r>
              <a:rPr lang="en-US" dirty="0" smtClean="0">
                <a:effectLst/>
              </a:rPr>
              <a:t>Multiple lists lead to</a:t>
            </a:r>
          </a:p>
          <a:p>
            <a:pPr lvl="1"/>
            <a:r>
              <a:rPr lang="en-US" dirty="0" smtClean="0">
                <a:effectLst/>
              </a:rPr>
              <a:t>Data redundancy</a:t>
            </a:r>
          </a:p>
          <a:p>
            <a:pPr lvl="1"/>
            <a:r>
              <a:rPr lang="en-US" dirty="0" smtClean="0">
                <a:effectLst/>
              </a:rPr>
              <a:t>Data inconsistency</a:t>
            </a:r>
          </a:p>
          <a:p>
            <a:pPr lvl="1"/>
            <a:r>
              <a:rPr lang="en-US" dirty="0" smtClean="0">
                <a:effectLst/>
              </a:rPr>
              <a:t>Duplicate data</a:t>
            </a:r>
          </a:p>
          <a:p>
            <a:pPr lvl="1"/>
            <a:r>
              <a:rPr lang="en-US" dirty="0" smtClean="0">
                <a:effectLst/>
              </a:rPr>
              <a:t>Sorting issues </a:t>
            </a:r>
          </a:p>
          <a:p>
            <a:pPr lvl="1"/>
            <a:r>
              <a:rPr lang="en-US" dirty="0" smtClean="0">
                <a:effectLst/>
              </a:rPr>
              <a:t>Incomplete data</a:t>
            </a:r>
          </a:p>
        </p:txBody>
      </p:sp>
      <p:sp>
        <p:nvSpPr>
          <p:cNvPr id="6" name="Slide Number Placeholder 5"/>
          <p:cNvSpPr>
            <a:spLocks noGrp="1"/>
          </p:cNvSpPr>
          <p:nvPr>
            <p:ph type="sldNum" sz="quarter" idx="12"/>
          </p:nvPr>
        </p:nvSpPr>
        <p:spPr/>
        <p:txBody>
          <a:bodyPr/>
          <a:lstStyle/>
          <a:p>
            <a:pPr>
              <a:defRPr/>
            </a:pPr>
            <a:fld id="{D3A246FA-61DD-45C9-A114-4ED6E39272A9}" type="slidenum">
              <a:rPr lang="en-US" smtClean="0"/>
              <a:pPr>
                <a:defRPr/>
              </a:pPr>
              <a:t>2</a:t>
            </a:fld>
            <a:endParaRPr lang="en-US"/>
          </a:p>
        </p:txBody>
      </p:sp>
      <p:pic>
        <p:nvPicPr>
          <p:cNvPr id="1026" name="Picture 2"/>
          <p:cNvPicPr>
            <a:picLocks noChangeAspect="1" noChangeArrowheads="1"/>
          </p:cNvPicPr>
          <p:nvPr/>
        </p:nvPicPr>
        <p:blipFill>
          <a:blip r:embed="rId3" cstate="screen">
            <a:extLst/>
          </a:blip>
          <a:stretch>
            <a:fillRect/>
          </a:stretch>
        </p:blipFill>
        <p:spPr bwMode="auto">
          <a:xfrm>
            <a:off x="4633440" y="2843518"/>
            <a:ext cx="4339572" cy="3514576"/>
          </a:xfrm>
          <a:prstGeom prst="rect">
            <a:avLst/>
          </a:prstGeom>
          <a:noFill/>
          <a:ln w="9525">
            <a:noFill/>
            <a:miter lim="800000"/>
            <a:headEnd/>
            <a:tailEnd/>
          </a:ln>
          <a:effectLst/>
        </p:spPr>
      </p:pic>
    </p:spTree>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5"/>
          <p:cNvSpPr>
            <a:spLocks noGrp="1"/>
          </p:cNvSpPr>
          <p:nvPr>
            <p:ph type="sldNum" sz="quarter" idx="12"/>
          </p:nvPr>
        </p:nvSpPr>
        <p:spPr>
          <a:noFill/>
        </p:spPr>
        <p:txBody>
          <a:bodyPr/>
          <a:lstStyle/>
          <a:p>
            <a:fld id="{0DC89BF7-0FE9-4B3D-A280-A828856199ED}" type="slidenum">
              <a:rPr lang="en-US">
                <a:latin typeface="Arial" pitchFamily="34" charset="0"/>
              </a:rPr>
              <a:pPr/>
              <a:t>20</a:t>
            </a:fld>
            <a:endParaRPr lang="en-US">
              <a:latin typeface="Arial" pitchFamily="34" charset="0"/>
            </a:endParaRPr>
          </a:p>
        </p:txBody>
      </p:sp>
      <p:sp>
        <p:nvSpPr>
          <p:cNvPr id="118786" name="Rectangle 2"/>
          <p:cNvSpPr>
            <a:spLocks noGrp="1" noChangeArrowheads="1"/>
          </p:cNvSpPr>
          <p:nvPr>
            <p:ph type="title"/>
          </p:nvPr>
        </p:nvSpPr>
        <p:spPr/>
        <p:txBody>
          <a:bodyPr/>
          <a:lstStyle/>
          <a:p>
            <a:pPr eaLnBrk="1" hangingPunct="1">
              <a:defRPr/>
            </a:pPr>
            <a:r>
              <a:rPr lang="en-US" dirty="0" smtClean="0"/>
              <a:t>Relational Database Operations</a:t>
            </a:r>
          </a:p>
        </p:txBody>
      </p:sp>
      <p:sp>
        <p:nvSpPr>
          <p:cNvPr id="118787" name="Rectangle 3"/>
          <p:cNvSpPr>
            <a:spLocks noGrp="1" noChangeArrowheads="1"/>
          </p:cNvSpPr>
          <p:nvPr>
            <p:ph type="body" idx="1"/>
          </p:nvPr>
        </p:nvSpPr>
        <p:spPr>
          <a:xfrm>
            <a:off x="457200" y="1447800"/>
            <a:ext cx="3657600" cy="4953000"/>
          </a:xfrm>
        </p:spPr>
        <p:txBody>
          <a:bodyPr/>
          <a:lstStyle/>
          <a:p>
            <a:pPr eaLnBrk="1" hangingPunct="1">
              <a:lnSpc>
                <a:spcPct val="90000"/>
              </a:lnSpc>
            </a:pPr>
            <a:r>
              <a:rPr lang="en-US" dirty="0" smtClean="0">
                <a:effectLst/>
              </a:rPr>
              <a:t>Relational databases organize data into tables</a:t>
            </a:r>
          </a:p>
          <a:p>
            <a:pPr eaLnBrk="1" hangingPunct="1">
              <a:lnSpc>
                <a:spcPct val="90000"/>
              </a:lnSpc>
            </a:pPr>
            <a:r>
              <a:rPr lang="en-US" dirty="0" smtClean="0">
                <a:effectLst/>
              </a:rPr>
              <a:t>Relationships are links between tables with related data</a:t>
            </a:r>
          </a:p>
          <a:p>
            <a:pPr eaLnBrk="1" hangingPunct="1">
              <a:lnSpc>
                <a:spcPct val="90000"/>
              </a:lnSpc>
            </a:pPr>
            <a:r>
              <a:rPr lang="en-US" dirty="0" smtClean="0">
                <a:effectLst/>
              </a:rPr>
              <a:t>Common field(s) need to exist between tables</a:t>
            </a:r>
            <a:endParaRPr lang="en-US" sz="3600" dirty="0" smtClean="0">
              <a:effectLst/>
            </a:endParaRPr>
          </a:p>
        </p:txBody>
      </p:sp>
      <p:pic>
        <p:nvPicPr>
          <p:cNvPr id="37896" name="Picture 14" descr="evans5_11_18_0001.jpg                                          00000010Macintosh HD                   ABA78158:"/>
          <p:cNvPicPr>
            <a:picLocks noChangeAspect="1" noChangeArrowheads="1"/>
          </p:cNvPicPr>
          <p:nvPr/>
        </p:nvPicPr>
        <p:blipFill>
          <a:blip r:embed="rId3" cstate="screen">
            <a:extLst/>
          </a:blip>
          <a:stretch>
            <a:fillRect/>
          </a:stretch>
        </p:blipFill>
        <p:spPr bwMode="auto">
          <a:xfrm>
            <a:off x="3886200" y="1678677"/>
            <a:ext cx="5063384" cy="3960123"/>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Types of Relationships</a:t>
            </a:r>
          </a:p>
        </p:txBody>
      </p:sp>
      <p:sp>
        <p:nvSpPr>
          <p:cNvPr id="3" name="Content Placeholder 2"/>
          <p:cNvSpPr>
            <a:spLocks noGrp="1"/>
          </p:cNvSpPr>
          <p:nvPr>
            <p:ph idx="1"/>
          </p:nvPr>
        </p:nvSpPr>
        <p:spPr/>
        <p:txBody>
          <a:bodyPr/>
          <a:lstStyle/>
          <a:p>
            <a:pPr eaLnBrk="1" hangingPunct="1"/>
            <a:r>
              <a:rPr lang="en-US" dirty="0" smtClean="0">
                <a:effectLst/>
              </a:rPr>
              <a:t>One-to-one</a:t>
            </a:r>
          </a:p>
          <a:p>
            <a:pPr lvl="1" eaLnBrk="1" hangingPunct="1"/>
            <a:r>
              <a:rPr lang="en-US" dirty="0" smtClean="0">
                <a:effectLst/>
              </a:rPr>
              <a:t>For each record in a table, only one corresponding record in a related table</a:t>
            </a:r>
          </a:p>
          <a:p>
            <a:pPr eaLnBrk="1" hangingPunct="1"/>
            <a:r>
              <a:rPr lang="en-US" dirty="0" smtClean="0">
                <a:effectLst/>
              </a:rPr>
              <a:t>One-to-many</a:t>
            </a:r>
          </a:p>
          <a:p>
            <a:pPr lvl="1" eaLnBrk="1" hangingPunct="1"/>
            <a:r>
              <a:rPr lang="en-US" dirty="0" smtClean="0">
                <a:effectLst/>
              </a:rPr>
              <a:t>Only one instance of a record in one table; many instances in a related table</a:t>
            </a:r>
          </a:p>
          <a:p>
            <a:pPr eaLnBrk="1" hangingPunct="1"/>
            <a:r>
              <a:rPr lang="en-US" dirty="0" smtClean="0">
                <a:effectLst/>
              </a:rPr>
              <a:t>Many-to-many</a:t>
            </a:r>
          </a:p>
          <a:p>
            <a:pPr lvl="1" eaLnBrk="1" hangingPunct="1"/>
            <a:r>
              <a:rPr lang="en-US" dirty="0" smtClean="0">
                <a:effectLst/>
              </a:rPr>
              <a:t>Records in one table related to many records in another</a:t>
            </a:r>
          </a:p>
          <a:p>
            <a:pPr lvl="2" eaLnBrk="1" hangingPunct="1"/>
            <a:endParaRPr lang="en-US" dirty="0" smtClean="0"/>
          </a:p>
        </p:txBody>
      </p:sp>
      <p:sp>
        <p:nvSpPr>
          <p:cNvPr id="38917" name="Slide Number Placeholder 4"/>
          <p:cNvSpPr>
            <a:spLocks noGrp="1"/>
          </p:cNvSpPr>
          <p:nvPr>
            <p:ph type="sldNum" sz="quarter" idx="12"/>
          </p:nvPr>
        </p:nvSpPr>
        <p:spPr>
          <a:noFill/>
        </p:spPr>
        <p:txBody>
          <a:bodyPr/>
          <a:lstStyle/>
          <a:p>
            <a:fld id="{A2CD38E9-BA72-426D-8E94-2E9F7F572D1C}" type="slidenum">
              <a:rPr lang="en-US">
                <a:latin typeface="Arial" pitchFamily="34" charset="0"/>
              </a:rPr>
              <a:pPr/>
              <a:t>21</a:t>
            </a:fld>
            <a:endParaRPr lang="en-US">
              <a:latin typeface="Arial" pitchFamily="34" charset="0"/>
            </a:endParaRPr>
          </a:p>
        </p:txBody>
      </p:sp>
    </p:spTree>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5"/>
          <p:cNvSpPr>
            <a:spLocks noGrp="1"/>
          </p:cNvSpPr>
          <p:nvPr>
            <p:ph type="sldNum" sz="quarter" idx="12"/>
          </p:nvPr>
        </p:nvSpPr>
        <p:spPr>
          <a:noFill/>
        </p:spPr>
        <p:txBody>
          <a:bodyPr/>
          <a:lstStyle/>
          <a:p>
            <a:fld id="{210E407C-CADC-4155-A47A-6FCFED0D288B}" type="slidenum">
              <a:rPr lang="en-US">
                <a:latin typeface="Arial" pitchFamily="34" charset="0"/>
              </a:rPr>
              <a:pPr/>
              <a:t>22</a:t>
            </a:fld>
            <a:endParaRPr lang="en-US">
              <a:latin typeface="Arial" pitchFamily="34" charset="0"/>
            </a:endParaRPr>
          </a:p>
        </p:txBody>
      </p:sp>
      <p:sp>
        <p:nvSpPr>
          <p:cNvPr id="39940" name="Rectangle 2"/>
          <p:cNvSpPr>
            <a:spLocks noChangeArrowheads="1"/>
          </p:cNvSpPr>
          <p:nvPr/>
        </p:nvSpPr>
        <p:spPr bwMode="auto">
          <a:xfrm>
            <a:off x="4762500" y="2057400"/>
            <a:ext cx="3962400" cy="1219200"/>
          </a:xfrm>
          <a:prstGeom prst="rect">
            <a:avLst/>
          </a:prstGeom>
          <a:solidFill>
            <a:schemeClr val="bg1"/>
          </a:solidFill>
          <a:ln w="9525" algn="ctr">
            <a:noFill/>
            <a:miter lim="800000"/>
            <a:headEnd/>
            <a:tailEnd/>
          </a:ln>
        </p:spPr>
        <p:txBody>
          <a:bodyPr wrap="none" anchor="ctr"/>
          <a:lstStyle/>
          <a:p>
            <a:endParaRPr lang="en-US"/>
          </a:p>
        </p:txBody>
      </p:sp>
      <p:sp>
        <p:nvSpPr>
          <p:cNvPr id="39941" name="Rectangle 3"/>
          <p:cNvSpPr>
            <a:spLocks noChangeArrowheads="1"/>
          </p:cNvSpPr>
          <p:nvPr/>
        </p:nvSpPr>
        <p:spPr bwMode="auto">
          <a:xfrm>
            <a:off x="6781800" y="3238500"/>
            <a:ext cx="1943100" cy="1905000"/>
          </a:xfrm>
          <a:prstGeom prst="rect">
            <a:avLst/>
          </a:prstGeom>
          <a:solidFill>
            <a:schemeClr val="bg1"/>
          </a:solidFill>
          <a:ln w="9525" algn="ctr">
            <a:noFill/>
            <a:miter lim="800000"/>
            <a:headEnd/>
            <a:tailEnd/>
          </a:ln>
        </p:spPr>
        <p:txBody>
          <a:bodyPr wrap="none" anchor="ctr"/>
          <a:lstStyle/>
          <a:p>
            <a:endParaRPr lang="en-US"/>
          </a:p>
        </p:txBody>
      </p:sp>
      <p:sp>
        <p:nvSpPr>
          <p:cNvPr id="206853" name="Rectangle 5"/>
          <p:cNvSpPr>
            <a:spLocks noGrp="1" noChangeArrowheads="1"/>
          </p:cNvSpPr>
          <p:nvPr>
            <p:ph type="title"/>
          </p:nvPr>
        </p:nvSpPr>
        <p:spPr/>
        <p:txBody>
          <a:bodyPr/>
          <a:lstStyle/>
          <a:p>
            <a:pPr eaLnBrk="1" hangingPunct="1">
              <a:defRPr/>
            </a:pPr>
            <a:r>
              <a:rPr lang="en-US" smtClean="0"/>
              <a:t>Relational Database Operations</a:t>
            </a:r>
          </a:p>
        </p:txBody>
      </p:sp>
      <p:sp>
        <p:nvSpPr>
          <p:cNvPr id="206854" name="Rectangle 6"/>
          <p:cNvSpPr>
            <a:spLocks noGrp="1" noChangeArrowheads="1"/>
          </p:cNvSpPr>
          <p:nvPr>
            <p:ph type="body" idx="1"/>
          </p:nvPr>
        </p:nvSpPr>
        <p:spPr>
          <a:xfrm>
            <a:off x="457200" y="1600200"/>
            <a:ext cx="8077200" cy="4648200"/>
          </a:xfrm>
        </p:spPr>
        <p:txBody>
          <a:bodyPr/>
          <a:lstStyle/>
          <a:p>
            <a:pPr eaLnBrk="1" hangingPunct="1"/>
            <a:r>
              <a:rPr lang="en-US" dirty="0" smtClean="0">
                <a:effectLst/>
              </a:rPr>
              <a:t>Normalization of data (recording data once) reduces data redundancy</a:t>
            </a:r>
          </a:p>
          <a:p>
            <a:pPr eaLnBrk="1" hangingPunct="1"/>
            <a:r>
              <a:rPr lang="en-US" dirty="0" smtClean="0">
                <a:solidFill>
                  <a:srgbClr val="000000"/>
                </a:solidFill>
                <a:effectLst/>
              </a:rPr>
              <a:t>Foreign key: The primary key of one table is included in another to establish relationships with that other table</a:t>
            </a:r>
          </a:p>
        </p:txBody>
      </p:sp>
    </p:spTree>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5"/>
          <p:cNvSpPr>
            <a:spLocks noGrp="1"/>
          </p:cNvSpPr>
          <p:nvPr>
            <p:ph type="sldNum" sz="quarter" idx="12"/>
          </p:nvPr>
        </p:nvSpPr>
        <p:spPr>
          <a:noFill/>
        </p:spPr>
        <p:txBody>
          <a:bodyPr/>
          <a:lstStyle/>
          <a:p>
            <a:fld id="{8692F52B-400D-4BAC-9E98-68AEDA55BC25}" type="slidenum">
              <a:rPr lang="en-US">
                <a:latin typeface="Arial" pitchFamily="34" charset="0"/>
              </a:rPr>
              <a:pPr/>
              <a:t>23</a:t>
            </a:fld>
            <a:endParaRPr lang="en-US">
              <a:latin typeface="Arial" pitchFamily="34" charset="0"/>
            </a:endParaRPr>
          </a:p>
        </p:txBody>
      </p:sp>
      <p:sp>
        <p:nvSpPr>
          <p:cNvPr id="119810" name="Rectangle 2"/>
          <p:cNvSpPr>
            <a:spLocks noGrp="1" noChangeArrowheads="1"/>
          </p:cNvSpPr>
          <p:nvPr>
            <p:ph type="title"/>
          </p:nvPr>
        </p:nvSpPr>
        <p:spPr/>
        <p:txBody>
          <a:bodyPr/>
          <a:lstStyle/>
          <a:p>
            <a:pPr eaLnBrk="1" hangingPunct="1">
              <a:defRPr/>
            </a:pPr>
            <a:r>
              <a:rPr lang="en-US" dirty="0" smtClean="0"/>
              <a:t>Data Storage</a:t>
            </a:r>
          </a:p>
        </p:txBody>
      </p:sp>
      <p:sp>
        <p:nvSpPr>
          <p:cNvPr id="119811" name="Rectangle 3"/>
          <p:cNvSpPr>
            <a:spLocks noGrp="1" noChangeArrowheads="1"/>
          </p:cNvSpPr>
          <p:nvPr>
            <p:ph type="body" idx="1"/>
          </p:nvPr>
        </p:nvSpPr>
        <p:spPr>
          <a:xfrm>
            <a:off x="228600" y="1600200"/>
            <a:ext cx="3810000" cy="4525963"/>
          </a:xfrm>
        </p:spPr>
        <p:txBody>
          <a:bodyPr/>
          <a:lstStyle/>
          <a:p>
            <a:pPr eaLnBrk="1" hangingPunct="1"/>
            <a:r>
              <a:rPr lang="en-US" dirty="0" smtClean="0">
                <a:effectLst/>
              </a:rPr>
              <a:t>Data warehouse</a:t>
            </a:r>
          </a:p>
          <a:p>
            <a:pPr lvl="1" eaLnBrk="1" hangingPunct="1"/>
            <a:r>
              <a:rPr lang="en-US" dirty="0" smtClean="0">
                <a:effectLst/>
              </a:rPr>
              <a:t>Large-scale repository of data</a:t>
            </a:r>
          </a:p>
          <a:p>
            <a:pPr lvl="1" eaLnBrk="1" hangingPunct="1"/>
            <a:r>
              <a:rPr lang="en-US" dirty="0" smtClean="0">
                <a:effectLst/>
              </a:rPr>
              <a:t>Organizes all the data related to an organization</a:t>
            </a:r>
          </a:p>
          <a:p>
            <a:pPr lvl="1" eaLnBrk="1" hangingPunct="1"/>
            <a:r>
              <a:rPr lang="en-US" dirty="0" smtClean="0">
                <a:effectLst/>
              </a:rPr>
              <a:t>Data organized by subject</a:t>
            </a:r>
          </a:p>
        </p:txBody>
      </p:sp>
      <p:pic>
        <p:nvPicPr>
          <p:cNvPr id="40966" name="Picture 6" descr="AAFOBDU0"/>
          <p:cNvPicPr>
            <a:picLocks noChangeAspect="1" noChangeArrowheads="1"/>
          </p:cNvPicPr>
          <p:nvPr/>
        </p:nvPicPr>
        <p:blipFill>
          <a:blip r:embed="rId3" cstate="print"/>
          <a:stretch>
            <a:fillRect/>
          </a:stretch>
        </p:blipFill>
        <p:spPr bwMode="auto">
          <a:xfrm>
            <a:off x="4139310" y="1295400"/>
            <a:ext cx="4473768" cy="51816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Slide Number Placeholder 6"/>
          <p:cNvSpPr>
            <a:spLocks noGrp="1"/>
          </p:cNvSpPr>
          <p:nvPr>
            <p:ph type="sldNum" sz="quarter" idx="12"/>
          </p:nvPr>
        </p:nvSpPr>
        <p:spPr>
          <a:noFill/>
        </p:spPr>
        <p:txBody>
          <a:bodyPr/>
          <a:lstStyle/>
          <a:p>
            <a:fld id="{A52CE05D-B0B4-4E12-907B-01CF4E3D3D47}" type="slidenum">
              <a:rPr lang="en-US">
                <a:latin typeface="Arial" pitchFamily="34" charset="0"/>
              </a:rPr>
              <a:pPr/>
              <a:t>24</a:t>
            </a:fld>
            <a:endParaRPr lang="en-US">
              <a:latin typeface="Arial" pitchFamily="34" charset="0"/>
            </a:endParaRPr>
          </a:p>
        </p:txBody>
      </p:sp>
      <p:sp>
        <p:nvSpPr>
          <p:cNvPr id="120838" name="Rectangle 6"/>
          <p:cNvSpPr>
            <a:spLocks noGrp="1" noChangeArrowheads="1"/>
          </p:cNvSpPr>
          <p:nvPr>
            <p:ph type="body" sz="half" idx="1"/>
          </p:nvPr>
        </p:nvSpPr>
        <p:spPr>
          <a:xfrm>
            <a:off x="457200" y="1600200"/>
            <a:ext cx="7772400" cy="4525963"/>
          </a:xfrm>
        </p:spPr>
        <p:txBody>
          <a:bodyPr/>
          <a:lstStyle/>
          <a:p>
            <a:pPr eaLnBrk="1" hangingPunct="1">
              <a:defRPr/>
            </a:pPr>
            <a:r>
              <a:rPr lang="en-US" sz="3200" dirty="0" smtClean="0">
                <a:effectLst/>
              </a:rPr>
              <a:t>Source data</a:t>
            </a:r>
          </a:p>
          <a:p>
            <a:pPr lvl="1" eaLnBrk="1" hangingPunct="1">
              <a:defRPr/>
            </a:pPr>
            <a:r>
              <a:rPr lang="en-US" sz="2800" dirty="0" smtClean="0">
                <a:effectLst/>
              </a:rPr>
              <a:t>Internal </a:t>
            </a:r>
            <a:r>
              <a:rPr lang="en-US" sz="2800" noProof="1" smtClean="0">
                <a:effectLst/>
              </a:rPr>
              <a:t>sources</a:t>
            </a:r>
          </a:p>
          <a:p>
            <a:pPr lvl="2" eaLnBrk="1" hangingPunct="1">
              <a:defRPr/>
            </a:pPr>
            <a:r>
              <a:rPr lang="en-US" sz="2400" noProof="1" smtClean="0">
                <a:effectLst/>
              </a:rPr>
              <a:t>Company databases, etc.</a:t>
            </a:r>
            <a:endParaRPr lang="en-US" sz="2800" dirty="0" smtClean="0">
              <a:effectLst/>
            </a:endParaRPr>
          </a:p>
          <a:p>
            <a:pPr lvl="1" eaLnBrk="1" hangingPunct="1">
              <a:defRPr/>
            </a:pPr>
            <a:r>
              <a:rPr lang="en-US" sz="2800" dirty="0" smtClean="0">
                <a:effectLst/>
              </a:rPr>
              <a:t>External </a:t>
            </a:r>
            <a:r>
              <a:rPr lang="en-US" sz="2800" noProof="1" smtClean="0">
                <a:effectLst/>
              </a:rPr>
              <a:t>sources </a:t>
            </a:r>
          </a:p>
          <a:p>
            <a:pPr lvl="2" eaLnBrk="1" hangingPunct="1">
              <a:defRPr/>
            </a:pPr>
            <a:r>
              <a:rPr lang="en-US" sz="2400" noProof="1" smtClean="0">
                <a:effectLst/>
              </a:rPr>
              <a:t>Suppliers, vendors, etc.</a:t>
            </a:r>
            <a:endParaRPr lang="en-US" sz="2400" dirty="0" smtClean="0">
              <a:effectLst/>
            </a:endParaRPr>
          </a:p>
          <a:p>
            <a:pPr lvl="1" eaLnBrk="1" hangingPunct="1">
              <a:defRPr/>
            </a:pPr>
            <a:r>
              <a:rPr lang="en-US" sz="2800" dirty="0" smtClean="0">
                <a:effectLst/>
              </a:rPr>
              <a:t>Customers or Web site visitors </a:t>
            </a:r>
          </a:p>
          <a:p>
            <a:pPr lvl="2" eaLnBrk="1" hangingPunct="1">
              <a:defRPr/>
            </a:pPr>
            <a:r>
              <a:rPr lang="en-US" sz="2400" dirty="0" err="1" smtClean="0">
                <a:effectLst/>
              </a:rPr>
              <a:t>Clickstream</a:t>
            </a:r>
            <a:r>
              <a:rPr lang="en-US" sz="2400" dirty="0" smtClean="0">
                <a:effectLst/>
              </a:rPr>
              <a:t> data</a:t>
            </a:r>
            <a:endParaRPr lang="en-US" sz="2800" dirty="0" smtClean="0">
              <a:effectLst/>
            </a:endParaRPr>
          </a:p>
        </p:txBody>
      </p:sp>
      <p:sp>
        <p:nvSpPr>
          <p:cNvPr id="120839" name="Rectangle 7"/>
          <p:cNvSpPr>
            <a:spLocks noGrp="1" noChangeArrowheads="1"/>
          </p:cNvSpPr>
          <p:nvPr>
            <p:ph type="title"/>
          </p:nvPr>
        </p:nvSpPr>
        <p:spPr/>
        <p:txBody>
          <a:bodyPr/>
          <a:lstStyle/>
          <a:p>
            <a:pPr eaLnBrk="1" hangingPunct="1">
              <a:defRPr/>
            </a:pPr>
            <a:r>
              <a:rPr lang="en-US" smtClean="0"/>
              <a:t>Populating Data Warehouses</a:t>
            </a:r>
          </a:p>
        </p:txBody>
      </p:sp>
    </p:spTree>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Slide Number Placeholder 6"/>
          <p:cNvSpPr>
            <a:spLocks noGrp="1"/>
          </p:cNvSpPr>
          <p:nvPr>
            <p:ph type="sldNum" sz="quarter" idx="12"/>
          </p:nvPr>
        </p:nvSpPr>
        <p:spPr>
          <a:noFill/>
        </p:spPr>
        <p:txBody>
          <a:bodyPr/>
          <a:lstStyle/>
          <a:p>
            <a:fld id="{7841D2F7-BCB3-4C47-A634-1213F5B5B0AF}" type="slidenum">
              <a:rPr lang="en-US">
                <a:latin typeface="Arial" pitchFamily="34" charset="0"/>
              </a:rPr>
              <a:pPr/>
              <a:t>25</a:t>
            </a:fld>
            <a:endParaRPr lang="en-US" dirty="0">
              <a:latin typeface="Arial" pitchFamily="34" charset="0"/>
            </a:endParaRPr>
          </a:p>
        </p:txBody>
      </p:sp>
      <p:sp>
        <p:nvSpPr>
          <p:cNvPr id="165890" name="Rectangle 2"/>
          <p:cNvSpPr>
            <a:spLocks noGrp="1" noChangeArrowheads="1"/>
          </p:cNvSpPr>
          <p:nvPr>
            <p:ph type="body" sz="half" idx="1"/>
          </p:nvPr>
        </p:nvSpPr>
        <p:spPr>
          <a:xfrm>
            <a:off x="457200" y="1600200"/>
            <a:ext cx="7772400" cy="4724400"/>
          </a:xfrm>
        </p:spPr>
        <p:txBody>
          <a:bodyPr/>
          <a:lstStyle/>
          <a:p>
            <a:pPr eaLnBrk="1" hangingPunct="1"/>
            <a:r>
              <a:rPr lang="en-US" sz="3200" dirty="0" smtClean="0">
                <a:effectLst/>
              </a:rPr>
              <a:t>Data staging</a:t>
            </a:r>
          </a:p>
          <a:p>
            <a:pPr lvl="1" eaLnBrk="1" hangingPunct="1"/>
            <a:r>
              <a:rPr lang="en-US" sz="2800" dirty="0" smtClean="0">
                <a:effectLst/>
              </a:rPr>
              <a:t>Extract data from source</a:t>
            </a:r>
          </a:p>
          <a:p>
            <a:pPr lvl="1" eaLnBrk="1" hangingPunct="1"/>
            <a:r>
              <a:rPr lang="en-US" sz="2800" dirty="0" smtClean="0">
                <a:effectLst/>
              </a:rPr>
              <a:t>Reformat the data</a:t>
            </a:r>
          </a:p>
          <a:p>
            <a:pPr lvl="1" eaLnBrk="1" hangingPunct="1"/>
            <a:r>
              <a:rPr lang="en-US" sz="2800" dirty="0" smtClean="0">
                <a:effectLst/>
              </a:rPr>
              <a:t>Store the data</a:t>
            </a:r>
          </a:p>
          <a:p>
            <a:pPr eaLnBrk="1" hangingPunct="1"/>
            <a:r>
              <a:rPr lang="en-US" sz="3200" dirty="0" smtClean="0">
                <a:effectLst/>
              </a:rPr>
              <a:t>Software programs and procedures created to extract the data and reformat it for storage</a:t>
            </a:r>
          </a:p>
        </p:txBody>
      </p:sp>
      <p:sp>
        <p:nvSpPr>
          <p:cNvPr id="165891" name="Rectangle 3"/>
          <p:cNvSpPr>
            <a:spLocks noGrp="1" noChangeArrowheads="1"/>
          </p:cNvSpPr>
          <p:nvPr>
            <p:ph type="title"/>
          </p:nvPr>
        </p:nvSpPr>
        <p:spPr/>
        <p:txBody>
          <a:bodyPr/>
          <a:lstStyle/>
          <a:p>
            <a:pPr eaLnBrk="1" hangingPunct="1">
              <a:defRPr/>
            </a:pPr>
            <a:r>
              <a:rPr lang="en-US" smtClean="0"/>
              <a:t>Data Staging</a:t>
            </a:r>
          </a:p>
        </p:txBody>
      </p:sp>
    </p:spTree>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5" name="Slide Number Placeholder 6"/>
          <p:cNvSpPr>
            <a:spLocks noGrp="1"/>
          </p:cNvSpPr>
          <p:nvPr>
            <p:ph type="sldNum" sz="quarter" idx="12"/>
          </p:nvPr>
        </p:nvSpPr>
        <p:spPr>
          <a:noFill/>
        </p:spPr>
        <p:txBody>
          <a:bodyPr/>
          <a:lstStyle/>
          <a:p>
            <a:fld id="{2064DB38-AA98-47D4-AB15-3B09D3AE88A5}" type="slidenum">
              <a:rPr lang="en-US">
                <a:latin typeface="Arial" pitchFamily="34" charset="0"/>
              </a:rPr>
              <a:pPr/>
              <a:t>26</a:t>
            </a:fld>
            <a:endParaRPr lang="en-US">
              <a:latin typeface="Arial" pitchFamily="34" charset="0"/>
            </a:endParaRPr>
          </a:p>
        </p:txBody>
      </p:sp>
      <p:sp>
        <p:nvSpPr>
          <p:cNvPr id="163842" name="Rectangle 2"/>
          <p:cNvSpPr>
            <a:spLocks noGrp="1" noChangeArrowheads="1"/>
          </p:cNvSpPr>
          <p:nvPr>
            <p:ph type="body" sz="half" idx="2"/>
          </p:nvPr>
        </p:nvSpPr>
        <p:spPr>
          <a:xfrm>
            <a:off x="609600" y="1600200"/>
            <a:ext cx="7696200" cy="4419600"/>
          </a:xfrm>
        </p:spPr>
        <p:txBody>
          <a:bodyPr/>
          <a:lstStyle/>
          <a:p>
            <a:pPr eaLnBrk="1" hangingPunct="1">
              <a:defRPr/>
            </a:pPr>
            <a:r>
              <a:rPr lang="en-US" sz="3200" dirty="0" smtClean="0">
                <a:effectLst/>
              </a:rPr>
              <a:t>Small slices of data</a:t>
            </a:r>
          </a:p>
          <a:p>
            <a:pPr eaLnBrk="1" hangingPunct="1">
              <a:defRPr/>
            </a:pPr>
            <a:r>
              <a:rPr lang="en-US" sz="3200" dirty="0" smtClean="0">
                <a:effectLst/>
              </a:rPr>
              <a:t>Data for a single department or for use by specific employee groups</a:t>
            </a:r>
          </a:p>
        </p:txBody>
      </p:sp>
      <p:sp>
        <p:nvSpPr>
          <p:cNvPr id="163845" name="Rectangle 5"/>
          <p:cNvSpPr>
            <a:spLocks noGrp="1" noChangeArrowheads="1"/>
          </p:cNvSpPr>
          <p:nvPr>
            <p:ph type="title"/>
          </p:nvPr>
        </p:nvSpPr>
        <p:spPr/>
        <p:txBody>
          <a:bodyPr/>
          <a:lstStyle/>
          <a:p>
            <a:pPr eaLnBrk="1" hangingPunct="1">
              <a:defRPr/>
            </a:pPr>
            <a:r>
              <a:rPr lang="en-US" smtClean="0"/>
              <a:t>Data Marts</a:t>
            </a:r>
          </a:p>
        </p:txBody>
      </p:sp>
    </p:spTree>
  </p:cSld>
  <p:clrMapOvr>
    <a:masterClrMapping/>
  </p:clrMapOvr>
  <p:transition>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Number Placeholder 5"/>
          <p:cNvSpPr>
            <a:spLocks noGrp="1"/>
          </p:cNvSpPr>
          <p:nvPr>
            <p:ph type="sldNum" sz="quarter" idx="12"/>
          </p:nvPr>
        </p:nvSpPr>
        <p:spPr>
          <a:noFill/>
        </p:spPr>
        <p:txBody>
          <a:bodyPr/>
          <a:lstStyle/>
          <a:p>
            <a:fld id="{2066DC76-57DB-4616-888F-39F4D5B97AEC}" type="slidenum">
              <a:rPr lang="en-US">
                <a:latin typeface="Arial" pitchFamily="34" charset="0"/>
              </a:rPr>
              <a:pPr/>
              <a:t>27</a:t>
            </a:fld>
            <a:endParaRPr lang="en-US">
              <a:latin typeface="Arial" pitchFamily="34" charset="0"/>
            </a:endParaRPr>
          </a:p>
        </p:txBody>
      </p:sp>
      <p:sp>
        <p:nvSpPr>
          <p:cNvPr id="121858" name="Rectangle 2"/>
          <p:cNvSpPr>
            <a:spLocks noGrp="1" noChangeArrowheads="1"/>
          </p:cNvSpPr>
          <p:nvPr>
            <p:ph type="title"/>
          </p:nvPr>
        </p:nvSpPr>
        <p:spPr/>
        <p:txBody>
          <a:bodyPr/>
          <a:lstStyle/>
          <a:p>
            <a:pPr eaLnBrk="1" hangingPunct="1">
              <a:defRPr/>
            </a:pPr>
            <a:r>
              <a:rPr lang="en-US" smtClean="0"/>
              <a:t>Data Warehouse Process</a:t>
            </a:r>
          </a:p>
        </p:txBody>
      </p:sp>
      <p:pic>
        <p:nvPicPr>
          <p:cNvPr id="45063" name="Picture 22" descr="AAFOBDV0"/>
          <p:cNvPicPr>
            <a:picLocks noChangeAspect="1" noChangeArrowheads="1"/>
          </p:cNvPicPr>
          <p:nvPr/>
        </p:nvPicPr>
        <p:blipFill>
          <a:blip r:embed="rId3" cstate="print"/>
          <a:stretch>
            <a:fillRect/>
          </a:stretch>
        </p:blipFill>
        <p:spPr bwMode="auto">
          <a:xfrm>
            <a:off x="1148150" y="1371600"/>
            <a:ext cx="7152499" cy="5039073"/>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Slide Number Placeholder 5"/>
          <p:cNvSpPr>
            <a:spLocks noGrp="1"/>
          </p:cNvSpPr>
          <p:nvPr>
            <p:ph type="sldNum" sz="quarter" idx="12"/>
          </p:nvPr>
        </p:nvSpPr>
        <p:spPr>
          <a:noFill/>
        </p:spPr>
        <p:txBody>
          <a:bodyPr/>
          <a:lstStyle/>
          <a:p>
            <a:fld id="{D908E004-2639-443E-835B-C6834DE73A9E}" type="slidenum">
              <a:rPr lang="en-US">
                <a:latin typeface="Arial" pitchFamily="34" charset="0"/>
              </a:rPr>
              <a:pPr/>
              <a:t>28</a:t>
            </a:fld>
            <a:endParaRPr lang="en-US">
              <a:latin typeface="Arial" pitchFamily="34" charset="0"/>
            </a:endParaRPr>
          </a:p>
        </p:txBody>
      </p:sp>
      <p:sp>
        <p:nvSpPr>
          <p:cNvPr id="122882" name="Rectangle 2"/>
          <p:cNvSpPr>
            <a:spLocks noGrp="1" noChangeArrowheads="1"/>
          </p:cNvSpPr>
          <p:nvPr>
            <p:ph type="title"/>
          </p:nvPr>
        </p:nvSpPr>
        <p:spPr/>
        <p:txBody>
          <a:bodyPr/>
          <a:lstStyle/>
          <a:p>
            <a:pPr eaLnBrk="1" hangingPunct="1">
              <a:defRPr/>
            </a:pPr>
            <a:r>
              <a:rPr lang="en-US" smtClean="0"/>
              <a:t>Managing Data: </a:t>
            </a:r>
            <a:br>
              <a:rPr lang="en-US" smtClean="0"/>
            </a:br>
            <a:r>
              <a:rPr lang="en-US" smtClean="0"/>
              <a:t>Information Systems</a:t>
            </a:r>
            <a:endParaRPr lang="en-US" sz="4000" smtClean="0"/>
          </a:p>
        </p:txBody>
      </p:sp>
      <p:sp>
        <p:nvSpPr>
          <p:cNvPr id="122883" name="Rectangle 3"/>
          <p:cNvSpPr>
            <a:spLocks noGrp="1" noChangeArrowheads="1"/>
          </p:cNvSpPr>
          <p:nvPr>
            <p:ph type="body" idx="1"/>
          </p:nvPr>
        </p:nvSpPr>
        <p:spPr>
          <a:xfrm>
            <a:off x="457200" y="1752600"/>
            <a:ext cx="8229600" cy="4373563"/>
          </a:xfrm>
        </p:spPr>
        <p:txBody>
          <a:bodyPr/>
          <a:lstStyle/>
          <a:p>
            <a:pPr eaLnBrk="1" hangingPunct="1">
              <a:lnSpc>
                <a:spcPct val="90000"/>
              </a:lnSpc>
              <a:defRPr/>
            </a:pPr>
            <a:r>
              <a:rPr lang="en-US" dirty="0" smtClean="0">
                <a:effectLst/>
              </a:rPr>
              <a:t>Information systems</a:t>
            </a:r>
          </a:p>
          <a:p>
            <a:pPr lvl="1" eaLnBrk="1" hangingPunct="1">
              <a:lnSpc>
                <a:spcPct val="90000"/>
              </a:lnSpc>
              <a:defRPr/>
            </a:pPr>
            <a:r>
              <a:rPr lang="en-US" dirty="0" smtClean="0">
                <a:effectLst/>
              </a:rPr>
              <a:t>Software-based solutions used to gather and analyze information</a:t>
            </a:r>
          </a:p>
          <a:p>
            <a:pPr eaLnBrk="1" hangingPunct="1">
              <a:lnSpc>
                <a:spcPct val="90000"/>
              </a:lnSpc>
              <a:defRPr/>
            </a:pPr>
            <a:r>
              <a:rPr lang="en-US" dirty="0" smtClean="0">
                <a:effectLst/>
              </a:rPr>
              <a:t>Functions performed by information systems include</a:t>
            </a:r>
          </a:p>
          <a:p>
            <a:pPr lvl="1" eaLnBrk="1" hangingPunct="1">
              <a:lnSpc>
                <a:spcPct val="90000"/>
              </a:lnSpc>
              <a:defRPr/>
            </a:pPr>
            <a:r>
              <a:rPr lang="en-US" dirty="0" smtClean="0">
                <a:effectLst/>
              </a:rPr>
              <a:t>Acquiring data</a:t>
            </a:r>
          </a:p>
          <a:p>
            <a:pPr lvl="1" eaLnBrk="1" hangingPunct="1">
              <a:lnSpc>
                <a:spcPct val="90000"/>
              </a:lnSpc>
              <a:defRPr/>
            </a:pPr>
            <a:r>
              <a:rPr lang="en-US" dirty="0" smtClean="0">
                <a:effectLst/>
              </a:rPr>
              <a:t>Processing data into information</a:t>
            </a:r>
          </a:p>
          <a:p>
            <a:pPr lvl="1" eaLnBrk="1" hangingPunct="1">
              <a:lnSpc>
                <a:spcPct val="90000"/>
              </a:lnSpc>
              <a:defRPr/>
            </a:pPr>
            <a:r>
              <a:rPr lang="en-US" dirty="0" smtClean="0">
                <a:effectLst/>
              </a:rPr>
              <a:t>Storing data</a:t>
            </a:r>
          </a:p>
          <a:p>
            <a:pPr lvl="1" eaLnBrk="1" hangingPunct="1">
              <a:lnSpc>
                <a:spcPct val="90000"/>
              </a:lnSpc>
              <a:defRPr/>
            </a:pPr>
            <a:r>
              <a:rPr lang="en-US" dirty="0" smtClean="0">
                <a:effectLst/>
              </a:rPr>
              <a:t>Providing output options</a:t>
            </a:r>
          </a:p>
        </p:txBody>
      </p:sp>
    </p:spTree>
  </p:cSld>
  <p:clrMapOvr>
    <a:masterClrMapping/>
  </p:clrMapOvr>
  <p:transition>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lide Number Placeholder 5"/>
          <p:cNvSpPr>
            <a:spLocks noGrp="1"/>
          </p:cNvSpPr>
          <p:nvPr>
            <p:ph type="sldNum" sz="quarter" idx="12"/>
          </p:nvPr>
        </p:nvSpPr>
        <p:spPr>
          <a:noFill/>
        </p:spPr>
        <p:txBody>
          <a:bodyPr/>
          <a:lstStyle/>
          <a:p>
            <a:fld id="{C9B266CF-459F-45D8-8E41-8E60C6E77AE5}" type="slidenum">
              <a:rPr lang="en-US">
                <a:latin typeface="Arial" pitchFamily="34" charset="0"/>
              </a:rPr>
              <a:pPr/>
              <a:t>29</a:t>
            </a:fld>
            <a:endParaRPr lang="en-US">
              <a:latin typeface="Arial" pitchFamily="34" charset="0"/>
            </a:endParaRPr>
          </a:p>
        </p:txBody>
      </p:sp>
      <p:sp>
        <p:nvSpPr>
          <p:cNvPr id="125954" name="Rectangle 2"/>
          <p:cNvSpPr>
            <a:spLocks noGrp="1" noChangeArrowheads="1"/>
          </p:cNvSpPr>
          <p:nvPr>
            <p:ph type="title"/>
          </p:nvPr>
        </p:nvSpPr>
        <p:spPr/>
        <p:txBody>
          <a:bodyPr/>
          <a:lstStyle/>
          <a:p>
            <a:pPr eaLnBrk="1" hangingPunct="1">
              <a:defRPr/>
            </a:pPr>
            <a:r>
              <a:rPr lang="en-US" smtClean="0"/>
              <a:t>Transaction Processing Systems (TPSs)</a:t>
            </a:r>
            <a:endParaRPr lang="en-US" sz="4000" smtClean="0"/>
          </a:p>
        </p:txBody>
      </p:sp>
      <p:sp>
        <p:nvSpPr>
          <p:cNvPr id="125955" name="Rectangle 3"/>
          <p:cNvSpPr>
            <a:spLocks noGrp="1" noChangeArrowheads="1"/>
          </p:cNvSpPr>
          <p:nvPr>
            <p:ph type="body" idx="1"/>
          </p:nvPr>
        </p:nvSpPr>
        <p:spPr>
          <a:xfrm>
            <a:off x="457200" y="1752600"/>
            <a:ext cx="3276600" cy="4525963"/>
          </a:xfrm>
        </p:spPr>
        <p:txBody>
          <a:bodyPr/>
          <a:lstStyle/>
          <a:p>
            <a:pPr eaLnBrk="1" hangingPunct="1">
              <a:defRPr/>
            </a:pPr>
            <a:r>
              <a:rPr lang="en-US" dirty="0" smtClean="0">
                <a:effectLst/>
              </a:rPr>
              <a:t>Keep track of everyday business activities</a:t>
            </a:r>
          </a:p>
          <a:p>
            <a:pPr eaLnBrk="1" hangingPunct="1">
              <a:defRPr/>
            </a:pPr>
            <a:r>
              <a:rPr lang="en-US" dirty="0" smtClean="0">
                <a:effectLst/>
              </a:rPr>
              <a:t>Batch processing</a:t>
            </a:r>
          </a:p>
          <a:p>
            <a:pPr eaLnBrk="1" hangingPunct="1">
              <a:defRPr/>
            </a:pPr>
            <a:r>
              <a:rPr lang="en-US" dirty="0" smtClean="0">
                <a:effectLst/>
              </a:rPr>
              <a:t>Real-time processing</a:t>
            </a:r>
          </a:p>
        </p:txBody>
      </p:sp>
      <p:pic>
        <p:nvPicPr>
          <p:cNvPr id="49158" name="Picture 17" descr="evans4_11_30.jpg                                               0002EB81Macintosh HD                   ABA78158:"/>
          <p:cNvPicPr>
            <a:picLocks noChangeAspect="1" noChangeArrowheads="1"/>
          </p:cNvPicPr>
          <p:nvPr/>
        </p:nvPicPr>
        <p:blipFill>
          <a:blip r:embed="rId3" cstate="print"/>
          <a:stretch>
            <a:fillRect/>
          </a:stretch>
        </p:blipFill>
        <p:spPr bwMode="auto">
          <a:xfrm>
            <a:off x="4061750" y="1600200"/>
            <a:ext cx="3936738" cy="48006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6"/>
          <p:cNvSpPr>
            <a:spLocks noGrp="1"/>
          </p:cNvSpPr>
          <p:nvPr>
            <p:ph type="sldNum" sz="quarter" idx="12"/>
          </p:nvPr>
        </p:nvSpPr>
        <p:spPr>
          <a:noFill/>
        </p:spPr>
        <p:txBody>
          <a:bodyPr/>
          <a:lstStyle/>
          <a:p>
            <a:fld id="{A3E9E738-7748-4F82-BD0D-DE8CAAF857D2}" type="slidenum">
              <a:rPr lang="en-US">
                <a:latin typeface="Arial" pitchFamily="34" charset="0"/>
              </a:rPr>
              <a:pPr/>
              <a:t>3</a:t>
            </a:fld>
            <a:endParaRPr lang="en-US">
              <a:latin typeface="Arial" pitchFamily="34" charset="0"/>
            </a:endParaRPr>
          </a:p>
        </p:txBody>
      </p:sp>
      <p:sp>
        <p:nvSpPr>
          <p:cNvPr id="108546" name="Rectangle 2"/>
          <p:cNvSpPr>
            <a:spLocks noGrp="1" noChangeArrowheads="1"/>
          </p:cNvSpPr>
          <p:nvPr>
            <p:ph type="title"/>
          </p:nvPr>
        </p:nvSpPr>
        <p:spPr/>
        <p:txBody>
          <a:bodyPr/>
          <a:lstStyle/>
          <a:p>
            <a:pPr eaLnBrk="1" hangingPunct="1">
              <a:defRPr/>
            </a:pPr>
            <a:r>
              <a:rPr lang="en-US" dirty="0" smtClean="0"/>
              <a:t>Databases </a:t>
            </a:r>
          </a:p>
        </p:txBody>
      </p:sp>
      <p:sp>
        <p:nvSpPr>
          <p:cNvPr id="108547" name="Rectangle 3"/>
          <p:cNvSpPr>
            <a:spLocks noGrp="1" noChangeArrowheads="1"/>
          </p:cNvSpPr>
          <p:nvPr>
            <p:ph type="body" sz="half" idx="1"/>
          </p:nvPr>
        </p:nvSpPr>
        <p:spPr>
          <a:xfrm>
            <a:off x="457200" y="1600200"/>
            <a:ext cx="8153400" cy="2819400"/>
          </a:xfrm>
        </p:spPr>
        <p:txBody>
          <a:bodyPr/>
          <a:lstStyle/>
          <a:p>
            <a:pPr eaLnBrk="1" hangingPunct="1">
              <a:defRPr/>
            </a:pPr>
            <a:r>
              <a:rPr lang="en-US" dirty="0" smtClean="0">
                <a:effectLst/>
              </a:rPr>
              <a:t>Collections of related data</a:t>
            </a:r>
          </a:p>
          <a:p>
            <a:pPr eaLnBrk="1" hangingPunct="1">
              <a:defRPr/>
            </a:pPr>
            <a:r>
              <a:rPr lang="en-US" dirty="0" smtClean="0">
                <a:solidFill>
                  <a:srgbClr val="000000"/>
                </a:solidFill>
                <a:effectLst/>
              </a:rPr>
              <a:t>Easily stored, sorted, organized, and queried</a:t>
            </a:r>
            <a:endParaRPr lang="en-US" dirty="0" smtClean="0">
              <a:effectLst/>
            </a:endParaRPr>
          </a:p>
          <a:p>
            <a:pPr eaLnBrk="1" hangingPunct="1">
              <a:defRPr/>
            </a:pPr>
            <a:r>
              <a:rPr lang="en-US" dirty="0" smtClean="0">
                <a:effectLst/>
              </a:rPr>
              <a:t>Turn data into information</a:t>
            </a:r>
          </a:p>
        </p:txBody>
      </p:sp>
    </p:spTree>
  </p:cSld>
  <p:clrMapOvr>
    <a:masterClrMapping/>
  </p:clrMapOvr>
  <p:transition>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lide Number Placeholder 6"/>
          <p:cNvSpPr>
            <a:spLocks noGrp="1"/>
          </p:cNvSpPr>
          <p:nvPr>
            <p:ph type="sldNum" sz="quarter" idx="12"/>
          </p:nvPr>
        </p:nvSpPr>
        <p:spPr>
          <a:noFill/>
        </p:spPr>
        <p:txBody>
          <a:bodyPr/>
          <a:lstStyle/>
          <a:p>
            <a:fld id="{BB19190E-2847-4F86-BC59-03A8E7B6D997}" type="slidenum">
              <a:rPr lang="en-US">
                <a:latin typeface="Arial" pitchFamily="34" charset="0"/>
              </a:rPr>
              <a:pPr/>
              <a:t>30</a:t>
            </a:fld>
            <a:endParaRPr lang="en-US">
              <a:latin typeface="Arial" pitchFamily="34" charset="0"/>
            </a:endParaRPr>
          </a:p>
        </p:txBody>
      </p:sp>
      <p:sp>
        <p:nvSpPr>
          <p:cNvPr id="126978" name="Rectangle 2"/>
          <p:cNvSpPr>
            <a:spLocks noGrp="1" noChangeArrowheads="1"/>
          </p:cNvSpPr>
          <p:nvPr>
            <p:ph type="title"/>
          </p:nvPr>
        </p:nvSpPr>
        <p:spPr/>
        <p:txBody>
          <a:bodyPr/>
          <a:lstStyle/>
          <a:p>
            <a:pPr eaLnBrk="1" hangingPunct="1">
              <a:defRPr/>
            </a:pPr>
            <a:r>
              <a:rPr lang="en-US" smtClean="0"/>
              <a:t>Management Information Systems (MISs)</a:t>
            </a:r>
            <a:endParaRPr lang="en-US" sz="4000" smtClean="0"/>
          </a:p>
        </p:txBody>
      </p:sp>
      <p:sp>
        <p:nvSpPr>
          <p:cNvPr id="126979" name="Rectangle 3"/>
          <p:cNvSpPr>
            <a:spLocks noGrp="1" noChangeArrowheads="1"/>
          </p:cNvSpPr>
          <p:nvPr>
            <p:ph type="body" sz="half" idx="1"/>
          </p:nvPr>
        </p:nvSpPr>
        <p:spPr>
          <a:xfrm>
            <a:off x="228600" y="1600200"/>
            <a:ext cx="8305800" cy="4525963"/>
          </a:xfrm>
        </p:spPr>
        <p:txBody>
          <a:bodyPr/>
          <a:lstStyle/>
          <a:p>
            <a:pPr eaLnBrk="1" hangingPunct="1">
              <a:lnSpc>
                <a:spcPct val="90000"/>
              </a:lnSpc>
            </a:pPr>
            <a:r>
              <a:rPr lang="en-US" dirty="0" smtClean="0">
                <a:effectLst/>
              </a:rPr>
              <a:t>Provide timely and accurate information for managers in making business decisions</a:t>
            </a:r>
          </a:p>
        </p:txBody>
      </p:sp>
      <p:sp>
        <p:nvSpPr>
          <p:cNvPr id="126980" name="Rectangle 4"/>
          <p:cNvSpPr>
            <a:spLocks noGrp="1" noChangeArrowheads="1"/>
          </p:cNvSpPr>
          <p:nvPr>
            <p:ph type="body" sz="half" idx="2"/>
          </p:nvPr>
        </p:nvSpPr>
        <p:spPr>
          <a:xfrm>
            <a:off x="228600" y="2590800"/>
            <a:ext cx="3733800" cy="3962400"/>
          </a:xfrm>
        </p:spPr>
        <p:txBody>
          <a:bodyPr/>
          <a:lstStyle/>
          <a:p>
            <a:pPr eaLnBrk="1" hangingPunct="1">
              <a:lnSpc>
                <a:spcPct val="90000"/>
              </a:lnSpc>
            </a:pPr>
            <a:r>
              <a:rPr lang="en-US" dirty="0" smtClean="0">
                <a:effectLst/>
              </a:rPr>
              <a:t>Detail report:</a:t>
            </a:r>
          </a:p>
          <a:p>
            <a:pPr lvl="1" eaLnBrk="1" hangingPunct="1">
              <a:lnSpc>
                <a:spcPct val="90000"/>
              </a:lnSpc>
            </a:pPr>
            <a:r>
              <a:rPr lang="en-US" dirty="0" smtClean="0">
                <a:effectLst/>
              </a:rPr>
              <a:t>Transactions that occur during a period of time</a:t>
            </a:r>
          </a:p>
          <a:p>
            <a:pPr eaLnBrk="1" hangingPunct="1">
              <a:lnSpc>
                <a:spcPct val="90000"/>
              </a:lnSpc>
            </a:pPr>
            <a:r>
              <a:rPr lang="en-US" dirty="0" smtClean="0">
                <a:effectLst/>
              </a:rPr>
              <a:t>Summary report:</a:t>
            </a:r>
          </a:p>
          <a:p>
            <a:pPr lvl="1" eaLnBrk="1" hangingPunct="1">
              <a:lnSpc>
                <a:spcPct val="90000"/>
              </a:lnSpc>
            </a:pPr>
            <a:r>
              <a:rPr lang="en-US" dirty="0" smtClean="0">
                <a:effectLst/>
              </a:rPr>
              <a:t>Consolidated detailed data</a:t>
            </a:r>
          </a:p>
          <a:p>
            <a:pPr eaLnBrk="1" hangingPunct="1">
              <a:lnSpc>
                <a:spcPct val="90000"/>
              </a:lnSpc>
            </a:pPr>
            <a:r>
              <a:rPr lang="en-US" dirty="0" smtClean="0">
                <a:effectLst/>
              </a:rPr>
              <a:t>Exception report:</a:t>
            </a:r>
          </a:p>
          <a:p>
            <a:pPr lvl="1" eaLnBrk="1" hangingPunct="1">
              <a:lnSpc>
                <a:spcPct val="90000"/>
              </a:lnSpc>
            </a:pPr>
            <a:r>
              <a:rPr lang="en-US" dirty="0" smtClean="0">
                <a:effectLst/>
              </a:rPr>
              <a:t>Unusual conditions </a:t>
            </a:r>
          </a:p>
        </p:txBody>
      </p:sp>
      <p:pic>
        <p:nvPicPr>
          <p:cNvPr id="2" name="Picture 1"/>
          <p:cNvPicPr>
            <a:picLocks noChangeAspect="1"/>
          </p:cNvPicPr>
          <p:nvPr/>
        </p:nvPicPr>
        <p:blipFill>
          <a:blip r:embed="rId3" cstate="screen">
            <a:extLst/>
          </a:blip>
          <a:stretch>
            <a:fillRect/>
          </a:stretch>
        </p:blipFill>
        <p:spPr>
          <a:xfrm>
            <a:off x="3657600" y="2438400"/>
            <a:ext cx="5151668" cy="3962400"/>
          </a:xfrm>
          <a:prstGeom prst="rect">
            <a:avLst/>
          </a:prstGeom>
        </p:spPr>
      </p:pic>
    </p:spTree>
  </p:cSld>
  <p:clrMapOvr>
    <a:masterClrMapping/>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lide Number Placeholder 5"/>
          <p:cNvSpPr>
            <a:spLocks noGrp="1"/>
          </p:cNvSpPr>
          <p:nvPr>
            <p:ph type="sldNum" sz="quarter" idx="12"/>
          </p:nvPr>
        </p:nvSpPr>
        <p:spPr>
          <a:noFill/>
        </p:spPr>
        <p:txBody>
          <a:bodyPr/>
          <a:lstStyle/>
          <a:p>
            <a:fld id="{06794F8A-340B-4F15-BC2D-3ED1E648D8D7}" type="slidenum">
              <a:rPr lang="en-US">
                <a:latin typeface="Arial" pitchFamily="34" charset="0"/>
              </a:rPr>
              <a:pPr/>
              <a:t>31</a:t>
            </a:fld>
            <a:endParaRPr lang="en-US">
              <a:latin typeface="Arial" pitchFamily="34" charset="0"/>
            </a:endParaRPr>
          </a:p>
        </p:txBody>
      </p:sp>
      <p:sp>
        <p:nvSpPr>
          <p:cNvPr id="128002" name="Rectangle 2"/>
          <p:cNvSpPr>
            <a:spLocks noGrp="1" noChangeArrowheads="1"/>
          </p:cNvSpPr>
          <p:nvPr>
            <p:ph type="title"/>
          </p:nvPr>
        </p:nvSpPr>
        <p:spPr/>
        <p:txBody>
          <a:bodyPr/>
          <a:lstStyle/>
          <a:p>
            <a:pPr eaLnBrk="1" hangingPunct="1">
              <a:defRPr/>
            </a:pPr>
            <a:r>
              <a:rPr lang="en-US" smtClean="0"/>
              <a:t>Decision Support Systems (DSSs)</a:t>
            </a:r>
            <a:endParaRPr lang="en-US" sz="4000" smtClean="0"/>
          </a:p>
        </p:txBody>
      </p:sp>
      <p:sp>
        <p:nvSpPr>
          <p:cNvPr id="128003" name="Rectangle 3"/>
          <p:cNvSpPr>
            <a:spLocks noGrp="1" noChangeArrowheads="1"/>
          </p:cNvSpPr>
          <p:nvPr>
            <p:ph type="body" idx="1"/>
          </p:nvPr>
        </p:nvSpPr>
        <p:spPr>
          <a:xfrm>
            <a:off x="381000" y="1523999"/>
            <a:ext cx="8229600" cy="1066801"/>
          </a:xfrm>
        </p:spPr>
        <p:txBody>
          <a:bodyPr/>
          <a:lstStyle/>
          <a:p>
            <a:pPr eaLnBrk="1" hangingPunct="1">
              <a:defRPr/>
            </a:pPr>
            <a:r>
              <a:rPr lang="en-US" dirty="0" smtClean="0">
                <a:effectLst/>
              </a:rPr>
              <a:t>Help managers develop solutions for specific problems</a:t>
            </a:r>
          </a:p>
        </p:txBody>
      </p:sp>
      <p:pic>
        <p:nvPicPr>
          <p:cNvPr id="51207" name="Picture 19" descr="AAFOBDZ0"/>
          <p:cNvPicPr>
            <a:picLocks noChangeAspect="1" noChangeArrowheads="1"/>
          </p:cNvPicPr>
          <p:nvPr/>
        </p:nvPicPr>
        <p:blipFill>
          <a:blip r:embed="rId3" cstate="screen">
            <a:extLst/>
          </a:blip>
          <a:stretch>
            <a:fillRect/>
          </a:stretch>
        </p:blipFill>
        <p:spPr bwMode="auto">
          <a:xfrm>
            <a:off x="1446330" y="2652713"/>
            <a:ext cx="6556139" cy="3748087"/>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lide Number Placeholder 5"/>
          <p:cNvSpPr>
            <a:spLocks noGrp="1"/>
          </p:cNvSpPr>
          <p:nvPr>
            <p:ph type="sldNum" sz="quarter" idx="12"/>
          </p:nvPr>
        </p:nvSpPr>
        <p:spPr>
          <a:noFill/>
        </p:spPr>
        <p:txBody>
          <a:bodyPr/>
          <a:lstStyle/>
          <a:p>
            <a:fld id="{FC716DF3-E4FE-4B83-89C5-242C581F8653}" type="slidenum">
              <a:rPr lang="en-US">
                <a:latin typeface="Arial" pitchFamily="34" charset="0"/>
              </a:rPr>
              <a:pPr/>
              <a:t>32</a:t>
            </a:fld>
            <a:endParaRPr lang="en-US">
              <a:latin typeface="Arial" pitchFamily="34" charset="0"/>
            </a:endParaRPr>
          </a:p>
        </p:txBody>
      </p:sp>
      <p:sp>
        <p:nvSpPr>
          <p:cNvPr id="208898" name="Rectangle 2"/>
          <p:cNvSpPr>
            <a:spLocks noGrp="1" noChangeArrowheads="1"/>
          </p:cNvSpPr>
          <p:nvPr>
            <p:ph type="title"/>
          </p:nvPr>
        </p:nvSpPr>
        <p:spPr/>
        <p:txBody>
          <a:bodyPr/>
          <a:lstStyle/>
          <a:p>
            <a:pPr eaLnBrk="1" hangingPunct="1">
              <a:defRPr/>
            </a:pPr>
            <a:r>
              <a:rPr lang="en-US" dirty="0" smtClean="0"/>
              <a:t>Model Management Systems </a:t>
            </a:r>
          </a:p>
        </p:txBody>
      </p:sp>
      <p:sp>
        <p:nvSpPr>
          <p:cNvPr id="208899" name="Rectangle 3"/>
          <p:cNvSpPr>
            <a:spLocks noGrp="1" noChangeArrowheads="1"/>
          </p:cNvSpPr>
          <p:nvPr>
            <p:ph type="body" idx="1"/>
          </p:nvPr>
        </p:nvSpPr>
        <p:spPr/>
        <p:txBody>
          <a:bodyPr/>
          <a:lstStyle/>
          <a:p>
            <a:pPr eaLnBrk="1" hangingPunct="1">
              <a:defRPr/>
            </a:pPr>
            <a:r>
              <a:rPr lang="en-US" dirty="0" smtClean="0">
                <a:effectLst/>
              </a:rPr>
              <a:t>Software that assists in building management models in </a:t>
            </a:r>
            <a:r>
              <a:rPr lang="en-US" dirty="0" err="1" smtClean="0">
                <a:effectLst/>
              </a:rPr>
              <a:t>DSSs</a:t>
            </a:r>
            <a:r>
              <a:rPr lang="en-US" dirty="0" smtClean="0">
                <a:effectLst/>
              </a:rPr>
              <a:t> </a:t>
            </a:r>
          </a:p>
          <a:p>
            <a:pPr eaLnBrk="1" hangingPunct="1">
              <a:defRPr/>
            </a:pPr>
            <a:r>
              <a:rPr lang="en-US" dirty="0" smtClean="0">
                <a:effectLst/>
              </a:rPr>
              <a:t>Can be built to describe any business situation </a:t>
            </a:r>
          </a:p>
          <a:p>
            <a:pPr eaLnBrk="1" hangingPunct="1">
              <a:defRPr/>
            </a:pPr>
            <a:r>
              <a:rPr lang="en-US" dirty="0" smtClean="0">
                <a:effectLst/>
              </a:rPr>
              <a:t>Typically contain financial and statistical analysis tools </a:t>
            </a:r>
          </a:p>
        </p:txBody>
      </p:sp>
    </p:spTree>
  </p:cSld>
  <p:clrMapOvr>
    <a:masterClrMapping/>
  </p:clrMapOvr>
  <p:transition>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Slide Number Placeholder 5"/>
          <p:cNvSpPr>
            <a:spLocks noGrp="1"/>
          </p:cNvSpPr>
          <p:nvPr>
            <p:ph type="sldNum" sz="quarter" idx="12"/>
          </p:nvPr>
        </p:nvSpPr>
        <p:spPr>
          <a:noFill/>
        </p:spPr>
        <p:txBody>
          <a:bodyPr/>
          <a:lstStyle/>
          <a:p>
            <a:fld id="{A29E4A6B-1CBD-4AFC-8749-97ADC6A0D09E}" type="slidenum">
              <a:rPr lang="en-US">
                <a:latin typeface="Arial" pitchFamily="34" charset="0"/>
              </a:rPr>
              <a:pPr/>
              <a:t>33</a:t>
            </a:fld>
            <a:endParaRPr lang="en-US">
              <a:latin typeface="Arial" pitchFamily="34" charset="0"/>
            </a:endParaRPr>
          </a:p>
        </p:txBody>
      </p:sp>
      <p:sp>
        <p:nvSpPr>
          <p:cNvPr id="210946" name="Rectangle 2"/>
          <p:cNvSpPr>
            <a:spLocks noGrp="1" noChangeArrowheads="1"/>
          </p:cNvSpPr>
          <p:nvPr>
            <p:ph type="title"/>
          </p:nvPr>
        </p:nvSpPr>
        <p:spPr/>
        <p:txBody>
          <a:bodyPr/>
          <a:lstStyle/>
          <a:p>
            <a:pPr eaLnBrk="1" hangingPunct="1">
              <a:defRPr/>
            </a:pPr>
            <a:r>
              <a:rPr lang="en-US" smtClean="0"/>
              <a:t>Knowledge-Based Systems</a:t>
            </a:r>
            <a:endParaRPr lang="en-US" sz="4000" smtClean="0"/>
          </a:p>
        </p:txBody>
      </p:sp>
      <p:sp>
        <p:nvSpPr>
          <p:cNvPr id="210947" name="Rectangle 3"/>
          <p:cNvSpPr>
            <a:spLocks noGrp="1" noChangeArrowheads="1"/>
          </p:cNvSpPr>
          <p:nvPr>
            <p:ph type="body" idx="1"/>
          </p:nvPr>
        </p:nvSpPr>
        <p:spPr>
          <a:xfrm>
            <a:off x="457200" y="1600200"/>
            <a:ext cx="8229600" cy="4876800"/>
          </a:xfrm>
        </p:spPr>
        <p:txBody>
          <a:bodyPr>
            <a:normAutofit lnSpcReduction="10000"/>
          </a:bodyPr>
          <a:lstStyle/>
          <a:p>
            <a:pPr eaLnBrk="1" hangingPunct="1">
              <a:defRPr/>
            </a:pPr>
            <a:r>
              <a:rPr lang="en-US" dirty="0" smtClean="0">
                <a:effectLst/>
              </a:rPr>
              <a:t>Expert system: Replicates human experts </a:t>
            </a:r>
          </a:p>
          <a:p>
            <a:pPr eaLnBrk="1" hangingPunct="1">
              <a:defRPr/>
            </a:pPr>
            <a:r>
              <a:rPr lang="en-US" dirty="0" smtClean="0">
                <a:effectLst/>
              </a:rPr>
              <a:t>Natural language processing (NLP) system: Enables users to communicate with computers using a natural spoken or written language </a:t>
            </a:r>
          </a:p>
          <a:p>
            <a:pPr eaLnBrk="1" hangingPunct="1">
              <a:defRPr/>
            </a:pPr>
            <a:r>
              <a:rPr lang="en-US" dirty="0" smtClean="0">
                <a:effectLst/>
              </a:rPr>
              <a:t>Artificial intelligence (AI): Branch of computer science that deals with attempting to create computers that think like humans </a:t>
            </a:r>
          </a:p>
          <a:p>
            <a:pPr eaLnBrk="1" hangingPunct="1">
              <a:defRPr/>
            </a:pPr>
            <a:r>
              <a:rPr lang="en-US" dirty="0" smtClean="0">
                <a:effectLst/>
              </a:rPr>
              <a:t>Support concept of fuzzy logic</a:t>
            </a:r>
          </a:p>
        </p:txBody>
      </p:sp>
    </p:spTree>
  </p:cSld>
  <p:clrMapOvr>
    <a:masterClrMapping/>
  </p:clrMapOvr>
  <p:transition>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Slide Number Placeholder 5"/>
          <p:cNvSpPr>
            <a:spLocks noGrp="1"/>
          </p:cNvSpPr>
          <p:nvPr>
            <p:ph type="sldNum" sz="quarter" idx="12"/>
          </p:nvPr>
        </p:nvSpPr>
        <p:spPr>
          <a:noFill/>
        </p:spPr>
        <p:txBody>
          <a:bodyPr/>
          <a:lstStyle/>
          <a:p>
            <a:fld id="{2110BB1D-787D-4CEB-B089-297803E854F8}" type="slidenum">
              <a:rPr lang="en-US">
                <a:latin typeface="Arial" pitchFamily="34" charset="0"/>
              </a:rPr>
              <a:pPr/>
              <a:t>34</a:t>
            </a:fld>
            <a:endParaRPr lang="en-US">
              <a:latin typeface="Arial" pitchFamily="34" charset="0"/>
            </a:endParaRPr>
          </a:p>
        </p:txBody>
      </p:sp>
      <p:sp>
        <p:nvSpPr>
          <p:cNvPr id="129026" name="Rectangle 2"/>
          <p:cNvSpPr>
            <a:spLocks noGrp="1" noChangeArrowheads="1"/>
          </p:cNvSpPr>
          <p:nvPr>
            <p:ph type="title"/>
          </p:nvPr>
        </p:nvSpPr>
        <p:spPr/>
        <p:txBody>
          <a:bodyPr/>
          <a:lstStyle/>
          <a:p>
            <a:pPr eaLnBrk="1" hangingPunct="1">
              <a:defRPr/>
            </a:pPr>
            <a:r>
              <a:rPr lang="en-US" dirty="0" smtClean="0"/>
              <a:t>Data Mining</a:t>
            </a:r>
          </a:p>
        </p:txBody>
      </p:sp>
      <p:sp>
        <p:nvSpPr>
          <p:cNvPr id="129027" name="Rectangle 3"/>
          <p:cNvSpPr>
            <a:spLocks noGrp="1" noChangeArrowheads="1"/>
          </p:cNvSpPr>
          <p:nvPr>
            <p:ph type="body" idx="1"/>
          </p:nvPr>
        </p:nvSpPr>
        <p:spPr>
          <a:xfrm>
            <a:off x="457200" y="1676400"/>
            <a:ext cx="8229600" cy="4449763"/>
          </a:xfrm>
        </p:spPr>
        <p:txBody>
          <a:bodyPr/>
          <a:lstStyle/>
          <a:p>
            <a:pPr eaLnBrk="1" hangingPunct="1">
              <a:defRPr/>
            </a:pPr>
            <a:r>
              <a:rPr lang="en-US" dirty="0" smtClean="0">
                <a:effectLst/>
              </a:rPr>
              <a:t>Process by which </a:t>
            </a:r>
            <a:r>
              <a:rPr lang="en-US" dirty="0" smtClean="0">
                <a:solidFill>
                  <a:srgbClr val="000000"/>
                </a:solidFill>
                <a:effectLst/>
              </a:rPr>
              <a:t>great amounts of</a:t>
            </a:r>
            <a:r>
              <a:rPr lang="en-US" dirty="0" smtClean="0">
                <a:solidFill>
                  <a:srgbClr val="000000"/>
                </a:solidFill>
                <a:effectLst/>
                <a:latin typeface="Times" charset="0"/>
              </a:rPr>
              <a:t> </a:t>
            </a:r>
            <a:r>
              <a:rPr lang="en-US" dirty="0" smtClean="0">
                <a:effectLst/>
              </a:rPr>
              <a:t>data are analyzed and investigated</a:t>
            </a:r>
          </a:p>
          <a:p>
            <a:pPr eaLnBrk="1" hangingPunct="1">
              <a:defRPr/>
            </a:pPr>
            <a:r>
              <a:rPr lang="en-US" dirty="0" smtClean="0">
                <a:effectLst/>
              </a:rPr>
              <a:t>Objective is to spot patterns or trends within the data</a:t>
            </a:r>
          </a:p>
        </p:txBody>
      </p:sp>
    </p:spTree>
  </p:cSld>
  <p:clrMapOvr>
    <a:masterClrMapping/>
  </p:clrMapOvr>
  <p:transition>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Slide Number Placeholder 5"/>
          <p:cNvSpPr>
            <a:spLocks noGrp="1"/>
          </p:cNvSpPr>
          <p:nvPr>
            <p:ph type="sldNum" sz="quarter" idx="12"/>
          </p:nvPr>
        </p:nvSpPr>
        <p:spPr>
          <a:noFill/>
        </p:spPr>
        <p:txBody>
          <a:bodyPr/>
          <a:lstStyle/>
          <a:p>
            <a:fld id="{200ACE86-6C41-47CA-8F01-A7C407BBAA61}" type="slidenum">
              <a:rPr lang="en-US">
                <a:latin typeface="Arial" pitchFamily="34" charset="0"/>
              </a:rPr>
              <a:pPr/>
              <a:t>35</a:t>
            </a:fld>
            <a:endParaRPr lang="en-US">
              <a:latin typeface="Arial" pitchFamily="34" charset="0"/>
            </a:endParaRPr>
          </a:p>
        </p:txBody>
      </p:sp>
      <p:sp>
        <p:nvSpPr>
          <p:cNvPr id="130050" name="Rectangle 2"/>
          <p:cNvSpPr>
            <a:spLocks noGrp="1" noChangeArrowheads="1"/>
          </p:cNvSpPr>
          <p:nvPr>
            <p:ph type="title"/>
          </p:nvPr>
        </p:nvSpPr>
        <p:spPr/>
        <p:txBody>
          <a:bodyPr/>
          <a:lstStyle/>
          <a:p>
            <a:pPr eaLnBrk="1" hangingPunct="1">
              <a:defRPr/>
            </a:pPr>
            <a:r>
              <a:rPr lang="en-US" dirty="0" smtClean="0"/>
              <a:t>Data Mining Methods</a:t>
            </a:r>
          </a:p>
        </p:txBody>
      </p:sp>
      <p:sp>
        <p:nvSpPr>
          <p:cNvPr id="130051" name="Rectangle 3"/>
          <p:cNvSpPr>
            <a:spLocks noGrp="1" noChangeArrowheads="1"/>
          </p:cNvSpPr>
          <p:nvPr>
            <p:ph type="body" idx="1"/>
          </p:nvPr>
        </p:nvSpPr>
        <p:spPr>
          <a:xfrm>
            <a:off x="457200" y="1447800"/>
            <a:ext cx="8229600" cy="4953000"/>
          </a:xfrm>
        </p:spPr>
        <p:txBody>
          <a:bodyPr/>
          <a:lstStyle/>
          <a:p>
            <a:pPr eaLnBrk="1" hangingPunct="1">
              <a:lnSpc>
                <a:spcPct val="90000"/>
              </a:lnSpc>
              <a:defRPr/>
            </a:pPr>
            <a:r>
              <a:rPr lang="en-US" dirty="0" smtClean="0">
                <a:effectLst/>
              </a:rPr>
              <a:t>Classification</a:t>
            </a:r>
          </a:p>
          <a:p>
            <a:pPr lvl="1" eaLnBrk="1" hangingPunct="1">
              <a:lnSpc>
                <a:spcPct val="90000"/>
              </a:lnSpc>
              <a:defRPr/>
            </a:pPr>
            <a:r>
              <a:rPr lang="en-US" dirty="0" smtClean="0">
                <a:effectLst/>
              </a:rPr>
              <a:t>Define data classes</a:t>
            </a:r>
          </a:p>
          <a:p>
            <a:pPr eaLnBrk="1" hangingPunct="1">
              <a:lnSpc>
                <a:spcPct val="90000"/>
              </a:lnSpc>
              <a:defRPr/>
            </a:pPr>
            <a:r>
              <a:rPr lang="en-US" dirty="0" smtClean="0">
                <a:effectLst/>
              </a:rPr>
              <a:t>Estimation</a:t>
            </a:r>
          </a:p>
          <a:p>
            <a:pPr lvl="1" eaLnBrk="1" hangingPunct="1">
              <a:lnSpc>
                <a:spcPct val="90000"/>
              </a:lnSpc>
              <a:defRPr/>
            </a:pPr>
            <a:r>
              <a:rPr lang="en-US" dirty="0" smtClean="0">
                <a:effectLst/>
              </a:rPr>
              <a:t>Assign a value to data</a:t>
            </a:r>
          </a:p>
          <a:p>
            <a:pPr eaLnBrk="1" hangingPunct="1">
              <a:lnSpc>
                <a:spcPct val="90000"/>
              </a:lnSpc>
              <a:defRPr/>
            </a:pPr>
            <a:r>
              <a:rPr lang="en-US" dirty="0" smtClean="0">
                <a:effectLst/>
              </a:rPr>
              <a:t>Affinity grouping or association rules</a:t>
            </a:r>
          </a:p>
          <a:p>
            <a:pPr lvl="1" eaLnBrk="1" hangingPunct="1">
              <a:lnSpc>
                <a:spcPct val="90000"/>
              </a:lnSpc>
              <a:defRPr/>
            </a:pPr>
            <a:r>
              <a:rPr lang="en-US" dirty="0" smtClean="0">
                <a:effectLst/>
              </a:rPr>
              <a:t>Determine which data goes together</a:t>
            </a:r>
          </a:p>
          <a:p>
            <a:pPr eaLnBrk="1" hangingPunct="1">
              <a:lnSpc>
                <a:spcPct val="90000"/>
              </a:lnSpc>
              <a:defRPr/>
            </a:pPr>
            <a:r>
              <a:rPr lang="en-US" dirty="0" smtClean="0">
                <a:effectLst/>
              </a:rPr>
              <a:t>Clustering</a:t>
            </a:r>
          </a:p>
          <a:p>
            <a:pPr lvl="1" eaLnBrk="1" hangingPunct="1">
              <a:lnSpc>
                <a:spcPct val="90000"/>
              </a:lnSpc>
              <a:defRPr/>
            </a:pPr>
            <a:r>
              <a:rPr lang="en-US" dirty="0" smtClean="0">
                <a:effectLst/>
              </a:rPr>
              <a:t>Organize data into subgroups</a:t>
            </a:r>
          </a:p>
          <a:p>
            <a:pPr eaLnBrk="1" hangingPunct="1">
              <a:lnSpc>
                <a:spcPct val="90000"/>
              </a:lnSpc>
              <a:defRPr/>
            </a:pPr>
            <a:r>
              <a:rPr lang="en-US" dirty="0" smtClean="0">
                <a:effectLst/>
              </a:rPr>
              <a:t>Description and visualization</a:t>
            </a:r>
          </a:p>
          <a:p>
            <a:pPr lvl="1" eaLnBrk="1" hangingPunct="1">
              <a:lnSpc>
                <a:spcPct val="90000"/>
              </a:lnSpc>
              <a:defRPr/>
            </a:pPr>
            <a:r>
              <a:rPr lang="en-US" dirty="0" smtClean="0">
                <a:effectLst/>
              </a:rPr>
              <a:t>Get a clear picture of what is happening</a:t>
            </a:r>
          </a:p>
        </p:txBody>
      </p:sp>
    </p:spTree>
  </p:cSld>
  <p:clrMapOvr>
    <a:masterClrMapping/>
  </p:clrMapOvr>
  <p:transition>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Ethics</a:t>
            </a:r>
            <a:endParaRPr lang="en-US" dirty="0"/>
          </a:p>
        </p:txBody>
      </p:sp>
      <p:sp>
        <p:nvSpPr>
          <p:cNvPr id="3" name="Content Placeholder 2"/>
          <p:cNvSpPr>
            <a:spLocks noGrp="1"/>
          </p:cNvSpPr>
          <p:nvPr>
            <p:ph idx="1"/>
          </p:nvPr>
        </p:nvSpPr>
        <p:spPr>
          <a:xfrm>
            <a:off x="457200" y="1399482"/>
            <a:ext cx="8229600" cy="4925118"/>
          </a:xfrm>
        </p:spPr>
        <p:txBody>
          <a:bodyPr/>
          <a:lstStyle/>
          <a:p>
            <a:r>
              <a:rPr lang="en-US" dirty="0" smtClean="0">
                <a:effectLst/>
              </a:rPr>
              <a:t>Is data private any more?</a:t>
            </a:r>
          </a:p>
          <a:p>
            <a:r>
              <a:rPr lang="en-US" dirty="0">
                <a:effectLst/>
              </a:rPr>
              <a:t>Daily life is recorded in many disparate databases</a:t>
            </a:r>
          </a:p>
          <a:p>
            <a:pPr lvl="1"/>
            <a:r>
              <a:rPr lang="en-US" dirty="0" smtClean="0">
                <a:effectLst/>
              </a:rPr>
              <a:t>Credit card transactions</a:t>
            </a:r>
          </a:p>
          <a:p>
            <a:pPr lvl="1"/>
            <a:r>
              <a:rPr lang="en-US" dirty="0" smtClean="0">
                <a:effectLst/>
              </a:rPr>
              <a:t>Banking transactions</a:t>
            </a:r>
          </a:p>
          <a:p>
            <a:pPr lvl="1"/>
            <a:r>
              <a:rPr lang="en-US" dirty="0" smtClean="0">
                <a:effectLst/>
              </a:rPr>
              <a:t>Frequent buyer cards</a:t>
            </a:r>
          </a:p>
          <a:p>
            <a:pPr lvl="1"/>
            <a:r>
              <a:rPr lang="en-US" dirty="0" smtClean="0">
                <a:effectLst/>
              </a:rPr>
              <a:t>Toll records</a:t>
            </a:r>
          </a:p>
          <a:p>
            <a:pPr lvl="1"/>
            <a:r>
              <a:rPr lang="en-US" dirty="0" smtClean="0">
                <a:effectLst/>
              </a:rPr>
              <a:t>Prescription history and medical records</a:t>
            </a:r>
          </a:p>
          <a:p>
            <a:r>
              <a:rPr lang="en-US" dirty="0" smtClean="0">
                <a:effectLst/>
              </a:rPr>
              <a:t>Data convergence</a:t>
            </a:r>
          </a:p>
          <a:p>
            <a:pPr lvl="1"/>
            <a:endParaRPr lang="en-US" dirty="0"/>
          </a:p>
        </p:txBody>
      </p:sp>
      <p:sp>
        <p:nvSpPr>
          <p:cNvPr id="5" name="Slide Number Placeholder 4"/>
          <p:cNvSpPr>
            <a:spLocks noGrp="1"/>
          </p:cNvSpPr>
          <p:nvPr>
            <p:ph type="sldNum" sz="quarter" idx="12"/>
          </p:nvPr>
        </p:nvSpPr>
        <p:spPr/>
        <p:txBody>
          <a:bodyPr/>
          <a:lstStyle/>
          <a:p>
            <a:pPr>
              <a:defRPr/>
            </a:pPr>
            <a:fld id="{673A88A6-D530-4A72-96EF-62E9C916A680}" type="slidenum">
              <a:rPr lang="en-US" smtClean="0"/>
              <a:pPr>
                <a:defRPr/>
              </a:pPr>
              <a:t>36</a:t>
            </a:fld>
            <a:endParaRPr lang="en-US"/>
          </a:p>
        </p:txBody>
      </p:sp>
    </p:spTree>
  </p:cSld>
  <p:clrMapOvr>
    <a:masterClrMapping/>
  </p:clrMapOvr>
  <p:transition>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Your Data</a:t>
            </a:r>
          </a:p>
        </p:txBody>
      </p:sp>
      <p:sp>
        <p:nvSpPr>
          <p:cNvPr id="3" name="Content Placeholder 2"/>
          <p:cNvSpPr>
            <a:spLocks noGrp="1"/>
          </p:cNvSpPr>
          <p:nvPr>
            <p:ph idx="1"/>
          </p:nvPr>
        </p:nvSpPr>
        <p:spPr>
          <a:xfrm>
            <a:off x="457200" y="1447800"/>
            <a:ext cx="8458200" cy="4953000"/>
          </a:xfrm>
        </p:spPr>
        <p:txBody>
          <a:bodyPr/>
          <a:lstStyle/>
          <a:p>
            <a:r>
              <a:rPr lang="en-US" sz="2800" dirty="0">
                <a:effectLst/>
              </a:rPr>
              <a:t>What can you do? Ask the following questions</a:t>
            </a:r>
            <a:r>
              <a:rPr lang="en-US" sz="2800" dirty="0" smtClean="0">
                <a:effectLst/>
              </a:rPr>
              <a:t>:</a:t>
            </a:r>
          </a:p>
          <a:p>
            <a:pPr lvl="1"/>
            <a:r>
              <a:rPr lang="en-US" sz="2400" dirty="0" smtClean="0">
                <a:effectLst/>
              </a:rPr>
              <a:t>For what purpose is the data being gathered? </a:t>
            </a:r>
          </a:p>
          <a:p>
            <a:pPr lvl="1"/>
            <a:r>
              <a:rPr lang="en-US" sz="2400" dirty="0" smtClean="0">
                <a:effectLst/>
              </a:rPr>
              <a:t>Are the reasons for gathering the data legitimate or important to you? </a:t>
            </a:r>
          </a:p>
          <a:p>
            <a:pPr lvl="1"/>
            <a:r>
              <a:rPr lang="en-US" sz="2400" dirty="0" smtClean="0">
                <a:effectLst/>
              </a:rPr>
              <a:t>How will the information gathered be protected once it has been obtained? </a:t>
            </a:r>
          </a:p>
          <a:p>
            <a:pPr lvl="1"/>
            <a:r>
              <a:rPr lang="en-US" sz="2400" dirty="0" smtClean="0">
                <a:effectLst/>
              </a:rPr>
              <a:t>Will the information collected be used for purposes other than those for which it was originally collected?</a:t>
            </a:r>
          </a:p>
          <a:p>
            <a:pPr lvl="1"/>
            <a:r>
              <a:rPr lang="en-US" sz="2400" dirty="0" smtClean="0">
                <a:effectLst/>
              </a:rPr>
              <a:t>Could the information asked for be used for identity theft?</a:t>
            </a:r>
          </a:p>
          <a:p>
            <a:pPr lvl="1"/>
            <a:r>
              <a:rPr lang="en-US" sz="2400" dirty="0" smtClean="0">
                <a:effectLst/>
              </a:rPr>
              <a:t>Are organizations that already have your data safeguarding it? </a:t>
            </a:r>
          </a:p>
          <a:p>
            <a:pPr lvl="1"/>
            <a:endParaRPr lang="en-US" dirty="0" smtClean="0">
              <a:effectLst/>
            </a:endParaRPr>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pPr>
              <a:defRPr/>
            </a:pPr>
            <a:fld id="{673A88A6-D530-4A72-96EF-62E9C916A680}" type="slidenum">
              <a:rPr lang="en-US" smtClean="0"/>
              <a:pPr>
                <a:defRPr/>
              </a:pPr>
              <a:t>37</a:t>
            </a:fld>
            <a:endParaRPr lang="en-US"/>
          </a:p>
        </p:txBody>
      </p:sp>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Slide Number Placeholder 5"/>
          <p:cNvSpPr>
            <a:spLocks noGrp="1"/>
          </p:cNvSpPr>
          <p:nvPr>
            <p:ph type="sldNum" sz="quarter" idx="12"/>
          </p:nvPr>
        </p:nvSpPr>
        <p:spPr>
          <a:noFill/>
        </p:spPr>
        <p:txBody>
          <a:bodyPr/>
          <a:lstStyle/>
          <a:p>
            <a:fld id="{BDDB1A51-EEF2-4892-BD3F-29BDBED6343E}" type="slidenum">
              <a:rPr lang="en-US">
                <a:latin typeface="Arial" pitchFamily="34" charset="0"/>
              </a:rPr>
              <a:pPr/>
              <a:t>4</a:t>
            </a:fld>
            <a:endParaRPr lang="en-US">
              <a:latin typeface="Arial" pitchFamily="34" charset="0"/>
            </a:endParaRPr>
          </a:p>
        </p:txBody>
      </p:sp>
      <p:sp>
        <p:nvSpPr>
          <p:cNvPr id="109570" name="Rectangle 2"/>
          <p:cNvSpPr>
            <a:spLocks noGrp="1" noChangeArrowheads="1"/>
          </p:cNvSpPr>
          <p:nvPr>
            <p:ph type="title"/>
          </p:nvPr>
        </p:nvSpPr>
        <p:spPr/>
        <p:txBody>
          <a:bodyPr/>
          <a:lstStyle/>
          <a:p>
            <a:pPr eaLnBrk="1" hangingPunct="1">
              <a:defRPr/>
            </a:pPr>
            <a:r>
              <a:rPr lang="en-US" dirty="0" smtClean="0"/>
              <a:t>Advantages of Using Databases</a:t>
            </a:r>
          </a:p>
        </p:txBody>
      </p:sp>
      <p:sp>
        <p:nvSpPr>
          <p:cNvPr id="109571" name="Rectangle 3"/>
          <p:cNvSpPr>
            <a:spLocks noGrp="1" noChangeArrowheads="1"/>
          </p:cNvSpPr>
          <p:nvPr>
            <p:ph type="body" idx="1"/>
          </p:nvPr>
        </p:nvSpPr>
        <p:spPr>
          <a:xfrm>
            <a:off x="381000" y="1600200"/>
            <a:ext cx="4114800" cy="4525963"/>
          </a:xfrm>
        </p:spPr>
        <p:txBody>
          <a:bodyPr/>
          <a:lstStyle/>
          <a:p>
            <a:pPr eaLnBrk="1" hangingPunct="1">
              <a:lnSpc>
                <a:spcPct val="80000"/>
              </a:lnSpc>
              <a:defRPr/>
            </a:pPr>
            <a:r>
              <a:rPr lang="en-US" dirty="0" smtClean="0">
                <a:effectLst/>
              </a:rPr>
              <a:t>Store and retrieve large quantities of information</a:t>
            </a:r>
          </a:p>
          <a:p>
            <a:pPr eaLnBrk="1" hangingPunct="1">
              <a:lnSpc>
                <a:spcPct val="80000"/>
              </a:lnSpc>
              <a:defRPr/>
            </a:pPr>
            <a:r>
              <a:rPr lang="en-US" dirty="0" smtClean="0">
                <a:effectLst/>
              </a:rPr>
              <a:t>Enable information sharing</a:t>
            </a:r>
          </a:p>
          <a:p>
            <a:pPr eaLnBrk="1" hangingPunct="1">
              <a:lnSpc>
                <a:spcPct val="80000"/>
              </a:lnSpc>
              <a:defRPr/>
            </a:pPr>
            <a:r>
              <a:rPr lang="en-US" dirty="0" smtClean="0">
                <a:effectLst/>
              </a:rPr>
              <a:t>Provide data centralization</a:t>
            </a:r>
          </a:p>
          <a:p>
            <a:pPr eaLnBrk="1" hangingPunct="1">
              <a:lnSpc>
                <a:spcPct val="80000"/>
              </a:lnSpc>
              <a:defRPr/>
            </a:pPr>
            <a:r>
              <a:rPr lang="en-US" dirty="0" smtClean="0">
                <a:effectLst/>
              </a:rPr>
              <a:t>Promote data integrity</a:t>
            </a:r>
          </a:p>
          <a:p>
            <a:pPr eaLnBrk="1" hangingPunct="1">
              <a:lnSpc>
                <a:spcPct val="80000"/>
              </a:lnSpc>
              <a:defRPr/>
            </a:pPr>
            <a:r>
              <a:rPr lang="en-US" dirty="0" smtClean="0">
                <a:effectLst/>
              </a:rPr>
              <a:t>Allow for flexible </a:t>
            </a:r>
            <a:br>
              <a:rPr lang="en-US" dirty="0" smtClean="0">
                <a:effectLst/>
              </a:rPr>
            </a:br>
            <a:r>
              <a:rPr lang="en-US" dirty="0" smtClean="0">
                <a:effectLst/>
              </a:rPr>
              <a:t>use of data</a:t>
            </a:r>
          </a:p>
        </p:txBody>
      </p:sp>
      <p:pic>
        <p:nvPicPr>
          <p:cNvPr id="20486" name="Picture 22" descr="evans5_11_3_0001.jpg                                           00000010Macintosh HD                   ABA78158:"/>
          <p:cNvPicPr>
            <a:picLocks noChangeAspect="1" noChangeArrowheads="1"/>
          </p:cNvPicPr>
          <p:nvPr/>
        </p:nvPicPr>
        <p:blipFill>
          <a:blip r:embed="rId3" cstate="screen">
            <a:extLst/>
          </a:blip>
          <a:stretch>
            <a:fillRect/>
          </a:stretch>
        </p:blipFill>
        <p:spPr bwMode="auto">
          <a:xfrm>
            <a:off x="4267200" y="1600147"/>
            <a:ext cx="4729018" cy="4572105"/>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Slide Number Placeholder 5"/>
          <p:cNvSpPr>
            <a:spLocks noGrp="1"/>
          </p:cNvSpPr>
          <p:nvPr>
            <p:ph type="sldNum" sz="quarter" idx="12"/>
          </p:nvPr>
        </p:nvSpPr>
        <p:spPr>
          <a:noFill/>
        </p:spPr>
        <p:txBody>
          <a:bodyPr/>
          <a:lstStyle/>
          <a:p>
            <a:fld id="{0A7C7880-2F5B-4CA9-995A-B5AAA4AF7D5F}" type="slidenum">
              <a:rPr lang="en-US">
                <a:latin typeface="Arial" pitchFamily="34" charset="0"/>
              </a:rPr>
              <a:pPr/>
              <a:t>5</a:t>
            </a:fld>
            <a:endParaRPr lang="en-US">
              <a:latin typeface="Arial" pitchFamily="34" charset="0"/>
            </a:endParaRPr>
          </a:p>
        </p:txBody>
      </p:sp>
      <p:sp>
        <p:nvSpPr>
          <p:cNvPr id="202754" name="Rectangle 2"/>
          <p:cNvSpPr>
            <a:spLocks noGrp="1" noChangeArrowheads="1"/>
          </p:cNvSpPr>
          <p:nvPr>
            <p:ph type="title"/>
          </p:nvPr>
        </p:nvSpPr>
        <p:spPr/>
        <p:txBody>
          <a:bodyPr/>
          <a:lstStyle/>
          <a:p>
            <a:pPr eaLnBrk="1" hangingPunct="1">
              <a:defRPr/>
            </a:pPr>
            <a:r>
              <a:rPr lang="en-US" dirty="0" smtClean="0"/>
              <a:t>Disadvantages of Databases</a:t>
            </a:r>
          </a:p>
        </p:txBody>
      </p:sp>
      <p:sp>
        <p:nvSpPr>
          <p:cNvPr id="202755" name="Rectangle 3"/>
          <p:cNvSpPr>
            <a:spLocks noGrp="1" noChangeArrowheads="1"/>
          </p:cNvSpPr>
          <p:nvPr>
            <p:ph type="body" idx="1"/>
          </p:nvPr>
        </p:nvSpPr>
        <p:spPr>
          <a:xfrm>
            <a:off x="457200" y="1600200"/>
            <a:ext cx="5791200" cy="4525963"/>
          </a:xfrm>
        </p:spPr>
        <p:txBody>
          <a:bodyPr/>
          <a:lstStyle/>
          <a:p>
            <a:pPr eaLnBrk="1" hangingPunct="1">
              <a:defRPr/>
            </a:pPr>
            <a:r>
              <a:rPr lang="en-US" dirty="0" smtClean="0">
                <a:effectLst/>
              </a:rPr>
              <a:t>Complex to construct</a:t>
            </a:r>
          </a:p>
          <a:p>
            <a:pPr eaLnBrk="1" hangingPunct="1">
              <a:defRPr/>
            </a:pPr>
            <a:r>
              <a:rPr lang="en-US" dirty="0" smtClean="0">
                <a:effectLst/>
              </a:rPr>
              <a:t>Time consuming </a:t>
            </a:r>
          </a:p>
          <a:p>
            <a:pPr eaLnBrk="1" hangingPunct="1">
              <a:defRPr/>
            </a:pPr>
            <a:r>
              <a:rPr lang="en-US" dirty="0" smtClean="0">
                <a:effectLst/>
              </a:rPr>
              <a:t>Expensive</a:t>
            </a:r>
          </a:p>
          <a:p>
            <a:pPr eaLnBrk="1" hangingPunct="1">
              <a:defRPr/>
            </a:pPr>
            <a:r>
              <a:rPr lang="en-US" dirty="0" smtClean="0">
                <a:effectLst/>
              </a:rPr>
              <a:t>Privacy concerns</a:t>
            </a:r>
          </a:p>
        </p:txBody>
      </p:sp>
    </p:spTree>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5"/>
          <p:cNvSpPr>
            <a:spLocks noGrp="1"/>
          </p:cNvSpPr>
          <p:nvPr>
            <p:ph type="sldNum" sz="quarter" idx="12"/>
          </p:nvPr>
        </p:nvSpPr>
        <p:spPr>
          <a:noFill/>
        </p:spPr>
        <p:txBody>
          <a:bodyPr/>
          <a:lstStyle/>
          <a:p>
            <a:fld id="{AFB6FCE3-95BA-4C99-87DA-489F04AA14D2}" type="slidenum">
              <a:rPr lang="en-US">
                <a:latin typeface="Arial" pitchFamily="34" charset="0"/>
              </a:rPr>
              <a:pPr/>
              <a:t>6</a:t>
            </a:fld>
            <a:endParaRPr lang="en-US">
              <a:latin typeface="Arial" pitchFamily="34" charset="0"/>
            </a:endParaRPr>
          </a:p>
        </p:txBody>
      </p:sp>
      <p:sp>
        <p:nvSpPr>
          <p:cNvPr id="110594" name="Rectangle 2"/>
          <p:cNvSpPr>
            <a:spLocks noGrp="1" noChangeArrowheads="1"/>
          </p:cNvSpPr>
          <p:nvPr>
            <p:ph type="title"/>
          </p:nvPr>
        </p:nvSpPr>
        <p:spPr/>
        <p:txBody>
          <a:bodyPr/>
          <a:lstStyle/>
          <a:p>
            <a:pPr eaLnBrk="1" hangingPunct="1">
              <a:defRPr/>
            </a:pPr>
            <a:r>
              <a:rPr lang="en-US" smtClean="0"/>
              <a:t>Database Terminology</a:t>
            </a:r>
          </a:p>
        </p:txBody>
      </p:sp>
      <p:sp>
        <p:nvSpPr>
          <p:cNvPr id="110595" name="Rectangle 3"/>
          <p:cNvSpPr>
            <a:spLocks noGrp="1" noChangeArrowheads="1"/>
          </p:cNvSpPr>
          <p:nvPr>
            <p:ph type="body" idx="1"/>
          </p:nvPr>
        </p:nvSpPr>
        <p:spPr>
          <a:xfrm>
            <a:off x="457200" y="1447800"/>
            <a:ext cx="8001000" cy="1143000"/>
          </a:xfrm>
        </p:spPr>
        <p:txBody>
          <a:bodyPr/>
          <a:lstStyle/>
          <a:p>
            <a:pPr eaLnBrk="1" hangingPunct="1">
              <a:defRPr/>
            </a:pPr>
            <a:r>
              <a:rPr lang="en-US" dirty="0" smtClean="0">
                <a:effectLst/>
              </a:rPr>
              <a:t>Field: A category of information, displayed in columns</a:t>
            </a:r>
          </a:p>
          <a:p>
            <a:pPr eaLnBrk="1" hangingPunct="1">
              <a:defRPr/>
            </a:pPr>
            <a:r>
              <a:rPr lang="en-US" dirty="0" smtClean="0">
                <a:effectLst/>
              </a:rPr>
              <a:t>Record</a:t>
            </a:r>
            <a:r>
              <a:rPr lang="en-US" dirty="0">
                <a:effectLst/>
              </a:rPr>
              <a:t>: A group of related fields</a:t>
            </a:r>
          </a:p>
          <a:p>
            <a:pPr eaLnBrk="1" hangingPunct="1">
              <a:defRPr/>
            </a:pPr>
            <a:endParaRPr lang="en-US" dirty="0" smtClean="0">
              <a:effectLst/>
            </a:endParaRPr>
          </a:p>
        </p:txBody>
      </p:sp>
      <p:pic>
        <p:nvPicPr>
          <p:cNvPr id="22534" name="Picture 23" descr="evans5_11_4_0001.jpg                                           00000010Macintosh HD                   ABA78158:"/>
          <p:cNvPicPr>
            <a:picLocks noChangeAspect="1" noChangeArrowheads="1"/>
          </p:cNvPicPr>
          <p:nvPr/>
        </p:nvPicPr>
        <p:blipFill>
          <a:blip r:embed="rId3" cstate="print"/>
          <a:stretch>
            <a:fillRect/>
          </a:stretch>
        </p:blipFill>
        <p:spPr bwMode="auto">
          <a:xfrm>
            <a:off x="1295400" y="3095288"/>
            <a:ext cx="6968766" cy="33817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6"/>
          <p:cNvSpPr>
            <a:spLocks noGrp="1"/>
          </p:cNvSpPr>
          <p:nvPr>
            <p:ph type="sldNum" sz="quarter" idx="12"/>
          </p:nvPr>
        </p:nvSpPr>
        <p:spPr>
          <a:noFill/>
        </p:spPr>
        <p:txBody>
          <a:bodyPr/>
          <a:lstStyle/>
          <a:p>
            <a:fld id="{6D40F691-A9D5-4458-9264-BA0A376B0BEE}" type="slidenum">
              <a:rPr lang="en-US">
                <a:latin typeface="Arial" pitchFamily="34" charset="0"/>
              </a:rPr>
              <a:pPr/>
              <a:t>7</a:t>
            </a:fld>
            <a:endParaRPr lang="en-US">
              <a:latin typeface="Arial" pitchFamily="34" charset="0"/>
            </a:endParaRPr>
          </a:p>
        </p:txBody>
      </p:sp>
      <p:sp>
        <p:nvSpPr>
          <p:cNvPr id="168962" name="Rectangle 2"/>
          <p:cNvSpPr>
            <a:spLocks noGrp="1" noChangeArrowheads="1"/>
          </p:cNvSpPr>
          <p:nvPr>
            <p:ph type="title"/>
          </p:nvPr>
        </p:nvSpPr>
        <p:spPr/>
        <p:txBody>
          <a:bodyPr/>
          <a:lstStyle/>
          <a:p>
            <a:pPr eaLnBrk="1" hangingPunct="1">
              <a:defRPr/>
            </a:pPr>
            <a:r>
              <a:rPr lang="en-US" smtClean="0"/>
              <a:t>Database Terminology</a:t>
            </a:r>
          </a:p>
        </p:txBody>
      </p:sp>
      <p:sp>
        <p:nvSpPr>
          <p:cNvPr id="168963" name="Rectangle 3"/>
          <p:cNvSpPr>
            <a:spLocks noGrp="1" noChangeArrowheads="1"/>
          </p:cNvSpPr>
          <p:nvPr>
            <p:ph type="body" sz="half" idx="1"/>
          </p:nvPr>
        </p:nvSpPr>
        <p:spPr>
          <a:xfrm>
            <a:off x="533400" y="1371600"/>
            <a:ext cx="7543800" cy="4525963"/>
          </a:xfrm>
        </p:spPr>
        <p:txBody>
          <a:bodyPr/>
          <a:lstStyle/>
          <a:p>
            <a:pPr eaLnBrk="1" hangingPunct="1"/>
            <a:r>
              <a:rPr lang="en-US" dirty="0" smtClean="0">
                <a:effectLst/>
              </a:rPr>
              <a:t>Data type: Type of data that can be stored in a field</a:t>
            </a:r>
          </a:p>
        </p:txBody>
      </p:sp>
      <p:graphicFrame>
        <p:nvGraphicFramePr>
          <p:cNvPr id="2" name="Table 1"/>
          <p:cNvGraphicFramePr>
            <a:graphicFrameLocks noGrp="1"/>
          </p:cNvGraphicFramePr>
          <p:nvPr>
            <p:extLst/>
          </p:nvPr>
        </p:nvGraphicFramePr>
        <p:xfrm>
          <a:off x="762000" y="2576512"/>
          <a:ext cx="7772401" cy="3595688"/>
        </p:xfrm>
        <a:graphic>
          <a:graphicData uri="http://schemas.openxmlformats.org/drawingml/2006/table">
            <a:tbl>
              <a:tblPr firstRow="1" firstCol="1" lastRow="1" lastCol="1" bandRow="1" bandCol="1">
                <a:tableStyleId>{F5AB1C69-6EDB-4FF4-983F-18BD219EF322}</a:tableStyleId>
              </a:tblPr>
              <a:tblGrid>
                <a:gridCol w="1652903"/>
                <a:gridCol w="2783639"/>
                <a:gridCol w="3335859"/>
              </a:tblGrid>
              <a:tr h="453399">
                <a:tc>
                  <a:txBody>
                    <a:bodyPr/>
                    <a:lstStyle/>
                    <a:p>
                      <a:pPr marL="0" marR="0">
                        <a:lnSpc>
                          <a:spcPts val="1500"/>
                        </a:lnSpc>
                        <a:spcBef>
                          <a:spcPts val="600"/>
                        </a:spcBef>
                        <a:spcAft>
                          <a:spcPts val="600"/>
                        </a:spcAft>
                        <a:tabLst>
                          <a:tab pos="876300" algn="l"/>
                          <a:tab pos="1974850" algn="l"/>
                          <a:tab pos="3797300" algn="l"/>
                          <a:tab pos="457200" algn="l"/>
                        </a:tabLst>
                      </a:pPr>
                      <a:r>
                        <a:rPr lang="en-US" sz="1400" b="1" dirty="0">
                          <a:solidFill>
                            <a:sysClr val="windowText" lastClr="000000"/>
                          </a:solidFill>
                          <a:effectLst/>
                        </a:rPr>
                        <a:t>Data Type</a:t>
                      </a:r>
                      <a:endParaRPr lang="en-US" sz="1800" b="1" dirty="0">
                        <a:solidFill>
                          <a:sysClr val="windowText" lastClr="000000"/>
                        </a:solidFill>
                        <a:effectLst/>
                        <a:latin typeface="CB Futura Condensed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500"/>
                        </a:lnSpc>
                        <a:spcBef>
                          <a:spcPts val="600"/>
                        </a:spcBef>
                        <a:spcAft>
                          <a:spcPts val="600"/>
                        </a:spcAft>
                        <a:tabLst>
                          <a:tab pos="876300" algn="l"/>
                          <a:tab pos="1974850" algn="l"/>
                          <a:tab pos="3797300" algn="l"/>
                          <a:tab pos="457200" algn="l"/>
                        </a:tabLst>
                      </a:pPr>
                      <a:r>
                        <a:rPr lang="en-US" sz="1400" b="1" dirty="0">
                          <a:solidFill>
                            <a:sysClr val="windowText" lastClr="000000"/>
                          </a:solidFill>
                          <a:effectLst/>
                        </a:rPr>
                        <a:t>Used to Store</a:t>
                      </a:r>
                      <a:endParaRPr lang="en-US" sz="1800" b="1" dirty="0">
                        <a:solidFill>
                          <a:sysClr val="windowText" lastClr="000000"/>
                        </a:solidFill>
                        <a:effectLst/>
                        <a:latin typeface="CB Futura Condensed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500"/>
                        </a:lnSpc>
                        <a:spcBef>
                          <a:spcPts val="600"/>
                        </a:spcBef>
                        <a:spcAft>
                          <a:spcPts val="600"/>
                        </a:spcAft>
                        <a:tabLst>
                          <a:tab pos="876300" algn="l"/>
                          <a:tab pos="1974850" algn="l"/>
                          <a:tab pos="3797300" algn="l"/>
                          <a:tab pos="457200" algn="l"/>
                        </a:tabLst>
                      </a:pPr>
                      <a:r>
                        <a:rPr lang="en-US" sz="1400" b="1" dirty="0">
                          <a:solidFill>
                            <a:sysClr val="windowText" lastClr="000000"/>
                          </a:solidFill>
                          <a:effectLst/>
                        </a:rPr>
                        <a:t>Example of Data Stored in the Field</a:t>
                      </a:r>
                      <a:endParaRPr lang="en-US" sz="1800" b="1" dirty="0">
                        <a:solidFill>
                          <a:sysClr val="windowText" lastClr="000000"/>
                        </a:solidFill>
                        <a:effectLst/>
                        <a:latin typeface="CB Futura Condensed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1475">
                <a:tc>
                  <a:txBody>
                    <a:bodyPr/>
                    <a:lstStyle/>
                    <a:p>
                      <a:pPr marL="0" marR="0">
                        <a:spcBef>
                          <a:spcPts val="600"/>
                        </a:spcBef>
                        <a:spcAft>
                          <a:spcPts val="600"/>
                        </a:spcAft>
                        <a:tabLst>
                          <a:tab pos="876300" algn="l"/>
                          <a:tab pos="1974850" algn="l"/>
                          <a:tab pos="3797300" algn="l"/>
                          <a:tab pos="457200" algn="l"/>
                        </a:tabLst>
                      </a:pPr>
                      <a:r>
                        <a:rPr lang="en-US" sz="1400" dirty="0">
                          <a:solidFill>
                            <a:sysClr val="windowText" lastClr="000000"/>
                          </a:solidFill>
                          <a:effectLst/>
                        </a:rPr>
                        <a:t>Text</a:t>
                      </a:r>
                      <a:endParaRPr lang="en-US" sz="1200" dirty="0">
                        <a:solidFill>
                          <a:sysClr val="windowText" lastClr="000000"/>
                        </a:solidFill>
                        <a:effectLst/>
                        <a:latin typeface="75 Helvetica 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600"/>
                        </a:spcBef>
                        <a:spcAft>
                          <a:spcPts val="600"/>
                        </a:spcAft>
                        <a:tabLst>
                          <a:tab pos="876300" algn="l"/>
                          <a:tab pos="1974850" algn="l"/>
                          <a:tab pos="3797300" algn="l"/>
                          <a:tab pos="457200" algn="l"/>
                        </a:tabLst>
                      </a:pPr>
                      <a:r>
                        <a:rPr lang="en-US" sz="1400" b="0" dirty="0">
                          <a:solidFill>
                            <a:sysClr val="windowText" lastClr="000000"/>
                          </a:solidFill>
                          <a:effectLst/>
                        </a:rPr>
                        <a:t>Alphabetic or alphanumeric data</a:t>
                      </a:r>
                      <a:endParaRPr lang="en-US" sz="1200" b="0" dirty="0">
                        <a:solidFill>
                          <a:sysClr val="windowText" lastClr="000000"/>
                        </a:solidFill>
                        <a:effectLst/>
                        <a:latin typeface="75 Helvetica 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600"/>
                        </a:spcBef>
                        <a:spcAft>
                          <a:spcPts val="600"/>
                        </a:spcAft>
                        <a:tabLst>
                          <a:tab pos="876300" algn="l"/>
                          <a:tab pos="1974850" algn="l"/>
                          <a:tab pos="3797300" algn="l"/>
                          <a:tab pos="457200" algn="l"/>
                        </a:tabLst>
                      </a:pPr>
                      <a:r>
                        <a:rPr lang="en-US" sz="1400" b="0">
                          <a:solidFill>
                            <a:sysClr val="windowText" lastClr="000000"/>
                          </a:solidFill>
                          <a:effectLst/>
                        </a:rPr>
                        <a:t>Mary, CIS110</a:t>
                      </a:r>
                      <a:endParaRPr lang="en-US" sz="1200" b="0">
                        <a:solidFill>
                          <a:sysClr val="windowText" lastClr="000000"/>
                        </a:solidFill>
                        <a:effectLst/>
                        <a:latin typeface="75 Helvetica 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0738">
                <a:tc>
                  <a:txBody>
                    <a:bodyPr/>
                    <a:lstStyle/>
                    <a:p>
                      <a:pPr marL="0" marR="0">
                        <a:spcBef>
                          <a:spcPts val="600"/>
                        </a:spcBef>
                        <a:spcAft>
                          <a:spcPts val="600"/>
                        </a:spcAft>
                        <a:tabLst>
                          <a:tab pos="876300" algn="l"/>
                          <a:tab pos="1974850" algn="l"/>
                          <a:tab pos="3797300" algn="l"/>
                          <a:tab pos="457200" algn="l"/>
                        </a:tabLst>
                      </a:pPr>
                      <a:r>
                        <a:rPr lang="en-US" sz="1400">
                          <a:solidFill>
                            <a:sysClr val="windowText" lastClr="000000"/>
                          </a:solidFill>
                          <a:effectLst/>
                        </a:rPr>
                        <a:t>Numeric</a:t>
                      </a:r>
                      <a:endParaRPr lang="en-US" sz="1200">
                        <a:solidFill>
                          <a:sysClr val="windowText" lastClr="000000"/>
                        </a:solidFill>
                        <a:effectLst/>
                        <a:latin typeface="75 Helvetica 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600"/>
                        </a:spcBef>
                        <a:spcAft>
                          <a:spcPts val="600"/>
                        </a:spcAft>
                        <a:tabLst>
                          <a:tab pos="876300" algn="l"/>
                          <a:tab pos="1974850" algn="l"/>
                          <a:tab pos="3797300" algn="l"/>
                          <a:tab pos="457200" algn="l"/>
                        </a:tabLst>
                      </a:pPr>
                      <a:r>
                        <a:rPr lang="en-US" sz="1400" b="0" dirty="0">
                          <a:solidFill>
                            <a:sysClr val="windowText" lastClr="000000"/>
                          </a:solidFill>
                          <a:effectLst/>
                        </a:rPr>
                        <a:t>Numbers</a:t>
                      </a:r>
                      <a:endParaRPr lang="en-US" sz="1200" b="0" dirty="0">
                        <a:solidFill>
                          <a:sysClr val="windowText" lastClr="000000"/>
                        </a:solidFill>
                        <a:effectLst/>
                        <a:latin typeface="75 Helvetica 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600"/>
                        </a:spcBef>
                        <a:spcAft>
                          <a:spcPts val="600"/>
                        </a:spcAft>
                        <a:tabLst>
                          <a:tab pos="876300" algn="l"/>
                          <a:tab pos="1974850" algn="l"/>
                          <a:tab pos="3797300" algn="l"/>
                          <a:tab pos="457200" algn="l"/>
                        </a:tabLst>
                      </a:pPr>
                      <a:r>
                        <a:rPr lang="en-US" sz="1400" b="0">
                          <a:solidFill>
                            <a:sysClr val="windowText" lastClr="000000"/>
                          </a:solidFill>
                          <a:effectLst/>
                        </a:rPr>
                        <a:t>256, 1.347, $5600</a:t>
                      </a:r>
                      <a:endParaRPr lang="en-US" sz="1200" b="0">
                        <a:solidFill>
                          <a:sysClr val="windowText" lastClr="000000"/>
                        </a:solidFill>
                        <a:effectLst/>
                        <a:latin typeface="75 Helvetica 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1475">
                <a:tc>
                  <a:txBody>
                    <a:bodyPr/>
                    <a:lstStyle/>
                    <a:p>
                      <a:pPr marL="0" marR="0">
                        <a:spcBef>
                          <a:spcPts val="600"/>
                        </a:spcBef>
                        <a:spcAft>
                          <a:spcPts val="600"/>
                        </a:spcAft>
                        <a:tabLst>
                          <a:tab pos="876300" algn="l"/>
                          <a:tab pos="1974850" algn="l"/>
                          <a:tab pos="3797300" algn="l"/>
                          <a:tab pos="457200" algn="l"/>
                        </a:tabLst>
                      </a:pPr>
                      <a:r>
                        <a:rPr lang="en-US" sz="1400">
                          <a:solidFill>
                            <a:sysClr val="windowText" lastClr="000000"/>
                          </a:solidFill>
                          <a:effectLst/>
                        </a:rPr>
                        <a:t>Computational</a:t>
                      </a:r>
                      <a:endParaRPr lang="en-US" sz="1200">
                        <a:solidFill>
                          <a:sysClr val="windowText" lastClr="000000"/>
                        </a:solidFill>
                        <a:effectLst/>
                        <a:latin typeface="75 Helvetica 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600"/>
                        </a:spcBef>
                        <a:spcAft>
                          <a:spcPts val="600"/>
                        </a:spcAft>
                        <a:tabLst>
                          <a:tab pos="876300" algn="l"/>
                          <a:tab pos="1974850" algn="l"/>
                          <a:tab pos="3797300" algn="l"/>
                          <a:tab pos="457200" algn="l"/>
                        </a:tabLst>
                      </a:pPr>
                      <a:r>
                        <a:rPr lang="en-US" sz="1400" b="0" dirty="0">
                          <a:solidFill>
                            <a:sysClr val="windowText" lastClr="000000"/>
                          </a:solidFill>
                          <a:effectLst/>
                        </a:rPr>
                        <a:t>Computational formulas</a:t>
                      </a:r>
                      <a:endParaRPr lang="en-US" sz="1200" b="0" dirty="0">
                        <a:solidFill>
                          <a:sysClr val="windowText" lastClr="000000"/>
                        </a:solidFill>
                        <a:effectLst/>
                        <a:latin typeface="75 Helvetica 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600"/>
                        </a:spcBef>
                        <a:spcAft>
                          <a:spcPts val="600"/>
                        </a:spcAft>
                        <a:tabLst>
                          <a:tab pos="876300" algn="l"/>
                          <a:tab pos="1974850" algn="l"/>
                          <a:tab pos="3797300" algn="l"/>
                          <a:tab pos="457200" algn="l"/>
                        </a:tabLst>
                      </a:pPr>
                      <a:r>
                        <a:rPr lang="en-US" sz="1400" b="0">
                          <a:solidFill>
                            <a:sysClr val="windowText" lastClr="000000"/>
                          </a:solidFill>
                          <a:effectLst/>
                        </a:rPr>
                        <a:t>Credit hours x per-credit tuition charges</a:t>
                      </a:r>
                      <a:endParaRPr lang="en-US" sz="1200" b="0">
                        <a:solidFill>
                          <a:sysClr val="windowText" lastClr="000000"/>
                        </a:solidFill>
                        <a:effectLst/>
                        <a:latin typeface="75 Helvetica 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1475">
                <a:tc>
                  <a:txBody>
                    <a:bodyPr/>
                    <a:lstStyle/>
                    <a:p>
                      <a:pPr marL="0" marR="0">
                        <a:spcBef>
                          <a:spcPts val="600"/>
                        </a:spcBef>
                        <a:spcAft>
                          <a:spcPts val="600"/>
                        </a:spcAft>
                        <a:tabLst>
                          <a:tab pos="876300" algn="l"/>
                          <a:tab pos="1974850" algn="l"/>
                          <a:tab pos="3797300" algn="l"/>
                          <a:tab pos="457200" algn="l"/>
                        </a:tabLst>
                      </a:pPr>
                      <a:r>
                        <a:rPr lang="en-US" sz="1400">
                          <a:solidFill>
                            <a:sysClr val="windowText" lastClr="000000"/>
                          </a:solidFill>
                          <a:effectLst/>
                        </a:rPr>
                        <a:t>Date</a:t>
                      </a:r>
                      <a:endParaRPr lang="en-US" sz="1200">
                        <a:solidFill>
                          <a:sysClr val="windowText" lastClr="000000"/>
                        </a:solidFill>
                        <a:effectLst/>
                        <a:latin typeface="75 Helvetica 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600"/>
                        </a:spcBef>
                        <a:spcAft>
                          <a:spcPts val="600"/>
                        </a:spcAft>
                        <a:tabLst>
                          <a:tab pos="876300" algn="l"/>
                          <a:tab pos="1974850" algn="l"/>
                          <a:tab pos="3797300" algn="l"/>
                          <a:tab pos="457200" algn="l"/>
                        </a:tabLst>
                      </a:pPr>
                      <a:r>
                        <a:rPr lang="en-US" sz="1400" b="0" dirty="0">
                          <a:solidFill>
                            <a:sysClr val="windowText" lastClr="000000"/>
                          </a:solidFill>
                          <a:effectLst/>
                        </a:rPr>
                        <a:t>Dates in standard date notation</a:t>
                      </a:r>
                      <a:endParaRPr lang="en-US" sz="1200" b="0" dirty="0">
                        <a:solidFill>
                          <a:sysClr val="windowText" lastClr="000000"/>
                        </a:solidFill>
                        <a:effectLst/>
                        <a:latin typeface="75 Helvetica 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600"/>
                        </a:spcBef>
                        <a:spcAft>
                          <a:spcPts val="600"/>
                        </a:spcAft>
                        <a:tabLst>
                          <a:tab pos="876300" algn="l"/>
                          <a:tab pos="1974850" algn="l"/>
                          <a:tab pos="3797300" algn="l"/>
                          <a:tab pos="457200" algn="l"/>
                        </a:tabLst>
                      </a:pPr>
                      <a:r>
                        <a:rPr lang="en-US" sz="1400" b="0" dirty="0">
                          <a:solidFill>
                            <a:sysClr val="windowText" lastClr="000000"/>
                          </a:solidFill>
                          <a:effectLst/>
                        </a:rPr>
                        <a:t>4/15/2012</a:t>
                      </a:r>
                      <a:endParaRPr lang="en-US" sz="1200" b="0" dirty="0">
                        <a:solidFill>
                          <a:sysClr val="windowText" lastClr="000000"/>
                        </a:solidFill>
                        <a:effectLst/>
                        <a:latin typeface="75 Helvetica 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44424">
                <a:tc>
                  <a:txBody>
                    <a:bodyPr/>
                    <a:lstStyle/>
                    <a:p>
                      <a:pPr marL="0" marR="0">
                        <a:spcBef>
                          <a:spcPts val="600"/>
                        </a:spcBef>
                        <a:spcAft>
                          <a:spcPts val="600"/>
                        </a:spcAft>
                        <a:tabLst>
                          <a:tab pos="876300" algn="l"/>
                          <a:tab pos="1974850" algn="l"/>
                          <a:tab pos="3797300" algn="l"/>
                          <a:tab pos="457200" algn="l"/>
                        </a:tabLst>
                      </a:pPr>
                      <a:r>
                        <a:rPr lang="en-US" sz="1400">
                          <a:solidFill>
                            <a:sysClr val="windowText" lastClr="000000"/>
                          </a:solidFill>
                          <a:effectLst/>
                        </a:rPr>
                        <a:t>Memo</a:t>
                      </a:r>
                      <a:endParaRPr lang="en-US" sz="1200">
                        <a:solidFill>
                          <a:sysClr val="windowText" lastClr="000000"/>
                        </a:solidFill>
                        <a:effectLst/>
                        <a:latin typeface="75 Helvetica 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600"/>
                        </a:spcBef>
                        <a:spcAft>
                          <a:spcPts val="600"/>
                        </a:spcAft>
                        <a:tabLst>
                          <a:tab pos="876300" algn="l"/>
                          <a:tab pos="1974850" algn="l"/>
                          <a:tab pos="3797300" algn="l"/>
                          <a:tab pos="457200" algn="l"/>
                        </a:tabLst>
                      </a:pPr>
                      <a:r>
                        <a:rPr lang="en-US" sz="1400" b="0" dirty="0">
                          <a:solidFill>
                            <a:sysClr val="windowText" lastClr="000000"/>
                          </a:solidFill>
                          <a:effectLst/>
                        </a:rPr>
                        <a:t>Long blocks of text</a:t>
                      </a:r>
                      <a:endParaRPr lang="en-US" sz="1200" b="0" dirty="0">
                        <a:solidFill>
                          <a:sysClr val="windowText" lastClr="000000"/>
                        </a:solidFill>
                        <a:effectLst/>
                        <a:latin typeface="75 Helvetica 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600"/>
                        </a:spcBef>
                        <a:spcAft>
                          <a:spcPts val="600"/>
                        </a:spcAft>
                        <a:tabLst>
                          <a:tab pos="876300" algn="l"/>
                          <a:tab pos="1974850" algn="l"/>
                          <a:tab pos="3797300" algn="l"/>
                          <a:tab pos="457200" algn="l"/>
                        </a:tabLst>
                      </a:pPr>
                      <a:r>
                        <a:rPr lang="en-US" sz="1400" b="0" dirty="0">
                          <a:solidFill>
                            <a:sysClr val="windowText" lastClr="000000"/>
                          </a:solidFill>
                          <a:effectLst/>
                        </a:rPr>
                        <a:t>Four score and seven years ago our fathers brought forth on this continent a new nation, conceived in liberty, and dedicated to the proposition that all men are created equal.</a:t>
                      </a:r>
                      <a:endParaRPr lang="en-US" sz="1200" b="0" dirty="0">
                        <a:solidFill>
                          <a:sysClr val="windowText" lastClr="000000"/>
                        </a:solidFill>
                        <a:effectLst/>
                        <a:latin typeface="75 Helvetica 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0738">
                <a:tc>
                  <a:txBody>
                    <a:bodyPr/>
                    <a:lstStyle/>
                    <a:p>
                      <a:pPr marL="0" marR="0">
                        <a:spcBef>
                          <a:spcPts val="600"/>
                        </a:spcBef>
                        <a:spcAft>
                          <a:spcPts val="600"/>
                        </a:spcAft>
                        <a:tabLst>
                          <a:tab pos="876300" algn="l"/>
                          <a:tab pos="1974850" algn="l"/>
                          <a:tab pos="3797300" algn="l"/>
                          <a:tab pos="457200" algn="l"/>
                        </a:tabLst>
                      </a:pPr>
                      <a:r>
                        <a:rPr lang="en-US" sz="1400">
                          <a:solidFill>
                            <a:sysClr val="windowText" lastClr="000000"/>
                          </a:solidFill>
                          <a:effectLst/>
                        </a:rPr>
                        <a:t>Object</a:t>
                      </a:r>
                      <a:endParaRPr lang="en-US" sz="1200">
                        <a:solidFill>
                          <a:sysClr val="windowText" lastClr="000000"/>
                        </a:solidFill>
                        <a:effectLst/>
                        <a:latin typeface="75 Helvetica 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600"/>
                        </a:spcBef>
                        <a:spcAft>
                          <a:spcPts val="600"/>
                        </a:spcAft>
                        <a:tabLst>
                          <a:tab pos="876300" algn="l"/>
                          <a:tab pos="1974850" algn="l"/>
                          <a:tab pos="3797300" algn="l"/>
                          <a:tab pos="457200" algn="l"/>
                        </a:tabLst>
                      </a:pPr>
                      <a:r>
                        <a:rPr lang="en-US" sz="1400" b="0" dirty="0">
                          <a:solidFill>
                            <a:sysClr val="windowText" lastClr="000000"/>
                          </a:solidFill>
                          <a:effectLst/>
                        </a:rPr>
                        <a:t>Multimedia files or documents</a:t>
                      </a:r>
                      <a:endParaRPr lang="en-US" sz="1200" b="0" dirty="0">
                        <a:solidFill>
                          <a:sysClr val="windowText" lastClr="000000"/>
                        </a:solidFill>
                        <a:effectLst/>
                        <a:latin typeface="75 Helvetica 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600"/>
                        </a:spcBef>
                        <a:spcAft>
                          <a:spcPts val="600"/>
                        </a:spcAft>
                        <a:tabLst>
                          <a:tab pos="876300" algn="l"/>
                          <a:tab pos="1974850" algn="l"/>
                          <a:tab pos="3797300" algn="l"/>
                          <a:tab pos="457200" algn="l"/>
                        </a:tabLst>
                      </a:pPr>
                      <a:r>
                        <a:rPr lang="en-US" sz="1400" b="0" dirty="0">
                          <a:solidFill>
                            <a:sysClr val="windowText" lastClr="000000"/>
                          </a:solidFill>
                          <a:effectLst/>
                        </a:rPr>
                        <a:t>MP3 file, AVI file</a:t>
                      </a:r>
                      <a:endParaRPr lang="en-US" sz="1200" b="0" dirty="0">
                        <a:solidFill>
                          <a:sysClr val="windowText" lastClr="000000"/>
                        </a:solidFill>
                        <a:effectLst/>
                        <a:latin typeface="75 Helvetica 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1942">
                <a:tc>
                  <a:txBody>
                    <a:bodyPr/>
                    <a:lstStyle/>
                    <a:p>
                      <a:pPr marL="0" marR="0">
                        <a:spcBef>
                          <a:spcPts val="600"/>
                        </a:spcBef>
                        <a:spcAft>
                          <a:spcPts val="600"/>
                        </a:spcAft>
                        <a:tabLst>
                          <a:tab pos="876300" algn="l"/>
                          <a:tab pos="1974850" algn="l"/>
                          <a:tab pos="3797300" algn="l"/>
                          <a:tab pos="457200" algn="l"/>
                        </a:tabLst>
                      </a:pPr>
                      <a:r>
                        <a:rPr lang="en-US" sz="1400" dirty="0">
                          <a:solidFill>
                            <a:sysClr val="windowText" lastClr="000000"/>
                          </a:solidFill>
                          <a:effectLst/>
                        </a:rPr>
                        <a:t>Hyperlink</a:t>
                      </a:r>
                      <a:endParaRPr lang="en-US" sz="1200" dirty="0">
                        <a:solidFill>
                          <a:sysClr val="windowText" lastClr="000000"/>
                        </a:solidFill>
                        <a:effectLst/>
                        <a:latin typeface="75 Helvetica 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600"/>
                        </a:spcBef>
                        <a:spcAft>
                          <a:spcPts val="600"/>
                        </a:spcAft>
                        <a:tabLst>
                          <a:tab pos="876300" algn="l"/>
                          <a:tab pos="1974850" algn="l"/>
                          <a:tab pos="3797300" algn="l"/>
                          <a:tab pos="457200" algn="l"/>
                        </a:tabLst>
                      </a:pPr>
                      <a:r>
                        <a:rPr lang="en-US" sz="1400" b="0">
                          <a:solidFill>
                            <a:sysClr val="windowText" lastClr="000000"/>
                          </a:solidFill>
                          <a:effectLst/>
                        </a:rPr>
                        <a:t>A hyperlink to a Web page on the Internet</a:t>
                      </a:r>
                      <a:endParaRPr lang="en-US" sz="1200" b="0">
                        <a:solidFill>
                          <a:sysClr val="windowText" lastClr="000000"/>
                        </a:solidFill>
                        <a:effectLst/>
                        <a:latin typeface="75 Helvetica 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600"/>
                        </a:spcBef>
                        <a:spcAft>
                          <a:spcPts val="600"/>
                        </a:spcAft>
                        <a:tabLst>
                          <a:tab pos="876300" algn="l"/>
                          <a:tab pos="1974850" algn="l"/>
                          <a:tab pos="3797300" algn="l"/>
                          <a:tab pos="457200" algn="l"/>
                        </a:tabLst>
                      </a:pPr>
                      <a:r>
                        <a:rPr lang="en-US" sz="1400" b="0" dirty="0">
                          <a:solidFill>
                            <a:sysClr val="windowText" lastClr="000000"/>
                          </a:solidFill>
                          <a:effectLst/>
                        </a:rPr>
                        <a:t>www.pearsonhighered.com/techinaction</a:t>
                      </a:r>
                      <a:endParaRPr lang="en-US" sz="1200" b="0" dirty="0">
                        <a:solidFill>
                          <a:sysClr val="windowText" lastClr="000000"/>
                        </a:solidFill>
                        <a:effectLst/>
                        <a:latin typeface="75 Helvetica 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5"/>
          <p:cNvSpPr>
            <a:spLocks noGrp="1"/>
          </p:cNvSpPr>
          <p:nvPr>
            <p:ph type="sldNum" sz="quarter" idx="12"/>
          </p:nvPr>
        </p:nvSpPr>
        <p:spPr>
          <a:noFill/>
        </p:spPr>
        <p:txBody>
          <a:bodyPr/>
          <a:lstStyle/>
          <a:p>
            <a:fld id="{60CA99CE-8635-4289-95E1-A30BA2C74EC5}" type="slidenum">
              <a:rPr lang="en-US">
                <a:latin typeface="Arial" pitchFamily="34" charset="0"/>
              </a:rPr>
              <a:pPr/>
              <a:t>8</a:t>
            </a:fld>
            <a:endParaRPr lang="en-US">
              <a:latin typeface="Arial" pitchFamily="34" charset="0"/>
            </a:endParaRPr>
          </a:p>
        </p:txBody>
      </p:sp>
      <p:sp>
        <p:nvSpPr>
          <p:cNvPr id="172034" name="Rectangle 2"/>
          <p:cNvSpPr>
            <a:spLocks noGrp="1" noChangeArrowheads="1"/>
          </p:cNvSpPr>
          <p:nvPr>
            <p:ph type="title"/>
          </p:nvPr>
        </p:nvSpPr>
        <p:spPr/>
        <p:txBody>
          <a:bodyPr/>
          <a:lstStyle/>
          <a:p>
            <a:pPr eaLnBrk="1" hangingPunct="1">
              <a:defRPr/>
            </a:pPr>
            <a:r>
              <a:rPr lang="en-US" smtClean="0"/>
              <a:t>Database Terminology</a:t>
            </a:r>
          </a:p>
        </p:txBody>
      </p:sp>
      <p:sp>
        <p:nvSpPr>
          <p:cNvPr id="172035" name="Rectangle 3"/>
          <p:cNvSpPr>
            <a:spLocks noGrp="1" noChangeArrowheads="1"/>
          </p:cNvSpPr>
          <p:nvPr>
            <p:ph type="body" idx="1"/>
          </p:nvPr>
        </p:nvSpPr>
        <p:spPr>
          <a:xfrm>
            <a:off x="457200" y="1600201"/>
            <a:ext cx="8229600" cy="1600200"/>
          </a:xfrm>
        </p:spPr>
        <p:txBody>
          <a:bodyPr/>
          <a:lstStyle/>
          <a:p>
            <a:pPr eaLnBrk="1" hangingPunct="1"/>
            <a:r>
              <a:rPr lang="en-US" dirty="0" smtClean="0">
                <a:effectLst/>
              </a:rPr>
              <a:t>Table: A group of related records</a:t>
            </a:r>
          </a:p>
          <a:p>
            <a:pPr eaLnBrk="1" hangingPunct="1"/>
            <a:r>
              <a:rPr lang="en-US" dirty="0">
                <a:effectLst/>
              </a:rPr>
              <a:t>Primary key: A field value unique to a </a:t>
            </a:r>
            <a:r>
              <a:rPr lang="en-US" dirty="0" smtClean="0">
                <a:effectLst/>
              </a:rPr>
              <a:t>record</a:t>
            </a:r>
            <a:endParaRPr lang="en-US" dirty="0">
              <a:effectLst/>
            </a:endParaRPr>
          </a:p>
        </p:txBody>
      </p:sp>
      <p:pic>
        <p:nvPicPr>
          <p:cNvPr id="2" name="Picture 1"/>
          <p:cNvPicPr>
            <a:picLocks noChangeAspect="1"/>
          </p:cNvPicPr>
          <p:nvPr/>
        </p:nvPicPr>
        <p:blipFill>
          <a:blip r:embed="rId3" cstate="print">
            <a:extLst/>
          </a:blip>
          <a:stretch>
            <a:fillRect/>
          </a:stretch>
        </p:blipFill>
        <p:spPr>
          <a:xfrm>
            <a:off x="1283658" y="3352800"/>
            <a:ext cx="6839262" cy="3048000"/>
          </a:xfrm>
          <a:prstGeom prst="rect">
            <a:avLst/>
          </a:prstGeom>
        </p:spPr>
      </p:pic>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p:cNvSpPr>
            <a:spLocks noGrp="1"/>
          </p:cNvSpPr>
          <p:nvPr>
            <p:ph type="sldNum" sz="quarter" idx="12"/>
          </p:nvPr>
        </p:nvSpPr>
        <p:spPr>
          <a:noFill/>
        </p:spPr>
        <p:txBody>
          <a:bodyPr/>
          <a:lstStyle/>
          <a:p>
            <a:fld id="{9389EC55-6015-4010-A730-C75A6C99B619}" type="slidenum">
              <a:rPr lang="en-US">
                <a:latin typeface="Arial" pitchFamily="34" charset="0"/>
              </a:rPr>
              <a:pPr/>
              <a:t>9</a:t>
            </a:fld>
            <a:endParaRPr lang="en-US">
              <a:latin typeface="Arial" pitchFamily="34" charset="0"/>
            </a:endParaRPr>
          </a:p>
        </p:txBody>
      </p:sp>
      <p:sp>
        <p:nvSpPr>
          <p:cNvPr id="204802" name="Rectangle 2"/>
          <p:cNvSpPr>
            <a:spLocks noGrp="1" noChangeArrowheads="1"/>
          </p:cNvSpPr>
          <p:nvPr>
            <p:ph type="title"/>
          </p:nvPr>
        </p:nvSpPr>
        <p:spPr/>
        <p:txBody>
          <a:bodyPr/>
          <a:lstStyle/>
          <a:p>
            <a:pPr eaLnBrk="1" hangingPunct="1">
              <a:defRPr/>
            </a:pPr>
            <a:r>
              <a:rPr lang="en-US" smtClean="0"/>
              <a:t>Database Types</a:t>
            </a:r>
          </a:p>
        </p:txBody>
      </p:sp>
      <p:sp>
        <p:nvSpPr>
          <p:cNvPr id="204803" name="Rectangle 3"/>
          <p:cNvSpPr>
            <a:spLocks noGrp="1" noChangeArrowheads="1"/>
          </p:cNvSpPr>
          <p:nvPr>
            <p:ph type="body" idx="1"/>
          </p:nvPr>
        </p:nvSpPr>
        <p:spPr>
          <a:xfrm>
            <a:off x="457200" y="1371600"/>
            <a:ext cx="8229600" cy="4754563"/>
          </a:xfrm>
        </p:spPr>
        <p:txBody>
          <a:bodyPr>
            <a:noAutofit/>
          </a:bodyPr>
          <a:lstStyle/>
          <a:p>
            <a:pPr eaLnBrk="1" hangingPunct="1">
              <a:defRPr/>
            </a:pPr>
            <a:r>
              <a:rPr lang="en-US" dirty="0" smtClean="0">
                <a:effectLst/>
              </a:rPr>
              <a:t>Relational databases</a:t>
            </a:r>
          </a:p>
          <a:p>
            <a:pPr lvl="1" eaLnBrk="1" hangingPunct="1">
              <a:defRPr/>
            </a:pPr>
            <a:r>
              <a:rPr lang="en-US" dirty="0" smtClean="0">
                <a:effectLst/>
              </a:rPr>
              <a:t>Organize data in tables</a:t>
            </a:r>
          </a:p>
          <a:p>
            <a:pPr lvl="1" eaLnBrk="1" hangingPunct="1">
              <a:defRPr/>
            </a:pPr>
            <a:r>
              <a:rPr lang="en-US" dirty="0" smtClean="0">
                <a:effectLst/>
              </a:rPr>
              <a:t>Link tables to each other through their primary keys</a:t>
            </a:r>
          </a:p>
          <a:p>
            <a:pPr eaLnBrk="1" hangingPunct="1">
              <a:defRPr/>
            </a:pPr>
            <a:r>
              <a:rPr lang="en-US" dirty="0" smtClean="0">
                <a:effectLst/>
              </a:rPr>
              <a:t>Object-oriented databases</a:t>
            </a:r>
          </a:p>
          <a:p>
            <a:pPr lvl="1" eaLnBrk="1" hangingPunct="1">
              <a:defRPr/>
            </a:pPr>
            <a:r>
              <a:rPr lang="en-US" dirty="0" smtClean="0">
                <a:effectLst/>
              </a:rPr>
              <a:t>Store data in objects</a:t>
            </a:r>
          </a:p>
          <a:p>
            <a:pPr lvl="1" eaLnBrk="1" hangingPunct="1">
              <a:defRPr/>
            </a:pPr>
            <a:r>
              <a:rPr lang="en-US" dirty="0" smtClean="0">
                <a:effectLst/>
              </a:rPr>
              <a:t>Also store methods for processing data</a:t>
            </a:r>
          </a:p>
          <a:p>
            <a:pPr lvl="1" eaLnBrk="1" hangingPunct="1">
              <a:defRPr/>
            </a:pPr>
            <a:r>
              <a:rPr lang="en-US" dirty="0" smtClean="0">
                <a:effectLst/>
              </a:rPr>
              <a:t>Handle unstructured data</a:t>
            </a:r>
          </a:p>
        </p:txBody>
      </p:sp>
    </p:spTree>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2009-09-03T17:45:31Z</outs:dateTime>
      <outs:isPinned>true</outs:isPinned>
    </outs:relatedDate>
    <outs:relatedDate>
      <outs:type>2</outs:type>
      <outs:displayName>Created</outs:displayName>
      <outs:dateTime>2005-10-17T19:41:42Z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GO! Series</outs:displayName>
          <outs:accountName/>
        </outs:relatedPerson>
      </outs:people>
      <outs:source>0</outs:source>
      <outs:isPinned>true</outs:isPinned>
    </outs:relatedPeopleItem>
    <outs:relatedPeopleItem>
      <outs:category>Last modified by</outs:category>
      <outs:people>
        <outs:relatedPerson>
          <outs:displayName>Ackley</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B7F389E0-AF2D-4DFA-A1D9-34FDC05F9137}">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otalTime>2038</TotalTime>
  <Words>4904</Words>
  <Application>Microsoft Office PowerPoint</Application>
  <PresentationFormat>On-screen Show (4:3)</PresentationFormat>
  <Paragraphs>431</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Default Design</vt:lpstr>
      <vt:lpstr>PowerPoint Presentation</vt:lpstr>
      <vt:lpstr>Life Without Databases: Lists</vt:lpstr>
      <vt:lpstr>Databases </vt:lpstr>
      <vt:lpstr>Advantages of Using Databases</vt:lpstr>
      <vt:lpstr>Disadvantages of Databases</vt:lpstr>
      <vt:lpstr>Database Terminology</vt:lpstr>
      <vt:lpstr>Database Terminology</vt:lpstr>
      <vt:lpstr>Database Terminology</vt:lpstr>
      <vt:lpstr>Database Types</vt:lpstr>
      <vt:lpstr>Database Types</vt:lpstr>
      <vt:lpstr>Database Management Systems (DBMS)</vt:lpstr>
      <vt:lpstr>Creating Databases and  Entering Data</vt:lpstr>
      <vt:lpstr>Creating Databases and  Entering Data</vt:lpstr>
      <vt:lpstr>Data Validation</vt:lpstr>
      <vt:lpstr>Data Validation</vt:lpstr>
      <vt:lpstr>Viewing and Sorting Data</vt:lpstr>
      <vt:lpstr>Extracting or Querying Data</vt:lpstr>
      <vt:lpstr>Structured Query Language</vt:lpstr>
      <vt:lpstr>Outputting Data</vt:lpstr>
      <vt:lpstr>Relational Database Operations</vt:lpstr>
      <vt:lpstr>Types of Relationships</vt:lpstr>
      <vt:lpstr>Relational Database Operations</vt:lpstr>
      <vt:lpstr>Data Storage</vt:lpstr>
      <vt:lpstr>Populating Data Warehouses</vt:lpstr>
      <vt:lpstr>Data Staging</vt:lpstr>
      <vt:lpstr>Data Marts</vt:lpstr>
      <vt:lpstr>Data Warehouse Process</vt:lpstr>
      <vt:lpstr>Managing Data:  Information Systems</vt:lpstr>
      <vt:lpstr>Transaction Processing Systems (TPSs)</vt:lpstr>
      <vt:lpstr>Management Information Systems (MISs)</vt:lpstr>
      <vt:lpstr>Decision Support Systems (DSSs)</vt:lpstr>
      <vt:lpstr>Model Management Systems </vt:lpstr>
      <vt:lpstr>Knowledge-Based Systems</vt:lpstr>
      <vt:lpstr>Data Mining</vt:lpstr>
      <vt:lpstr>Data Mining Methods</vt:lpstr>
      <vt:lpstr>Data Ethics</vt:lpstr>
      <vt:lpstr>Protecting Your Data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 Series</dc:creator>
  <cp:lastModifiedBy>peggy</cp:lastModifiedBy>
  <cp:revision>2</cp:revision>
  <dcterms:created xsi:type="dcterms:W3CDTF">2005-10-17T19:41:42Z</dcterms:created>
  <dcterms:modified xsi:type="dcterms:W3CDTF">2012-09-04T19:35:51Z</dcterms:modified>
</cp:coreProperties>
</file>