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8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A3637-027C-4FFB-B202-0C45F836712F}" type="datetimeFigureOut">
              <a:rPr lang="en-US" smtClean="0"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F2F85-DA05-48BA-9ACD-50EE2C37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7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750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452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12842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ms-and-bo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3998384"/>
            <a:ext cx="2038350" cy="285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2-</a:t>
            </a:r>
            <a:fld id="{E5BB1F04-E031-4CA5-B042-5605D2E9AC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9141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2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354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6998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110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572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544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438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594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94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Netflix in Two Acts: The Making of an </a:t>
            </a:r>
            <a:r>
              <a:rPr lang="en-US" sz="2800" b="1" smtClean="0"/>
              <a:t>E-commerce </a:t>
            </a:r>
            <a:r>
              <a:rPr lang="en-US" sz="2800" b="1" smtClean="0"/>
              <a:t>Giant</a:t>
            </a:r>
            <a:endParaRPr lang="en-US" sz="2800" b="1" dirty="0" smtClean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2F7BA757-04D3-4CC1-886D-BEC66B172897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1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1432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How Netflix Works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370416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Users make their video choices in their “request queue” at Netflix.com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Consumers use the Web site to: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Rate videos 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Specify movie preferences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Get video recommendations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Check out DVD details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Share their viewing habits and review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10F9D0EE-3EE4-43E9-A2CC-F15C397DA3F7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10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5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74964" y="2078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rebuchet MS" pitchFamily="-111" charset="0"/>
                <a:ea typeface="ヒラギノ角ゴ Pro W3" pitchFamily="-111" charset="-128"/>
              </a:rPr>
              <a:t>Tech and Timing: Creating Killer Assets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47650" y="1219200"/>
            <a:ext cx="8229600" cy="4133851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rebuchet MS" pitchFamily="-111" charset="0"/>
                <a:ea typeface="ヒラギノ角ゴ Pro W3" pitchFamily="-111" charset="-128"/>
              </a:rPr>
              <a:t>Building a great brand online starts with offering exceptional value</a:t>
            </a:r>
          </a:p>
          <a:p>
            <a:r>
              <a:rPr lang="en-US" sz="2800" dirty="0" smtClean="0">
                <a:latin typeface="Trebuchet MS" pitchFamily="-111" charset="0"/>
                <a:ea typeface="ヒラギノ角ゴ Pro W3" pitchFamily="-111" charset="-128"/>
              </a:rPr>
              <a:t>Advertising builds awareness, but brands are built through customer experience</a:t>
            </a:r>
          </a:p>
          <a:p>
            <a:r>
              <a:rPr lang="en-US" sz="2800" dirty="0" smtClean="0">
                <a:latin typeface="Trebuchet MS" pitchFamily="-111" charset="0"/>
                <a:ea typeface="ヒラギノ角ゴ Pro W3" pitchFamily="-111" charset="-128"/>
              </a:rPr>
              <a:t>Subscribers expectations from Netflix:</a:t>
            </a:r>
          </a:p>
          <a:p>
            <a:pPr lvl="1"/>
            <a:r>
              <a:rPr lang="en-US" sz="2400" dirty="0" smtClean="0">
                <a:latin typeface="Trebuchet MS" pitchFamily="-111" charset="0"/>
                <a:ea typeface="ヒラギノ角ゴ Pro W3" pitchFamily="-111" charset="-128"/>
              </a:rPr>
              <a:t>Huge selection</a:t>
            </a:r>
          </a:p>
          <a:p>
            <a:pPr lvl="1"/>
            <a:r>
              <a:rPr lang="en-US" sz="2400" dirty="0" smtClean="0">
                <a:latin typeface="Trebuchet MS" pitchFamily="-111" charset="0"/>
                <a:ea typeface="ヒラギノ角ゴ Pro W3" pitchFamily="-111" charset="-128"/>
              </a:rPr>
              <a:t>Ability to find what they want</a:t>
            </a:r>
          </a:p>
          <a:p>
            <a:pPr lvl="1"/>
            <a:r>
              <a:rPr lang="en-US" sz="2400" dirty="0" smtClean="0">
                <a:latin typeface="Trebuchet MS" pitchFamily="-111" charset="0"/>
                <a:ea typeface="ヒラギノ角ゴ Pro W3" pitchFamily="-111" charset="-128"/>
              </a:rPr>
              <a:t>Timely arrival</a:t>
            </a:r>
          </a:p>
          <a:p>
            <a:pPr lvl="1"/>
            <a:r>
              <a:rPr lang="en-US" sz="2400" dirty="0" smtClean="0">
                <a:latin typeface="Trebuchet MS" pitchFamily="-111" charset="0"/>
                <a:ea typeface="ヒラギノ角ゴ Pro W3" pitchFamily="-111" charset="-128"/>
              </a:rPr>
              <a:t>Ease of use and convenience</a:t>
            </a:r>
          </a:p>
          <a:p>
            <a:pPr lvl="1"/>
            <a:r>
              <a:rPr lang="en-US" sz="2400" dirty="0" smtClean="0">
                <a:latin typeface="Trebuchet MS" pitchFamily="-111" charset="0"/>
                <a:ea typeface="ヒラギノ角ゴ Pro W3" pitchFamily="-111" charset="-128"/>
              </a:rPr>
              <a:t>Fair price</a:t>
            </a:r>
          </a:p>
          <a:p>
            <a:endParaRPr lang="en-US" sz="2800" dirty="0" smtClean="0">
              <a:latin typeface="Trebuchet MS" pitchFamily="-111" charset="0"/>
              <a:ea typeface="ヒラギノ角ゴ Pro W3" pitchFamily="-111" charset="-128"/>
            </a:endParaRPr>
          </a:p>
        </p:txBody>
      </p:sp>
      <p:sp>
        <p:nvSpPr>
          <p:cNvPr id="5" name="Right Bracket 4"/>
          <p:cNvSpPr>
            <a:spLocks/>
          </p:cNvSpPr>
          <p:nvPr/>
        </p:nvSpPr>
        <p:spPr bwMode="auto">
          <a:xfrm>
            <a:off x="5257800" y="3774499"/>
            <a:ext cx="73025" cy="2165351"/>
          </a:xfrm>
          <a:prstGeom prst="rightBracket">
            <a:avLst>
              <a:gd name="adj" fmla="val 8340"/>
            </a:avLst>
          </a:prstGeom>
          <a:noFill/>
          <a:ln w="25400">
            <a:solidFill>
              <a:srgbClr val="215968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62600" y="3848101"/>
            <a:ext cx="3333750" cy="1466849"/>
          </a:xfrm>
          <a:prstGeom prst="rect">
            <a:avLst/>
          </a:prstGeom>
          <a:solidFill>
            <a:srgbClr val="31859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  <a:latin typeface="Calibri" pitchFamily="-111" charset="0"/>
              </a:rPr>
              <a:t>Technology drives all of these capabilities</a:t>
            </a:r>
          </a:p>
          <a:p>
            <a:pPr algn="ctr"/>
            <a:r>
              <a:rPr lang="en-US">
                <a:solidFill>
                  <a:srgbClr val="FFFFFF"/>
                </a:solidFill>
                <a:latin typeface="Calibri" pitchFamily="-111" charset="0"/>
              </a:rPr>
              <a:t>Technology is at the center of the firm’s brand building efforts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751B47F4-2B55-444F-B32E-978E8F9644A6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11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67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Selection: The Long Tail in Action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3765551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offers its customers a selection of over 100,000 DVD titles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Traditional retailers cannot offer this because of shelf space constraints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Traditional retailers can determine their breakeven point by considering: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Number of customers that can reach a location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Store size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Store inventory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Payback from inventory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Cost to own and operate the store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2B18DD86-5C2B-4BDB-8324-C511F4ED986E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12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2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Selection: The Long Tail in Action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2044700"/>
            <a:ext cx="8229600" cy="1424517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Internet firms can have just a few highly automated warehouses</a:t>
            </a:r>
          </a:p>
          <a:p>
            <a:pPr>
              <a:spcBef>
                <a:spcPts val="1200"/>
              </a:spcBef>
            </a:pPr>
            <a:r>
              <a:rPr lang="en-US" b="1" smtClean="0">
                <a:latin typeface="Trebuchet MS" pitchFamily="-111" charset="0"/>
                <a:ea typeface="ヒラギノ角ゴ Pro W3" pitchFamily="-111" charset="-128"/>
              </a:rPr>
              <a:t>Long tail</a:t>
            </a: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: A phenomenon whereby firms can make money by offering a near-limitless selection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C13774DF-BA9C-44E0-9B66-C9AB9ECBB966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13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8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Figure 4.2 - The Long Tail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A2321BBB-E7E2-4081-B0B2-A9BF85AB7880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14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  <p:pic>
        <p:nvPicPr>
          <p:cNvPr id="6" name="Picture 5" descr="l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038" y="2045464"/>
            <a:ext cx="6953250" cy="40742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4881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Selection: The Long Tail in Action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2044700"/>
            <a:ext cx="8229600" cy="2076451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The long tail works because: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Cost of production and distribution drop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It gives the firm a selection advantage that traditional stores cannot match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Geographic constraints go away and untapped markets open up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AFBC2D10-3623-43CC-B476-3726929A736E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15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3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Selection: The Long Tail in Action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285961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has used the long tail to create close ties with film studios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Studios earn a percentage of the subscription revenue 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gets DVDs at a very low cost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Studios do not spend on additional marketing</a:t>
            </a:r>
          </a:p>
          <a:p>
            <a:pPr lvl="1"/>
            <a:endParaRPr lang="en-US" smtClean="0">
              <a:latin typeface="Trebuchet MS" pitchFamily="-111" charset="0"/>
              <a:ea typeface="ヒラギノ角ゴ Pro W3" pitchFamily="-111" charset="-128"/>
            </a:endParaRPr>
          </a:p>
          <a:p>
            <a:pPr lvl="1"/>
            <a:endParaRPr lang="en-US" smtClean="0">
              <a:latin typeface="Trebuchet MS" pitchFamily="-111" charset="0"/>
              <a:ea typeface="ヒラギノ角ゴ Pro W3" pitchFamily="-111" charset="-128"/>
            </a:endParaRP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3E1C8264-A570-444A-9F75-4B273D9C8C69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16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9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Cinematch: Technology Creates a Data Asset that Delivers Profits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345863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uses a proprietary recommendation system called Cinematch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Each time a DVD is returned, Cinematch asks the customer to rate it</a:t>
            </a:r>
          </a:p>
          <a:p>
            <a:pPr>
              <a:spcBef>
                <a:spcPts val="1200"/>
              </a:spcBef>
            </a:pPr>
            <a:r>
              <a:rPr lang="en-US" b="1" smtClean="0">
                <a:latin typeface="Trebuchet MS" pitchFamily="-111" charset="0"/>
                <a:ea typeface="ヒラギノ角ゴ Pro W3" pitchFamily="-111" charset="-128"/>
              </a:rPr>
              <a:t>Collaborative filtering:</a:t>
            </a: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 A classification of software that monitors trends among customers and uses this data to personalize an individual customer’s experience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It can be mimicked by competitors</a:t>
            </a:r>
          </a:p>
          <a:p>
            <a:pPr>
              <a:spcBef>
                <a:spcPts val="1200"/>
              </a:spcBef>
            </a:pPr>
            <a:endParaRPr lang="en-US" smtClean="0">
              <a:latin typeface="Trebuchet MS" pitchFamily="-111" charset="0"/>
              <a:ea typeface="ヒラギノ角ゴ Pro W3" pitchFamily="-111" charset="-128"/>
            </a:endParaRP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CEF3B95D-4D21-4486-8ED8-45253B0ABD03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17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35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Cinematch: Technology Creates a Data Asset that Delivers Profits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3621617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The data provided by Cinematch is a switching cost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To see how strong switching costs are is to examine Netflix’s churn rate</a:t>
            </a:r>
          </a:p>
          <a:p>
            <a:pPr lvl="1">
              <a:spcBef>
                <a:spcPts val="1200"/>
              </a:spcBef>
            </a:pPr>
            <a:r>
              <a:rPr lang="en-US" b="1" smtClean="0">
                <a:latin typeface="Trebuchet MS" pitchFamily="-111" charset="0"/>
                <a:ea typeface="ヒラギノ角ゴ Pro W3" pitchFamily="-111" charset="-128"/>
              </a:rPr>
              <a:t>Churn rate</a:t>
            </a: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: The rate at which customers leave a product or service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In mid-2008, churn rates for Netflix’s most active regions were below 3 percent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Netflix’s marketing costs benefit from satisfied customers, as referrals are a better choice than advertisements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launched a crowdsourcing effort known as The Netflix Prize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18024936-FF39-4DBC-9EAE-41C0C910F13D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18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4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A Look at Operations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451908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Technology lies at the heart of Netflix’s warehouse operations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has a network of fifty-eight ultra high-tech distribution centers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Distribution centers are all located close to U.S.P.S. facilities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Trucks collect DVD shipments from these U.S.P.S. hubs and return the DVDs to the nearest Netflix center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Scanners pick out incoming titles 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presorts outgoing mail before dropping it off at U.S.P.S. facilities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All DVDs are hand-inspected for cracks and smudges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Warehouse processes are linked to Cinematch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EE685087-7289-41DD-B0EA-72060900B35E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19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0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Learning Objectives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2044701"/>
            <a:ext cx="8229600" cy="19939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Understand the basics of the Netflix business model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Recognize the downside the firm may have experienced from an early IPO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Appreciate why other firms found Netflix’s market attractive, and why many analysts incorrectly suspected Netflix was doomed</a:t>
            </a:r>
          </a:p>
        </p:txBody>
      </p:sp>
      <p:pic>
        <p:nvPicPr>
          <p:cNvPr id="26628" name="Picture 5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9" y="4813300"/>
            <a:ext cx="1627187" cy="182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5D5CA9D0-E31E-4308-84E3-61DC48A919F0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2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82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A Look at Operations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21971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Staff members are expected to focus on improving the firm’s processes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Quality management features are built into systems 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can monitor and record the circumstances surrounding any failures</a:t>
            </a:r>
          </a:p>
          <a:p>
            <a:pPr>
              <a:spcBef>
                <a:spcPts val="1200"/>
              </a:spcBef>
              <a:buFont typeface="Arial" charset="0"/>
              <a:buNone/>
            </a:pPr>
            <a:endParaRPr lang="en-US" smtClean="0">
              <a:latin typeface="Trebuchet MS" pitchFamily="-111" charset="0"/>
              <a:ea typeface="ヒラギノ角ゴ Pro W3" pitchFamily="-111" charset="-128"/>
            </a:endParaRP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634AE11D-C38A-46FD-A267-4A2E28E76B54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20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06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Killer Asset Recap: Understanding Scale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325543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Netflix’s size gives it a huge scale advantage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Scale economies allow firms to: 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Lower prices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Spend more on customer acquisition, new features, or other efforts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Smaller rivals have an uphill fight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Established firms end up straddling markets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70781A4B-B532-4216-A7FB-9F1830273AE9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21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5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Killer Asset Recap: Understanding Scale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2044700"/>
            <a:ext cx="8229600" cy="2076451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solidFill>
                  <a:schemeClr val="bg1"/>
                </a:solidFill>
                <a:latin typeface="Trebuchet MS" pitchFamily="-111" charset="0"/>
                <a:ea typeface="ヒラギノ角ゴ Pro W3" pitchFamily="-111" charset="-128"/>
              </a:rPr>
              <a:t>By moving first, Netflix gained scale advantages 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solidFill>
                  <a:schemeClr val="bg1"/>
                </a:solidFill>
                <a:latin typeface="Trebuchet MS" pitchFamily="-111" charset="0"/>
                <a:ea typeface="ヒラギノ角ゴ Pro W3" pitchFamily="-111" charset="-128"/>
              </a:rPr>
              <a:t>Largest network of distribution centers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solidFill>
                  <a:schemeClr val="bg1"/>
                </a:solidFill>
                <a:latin typeface="Trebuchet MS" pitchFamily="-111" charset="0"/>
                <a:ea typeface="ヒラギノ角ゴ Pro W3" pitchFamily="-111" charset="-128"/>
              </a:rPr>
              <a:t>Largest customer base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solidFill>
                  <a:schemeClr val="bg1"/>
                </a:solidFill>
                <a:latin typeface="Trebuchet MS" pitchFamily="-111" charset="0"/>
                <a:ea typeface="ヒラギノ角ゴ Pro W3" pitchFamily="-111" charset="-128"/>
              </a:rPr>
              <a:t>The firm’s industry-leading strength in brand and data assets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E2D31F36-27FB-4D29-BE8C-A89E114EEBCB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22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47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Act II: Netflix and the Shift from Mailing Atoms to Streaming Bits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2044700"/>
            <a:ext cx="8229600" cy="1424517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Many media products are created as bits (digital files)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When we buy a CD, DVD, book or newspaper, we’re buying physical atoms that are a container for the bits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FC89854A-E00F-4384-87CE-D696A0133E3A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23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15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Access to Content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3621617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When Netflix launched its streaming video option, only 17,000 videos were offered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Legal issues involved in securing the digital distribution rights 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Windowing restricts the number of titles available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Wal-Mart uses its bargaining power to encourage studios to: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Hold content from competing windows 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Limit offering titles at competitive pricing during the new release period 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6BFC9FDE-D5BC-496E-A15C-D4ECD9EBE993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24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But how does it get to the TV?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3621617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initially developed a prototype set top box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It then developed a software platform that allowed firms to build Netflix access into their devices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Advantages of the atoms to bits model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will eliminate a huge chunk of its shipping and handling costs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Bandwidth costs are minimal</a:t>
            </a:r>
          </a:p>
          <a:p>
            <a:pPr>
              <a:spcBef>
                <a:spcPts val="1200"/>
              </a:spcBef>
            </a:pPr>
            <a:endParaRPr lang="en-US" smtClean="0">
              <a:latin typeface="Trebuchet MS" pitchFamily="-111" charset="0"/>
              <a:ea typeface="ヒラギノ角ゴ Pro W3" pitchFamily="-111" charset="-128"/>
            </a:endParaRP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8E535A60-D3F6-4566-A14F-C60F5FF24B0A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25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9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But how does it get to the TV?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2044700"/>
            <a:ext cx="8229600" cy="2846917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Disadvantages of the atoms to bits model</a:t>
            </a:r>
            <a:endParaRPr lang="en-US" b="1" smtClean="0">
              <a:latin typeface="Trebuchet MS" pitchFamily="-111" charset="0"/>
              <a:ea typeface="ヒラギノ角ゴ Pro W3" pitchFamily="-111" charset="-128"/>
            </a:endParaRP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Wrangling licensing costs is a challenge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The switch to Blu-ray DVDs means that Netflix will be forced to carry two sets of video inventory</a:t>
            </a:r>
          </a:p>
          <a:p>
            <a:pPr lvl="2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Standard</a:t>
            </a:r>
          </a:p>
          <a:p>
            <a:pPr lvl="2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High-definition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9AAAE653-4FBB-450F-94CA-D2A79D2FE6D7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26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7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Learning Objectives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2044701"/>
            <a:ext cx="8229600" cy="3824817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Understand how many firms have confused brand and advertising, why branding is particularly important for online firms, and the factors behind Netflix’s exceptional brand strength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Understand the “</a:t>
            </a:r>
            <a:r>
              <a:rPr lang="en-US" i="1" smtClean="0">
                <a:latin typeface="Trebuchet MS" pitchFamily="-111" charset="0"/>
                <a:ea typeface="ヒラギノ角ゴ Pro W3" pitchFamily="-111" charset="-128"/>
              </a:rPr>
              <a:t>long tail</a:t>
            </a: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” concept, and how it relates to Netflix’s ability to offer the customer a huge (the industry’s largest) selection of movies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Know what </a:t>
            </a:r>
            <a:r>
              <a:rPr lang="en-US" i="1" smtClean="0">
                <a:latin typeface="Trebuchet MS" pitchFamily="-111" charset="0"/>
                <a:ea typeface="ヒラギノ角ゴ Pro W3" pitchFamily="-111" charset="-128"/>
              </a:rPr>
              <a:t>collaborative filtering</a:t>
            </a: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 is, how Netflix uses collaborative filtering software to match movie titles with the customer’s taste, and in what ways this software helps Netflix garner a sustainable competitive advantage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E54A5B63-80FE-4ABE-93A2-D8D958576C83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3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4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Learning Objectives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2044700"/>
            <a:ext cx="8229600" cy="2726267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List and discuss the several technologies Netflix uses in its operations to reduce costs and deliver customer satisfaction and enhance brand value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Understand the role that scale economies play in Netflix’s strategies, and how these scale economies pose an entry barrier to potential competitors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Understand the role that market entry timing has played in the firm’s success</a:t>
            </a:r>
          </a:p>
        </p:txBody>
      </p:sp>
      <p:pic>
        <p:nvPicPr>
          <p:cNvPr id="28676" name="Picture 5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9" y="4813300"/>
            <a:ext cx="1627187" cy="182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236DB836-40B3-4CF0-9607-5434EEBFB7B5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4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79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Learning Objectives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2044700"/>
            <a:ext cx="8229600" cy="2929467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Understand the shift from atoms to bits, and how this is impacting a wide range of industries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Recognize the various key issues holding back streaming video models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Know the methods that Netflix is using to attempt to counteract these challenges</a:t>
            </a:r>
          </a:p>
          <a:p>
            <a:pPr>
              <a:spcBef>
                <a:spcPts val="1200"/>
              </a:spcBef>
            </a:pPr>
            <a:endParaRPr lang="en-US" smtClean="0">
              <a:latin typeface="Trebuchet MS" pitchFamily="-111" charset="0"/>
              <a:ea typeface="ヒラギノ角ゴ Pro W3" pitchFamily="-111" charset="-128"/>
            </a:endParaRPr>
          </a:p>
        </p:txBody>
      </p:sp>
      <p:pic>
        <p:nvPicPr>
          <p:cNvPr id="29700" name="Picture 5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839" y="4813300"/>
            <a:ext cx="1627187" cy="182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1DBE6AF4-49A8-4A04-9ED9-B741C7ECA881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5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83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Introduction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305223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When Netflix went public, financial disclosure rules forced the firm to reveal how profitable it was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Rivals such as Blockbuster and Wal-Mart showed up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Competitors underestimated Netflix because: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It was an Internet pure play without a storefront </a:t>
            </a:r>
          </a:p>
          <a:p>
            <a:pPr lvl="1"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Its overall customer base was microscopic in comparison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D5302657-CD1A-4F95-84A2-3DEAD6194ABF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6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69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Introduction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19939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Newcomers mimicked Netflix with cheaper rival efforts forcing Netflix to cut prices 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survived big competitors, a price war, and spending on the rise</a:t>
            </a:r>
          </a:p>
          <a:p>
            <a:pPr>
              <a:spcBef>
                <a:spcPts val="1200"/>
              </a:spcBef>
            </a:pPr>
            <a:endParaRPr lang="en-US" smtClean="0">
              <a:latin typeface="Trebuchet MS" pitchFamily="-111" charset="0"/>
              <a:ea typeface="ヒラギノ角ゴ Pro W3" pitchFamily="-111" charset="-128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24303F47-C625-4DAD-B401-6E6EDA4B51B4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7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10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Why Study Netflix?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2044700"/>
            <a:ext cx="82296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It gives us a chance to examine how technology helps firms craft and reinforce a competitive advantage</a:t>
            </a:r>
          </a:p>
          <a:p>
            <a:endParaRPr lang="en-US" smtClean="0">
              <a:latin typeface="Trebuchet MS" pitchFamily="-111" charset="0"/>
              <a:ea typeface="ヒラギノ角ゴ Pro W3" pitchFamily="-111" charset="-128"/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FD0E7544-4A8F-4053-A998-5BEB710EC40F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8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1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How Netflix Works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044701"/>
            <a:ext cx="8229600" cy="451908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Netflix settled on a DVD-by-mail service model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It charges a flat-rate monthly subscription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Customers don’t pay mailing expenses and late fees</a:t>
            </a:r>
          </a:p>
          <a:p>
            <a:pPr>
              <a:spcBef>
                <a:spcPts val="12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Videos arrive in Mylar envelopes containing: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Prepaid postage 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Return address</a:t>
            </a:r>
          </a:p>
          <a:p>
            <a:pPr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After watching the video, consumers: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Slip the DVD back into the envelope</a:t>
            </a:r>
          </a:p>
          <a:p>
            <a:pPr lvl="1">
              <a:spcBef>
                <a:spcPts val="600"/>
              </a:spcBef>
            </a:pPr>
            <a:r>
              <a:rPr lang="en-US" smtClean="0">
                <a:latin typeface="Trebuchet MS" pitchFamily="-111" charset="0"/>
                <a:ea typeface="ヒラギノ角ゴ Pro W3" pitchFamily="-111" charset="-128"/>
              </a:rPr>
              <a:t>Drop the disc in the mail</a:t>
            </a:r>
          </a:p>
          <a:p>
            <a:pPr lvl="1">
              <a:spcBef>
                <a:spcPts val="600"/>
              </a:spcBef>
            </a:pPr>
            <a:endParaRPr lang="en-US" smtClean="0">
              <a:latin typeface="Trebuchet MS" pitchFamily="-111" charset="0"/>
              <a:ea typeface="ヒラギノ角ゴ Pro W3" pitchFamily="-111" charset="-128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8142288" y="6356351"/>
            <a:ext cx="544512" cy="366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1" charset="-128"/>
              </a:defRPr>
            </a:lvl9pPr>
          </a:lstStyle>
          <a:p>
            <a:pPr eaLnBrk="1" hangingPunct="1"/>
            <a:r>
              <a:rPr lang="en-US" sz="1000">
                <a:solidFill>
                  <a:srgbClr val="FFFFFF"/>
                </a:solidFill>
                <a:latin typeface="Calibri" pitchFamily="-111" charset="0"/>
              </a:rPr>
              <a:t>4-</a:t>
            </a:r>
            <a:fld id="{52EB1AA8-73FC-4B71-A4E9-60BD672B387F}" type="slidenum">
              <a:rPr lang="en-US" sz="1000">
                <a:solidFill>
                  <a:srgbClr val="FFFFFF"/>
                </a:solidFill>
                <a:latin typeface="Calibri" pitchFamily="-111" charset="0"/>
              </a:rPr>
              <a:pPr eaLnBrk="1" hangingPunct="1"/>
              <a:t>9</a:t>
            </a:fld>
            <a:endParaRPr lang="en-US" sz="1000">
              <a:solidFill>
                <a:srgbClr val="FFFFFF"/>
              </a:solidFill>
              <a:latin typeface="Calibri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4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1240</Words>
  <Application>Microsoft Office PowerPoint</Application>
  <PresentationFormat>On-screen Show (4:3)</PresentationFormat>
  <Paragraphs>165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 Netflix in Two Acts: The Making of an E-commerce Giant</vt:lpstr>
      <vt:lpstr>Learning Objectives</vt:lpstr>
      <vt:lpstr>Learning Objectives</vt:lpstr>
      <vt:lpstr>Learning Objectives</vt:lpstr>
      <vt:lpstr>Learning Objectives</vt:lpstr>
      <vt:lpstr>Introduction</vt:lpstr>
      <vt:lpstr>Introduction</vt:lpstr>
      <vt:lpstr>Why Study Netflix?</vt:lpstr>
      <vt:lpstr>How Netflix Works</vt:lpstr>
      <vt:lpstr>How Netflix Works</vt:lpstr>
      <vt:lpstr>Tech and Timing: Creating Killer Assets</vt:lpstr>
      <vt:lpstr>Selection: The Long Tail in Action</vt:lpstr>
      <vt:lpstr>Selection: The Long Tail in Action</vt:lpstr>
      <vt:lpstr>Figure 4.2 - The Long Tail</vt:lpstr>
      <vt:lpstr>Selection: The Long Tail in Action</vt:lpstr>
      <vt:lpstr>Selection: The Long Tail in Action</vt:lpstr>
      <vt:lpstr>Cinematch: Technology Creates a Data Asset that Delivers Profits</vt:lpstr>
      <vt:lpstr>Cinematch: Technology Creates a Data Asset that Delivers Profits</vt:lpstr>
      <vt:lpstr>A Look at Operations</vt:lpstr>
      <vt:lpstr>A Look at Operations</vt:lpstr>
      <vt:lpstr>Killer Asset Recap: Understanding Scale</vt:lpstr>
      <vt:lpstr>Killer Asset Recap: Understanding Scale</vt:lpstr>
      <vt:lpstr>Act II: Netflix and the Shift from Mailing Atoms to Streaming Bits</vt:lpstr>
      <vt:lpstr>Access to Content</vt:lpstr>
      <vt:lpstr>But how does it get to the TV?</vt:lpstr>
      <vt:lpstr>But how does it get to the TV?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Netflix in Two Acts: The Making of an E-commerce Giant and the Uncertain Future of Atoms to Bits</dc:title>
  <dc:creator>peggy</dc:creator>
  <cp:lastModifiedBy>CS Dept</cp:lastModifiedBy>
  <cp:revision>4</cp:revision>
  <dcterms:created xsi:type="dcterms:W3CDTF">2012-10-11T02:00:54Z</dcterms:created>
  <dcterms:modified xsi:type="dcterms:W3CDTF">2012-10-12T11:18:02Z</dcterms:modified>
</cp:coreProperties>
</file>