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6"/>
  </p:notesMasterIdLst>
  <p:sldIdLst>
    <p:sldId id="256" r:id="rId2"/>
    <p:sldId id="260" r:id="rId3"/>
    <p:sldId id="261" r:id="rId4"/>
    <p:sldId id="262" r:id="rId5"/>
    <p:sldId id="263" r:id="rId6"/>
    <p:sldId id="264" r:id="rId7"/>
    <p:sldId id="265" r:id="rId8"/>
    <p:sldId id="266" r:id="rId9"/>
    <p:sldId id="267" r:id="rId10"/>
    <p:sldId id="268" r:id="rId11"/>
    <p:sldId id="269"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6" r:id="rId28"/>
    <p:sldId id="287" r:id="rId29"/>
    <p:sldId id="288" r:id="rId30"/>
    <p:sldId id="289" r:id="rId31"/>
    <p:sldId id="290" r:id="rId32"/>
    <p:sldId id="291" r:id="rId33"/>
    <p:sldId id="292" r:id="rId34"/>
    <p:sldId id="293" r:id="rId35"/>
    <p:sldId id="294" r:id="rId36"/>
    <p:sldId id="295" r:id="rId37"/>
    <p:sldId id="296" r:id="rId38"/>
    <p:sldId id="297" r:id="rId39"/>
    <p:sldId id="298" r:id="rId40"/>
    <p:sldId id="299" r:id="rId41"/>
    <p:sldId id="300" r:id="rId42"/>
    <p:sldId id="301" r:id="rId43"/>
    <p:sldId id="302" r:id="rId44"/>
    <p:sldId id="303"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85BE944-761D-4D17-B14C-44598EB5CA7D}" type="datetimeFigureOut">
              <a:rPr lang="en-US" smtClean="0"/>
              <a:t>11/15/2012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9D2DE30-ED2D-4CDC-8324-2A30786F74FD}" type="slidenum">
              <a:rPr lang="en-US" smtClean="0"/>
              <a:t>‹#›</a:t>
            </a:fld>
            <a:endParaRPr lang="en-US"/>
          </a:p>
        </p:txBody>
      </p:sp>
    </p:spTree>
    <p:extLst>
      <p:ext uri="{BB962C8B-B14F-4D97-AF65-F5344CB8AC3E}">
        <p14:creationId xmlns:p14="http://schemas.microsoft.com/office/powerpoint/2010/main" val="1691810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Slide Image Placeholder 1"/>
          <p:cNvSpPr>
            <a:spLocks noGrp="1" noRot="1" noChangeAspect="1" noTextEdit="1"/>
          </p:cNvSpPr>
          <p:nvPr>
            <p:ph type="sldImg"/>
          </p:nvPr>
        </p:nvSpPr>
        <p:spPr>
          <a:ln/>
        </p:spPr>
      </p:sp>
      <p:sp>
        <p:nvSpPr>
          <p:cNvPr id="573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73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A59639A-BDF4-4D30-888A-0CB6BF0EC2F2}" type="slidenum">
              <a:rPr lang="en-US" sz="1200" smtClean="0"/>
              <a:pPr eaLnBrk="1" hangingPunct="1"/>
              <a:t>2</a:t>
            </a:fld>
            <a:endParaRPr lang="en-US" sz="120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65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ED5E711-B37A-4E1A-8007-96F49D647910}" type="slidenum">
              <a:rPr lang="en-US" sz="1200" smtClean="0"/>
              <a:pPr eaLnBrk="1" hangingPunct="1"/>
              <a:t>11</a:t>
            </a:fld>
            <a:endParaRPr lang="en-US" sz="1200"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a:ln/>
        </p:spPr>
      </p:sp>
      <p:sp>
        <p:nvSpPr>
          <p:cNvPr id="686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86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36BA05E-9DC7-4410-BE3F-252CA05F6474}" type="slidenum">
              <a:rPr lang="en-US" sz="1200" smtClean="0"/>
              <a:pPr eaLnBrk="1" hangingPunct="1"/>
              <a:t>12</a:t>
            </a:fld>
            <a:endParaRPr lang="en-US" sz="1200"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a:ln/>
        </p:spPr>
      </p:sp>
      <p:sp>
        <p:nvSpPr>
          <p:cNvPr id="696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96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34F264F-9669-4103-B31B-AEB26D5CDB17}" type="slidenum">
              <a:rPr lang="en-US" sz="1200" smtClean="0"/>
              <a:pPr eaLnBrk="1" hangingPunct="1"/>
              <a:t>13</a:t>
            </a:fld>
            <a:endParaRPr lang="en-US" sz="1200"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a:ln/>
        </p:spPr>
      </p:sp>
      <p:sp>
        <p:nvSpPr>
          <p:cNvPr id="706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06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085A5E3-D47C-4887-B08D-A8142C0AF946}" type="slidenum">
              <a:rPr lang="en-US" sz="1200" smtClean="0"/>
              <a:pPr eaLnBrk="1" hangingPunct="1"/>
              <a:t>14</a:t>
            </a:fld>
            <a:endParaRPr lang="en-US" sz="120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a:ln/>
        </p:spPr>
      </p:sp>
      <p:sp>
        <p:nvSpPr>
          <p:cNvPr id="716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16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553F479-8DCB-4A13-953E-E18711057144}" type="slidenum">
              <a:rPr lang="en-US" sz="1200" smtClean="0"/>
              <a:pPr eaLnBrk="1" hangingPunct="1"/>
              <a:t>15</a:t>
            </a:fld>
            <a:endParaRPr lang="en-US" sz="1200"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Slide Image Placeholder 1"/>
          <p:cNvSpPr>
            <a:spLocks noGrp="1" noRot="1" noChangeAspect="1" noTextEdit="1"/>
          </p:cNvSpPr>
          <p:nvPr>
            <p:ph type="sldImg"/>
          </p:nvPr>
        </p:nvSpPr>
        <p:spPr>
          <a:ln/>
        </p:spPr>
      </p:sp>
      <p:sp>
        <p:nvSpPr>
          <p:cNvPr id="727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27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181486D-6F50-4EA8-9327-3F6DD3DBB18B}" type="slidenum">
              <a:rPr lang="en-US" sz="1200" smtClean="0"/>
              <a:pPr eaLnBrk="1" hangingPunct="1"/>
              <a:t>16</a:t>
            </a:fld>
            <a:endParaRPr lang="en-US" sz="120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Slide Image Placeholder 1"/>
          <p:cNvSpPr>
            <a:spLocks noGrp="1" noRot="1" noChangeAspect="1" noTextEdit="1"/>
          </p:cNvSpPr>
          <p:nvPr>
            <p:ph type="sldImg"/>
          </p:nvPr>
        </p:nvSpPr>
        <p:spPr>
          <a:ln/>
        </p:spPr>
      </p:sp>
      <p:sp>
        <p:nvSpPr>
          <p:cNvPr id="737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37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E890489-424A-4312-9F6C-15C4AA66E2B1}" type="slidenum">
              <a:rPr lang="en-US" sz="1200" smtClean="0"/>
              <a:pPr eaLnBrk="1" hangingPunct="1"/>
              <a:t>17</a:t>
            </a:fld>
            <a:endParaRPr lang="en-US" sz="1200"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Slide Image Placeholder 1"/>
          <p:cNvSpPr>
            <a:spLocks noGrp="1" noRot="1" noChangeAspect="1" noTextEdit="1"/>
          </p:cNvSpPr>
          <p:nvPr>
            <p:ph type="sldImg"/>
          </p:nvPr>
        </p:nvSpPr>
        <p:spPr>
          <a:ln/>
        </p:spPr>
      </p:sp>
      <p:sp>
        <p:nvSpPr>
          <p:cNvPr id="747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47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B317F0D-05C6-4414-A604-FEEE4DFBE77F}" type="slidenum">
              <a:rPr lang="en-US" sz="1200" smtClean="0"/>
              <a:pPr eaLnBrk="1" hangingPunct="1"/>
              <a:t>18</a:t>
            </a:fld>
            <a:endParaRPr lang="en-US" sz="1200"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Slide Image Placeholder 1"/>
          <p:cNvSpPr>
            <a:spLocks noGrp="1" noRot="1" noChangeAspect="1" noTextEdit="1"/>
          </p:cNvSpPr>
          <p:nvPr>
            <p:ph type="sldImg"/>
          </p:nvPr>
        </p:nvSpPr>
        <p:spPr>
          <a:ln/>
        </p:spPr>
      </p:sp>
      <p:sp>
        <p:nvSpPr>
          <p:cNvPr id="757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57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8B0DA7C-C52E-4492-8C25-2CB2FFD9A78E}" type="slidenum">
              <a:rPr lang="en-US" sz="1200" smtClean="0"/>
              <a:pPr eaLnBrk="1" hangingPunct="1"/>
              <a:t>19</a:t>
            </a:fld>
            <a:endParaRPr lang="en-US" sz="1200"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Slide Image Placeholder 1"/>
          <p:cNvSpPr>
            <a:spLocks noGrp="1" noRot="1" noChangeAspect="1" noTextEdit="1"/>
          </p:cNvSpPr>
          <p:nvPr>
            <p:ph type="sldImg"/>
          </p:nvPr>
        </p:nvSpPr>
        <p:spPr>
          <a:ln/>
        </p:spPr>
      </p:sp>
      <p:sp>
        <p:nvSpPr>
          <p:cNvPr id="7680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680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06BAE09-C3ED-4B49-B826-DDAC7FCC5FF1}" type="slidenum">
              <a:rPr lang="en-US" sz="1200" smtClean="0"/>
              <a:pPr eaLnBrk="1" hangingPunct="1"/>
              <a:t>20</a:t>
            </a:fld>
            <a:endParaRPr lang="en-US" sz="120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83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6ACF6CD-9725-4F11-A224-5624D86FC458}" type="slidenum">
              <a:rPr lang="en-US" sz="1200" smtClean="0"/>
              <a:pPr eaLnBrk="1" hangingPunct="1"/>
              <a:t>3</a:t>
            </a:fld>
            <a:endParaRPr lang="en-US" sz="1200"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Slide Image Placeholder 1"/>
          <p:cNvSpPr>
            <a:spLocks noGrp="1" noRot="1" noChangeAspect="1" noTextEdit="1"/>
          </p:cNvSpPr>
          <p:nvPr>
            <p:ph type="sldImg"/>
          </p:nvPr>
        </p:nvSpPr>
        <p:spPr>
          <a:ln/>
        </p:spPr>
      </p:sp>
      <p:sp>
        <p:nvSpPr>
          <p:cNvPr id="7782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dirty="0" smtClean="0"/>
          </a:p>
        </p:txBody>
      </p:sp>
      <p:sp>
        <p:nvSpPr>
          <p:cNvPr id="7782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0E9C2EF-28EB-4586-A7F6-9631BD1F58AB}" type="slidenum">
              <a:rPr lang="en-US" sz="1200" smtClean="0"/>
              <a:pPr eaLnBrk="1" hangingPunct="1"/>
              <a:t>21</a:t>
            </a:fld>
            <a:endParaRPr lang="en-US" sz="1200"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Slide Image Placeholder 1"/>
          <p:cNvSpPr>
            <a:spLocks noGrp="1" noRot="1" noChangeAspect="1" noTextEdit="1"/>
          </p:cNvSpPr>
          <p:nvPr>
            <p:ph type="sldImg"/>
          </p:nvPr>
        </p:nvSpPr>
        <p:spPr>
          <a:ln/>
        </p:spPr>
      </p:sp>
      <p:sp>
        <p:nvSpPr>
          <p:cNvPr id="7885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885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6CAF3E96-8E7C-4EF2-AAAB-A3B034FE47CB}" type="slidenum">
              <a:rPr lang="en-US" sz="1200" smtClean="0"/>
              <a:pPr eaLnBrk="1" hangingPunct="1"/>
              <a:t>22</a:t>
            </a:fld>
            <a:endParaRPr lang="en-US" sz="1200"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Slide Image Placeholder 1"/>
          <p:cNvSpPr>
            <a:spLocks noGrp="1" noRot="1" noChangeAspect="1" noTextEdit="1"/>
          </p:cNvSpPr>
          <p:nvPr>
            <p:ph type="sldImg"/>
          </p:nvPr>
        </p:nvSpPr>
        <p:spPr>
          <a:ln/>
        </p:spPr>
      </p:sp>
      <p:sp>
        <p:nvSpPr>
          <p:cNvPr id="7987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7987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BAB6A59-C030-4AB2-B9DB-A2DF9388A48F}" type="slidenum">
              <a:rPr lang="en-US" sz="1200" smtClean="0"/>
              <a:pPr eaLnBrk="1" hangingPunct="1"/>
              <a:t>23</a:t>
            </a:fld>
            <a:endParaRPr lang="en-US" sz="1200"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Slide Image Placeholder 1"/>
          <p:cNvSpPr>
            <a:spLocks noGrp="1" noRot="1" noChangeAspect="1" noTextEdit="1"/>
          </p:cNvSpPr>
          <p:nvPr>
            <p:ph type="sldImg"/>
          </p:nvPr>
        </p:nvSpPr>
        <p:spPr>
          <a:ln/>
        </p:spPr>
      </p:sp>
      <p:sp>
        <p:nvSpPr>
          <p:cNvPr id="808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090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6D4EE70-5B90-4309-8A11-C18B13E46DD1}" type="slidenum">
              <a:rPr lang="en-US" sz="1200" smtClean="0"/>
              <a:pPr eaLnBrk="1" hangingPunct="1"/>
              <a:t>24</a:t>
            </a:fld>
            <a:endParaRPr lang="en-US" sz="1200"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Slide Image Placeholder 1"/>
          <p:cNvSpPr>
            <a:spLocks noGrp="1" noRot="1" noChangeAspect="1" noTextEdit="1"/>
          </p:cNvSpPr>
          <p:nvPr>
            <p:ph type="sldImg"/>
          </p:nvPr>
        </p:nvSpPr>
        <p:spPr>
          <a:ln/>
        </p:spPr>
      </p:sp>
      <p:sp>
        <p:nvSpPr>
          <p:cNvPr id="819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192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3AA0DA6-518C-4994-B196-95851539C32A}" type="slidenum">
              <a:rPr lang="en-US" sz="1200" smtClean="0"/>
              <a:pPr eaLnBrk="1" hangingPunct="1"/>
              <a:t>25</a:t>
            </a:fld>
            <a:endParaRPr lang="en-US" sz="1200"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a:ln/>
        </p:spPr>
      </p:sp>
      <p:sp>
        <p:nvSpPr>
          <p:cNvPr id="829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29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0DA84E5-E6D0-42FB-A714-C859B50A9281}" type="slidenum">
              <a:rPr lang="en-US" sz="1200" smtClean="0"/>
              <a:pPr eaLnBrk="1" hangingPunct="1"/>
              <a:t>26</a:t>
            </a:fld>
            <a:endParaRPr lang="en-US" sz="1200" smtClean="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Slide Image Placeholder 1"/>
          <p:cNvSpPr>
            <a:spLocks noGrp="1" noRot="1" noChangeAspect="1" noTextEdit="1"/>
          </p:cNvSpPr>
          <p:nvPr>
            <p:ph type="sldImg"/>
          </p:nvPr>
        </p:nvSpPr>
        <p:spPr>
          <a:ln/>
        </p:spPr>
      </p:sp>
      <p:sp>
        <p:nvSpPr>
          <p:cNvPr id="8397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397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E4AA60A-D555-4192-9CD9-55F5E10BC774}" type="slidenum">
              <a:rPr lang="en-US" sz="1200" smtClean="0"/>
              <a:pPr eaLnBrk="1" hangingPunct="1"/>
              <a:t>27</a:t>
            </a:fld>
            <a:endParaRPr lang="en-US" sz="1200"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Slide Image Placeholder 1"/>
          <p:cNvSpPr>
            <a:spLocks noGrp="1" noRot="1" noChangeAspect="1" noTextEdit="1"/>
          </p:cNvSpPr>
          <p:nvPr>
            <p:ph type="sldImg"/>
          </p:nvPr>
        </p:nvSpPr>
        <p:spPr>
          <a:ln/>
        </p:spPr>
      </p:sp>
      <p:sp>
        <p:nvSpPr>
          <p:cNvPr id="849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49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8181EF04-1285-48C8-A8E8-B9DCD9423D64}" type="slidenum">
              <a:rPr lang="en-US" sz="1200" smtClean="0"/>
              <a:pPr eaLnBrk="1" hangingPunct="1"/>
              <a:t>28</a:t>
            </a:fld>
            <a:endParaRPr lang="en-US" sz="1200"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Slide Image Placeholder 1"/>
          <p:cNvSpPr>
            <a:spLocks noGrp="1" noRot="1" noChangeAspect="1" noTextEdit="1"/>
          </p:cNvSpPr>
          <p:nvPr>
            <p:ph type="sldImg"/>
          </p:nvPr>
        </p:nvSpPr>
        <p:spPr>
          <a:ln/>
        </p:spPr>
      </p:sp>
      <p:sp>
        <p:nvSpPr>
          <p:cNvPr id="860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60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86B5E1F-170F-4FEF-ACD3-B3403287B59D}" type="slidenum">
              <a:rPr lang="en-US" sz="1200" smtClean="0"/>
              <a:pPr eaLnBrk="1" hangingPunct="1"/>
              <a:t>29</a:t>
            </a:fld>
            <a:endParaRPr lang="en-US" sz="1200"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Slide Image Placeholder 1"/>
          <p:cNvSpPr>
            <a:spLocks noGrp="1" noRot="1" noChangeAspect="1" noTextEdit="1"/>
          </p:cNvSpPr>
          <p:nvPr>
            <p:ph type="sldImg"/>
          </p:nvPr>
        </p:nvSpPr>
        <p:spPr>
          <a:ln/>
        </p:spPr>
      </p:sp>
      <p:sp>
        <p:nvSpPr>
          <p:cNvPr id="870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70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9997D9F-45D3-4EB9-801D-4BA9169BE2E0}" type="slidenum">
              <a:rPr lang="en-US" sz="1200" smtClean="0"/>
              <a:pPr eaLnBrk="1" hangingPunct="1"/>
              <a:t>30</a:t>
            </a:fld>
            <a:endParaRPr lang="en-US" sz="120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5939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2617E78-291C-485F-91E1-3D35F455AAA9}" type="slidenum">
              <a:rPr lang="en-US" sz="1200" smtClean="0"/>
              <a:pPr eaLnBrk="1" hangingPunct="1"/>
              <a:t>4</a:t>
            </a:fld>
            <a:endParaRPr lang="en-US" sz="1200"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Slide Image Placeholder 1"/>
          <p:cNvSpPr>
            <a:spLocks noGrp="1" noRot="1" noChangeAspect="1" noTextEdit="1"/>
          </p:cNvSpPr>
          <p:nvPr>
            <p:ph type="sldImg"/>
          </p:nvPr>
        </p:nvSpPr>
        <p:spPr>
          <a:ln/>
        </p:spPr>
      </p:sp>
      <p:sp>
        <p:nvSpPr>
          <p:cNvPr id="880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80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265226B-08A7-4A54-91EF-728449204F65}" type="slidenum">
              <a:rPr lang="en-US" sz="1200" smtClean="0"/>
              <a:pPr eaLnBrk="1" hangingPunct="1"/>
              <a:t>31</a:t>
            </a:fld>
            <a:endParaRPr lang="en-US" sz="1200" smtClean="0"/>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Slide Image Placeholder 1"/>
          <p:cNvSpPr>
            <a:spLocks noGrp="1" noRot="1" noChangeAspect="1" noTextEdit="1"/>
          </p:cNvSpPr>
          <p:nvPr>
            <p:ph type="sldImg"/>
          </p:nvPr>
        </p:nvSpPr>
        <p:spPr>
          <a:ln/>
        </p:spPr>
      </p:sp>
      <p:sp>
        <p:nvSpPr>
          <p:cNvPr id="890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890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C6B4B97-1B55-4067-B9B9-10D453902044}" type="slidenum">
              <a:rPr lang="en-US" sz="1200" smtClean="0"/>
              <a:pPr eaLnBrk="1" hangingPunct="1"/>
              <a:t>32</a:t>
            </a:fld>
            <a:endParaRPr lang="en-US" sz="1200" smtClean="0"/>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Slide Image Placeholder 1"/>
          <p:cNvSpPr>
            <a:spLocks noGrp="1" noRot="1" noChangeAspect="1" noTextEdit="1"/>
          </p:cNvSpPr>
          <p:nvPr>
            <p:ph type="sldImg"/>
          </p:nvPr>
        </p:nvSpPr>
        <p:spPr>
          <a:ln/>
        </p:spPr>
      </p:sp>
      <p:sp>
        <p:nvSpPr>
          <p:cNvPr id="901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01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16C369AF-5082-4CC3-A957-8CFE51B00006}" type="slidenum">
              <a:rPr lang="en-US" sz="1200" smtClean="0"/>
              <a:pPr eaLnBrk="1" hangingPunct="1"/>
              <a:t>33</a:t>
            </a:fld>
            <a:endParaRPr lang="en-US" sz="1200" smtClean="0"/>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Slide Image Placeholder 1"/>
          <p:cNvSpPr>
            <a:spLocks noGrp="1" noRot="1" noChangeAspect="1" noTextEdit="1"/>
          </p:cNvSpPr>
          <p:nvPr>
            <p:ph type="sldImg"/>
          </p:nvPr>
        </p:nvSpPr>
        <p:spPr>
          <a:ln/>
        </p:spPr>
      </p:sp>
      <p:sp>
        <p:nvSpPr>
          <p:cNvPr id="911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11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310E3F89-4DE8-4041-9F31-4466168E9CA7}" type="slidenum">
              <a:rPr lang="en-US" sz="1200" smtClean="0"/>
              <a:pPr eaLnBrk="1" hangingPunct="1"/>
              <a:t>34</a:t>
            </a:fld>
            <a:endParaRPr lang="en-US" sz="1200" smtClean="0"/>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216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90C9680-2B30-4A9A-B82D-21A9C2356397}" type="slidenum">
              <a:rPr lang="en-US" sz="1200" smtClean="0"/>
              <a:pPr eaLnBrk="1" hangingPunct="1"/>
              <a:t>35</a:t>
            </a:fld>
            <a:endParaRPr lang="en-US" sz="1200" smtClean="0"/>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Slide Image Placeholder 1"/>
          <p:cNvSpPr>
            <a:spLocks noGrp="1" noRot="1" noChangeAspect="1" noTextEdit="1"/>
          </p:cNvSpPr>
          <p:nvPr>
            <p:ph type="sldImg"/>
          </p:nvPr>
        </p:nvSpPr>
        <p:spPr>
          <a:ln/>
        </p:spPr>
      </p:sp>
      <p:sp>
        <p:nvSpPr>
          <p:cNvPr id="9318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318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689BD03-B754-4285-AD8B-72FB557464F0}" type="slidenum">
              <a:rPr lang="en-US" sz="1200" smtClean="0"/>
              <a:pPr eaLnBrk="1" hangingPunct="1"/>
              <a:t>36</a:t>
            </a:fld>
            <a:endParaRPr lang="en-US" sz="120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Image Placeholder 1"/>
          <p:cNvSpPr>
            <a:spLocks noGrp="1" noRot="1" noChangeAspect="1" noTextEdit="1"/>
          </p:cNvSpPr>
          <p:nvPr>
            <p:ph type="sldImg"/>
          </p:nvPr>
        </p:nvSpPr>
        <p:spPr>
          <a:ln/>
        </p:spPr>
      </p:sp>
      <p:sp>
        <p:nvSpPr>
          <p:cNvPr id="9421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421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DDD243A6-1FB9-4138-BC11-FDCDE1DFFCA7}" type="slidenum">
              <a:rPr lang="en-US" sz="1200" smtClean="0"/>
              <a:pPr eaLnBrk="1" hangingPunct="1"/>
              <a:t>37</a:t>
            </a:fld>
            <a:endParaRPr lang="en-US" sz="1200" smtClean="0"/>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Slide Image Placeholder 1"/>
          <p:cNvSpPr>
            <a:spLocks noGrp="1" noRot="1" noChangeAspect="1" noTextEdit="1"/>
          </p:cNvSpPr>
          <p:nvPr>
            <p:ph type="sldImg"/>
          </p:nvPr>
        </p:nvSpPr>
        <p:spPr>
          <a:ln/>
        </p:spPr>
      </p:sp>
      <p:sp>
        <p:nvSpPr>
          <p:cNvPr id="9523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523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315BE04-0F56-4858-996F-982DA0F1DA50}" type="slidenum">
              <a:rPr lang="en-US" sz="1200" smtClean="0"/>
              <a:pPr eaLnBrk="1" hangingPunct="1"/>
              <a:t>38</a:t>
            </a:fld>
            <a:endParaRPr lang="en-US" sz="1200" smtClean="0"/>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a:ln/>
        </p:spPr>
      </p:sp>
      <p:sp>
        <p:nvSpPr>
          <p:cNvPr id="962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626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EFF0EA1E-BBBA-4C83-B52B-F05A019C2B84}" type="slidenum">
              <a:rPr lang="en-US" sz="1200" smtClean="0"/>
              <a:pPr eaLnBrk="1" hangingPunct="1"/>
              <a:t>39</a:t>
            </a:fld>
            <a:endParaRPr lang="en-US" sz="1200"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Slide Image Placeholder 1"/>
          <p:cNvSpPr>
            <a:spLocks noGrp="1" noRot="1" noChangeAspect="1" noTextEdit="1"/>
          </p:cNvSpPr>
          <p:nvPr>
            <p:ph type="sldImg"/>
          </p:nvPr>
        </p:nvSpPr>
        <p:spPr>
          <a:ln/>
        </p:spPr>
      </p:sp>
      <p:sp>
        <p:nvSpPr>
          <p:cNvPr id="9728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728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5BEA121-CB51-4E14-A7D9-2F403D924394}" type="slidenum">
              <a:rPr lang="en-US" sz="1200" smtClean="0"/>
              <a:pPr eaLnBrk="1" hangingPunct="1"/>
              <a:t>40</a:t>
            </a:fld>
            <a:endParaRPr lang="en-US" sz="1200"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042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4845D8BA-AC0B-4BBD-B377-9E5B6AB65110}" type="slidenum">
              <a:rPr lang="en-US" sz="1200" smtClean="0"/>
              <a:pPr eaLnBrk="1" hangingPunct="1"/>
              <a:t>5</a:t>
            </a:fld>
            <a:endParaRPr lang="en-US" sz="1200" smtClean="0"/>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Slide Image Placeholder 1"/>
          <p:cNvSpPr>
            <a:spLocks noGrp="1" noRot="1" noChangeAspect="1" noTextEdit="1"/>
          </p:cNvSpPr>
          <p:nvPr>
            <p:ph type="sldImg"/>
          </p:nvPr>
        </p:nvSpPr>
        <p:spPr>
          <a:ln/>
        </p:spPr>
      </p:sp>
      <p:sp>
        <p:nvSpPr>
          <p:cNvPr id="9830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830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73CE76D9-8ED9-435F-A3F1-5C0543E10FCF}" type="slidenum">
              <a:rPr lang="en-US" sz="1200" smtClean="0"/>
              <a:pPr eaLnBrk="1" hangingPunct="1"/>
              <a:t>41</a:t>
            </a:fld>
            <a:endParaRPr lang="en-US" sz="1200"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Slide Image Placeholder 1"/>
          <p:cNvSpPr>
            <a:spLocks noGrp="1" noRot="1" noChangeAspect="1" noTextEdit="1"/>
          </p:cNvSpPr>
          <p:nvPr>
            <p:ph type="sldImg"/>
          </p:nvPr>
        </p:nvSpPr>
        <p:spPr>
          <a:ln/>
        </p:spPr>
      </p:sp>
      <p:sp>
        <p:nvSpPr>
          <p:cNvPr id="9933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9933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2722A871-30DE-453D-A556-B6E849DF835A}" type="slidenum">
              <a:rPr lang="en-US" sz="1200" smtClean="0"/>
              <a:pPr eaLnBrk="1" hangingPunct="1"/>
              <a:t>42</a:t>
            </a:fld>
            <a:endParaRPr lang="en-US" sz="1200" smtClean="0"/>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Slide Image Placeholder 1"/>
          <p:cNvSpPr>
            <a:spLocks noGrp="1" noRot="1" noChangeAspect="1" noTextEdit="1"/>
          </p:cNvSpPr>
          <p:nvPr>
            <p:ph type="sldImg"/>
          </p:nvPr>
        </p:nvSpPr>
        <p:spPr>
          <a:ln/>
        </p:spPr>
      </p:sp>
      <p:sp>
        <p:nvSpPr>
          <p:cNvPr id="10035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035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519B3A34-1B47-4442-B85D-140A4CEE6B5A}" type="slidenum">
              <a:rPr lang="en-US" sz="1200" smtClean="0"/>
              <a:pPr eaLnBrk="1" hangingPunct="1"/>
              <a:t>43</a:t>
            </a:fld>
            <a:endParaRPr lang="en-US" sz="1200" smtClean="0"/>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Slide Image Placeholder 1"/>
          <p:cNvSpPr>
            <a:spLocks noGrp="1" noRot="1" noChangeAspect="1" noTextEdit="1"/>
          </p:cNvSpPr>
          <p:nvPr>
            <p:ph type="sldImg"/>
          </p:nvPr>
        </p:nvSpPr>
        <p:spPr>
          <a:ln/>
        </p:spPr>
      </p:sp>
      <p:sp>
        <p:nvSpPr>
          <p:cNvPr id="10137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10138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207B505-E20E-4C2D-AF22-47CEB5B050A4}" type="slidenum">
              <a:rPr lang="en-US" sz="1200" smtClean="0"/>
              <a:pPr eaLnBrk="1" hangingPunct="1"/>
              <a:t>44</a:t>
            </a:fld>
            <a:endParaRPr lang="en-US" sz="1200"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Slide Image Placeholder 1"/>
          <p:cNvSpPr>
            <a:spLocks noGrp="1" noRot="1" noChangeAspect="1" noTextEdit="1"/>
          </p:cNvSpPr>
          <p:nvPr>
            <p:ph type="sldImg"/>
          </p:nvPr>
        </p:nvSpPr>
        <p:spPr>
          <a:ln/>
        </p:spPr>
      </p:sp>
      <p:sp>
        <p:nvSpPr>
          <p:cNvPr id="614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1444"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0063F779-85B6-4298-AF50-F8AD382F95F3}" type="slidenum">
              <a:rPr lang="en-US" sz="1200" smtClean="0"/>
              <a:pPr eaLnBrk="1" hangingPunct="1"/>
              <a:t>6</a:t>
            </a:fld>
            <a:endParaRPr lang="en-US" sz="1200"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Slide Image Placeholder 1"/>
          <p:cNvSpPr>
            <a:spLocks noGrp="1" noRot="1" noChangeAspect="1" noTextEdit="1"/>
          </p:cNvSpPr>
          <p:nvPr>
            <p:ph type="sldImg"/>
          </p:nvPr>
        </p:nvSpPr>
        <p:spPr>
          <a:ln/>
        </p:spPr>
      </p:sp>
      <p:sp>
        <p:nvSpPr>
          <p:cNvPr id="6246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246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947A5962-635F-4C76-AF3A-B18913355AF3}" type="slidenum">
              <a:rPr lang="en-US" sz="1200" smtClean="0"/>
              <a:pPr eaLnBrk="1" hangingPunct="1"/>
              <a:t>7</a:t>
            </a:fld>
            <a:endParaRPr lang="en-US" sz="120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a:ln/>
        </p:spPr>
      </p:sp>
      <p:sp>
        <p:nvSpPr>
          <p:cNvPr id="63491"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3492"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C6BFDAD6-3611-4745-B1FF-3F63E01458A0}" type="slidenum">
              <a:rPr lang="en-US" sz="1200" smtClean="0"/>
              <a:pPr eaLnBrk="1" hangingPunct="1"/>
              <a:t>8</a:t>
            </a:fld>
            <a:endParaRPr lang="en-US" sz="1200"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Image Placeholder 1"/>
          <p:cNvSpPr>
            <a:spLocks noGrp="1" noRot="1" noChangeAspect="1" noTextEdit="1"/>
          </p:cNvSpPr>
          <p:nvPr>
            <p:ph type="sldImg"/>
          </p:nvPr>
        </p:nvSpPr>
        <p:spPr>
          <a:ln/>
        </p:spPr>
      </p:sp>
      <p:sp>
        <p:nvSpPr>
          <p:cNvPr id="64515"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4516"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F532580D-6C92-4A59-9562-A90FA59E0C69}" type="slidenum">
              <a:rPr lang="en-US" sz="1200" smtClean="0"/>
              <a:pPr eaLnBrk="1" hangingPunct="1"/>
              <a:t>9</a:t>
            </a:fld>
            <a:endParaRPr lang="en-US" sz="120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Slide Image Placeholder 1"/>
          <p:cNvSpPr>
            <a:spLocks noGrp="1" noRot="1" noChangeAspect="1" noTextEdit="1"/>
          </p:cNvSpPr>
          <p:nvPr>
            <p:ph type="sldImg"/>
          </p:nvPr>
        </p:nvSpPr>
        <p:spPr>
          <a:ln/>
        </p:spPr>
      </p:sp>
      <p:sp>
        <p:nvSpPr>
          <p:cNvPr id="6553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
        <p:nvSpPr>
          <p:cNvPr id="65540"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fld id="{BF2D81F8-E84C-4FFF-B007-D8505DD639EF}" type="slidenum">
              <a:rPr lang="en-US" sz="1200" smtClean="0"/>
              <a:pPr eaLnBrk="1" hangingPunct="1"/>
              <a:t>10</a:t>
            </a:fld>
            <a:endParaRPr lang="en-US" sz="120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081565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21365394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420023649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icture">
    <p:spTree>
      <p:nvGrpSpPr>
        <p:cNvPr id="1" name=""/>
        <p:cNvGrpSpPr/>
        <p:nvPr/>
      </p:nvGrpSpPr>
      <p:grpSpPr>
        <a:xfrm>
          <a:off x="0" y="0"/>
          <a:ext cx="0" cy="0"/>
          <a:chOff x="0" y="0"/>
          <a:chExt cx="0" cy="0"/>
        </a:xfrm>
      </p:grpSpPr>
      <p:sp>
        <p:nvSpPr>
          <p:cNvPr id="4" name="Rectangle 5"/>
          <p:cNvSpPr>
            <a:spLocks noChangeArrowheads="1"/>
          </p:cNvSpPr>
          <p:nvPr userDrawn="1"/>
        </p:nvSpPr>
        <p:spPr bwMode="auto">
          <a:xfrm>
            <a:off x="838200" y="361950"/>
            <a:ext cx="8305800" cy="166688"/>
          </a:xfrm>
          <a:prstGeom prst="rect">
            <a:avLst/>
          </a:prstGeom>
          <a:solidFill>
            <a:srgbClr val="9AA50B"/>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5" name="Rectangle 6"/>
          <p:cNvSpPr>
            <a:spLocks noChangeArrowheads="1"/>
          </p:cNvSpPr>
          <p:nvPr userDrawn="1"/>
        </p:nvSpPr>
        <p:spPr bwMode="auto">
          <a:xfrm>
            <a:off x="0" y="0"/>
            <a:ext cx="9144000" cy="452438"/>
          </a:xfrm>
          <a:prstGeom prst="rect">
            <a:avLst/>
          </a:prstGeom>
          <a:solidFill>
            <a:srgbClr val="AFBB0D"/>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6" name="AutoShape 12"/>
          <p:cNvSpPr>
            <a:spLocks noChangeArrowheads="1"/>
          </p:cNvSpPr>
          <p:nvPr userDrawn="1"/>
        </p:nvSpPr>
        <p:spPr bwMode="auto">
          <a:xfrm rot="10800000">
            <a:off x="228600" y="450850"/>
            <a:ext cx="963613" cy="361950"/>
          </a:xfrm>
          <a:prstGeom prst="triangle">
            <a:avLst>
              <a:gd name="adj" fmla="val 50000"/>
            </a:avLst>
          </a:prstGeom>
          <a:solidFill>
            <a:srgbClr val="AFBB0D"/>
          </a:solidFill>
          <a:ln>
            <a:noFill/>
          </a:ln>
          <a:effectLst>
            <a:outerShdw dist="35921" dir="2700000" algn="ctr" rotWithShape="0">
              <a:schemeClr val="bg2">
                <a:alpha val="50000"/>
              </a:schemeClr>
            </a:outerShdw>
          </a:effectLst>
          <a:extLs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p>
        </p:txBody>
      </p:sp>
      <p:sp>
        <p:nvSpPr>
          <p:cNvPr id="9" name="Text Placeholder 8"/>
          <p:cNvSpPr>
            <a:spLocks noGrp="1"/>
          </p:cNvSpPr>
          <p:nvPr>
            <p:ph type="body" sz="quarter" idx="10"/>
          </p:nvPr>
        </p:nvSpPr>
        <p:spPr>
          <a:xfrm>
            <a:off x="165100" y="165100"/>
            <a:ext cx="1739900" cy="520700"/>
          </a:xfrm>
          <a:prstGeom prst="rect">
            <a:avLst/>
          </a:prstGeom>
        </p:spPr>
        <p:txBody>
          <a:bodyPr/>
          <a:lstStyle>
            <a:lvl1pPr>
              <a:buNone/>
              <a:defRPr sz="2000">
                <a:solidFill>
                  <a:srgbClr val="FFCC00"/>
                </a:solidFill>
                <a:latin typeface="Arial Narrow" pitchFamily="34" charset="0"/>
              </a:defRPr>
            </a:lvl1pPr>
            <a:lvl2pPr algn="l">
              <a:buNone/>
              <a:defRPr sz="2000">
                <a:solidFill>
                  <a:srgbClr val="FFCC00"/>
                </a:solidFill>
                <a:latin typeface="Arial Narrow" pitchFamily="34" charset="0"/>
              </a:defRPr>
            </a:lvl2pPr>
            <a:lvl3pPr>
              <a:buNone/>
              <a:defRPr sz="2000">
                <a:solidFill>
                  <a:srgbClr val="FFCC00"/>
                </a:solidFill>
                <a:latin typeface="Arial Narrow" pitchFamily="34" charset="0"/>
              </a:defRPr>
            </a:lvl3pPr>
            <a:lvl4pPr>
              <a:buNone/>
              <a:defRPr sz="2000">
                <a:solidFill>
                  <a:srgbClr val="FFCC00"/>
                </a:solidFill>
                <a:latin typeface="Arial Narrow" pitchFamily="34" charset="0"/>
              </a:defRPr>
            </a:lvl4pPr>
            <a:lvl5pPr>
              <a:buNone/>
              <a:defRPr sz="2000">
                <a:solidFill>
                  <a:srgbClr val="FFCC00"/>
                </a:solidFill>
                <a:latin typeface="Arial Narrow"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1" name="Text Placeholder 10"/>
          <p:cNvSpPr>
            <a:spLocks noGrp="1"/>
          </p:cNvSpPr>
          <p:nvPr>
            <p:ph type="body" sz="quarter" idx="11"/>
          </p:nvPr>
        </p:nvSpPr>
        <p:spPr>
          <a:xfrm>
            <a:off x="2463800" y="139700"/>
            <a:ext cx="6667500" cy="482600"/>
          </a:xfrm>
          <a:prstGeom prst="rect">
            <a:avLst/>
          </a:prstGeom>
        </p:spPr>
        <p:txBody>
          <a:bodyPr/>
          <a:lstStyle>
            <a:lvl1pPr algn="r">
              <a:buNone/>
              <a:defRPr sz="2000" b="1">
                <a:solidFill>
                  <a:schemeClr val="tx1"/>
                </a:solidFill>
                <a:latin typeface="Arial Narrow" pitchFamily="34"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42461700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616309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2093163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0563614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8" name="Footer Placeholder 7"/>
          <p:cNvSpPr>
            <a:spLocks noGrp="1"/>
          </p:cNvSpPr>
          <p:nvPr>
            <p:ph type="ftr" sz="quarter" idx="11"/>
          </p:nvPr>
        </p:nvSpPr>
        <p:spPr/>
        <p:txBody>
          <a:bodyPr/>
          <a:lstStyle/>
          <a:p>
            <a:endParaRPr kumimoji="0" lang="en-US"/>
          </a:p>
        </p:txBody>
      </p:sp>
      <p:sp>
        <p:nvSpPr>
          <p:cNvPr id="9" name="Slide Number Placeholder 8"/>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6295866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4" name="Footer Placeholder 3"/>
          <p:cNvSpPr>
            <a:spLocks noGrp="1"/>
          </p:cNvSpPr>
          <p:nvPr>
            <p:ph type="ftr" sz="quarter" idx="11"/>
          </p:nvPr>
        </p:nvSpPr>
        <p:spPr/>
        <p:txBody>
          <a:bodyPr/>
          <a:lstStyle/>
          <a:p>
            <a:endParaRPr kumimoji="0" lang="en-US"/>
          </a:p>
        </p:txBody>
      </p:sp>
      <p:sp>
        <p:nvSpPr>
          <p:cNvPr id="5" name="Slide Number Placeholder 4"/>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590363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9137182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12576886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eaLnBrk="1" latinLnBrk="0" hangingPunct="1"/>
            <a:fld id="{C699CB88-5E1A-4FAC-892A-60949ACB1F6F}" type="datetimeFigureOut">
              <a:rPr lang="en-US" smtClean="0"/>
              <a:pPr eaLnBrk="1" latinLnBrk="0" hangingPunct="1"/>
              <a:t>11/15/2012</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491644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eaLnBrk="1" latinLnBrk="0" hangingPunct="1"/>
            <a:fld id="{C699CB88-5E1A-4FAC-892A-60949ACB1F6F}" type="datetimeFigureOut">
              <a:rPr lang="en-US" smtClean="0"/>
              <a:pPr eaLnBrk="1" latinLnBrk="0" hangingPunct="1"/>
              <a:t>11/15/2012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0"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974DF9-AD47-4691-BA21-BBFCE3637A9A}" type="slidenum">
              <a:rPr kumimoji="0" lang="en-US" smtClean="0"/>
              <a:pPr eaLnBrk="1" latinLnBrk="0" hangingPunct="1"/>
              <a:t>‹#›</a:t>
            </a:fld>
            <a:endParaRPr kumimoji="0" lang="en-US"/>
          </a:p>
        </p:txBody>
      </p:sp>
    </p:spTree>
    <p:extLst>
      <p:ext uri="{BB962C8B-B14F-4D97-AF65-F5344CB8AC3E}">
        <p14:creationId xmlns:p14="http://schemas.microsoft.com/office/powerpoint/2010/main" val="315061400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www.msnbc.msn.com/ID/6979897/"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4.xml"/><Relationship Id="rId1" Type="http://schemas.openxmlformats.org/officeDocument/2006/relationships/slideLayout" Target="../slideLayouts/slideLayout1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8.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0.xml"/><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4" name="Text Box 14"/>
          <p:cNvSpPr txBox="1">
            <a:spLocks noGrp="1" noChangeArrowheads="1"/>
          </p:cNvSpPr>
          <p:nvPr>
            <p:ph type="ctrTitle"/>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Times New Roman" pitchFamily="18" charset="0"/>
              </a:defRPr>
            </a:lvl1pPr>
            <a:lvl2pPr marL="742950" indent="-285750"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eaLnBrk="1" hangingPunct="1">
              <a:spcBef>
                <a:spcPct val="50000"/>
              </a:spcBef>
            </a:pPr>
            <a:r>
              <a:rPr lang="en-US" sz="4400" dirty="0">
                <a:solidFill>
                  <a:srgbClr val="729A00"/>
                </a:solidFill>
                <a:latin typeface="Arial Narrow" pitchFamily="34" charset="0"/>
              </a:rPr>
              <a:t>PROTECTING INFORMATION RESOURCES</a:t>
            </a:r>
          </a:p>
        </p:txBody>
      </p:sp>
    </p:spTree>
    <p:extLst>
      <p:ext uri="{BB962C8B-B14F-4D97-AF65-F5344CB8AC3E}">
        <p14:creationId xmlns:p14="http://schemas.microsoft.com/office/powerpoint/2010/main" val="39820562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mtClean="0"/>
              <a:t>Computer and Network Security: Basic Safeguards (cont’d.)</a:t>
            </a:r>
          </a:p>
        </p:txBody>
      </p:sp>
      <p:sp>
        <p:nvSpPr>
          <p:cNvPr id="16387" name="Content Placeholder 2"/>
          <p:cNvSpPr>
            <a:spLocks noGrp="1"/>
          </p:cNvSpPr>
          <p:nvPr>
            <p:ph idx="1"/>
          </p:nvPr>
        </p:nvSpPr>
        <p:spPr bwMode="auto">
          <a:xfrm>
            <a:off x="457200" y="1917700"/>
            <a:ext cx="8229600" cy="4208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r>
              <a:rPr lang="en-US" smtClean="0"/>
              <a:t>Comprehensive security system </a:t>
            </a:r>
          </a:p>
          <a:p>
            <a:pPr lvl="1"/>
            <a:r>
              <a:rPr lang="en-US" smtClean="0"/>
              <a:t>Includes hardware, software, procedures, and personnel that collectively protect information resources </a:t>
            </a:r>
          </a:p>
          <a:p>
            <a:r>
              <a:rPr lang="en-US" b="1" smtClean="0"/>
              <a:t>Confidentiality </a:t>
            </a:r>
          </a:p>
          <a:p>
            <a:pPr lvl="1"/>
            <a:r>
              <a:rPr lang="en-US" smtClean="0"/>
              <a:t>System must not allow disclosing information to anyone who isn’t authorized to access it</a:t>
            </a:r>
          </a:p>
          <a:p>
            <a:pPr lvl="1"/>
            <a:r>
              <a:rPr lang="en-US" smtClean="0"/>
              <a:t>Secure government agencies</a:t>
            </a:r>
          </a:p>
          <a:p>
            <a:pPr lvl="1"/>
            <a:r>
              <a:rPr lang="en-US" smtClean="0"/>
              <a:t>Businesses</a:t>
            </a:r>
          </a:p>
          <a:p>
            <a:pPr lvl="1"/>
            <a:r>
              <a:rPr lang="en-US" smtClean="0"/>
              <a:t>E-commerce</a:t>
            </a:r>
          </a:p>
          <a:p>
            <a:pPr lvl="1"/>
            <a:endParaRPr lang="en-US" smtClean="0"/>
          </a:p>
        </p:txBody>
      </p:sp>
    </p:spTree>
    <p:extLst>
      <p:ext uri="{BB962C8B-B14F-4D97-AF65-F5344CB8AC3E}">
        <p14:creationId xmlns:p14="http://schemas.microsoft.com/office/powerpoint/2010/main" val="37408594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4"/>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mtClean="0"/>
              <a:t>Computer and Network Security: Basic Safeguards (cont’d.)</a:t>
            </a:r>
          </a:p>
        </p:txBody>
      </p:sp>
      <p:sp>
        <p:nvSpPr>
          <p:cNvPr id="17411" name="Content Placeholder 2"/>
          <p:cNvSpPr>
            <a:spLocks noGrp="1"/>
          </p:cNvSpPr>
          <p:nvPr>
            <p:ph idx="1"/>
          </p:nvPr>
        </p:nvSpPr>
        <p:spPr bwMode="auto">
          <a:xfrm>
            <a:off x="457200" y="1917700"/>
            <a:ext cx="8229600" cy="42084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b="1" smtClean="0"/>
              <a:t>Integrity </a:t>
            </a:r>
          </a:p>
          <a:p>
            <a:pPr lvl="1"/>
            <a:r>
              <a:rPr lang="en-US" smtClean="0"/>
              <a:t>Ensures the accuracy of information resources in an organization </a:t>
            </a:r>
          </a:p>
          <a:p>
            <a:pPr lvl="1"/>
            <a:r>
              <a:rPr lang="en-US" smtClean="0"/>
              <a:t>Financial transactions</a:t>
            </a:r>
          </a:p>
          <a:p>
            <a:r>
              <a:rPr lang="en-US" b="1" smtClean="0"/>
              <a:t>Availability </a:t>
            </a:r>
          </a:p>
          <a:p>
            <a:pPr lvl="1"/>
            <a:r>
              <a:rPr lang="en-US" smtClean="0"/>
              <a:t>Ensures that computers and networks are operating</a:t>
            </a:r>
          </a:p>
          <a:p>
            <a:pPr lvl="1"/>
            <a:r>
              <a:rPr lang="en-US" smtClean="0"/>
              <a:t>Authorized users can access the information they need </a:t>
            </a:r>
          </a:p>
        </p:txBody>
      </p:sp>
    </p:spTree>
    <p:extLst>
      <p:ext uri="{BB962C8B-B14F-4D97-AF65-F5344CB8AC3E}">
        <p14:creationId xmlns:p14="http://schemas.microsoft.com/office/powerpoint/2010/main" val="104516309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4"/>
          <p:cNvSpPr>
            <a:spLocks noGrp="1"/>
          </p:cNvSpPr>
          <p:nvPr>
            <p:ph type="title"/>
          </p:nvPr>
        </p:nvSpPr>
        <p:spPr bwMode="auto">
          <a:xfrm>
            <a:off x="457200" y="-13855"/>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sz="2800" dirty="0" smtClean="0"/>
              <a:t>Computer and Network Security: Basic Safeguards (cont’d.)</a:t>
            </a:r>
          </a:p>
        </p:txBody>
      </p:sp>
      <p:sp>
        <p:nvSpPr>
          <p:cNvPr id="19459" name="Content Placeholder 2"/>
          <p:cNvSpPr>
            <a:spLocks noGrp="1"/>
          </p:cNvSpPr>
          <p:nvPr>
            <p:ph idx="1"/>
          </p:nvPr>
        </p:nvSpPr>
        <p:spPr bwMode="auto">
          <a:xfrm>
            <a:off x="228600" y="990600"/>
            <a:ext cx="8458200" cy="556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r>
              <a:rPr lang="en-US" dirty="0" smtClean="0"/>
              <a:t>Three levels of security</a:t>
            </a:r>
          </a:p>
          <a:p>
            <a:pPr lvl="1"/>
            <a:r>
              <a:rPr lang="en-US" dirty="0" smtClean="0"/>
              <a:t>Level 1: front-end </a:t>
            </a:r>
            <a:r>
              <a:rPr lang="en-US" dirty="0" smtClean="0"/>
              <a:t>servers</a:t>
            </a:r>
          </a:p>
          <a:p>
            <a:pPr lvl="2"/>
            <a:r>
              <a:rPr lang="en-US" dirty="0" smtClean="0"/>
              <a:t>Available to both internal and external users. E-mail and Web servers</a:t>
            </a:r>
          </a:p>
          <a:p>
            <a:pPr lvl="2"/>
            <a:r>
              <a:rPr lang="en-US" dirty="0" smtClean="0"/>
              <a:t>Protect against unauthorized access</a:t>
            </a:r>
            <a:endParaRPr lang="en-US" dirty="0" smtClean="0"/>
          </a:p>
          <a:p>
            <a:pPr lvl="1"/>
            <a:r>
              <a:rPr lang="en-US" dirty="0" smtClean="0"/>
              <a:t>Level 2: back-end </a:t>
            </a:r>
            <a:r>
              <a:rPr lang="en-US" dirty="0" smtClean="0"/>
              <a:t>systems</a:t>
            </a:r>
          </a:p>
          <a:p>
            <a:pPr lvl="2"/>
            <a:r>
              <a:rPr lang="en-US" dirty="0" smtClean="0"/>
              <a:t>Users work stations and internal DB servers must be protected</a:t>
            </a:r>
            <a:endParaRPr lang="en-US" dirty="0" smtClean="0"/>
          </a:p>
          <a:p>
            <a:pPr lvl="1"/>
            <a:r>
              <a:rPr lang="en-US" dirty="0" smtClean="0"/>
              <a:t>Level 3: corporate </a:t>
            </a:r>
            <a:r>
              <a:rPr lang="en-US" dirty="0" smtClean="0"/>
              <a:t>network</a:t>
            </a:r>
          </a:p>
          <a:p>
            <a:pPr lvl="2"/>
            <a:r>
              <a:rPr lang="en-US" dirty="0" smtClean="0"/>
              <a:t>Protect against intrusion, </a:t>
            </a:r>
            <a:r>
              <a:rPr lang="en-US" dirty="0" err="1" smtClean="0"/>
              <a:t>DoS</a:t>
            </a:r>
            <a:r>
              <a:rPr lang="en-US" dirty="0" smtClean="0"/>
              <a:t> attacks and unauthorized access</a:t>
            </a:r>
            <a:endParaRPr lang="en-US" dirty="0" smtClean="0"/>
          </a:p>
          <a:p>
            <a:r>
              <a:rPr lang="en-US" b="1" dirty="0" smtClean="0"/>
              <a:t>Fault-tolerant systems</a:t>
            </a:r>
          </a:p>
          <a:p>
            <a:pPr lvl="1"/>
            <a:r>
              <a:rPr lang="en-US" dirty="0" smtClean="0"/>
              <a:t>Combination of hardware and software for improving reliability</a:t>
            </a:r>
          </a:p>
          <a:p>
            <a:pPr lvl="1"/>
            <a:r>
              <a:rPr lang="en-US" dirty="0" smtClean="0"/>
              <a:t>Uninterruptible power supply (UPS)</a:t>
            </a:r>
          </a:p>
          <a:p>
            <a:pPr lvl="1"/>
            <a:r>
              <a:rPr lang="en-US" dirty="0" smtClean="0"/>
              <a:t>Redundant array of independent disks (RAID) </a:t>
            </a:r>
          </a:p>
          <a:p>
            <a:pPr lvl="1"/>
            <a:r>
              <a:rPr lang="en-US" dirty="0" smtClean="0"/>
              <a:t>Mirror </a:t>
            </a:r>
            <a:r>
              <a:rPr lang="en-US" dirty="0" smtClean="0"/>
              <a:t>disks</a:t>
            </a:r>
          </a:p>
          <a:p>
            <a:pPr lvl="2"/>
            <a:r>
              <a:rPr lang="en-US" dirty="0" smtClean="0"/>
              <a:t>Uses 2 disks containing the same data so that if one fails the other is available</a:t>
            </a:r>
          </a:p>
          <a:p>
            <a:pPr lvl="2"/>
            <a:r>
              <a:rPr lang="en-US" dirty="0" smtClean="0"/>
              <a:t>Less expensive than RAID</a:t>
            </a:r>
            <a:endParaRPr lang="en-US" dirty="0" smtClean="0"/>
          </a:p>
        </p:txBody>
      </p:sp>
    </p:spTree>
    <p:extLst>
      <p:ext uri="{BB962C8B-B14F-4D97-AF65-F5344CB8AC3E}">
        <p14:creationId xmlns:p14="http://schemas.microsoft.com/office/powerpoint/2010/main" val="21935992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Security Threats: An Overview </a:t>
            </a:r>
          </a:p>
        </p:txBody>
      </p:sp>
      <p:sp>
        <p:nvSpPr>
          <p:cNvPr id="2048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Some threats can be controlled completely or partially, but some can’t be controlled </a:t>
            </a:r>
          </a:p>
          <a:p>
            <a:r>
              <a:rPr lang="en-US" smtClean="0"/>
              <a:t>Categories</a:t>
            </a:r>
          </a:p>
          <a:p>
            <a:pPr lvl="1"/>
            <a:r>
              <a:rPr lang="en-US" smtClean="0"/>
              <a:t>Unintentional</a:t>
            </a:r>
          </a:p>
          <a:p>
            <a:pPr lvl="1"/>
            <a:r>
              <a:rPr lang="en-US" smtClean="0"/>
              <a:t>Intentional </a:t>
            </a:r>
          </a:p>
        </p:txBody>
      </p:sp>
    </p:spTree>
    <p:extLst>
      <p:ext uri="{BB962C8B-B14F-4D97-AF65-F5344CB8AC3E}">
        <p14:creationId xmlns:p14="http://schemas.microsoft.com/office/powerpoint/2010/main" val="428745919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Intentional Threats </a:t>
            </a:r>
          </a:p>
        </p:txBody>
      </p:sp>
      <p:sp>
        <p:nvSpPr>
          <p:cNvPr id="21507" name="Content Placeholder 4"/>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r>
              <a:rPr lang="en-US" smtClean="0"/>
              <a:t>Viruses </a:t>
            </a:r>
          </a:p>
          <a:p>
            <a:r>
              <a:rPr lang="en-US" smtClean="0"/>
              <a:t>Worms </a:t>
            </a:r>
          </a:p>
          <a:p>
            <a:r>
              <a:rPr lang="en-US" smtClean="0"/>
              <a:t>Trojan programs </a:t>
            </a:r>
          </a:p>
          <a:p>
            <a:r>
              <a:rPr lang="en-US" smtClean="0"/>
              <a:t>Logic bombs </a:t>
            </a:r>
          </a:p>
          <a:p>
            <a:r>
              <a:rPr lang="en-US" smtClean="0"/>
              <a:t>Backdoors </a:t>
            </a:r>
          </a:p>
          <a:p>
            <a:r>
              <a:rPr lang="en-US" smtClean="0"/>
              <a:t>Blended threats (e.g., worm launched by Trojan) </a:t>
            </a:r>
          </a:p>
          <a:p>
            <a:r>
              <a:rPr lang="en-US" smtClean="0"/>
              <a:t>Rootkits </a:t>
            </a:r>
          </a:p>
          <a:p>
            <a:r>
              <a:rPr lang="en-US" smtClean="0"/>
              <a:t>Denial-of-service attacks </a:t>
            </a:r>
          </a:p>
          <a:p>
            <a:r>
              <a:rPr lang="en-US" smtClean="0"/>
              <a:t>Social engineering </a:t>
            </a:r>
          </a:p>
        </p:txBody>
      </p:sp>
    </p:spTree>
    <p:extLst>
      <p:ext uri="{BB962C8B-B14F-4D97-AF65-F5344CB8AC3E}">
        <p14:creationId xmlns:p14="http://schemas.microsoft.com/office/powerpoint/2010/main" val="3336187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Viruses</a:t>
            </a:r>
          </a:p>
        </p:txBody>
      </p:sp>
      <p:sp>
        <p:nvSpPr>
          <p:cNvPr id="2253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Type of malware </a:t>
            </a:r>
          </a:p>
          <a:p>
            <a:r>
              <a:rPr lang="en-US" smtClean="0"/>
              <a:t>Estimating the dollar amount of damage viruses cause can be difficult </a:t>
            </a:r>
          </a:p>
          <a:p>
            <a:r>
              <a:rPr lang="en-US" smtClean="0"/>
              <a:t>Usually given names </a:t>
            </a:r>
          </a:p>
          <a:p>
            <a:pPr lvl="1"/>
            <a:r>
              <a:rPr lang="en-US" smtClean="0"/>
              <a:t>I Love You, Michelangelo </a:t>
            </a:r>
          </a:p>
          <a:p>
            <a:r>
              <a:rPr lang="en-US" b="1" smtClean="0"/>
              <a:t>Virus</a:t>
            </a:r>
            <a:r>
              <a:rPr lang="en-US" smtClean="0"/>
              <a:t>: Consists of self-propagating program code that’s triggered by a specified time or event </a:t>
            </a:r>
          </a:p>
        </p:txBody>
      </p:sp>
    </p:spTree>
    <p:extLst>
      <p:ext uri="{BB962C8B-B14F-4D97-AF65-F5344CB8AC3E}">
        <p14:creationId xmlns:p14="http://schemas.microsoft.com/office/powerpoint/2010/main" val="14866159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Viruses (cont’d.)</a:t>
            </a:r>
          </a:p>
        </p:txBody>
      </p:sp>
      <p:sp>
        <p:nvSpPr>
          <p:cNvPr id="2355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smtClean="0"/>
              <a:t>Seriousness of viruses varies </a:t>
            </a:r>
          </a:p>
          <a:p>
            <a:r>
              <a:rPr lang="en-US" smtClean="0"/>
              <a:t>Transmitted through a network and e-mail attachments </a:t>
            </a:r>
          </a:p>
          <a:p>
            <a:pPr lvl="1"/>
            <a:r>
              <a:rPr lang="en-US" smtClean="0"/>
              <a:t>Bulletin or message boards </a:t>
            </a:r>
          </a:p>
          <a:p>
            <a:r>
              <a:rPr lang="en-US" smtClean="0"/>
              <a:t>Virus hoaxes </a:t>
            </a:r>
          </a:p>
          <a:p>
            <a:pPr lvl="1"/>
            <a:r>
              <a:rPr lang="en-US" smtClean="0"/>
              <a:t>Can cause as much damage as real viruses </a:t>
            </a:r>
          </a:p>
          <a:p>
            <a:r>
              <a:rPr lang="en-US" smtClean="0"/>
              <a:t>Indications of a computer infected by a virus</a:t>
            </a:r>
          </a:p>
          <a:p>
            <a:r>
              <a:rPr lang="en-US" smtClean="0"/>
              <a:t>Best measure against viruses </a:t>
            </a:r>
          </a:p>
          <a:p>
            <a:pPr lvl="1"/>
            <a:r>
              <a:rPr lang="en-US" smtClean="0"/>
              <a:t>Installing and updating antivirus programs</a:t>
            </a:r>
          </a:p>
        </p:txBody>
      </p:sp>
    </p:spTree>
    <p:extLst>
      <p:ext uri="{BB962C8B-B14F-4D97-AF65-F5344CB8AC3E}">
        <p14:creationId xmlns:p14="http://schemas.microsoft.com/office/powerpoint/2010/main" val="6152028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Worms</a:t>
            </a:r>
          </a:p>
        </p:txBody>
      </p:sp>
      <p:sp>
        <p:nvSpPr>
          <p:cNvPr id="2457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a:bodyPr>
          <a:lstStyle/>
          <a:p>
            <a:r>
              <a:rPr lang="en-US" smtClean="0"/>
              <a:t>Travels from computer to computer in a network</a:t>
            </a:r>
          </a:p>
          <a:p>
            <a:pPr lvl="1"/>
            <a:r>
              <a:rPr lang="en-US" smtClean="0"/>
              <a:t>Does not usually erase data </a:t>
            </a:r>
          </a:p>
          <a:p>
            <a:r>
              <a:rPr lang="en-US" smtClean="0"/>
              <a:t>Independent programs that can spread themselves without having to be attached to a host program </a:t>
            </a:r>
          </a:p>
          <a:p>
            <a:r>
              <a:rPr lang="en-US" smtClean="0"/>
              <a:t>Replicates into a full-blown version that eats up computing resources</a:t>
            </a:r>
          </a:p>
          <a:p>
            <a:r>
              <a:rPr lang="en-US" smtClean="0"/>
              <a:t>Well-known worms </a:t>
            </a:r>
          </a:p>
          <a:p>
            <a:pPr lvl="1"/>
            <a:r>
              <a:rPr lang="en-US" smtClean="0"/>
              <a:t>Code Red, Melissa, and Sasser </a:t>
            </a:r>
          </a:p>
        </p:txBody>
      </p:sp>
    </p:spTree>
    <p:extLst>
      <p:ext uri="{BB962C8B-B14F-4D97-AF65-F5344CB8AC3E}">
        <p14:creationId xmlns:p14="http://schemas.microsoft.com/office/powerpoint/2010/main" val="9118442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Trojan Programs and Logic Bombs</a:t>
            </a:r>
          </a:p>
        </p:txBody>
      </p:sp>
      <p:sp>
        <p:nvSpPr>
          <p:cNvPr id="2560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r>
              <a:rPr lang="en-US" b="1" smtClean="0"/>
              <a:t>Trojan program</a:t>
            </a:r>
          </a:p>
          <a:p>
            <a:pPr lvl="1"/>
            <a:r>
              <a:rPr lang="en-US" smtClean="0"/>
              <a:t>Named after the Trojan horse the Greeks used to enter Troy during the Trojan War </a:t>
            </a:r>
          </a:p>
          <a:p>
            <a:pPr lvl="1"/>
            <a:r>
              <a:rPr lang="en-US" smtClean="0"/>
              <a:t>Contains code intended to disrupt a computer, network, or Web site </a:t>
            </a:r>
          </a:p>
          <a:p>
            <a:pPr lvl="1"/>
            <a:r>
              <a:rPr lang="en-US" smtClean="0"/>
              <a:t>Usually hidden inside a popular program</a:t>
            </a:r>
          </a:p>
          <a:p>
            <a:r>
              <a:rPr lang="en-US" b="1" smtClean="0"/>
              <a:t>Logic bomb</a:t>
            </a:r>
          </a:p>
          <a:p>
            <a:pPr lvl="1"/>
            <a:r>
              <a:rPr lang="en-US" smtClean="0"/>
              <a:t>Type of Trojan program used to release a virus, worm, or other destructive code </a:t>
            </a:r>
          </a:p>
          <a:p>
            <a:pPr lvl="1"/>
            <a:r>
              <a:rPr lang="en-US" smtClean="0"/>
              <a:t>Triggered at a certain time or by an event</a:t>
            </a:r>
          </a:p>
        </p:txBody>
      </p:sp>
    </p:spTree>
    <p:extLst>
      <p:ext uri="{BB962C8B-B14F-4D97-AF65-F5344CB8AC3E}">
        <p14:creationId xmlns:p14="http://schemas.microsoft.com/office/powerpoint/2010/main" val="664064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Backdoors and Blended Threats</a:t>
            </a:r>
          </a:p>
        </p:txBody>
      </p:sp>
      <p:sp>
        <p:nvSpPr>
          <p:cNvPr id="2662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r>
              <a:rPr lang="en-US" b="1" smtClean="0"/>
              <a:t>Backdoor</a:t>
            </a:r>
          </a:p>
          <a:p>
            <a:pPr lvl="1"/>
            <a:r>
              <a:rPr lang="en-US" smtClean="0"/>
              <a:t>Programming routine built into a system by its author</a:t>
            </a:r>
          </a:p>
          <a:p>
            <a:pPr lvl="1"/>
            <a:r>
              <a:rPr lang="en-US" smtClean="0"/>
              <a:t>Enables the author to bypass security and sneak back into the system later to access programs or files </a:t>
            </a:r>
          </a:p>
          <a:p>
            <a:pPr lvl="1"/>
            <a:r>
              <a:rPr lang="en-US" smtClean="0"/>
              <a:t>Users aren’t aware a backdoor has been activated</a:t>
            </a:r>
          </a:p>
          <a:p>
            <a:r>
              <a:rPr lang="en-US" b="1" smtClean="0"/>
              <a:t>Blended threat </a:t>
            </a:r>
            <a:endParaRPr lang="en-US" smtClean="0"/>
          </a:p>
          <a:p>
            <a:pPr lvl="1"/>
            <a:r>
              <a:rPr lang="en-US" smtClean="0"/>
              <a:t>Combines the characteristics of several malicious codes with vulnerabilities on public/private networks </a:t>
            </a:r>
          </a:p>
          <a:p>
            <a:pPr lvl="1"/>
            <a:r>
              <a:rPr lang="en-US" smtClean="0"/>
              <a:t>Goal is not to just start/transmit an attack, but to spread it</a:t>
            </a:r>
          </a:p>
          <a:p>
            <a:pPr lvl="1"/>
            <a:r>
              <a:rPr lang="en-US" smtClean="0"/>
              <a:t>Multi-layer security system can guard from threats</a:t>
            </a:r>
          </a:p>
        </p:txBody>
      </p:sp>
    </p:spTree>
    <p:extLst>
      <p:ext uri="{BB962C8B-B14F-4D97-AF65-F5344CB8AC3E}">
        <p14:creationId xmlns:p14="http://schemas.microsoft.com/office/powerpoint/2010/main" val="35953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Spyware and Adware </a:t>
            </a:r>
          </a:p>
        </p:txBody>
      </p:sp>
      <p:sp>
        <p:nvSpPr>
          <p:cNvPr id="819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b="1" smtClean="0"/>
              <a:t>Spyware </a:t>
            </a:r>
          </a:p>
          <a:p>
            <a:pPr lvl="1"/>
            <a:r>
              <a:rPr lang="en-US" smtClean="0"/>
              <a:t>Software that secretly gathers information about users while they browse the Web</a:t>
            </a:r>
          </a:p>
          <a:p>
            <a:pPr lvl="1"/>
            <a:r>
              <a:rPr lang="en-US" smtClean="0"/>
              <a:t>Can be used maliciously</a:t>
            </a:r>
          </a:p>
          <a:p>
            <a:r>
              <a:rPr lang="en-US" smtClean="0"/>
              <a:t>Install antivirus or antispyware software</a:t>
            </a:r>
          </a:p>
          <a:p>
            <a:r>
              <a:rPr lang="en-US" b="1" smtClean="0"/>
              <a:t>Adware </a:t>
            </a:r>
          </a:p>
          <a:p>
            <a:pPr lvl="1"/>
            <a:r>
              <a:rPr lang="en-US" smtClean="0"/>
              <a:t>Form of spyware </a:t>
            </a:r>
          </a:p>
          <a:p>
            <a:pPr lvl="1"/>
            <a:r>
              <a:rPr lang="en-US" smtClean="0"/>
              <a:t>Collects information about the user to display advertisements in the Web browser </a:t>
            </a:r>
          </a:p>
        </p:txBody>
      </p:sp>
    </p:spTree>
    <p:extLst>
      <p:ext uri="{BB962C8B-B14F-4D97-AF65-F5344CB8AC3E}">
        <p14:creationId xmlns:p14="http://schemas.microsoft.com/office/powerpoint/2010/main" val="30810943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Denial-of-Service Attacks </a:t>
            </a:r>
          </a:p>
        </p:txBody>
      </p:sp>
      <p:sp>
        <p:nvSpPr>
          <p:cNvPr id="27651" name="Content Placeholder 4"/>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smtClean="0"/>
              <a:t>Floods a network or server with service requests </a:t>
            </a:r>
          </a:p>
          <a:p>
            <a:pPr lvl="1"/>
            <a:r>
              <a:rPr lang="en-US" smtClean="0"/>
              <a:t>Prevent legitimate users’ access to the system </a:t>
            </a:r>
          </a:p>
          <a:p>
            <a:r>
              <a:rPr lang="en-US" smtClean="0"/>
              <a:t>Target Internet servers </a:t>
            </a:r>
          </a:p>
          <a:p>
            <a:r>
              <a:rPr lang="en-US" smtClean="0"/>
              <a:t>Distributed denial-of-service (DDoS) attack</a:t>
            </a:r>
          </a:p>
          <a:p>
            <a:pPr lvl="1"/>
            <a:r>
              <a:rPr lang="en-US" smtClean="0"/>
              <a:t>Hundreds or thousands of computers work together to bombard a Web site with thousands of requests for information in a short period </a:t>
            </a:r>
          </a:p>
          <a:p>
            <a:pPr lvl="1"/>
            <a:r>
              <a:rPr lang="en-US" smtClean="0"/>
              <a:t>Difficult to trace</a:t>
            </a:r>
          </a:p>
        </p:txBody>
      </p:sp>
    </p:spTree>
    <p:extLst>
      <p:ext uri="{BB962C8B-B14F-4D97-AF65-F5344CB8AC3E}">
        <p14:creationId xmlns:p14="http://schemas.microsoft.com/office/powerpoint/2010/main" val="31150791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bwMode="auto">
          <a:xfrm>
            <a:off x="609600" y="0"/>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Social Engineering </a:t>
            </a:r>
          </a:p>
        </p:txBody>
      </p:sp>
      <p:sp>
        <p:nvSpPr>
          <p:cNvPr id="28675" name="Content Placeholder 2"/>
          <p:cNvSpPr>
            <a:spLocks noGrp="1"/>
          </p:cNvSpPr>
          <p:nvPr>
            <p:ph idx="1"/>
          </p:nvPr>
        </p:nvSpPr>
        <p:spPr bwMode="auto">
          <a:xfrm>
            <a:off x="457200" y="685800"/>
            <a:ext cx="82296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sz="2800" dirty="0" smtClean="0"/>
              <a:t>Using “people skills” to trick others into revealing private information</a:t>
            </a:r>
          </a:p>
          <a:p>
            <a:pPr lvl="1"/>
            <a:r>
              <a:rPr lang="en-US" sz="2400" dirty="0" smtClean="0"/>
              <a:t>Takes advantage of the human element of security systems </a:t>
            </a:r>
          </a:p>
          <a:p>
            <a:r>
              <a:rPr lang="en-US" sz="2800" dirty="0" smtClean="0"/>
              <a:t>Use the private information they’ve gathered to break into servers and networks and steal data</a:t>
            </a:r>
          </a:p>
          <a:p>
            <a:r>
              <a:rPr lang="en-US" sz="2800" dirty="0" smtClean="0"/>
              <a:t>Commonly used social-engineering techniques </a:t>
            </a:r>
          </a:p>
          <a:p>
            <a:pPr lvl="1"/>
            <a:r>
              <a:rPr lang="en-US" sz="2400" dirty="0" smtClean="0"/>
              <a:t>“Dumpster diving” and “shoulder surfing</a:t>
            </a:r>
            <a:r>
              <a:rPr lang="en-US" sz="2400" dirty="0" smtClean="0"/>
              <a:t>”</a:t>
            </a:r>
          </a:p>
          <a:p>
            <a:r>
              <a:rPr lang="en-US" sz="2800" dirty="0" smtClean="0"/>
              <a:t> Choice Point example </a:t>
            </a:r>
            <a:endParaRPr lang="en-US" sz="2800" dirty="0" smtClean="0"/>
          </a:p>
        </p:txBody>
      </p:sp>
      <p:sp>
        <p:nvSpPr>
          <p:cNvPr id="2" name="TextBox 1"/>
          <p:cNvSpPr txBox="1"/>
          <p:nvPr/>
        </p:nvSpPr>
        <p:spPr>
          <a:xfrm>
            <a:off x="228600" y="4495800"/>
            <a:ext cx="8763000" cy="2308324"/>
          </a:xfrm>
          <a:prstGeom prst="rect">
            <a:avLst/>
          </a:prstGeom>
          <a:noFill/>
        </p:spPr>
        <p:txBody>
          <a:bodyPr wrap="square" rtlCol="0">
            <a:spAutoFit/>
          </a:bodyPr>
          <a:lstStyle/>
          <a:p>
            <a:r>
              <a:rPr lang="en-US" dirty="0" err="1"/>
              <a:t>ChoicePoint</a:t>
            </a:r>
            <a:r>
              <a:rPr lang="en-US" dirty="0"/>
              <a:t> is in the business of gathering personal data about consumers that it sells to insurance companies, banks, government agencies, and businesses. Buyers of that data use it to determine insurance premiums and interest rates, do pre-employment screening, etc.</a:t>
            </a:r>
          </a:p>
          <a:p>
            <a:r>
              <a:rPr lang="en-US" dirty="0"/>
              <a:t>It turns out that scammers have been posing as small businesses to improperly access data about individuals. The scammers would open accounts with </a:t>
            </a:r>
            <a:r>
              <a:rPr lang="en-US" dirty="0" err="1"/>
              <a:t>ChoicePoint</a:t>
            </a:r>
            <a:r>
              <a:rPr lang="en-US" dirty="0"/>
              <a:t> masquerading as small businesses and then improperly use the sensitive personal data for identity fraud.</a:t>
            </a:r>
          </a:p>
          <a:p>
            <a:r>
              <a:rPr lang="en-US" dirty="0" smtClean="0">
                <a:hlinkClick r:id="rId3"/>
              </a:rPr>
              <a:t>145,000 </a:t>
            </a:r>
            <a:r>
              <a:rPr lang="en-US" dirty="0">
                <a:hlinkClick r:id="rId3"/>
              </a:rPr>
              <a:t>American consumer records at </a:t>
            </a:r>
            <a:r>
              <a:rPr lang="en-US" dirty="0" err="1">
                <a:hlinkClick r:id="rId3"/>
              </a:rPr>
              <a:t>ChoicePoint</a:t>
            </a:r>
            <a:r>
              <a:rPr lang="en-US" dirty="0">
                <a:hlinkClick r:id="rId3"/>
              </a:rPr>
              <a:t> were compromised</a:t>
            </a:r>
            <a:r>
              <a:rPr lang="en-US" dirty="0"/>
              <a:t>.</a:t>
            </a:r>
          </a:p>
          <a:p>
            <a:endParaRPr lang="en-US" dirty="0"/>
          </a:p>
        </p:txBody>
      </p:sp>
    </p:spTree>
    <p:extLst>
      <p:ext uri="{BB962C8B-B14F-4D97-AF65-F5344CB8AC3E}">
        <p14:creationId xmlns:p14="http://schemas.microsoft.com/office/powerpoint/2010/main" val="13162660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mtClean="0"/>
              <a:t>Protecting Against Data Theft and Data Loss </a:t>
            </a:r>
          </a:p>
        </p:txBody>
      </p:sp>
      <p:sp>
        <p:nvSpPr>
          <p:cNvPr id="2969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Portable storage media</a:t>
            </a:r>
          </a:p>
          <a:p>
            <a:pPr lvl="1"/>
            <a:r>
              <a:rPr lang="en-US" dirty="0" smtClean="0"/>
              <a:t>Theft or loss of media</a:t>
            </a:r>
          </a:p>
          <a:p>
            <a:pPr lvl="1"/>
            <a:r>
              <a:rPr lang="en-US" dirty="0" smtClean="0"/>
              <a:t>Stealing company </a:t>
            </a:r>
            <a:r>
              <a:rPr lang="en-US" dirty="0" smtClean="0"/>
              <a:t>data </a:t>
            </a:r>
          </a:p>
          <a:p>
            <a:pPr lvl="2"/>
            <a:r>
              <a:rPr lang="en-US" dirty="0" smtClean="0"/>
              <a:t>(memory sticks, USB drives, CDs etc.)</a:t>
            </a:r>
            <a:endParaRPr lang="en-US" dirty="0" smtClean="0"/>
          </a:p>
          <a:p>
            <a:r>
              <a:rPr lang="en-US" dirty="0" smtClean="0"/>
              <a:t>Guidelines to protect against these risks</a:t>
            </a:r>
          </a:p>
        </p:txBody>
      </p:sp>
    </p:spTree>
    <p:extLst>
      <p:ext uri="{BB962C8B-B14F-4D97-AF65-F5344CB8AC3E}">
        <p14:creationId xmlns:p14="http://schemas.microsoft.com/office/powerpoint/2010/main" val="26646606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mtClean="0"/>
              <a:t>Security Measures and Enforcement: An Overview </a:t>
            </a:r>
          </a:p>
        </p:txBody>
      </p:sp>
      <p:sp>
        <p:nvSpPr>
          <p:cNvPr id="30723" name="Content Placeholder 4"/>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smtClean="0"/>
              <a:t>Biometric security measures </a:t>
            </a:r>
          </a:p>
          <a:p>
            <a:r>
              <a:rPr lang="en-US" smtClean="0"/>
              <a:t>Nonbiometric security measures </a:t>
            </a:r>
          </a:p>
          <a:p>
            <a:r>
              <a:rPr lang="en-US" smtClean="0"/>
              <a:t>Physical security measures </a:t>
            </a:r>
          </a:p>
          <a:p>
            <a:r>
              <a:rPr lang="en-US" smtClean="0"/>
              <a:t>Access controls </a:t>
            </a:r>
          </a:p>
          <a:p>
            <a:r>
              <a:rPr lang="en-US" smtClean="0"/>
              <a:t>Virtual private networks </a:t>
            </a:r>
          </a:p>
          <a:p>
            <a:r>
              <a:rPr lang="en-US" smtClean="0"/>
              <a:t>Data encryption </a:t>
            </a:r>
          </a:p>
          <a:p>
            <a:r>
              <a:rPr lang="en-US" smtClean="0"/>
              <a:t>E-commerce transaction security measures </a:t>
            </a:r>
          </a:p>
          <a:p>
            <a:r>
              <a:rPr lang="en-US" smtClean="0"/>
              <a:t>Computer Emergency Response Team </a:t>
            </a:r>
          </a:p>
        </p:txBody>
      </p:sp>
    </p:spTree>
    <p:extLst>
      <p:ext uri="{BB962C8B-B14F-4D97-AF65-F5344CB8AC3E}">
        <p14:creationId xmlns:p14="http://schemas.microsoft.com/office/powerpoint/2010/main" val="39029862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Biometric Security Measures </a:t>
            </a:r>
          </a:p>
        </p:txBody>
      </p:sp>
      <p:sp>
        <p:nvSpPr>
          <p:cNvPr id="31747" name="Content Placeholder 2"/>
          <p:cNvSpPr>
            <a:spLocks noGrp="1"/>
          </p:cNvSpPr>
          <p:nvPr>
            <p:ph idx="1"/>
          </p:nvPr>
        </p:nvSpPr>
        <p:spPr bwMode="auto">
          <a:xfrm>
            <a:off x="228600" y="1600200"/>
            <a:ext cx="8686800"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r>
              <a:rPr lang="en-US" dirty="0" smtClean="0"/>
              <a:t>Use a physiological element unique to a person </a:t>
            </a:r>
          </a:p>
          <a:p>
            <a:r>
              <a:rPr lang="en-US" dirty="0" smtClean="0"/>
              <a:t>Biometric devices and measures</a:t>
            </a:r>
          </a:p>
          <a:p>
            <a:pPr lvl="1"/>
            <a:r>
              <a:rPr lang="en-US" dirty="0" smtClean="0"/>
              <a:t>Facial recognition</a:t>
            </a:r>
          </a:p>
          <a:p>
            <a:pPr lvl="1"/>
            <a:r>
              <a:rPr lang="en-US" dirty="0" smtClean="0"/>
              <a:t>Fingerprints</a:t>
            </a:r>
          </a:p>
          <a:p>
            <a:pPr lvl="1"/>
            <a:r>
              <a:rPr lang="en-US" dirty="0" smtClean="0"/>
              <a:t>Hand </a:t>
            </a:r>
            <a:r>
              <a:rPr lang="en-US" dirty="0" smtClean="0"/>
              <a:t>geometry </a:t>
            </a:r>
            <a:r>
              <a:rPr lang="en-US" sz="2200" dirty="0" smtClean="0"/>
              <a:t>(compare length of each finger, webbing between fingers, translucence of fingertips)</a:t>
            </a:r>
            <a:endParaRPr lang="en-US" dirty="0" smtClean="0"/>
          </a:p>
          <a:p>
            <a:pPr lvl="1"/>
            <a:r>
              <a:rPr lang="en-US" dirty="0" smtClean="0"/>
              <a:t>Iris analysis</a:t>
            </a:r>
          </a:p>
          <a:p>
            <a:pPr lvl="1"/>
            <a:r>
              <a:rPr lang="en-US" dirty="0" smtClean="0"/>
              <a:t>Palm prints</a:t>
            </a:r>
          </a:p>
          <a:p>
            <a:pPr lvl="1"/>
            <a:r>
              <a:rPr lang="en-US" dirty="0" smtClean="0"/>
              <a:t>Retinal scanning</a:t>
            </a:r>
          </a:p>
          <a:p>
            <a:pPr lvl="1"/>
            <a:r>
              <a:rPr lang="en-US" dirty="0" smtClean="0"/>
              <a:t>Signature analysis</a:t>
            </a:r>
          </a:p>
        </p:txBody>
      </p:sp>
      <p:sp>
        <p:nvSpPr>
          <p:cNvPr id="31748" name="TextBox 4"/>
          <p:cNvSpPr txBox="1">
            <a:spLocks noChangeArrowheads="1"/>
          </p:cNvSpPr>
          <p:nvPr/>
        </p:nvSpPr>
        <p:spPr bwMode="auto">
          <a:xfrm>
            <a:off x="4842164" y="4419600"/>
            <a:ext cx="3673475" cy="13849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sz="2400">
                <a:solidFill>
                  <a:schemeClr val="tx1"/>
                </a:solidFill>
                <a:latin typeface="Times New Roman" pitchFamily="18" charset="0"/>
              </a:defRPr>
            </a:lvl1pPr>
            <a:lvl2pPr eaLnBrk="0" hangingPunct="0">
              <a:defRPr sz="2400">
                <a:solidFill>
                  <a:schemeClr val="tx1"/>
                </a:solidFill>
                <a:latin typeface="Times New Roman" pitchFamily="18" charset="0"/>
              </a:defRPr>
            </a:lvl2pPr>
            <a:lvl3pPr marL="1143000" indent="-228600" eaLnBrk="0" hangingPunct="0">
              <a:defRPr sz="2400">
                <a:solidFill>
                  <a:schemeClr val="tx1"/>
                </a:solidFill>
                <a:latin typeface="Times New Roman" pitchFamily="18" charset="0"/>
              </a:defRPr>
            </a:lvl3pPr>
            <a:lvl4pPr marL="1600200" indent="-228600" eaLnBrk="0" hangingPunct="0">
              <a:defRPr sz="2400">
                <a:solidFill>
                  <a:schemeClr val="tx1"/>
                </a:solidFill>
                <a:latin typeface="Times New Roman" pitchFamily="18" charset="0"/>
              </a:defRPr>
            </a:lvl4pPr>
            <a:lvl5pPr marL="2057400" indent="-228600" eaLnBrk="0" hangingPunct="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marL="0" lvl="1" eaLnBrk="1" hangingPunct="1">
              <a:buFont typeface="Arial" charset="0"/>
              <a:buChar char="–"/>
            </a:pPr>
            <a:r>
              <a:rPr lang="en-US" dirty="0">
                <a:latin typeface="Arial" charset="0"/>
                <a:cs typeface="Arial" charset="0"/>
              </a:rPr>
              <a:t>  Vein analysis </a:t>
            </a:r>
            <a:r>
              <a:rPr lang="en-US" sz="1800" dirty="0" smtClean="0">
                <a:latin typeface="Arial" charset="0"/>
                <a:cs typeface="Arial" charset="0"/>
              </a:rPr>
              <a:t>(analyze the pattern of veins in wrist and back of hand)</a:t>
            </a:r>
            <a:endParaRPr lang="en-US" sz="1800" dirty="0">
              <a:latin typeface="Arial" charset="0"/>
              <a:cs typeface="Arial" charset="0"/>
            </a:endParaRPr>
          </a:p>
          <a:p>
            <a:pPr marL="0" lvl="1" eaLnBrk="1" hangingPunct="1">
              <a:buFont typeface="Arial" charset="0"/>
              <a:buChar char="–"/>
            </a:pPr>
            <a:r>
              <a:rPr lang="en-US" dirty="0">
                <a:latin typeface="Arial" charset="0"/>
                <a:cs typeface="Arial" charset="0"/>
              </a:rPr>
              <a:t>  Voice recognition</a:t>
            </a:r>
          </a:p>
        </p:txBody>
      </p:sp>
    </p:spTree>
    <p:extLst>
      <p:ext uri="{BB962C8B-B14F-4D97-AF65-F5344CB8AC3E}">
        <p14:creationId xmlns:p14="http://schemas.microsoft.com/office/powerpoint/2010/main" val="739774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1" name="Text Placeholder 4"/>
          <p:cNvSpPr>
            <a:spLocks noGrp="1"/>
          </p:cNvSpPr>
          <p:nvPr>
            <p:ph type="body" sz="quarter" idx="11"/>
          </p:nvPr>
        </p:nvSpPr>
        <p:spPr bwMode="auto">
          <a:xfrm>
            <a:off x="2501900" y="139700"/>
            <a:ext cx="6365875" cy="48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Examples of Biometric Devices</a:t>
            </a:r>
          </a:p>
        </p:txBody>
      </p:sp>
      <p:pic>
        <p:nvPicPr>
          <p:cNvPr id="3277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52600" y="982663"/>
            <a:ext cx="5583238" cy="5275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6171398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Nonbiometric Security Measures </a:t>
            </a:r>
          </a:p>
        </p:txBody>
      </p:sp>
      <p:sp>
        <p:nvSpPr>
          <p:cNvPr id="33795" name="Content Placeholder 4"/>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Main security measures:</a:t>
            </a:r>
          </a:p>
          <a:p>
            <a:pPr lvl="1"/>
            <a:r>
              <a:rPr lang="en-US" smtClean="0"/>
              <a:t>Callback modems</a:t>
            </a:r>
          </a:p>
          <a:p>
            <a:pPr lvl="1"/>
            <a:r>
              <a:rPr lang="en-US" smtClean="0"/>
              <a:t>Firewalls</a:t>
            </a:r>
          </a:p>
          <a:p>
            <a:pPr lvl="1"/>
            <a:r>
              <a:rPr lang="en-US" smtClean="0"/>
              <a:t>Intrusion detection systems</a:t>
            </a:r>
          </a:p>
        </p:txBody>
      </p:sp>
    </p:spTree>
    <p:extLst>
      <p:ext uri="{BB962C8B-B14F-4D97-AF65-F5344CB8AC3E}">
        <p14:creationId xmlns:p14="http://schemas.microsoft.com/office/powerpoint/2010/main" val="73661384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Callback Modems </a:t>
            </a:r>
          </a:p>
        </p:txBody>
      </p:sp>
      <p:sp>
        <p:nvSpPr>
          <p:cNvPr id="3481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Verify whether a user’s access is valid by: </a:t>
            </a:r>
          </a:p>
          <a:p>
            <a:pPr lvl="1"/>
            <a:r>
              <a:rPr lang="en-US" smtClean="0"/>
              <a:t>Logging the user off  </a:t>
            </a:r>
          </a:p>
          <a:p>
            <a:pPr lvl="1"/>
            <a:r>
              <a:rPr lang="en-US" smtClean="0"/>
              <a:t>Calling the user back at a predetermined number </a:t>
            </a:r>
          </a:p>
          <a:p>
            <a:r>
              <a:rPr lang="en-US" smtClean="0"/>
              <a:t>Useful in organizations with many employees who work off-site </a:t>
            </a:r>
          </a:p>
        </p:txBody>
      </p:sp>
    </p:spTree>
    <p:extLst>
      <p:ext uri="{BB962C8B-B14F-4D97-AF65-F5344CB8AC3E}">
        <p14:creationId xmlns:p14="http://schemas.microsoft.com/office/powerpoint/2010/main" val="319373461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Firewalls</a:t>
            </a:r>
          </a:p>
        </p:txBody>
      </p:sp>
      <p:sp>
        <p:nvSpPr>
          <p:cNvPr id="3584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smtClean="0"/>
              <a:t>Combination of hardware and software </a:t>
            </a:r>
          </a:p>
          <a:p>
            <a:r>
              <a:rPr lang="en-US" smtClean="0"/>
              <a:t>Acts as a filter or barrier between a private network and external computers or networks </a:t>
            </a:r>
          </a:p>
          <a:p>
            <a:r>
              <a:rPr lang="en-US" smtClean="0"/>
              <a:t>Network administrator defines rules for access</a:t>
            </a:r>
          </a:p>
          <a:p>
            <a:r>
              <a:rPr lang="en-US" smtClean="0"/>
              <a:t>Examine data passing into or out of a private network </a:t>
            </a:r>
          </a:p>
          <a:p>
            <a:pPr lvl="1"/>
            <a:r>
              <a:rPr lang="en-US" smtClean="0"/>
              <a:t>Decide whether to allow the transmission based on users’ IDs, the transmission’s origin and destination, and the transmission’s contents </a:t>
            </a:r>
          </a:p>
        </p:txBody>
      </p:sp>
    </p:spTree>
    <p:extLst>
      <p:ext uri="{BB962C8B-B14F-4D97-AF65-F5344CB8AC3E}">
        <p14:creationId xmlns:p14="http://schemas.microsoft.com/office/powerpoint/2010/main" val="213175875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7" name="Text Placeholder 4"/>
          <p:cNvSpPr>
            <a:spLocks noGrp="1"/>
          </p:cNvSpPr>
          <p:nvPr>
            <p:ph type="body" sz="quarter" idx="11"/>
          </p:nvPr>
        </p:nvSpPr>
        <p:spPr bwMode="auto">
          <a:xfrm>
            <a:off x="2254250" y="139700"/>
            <a:ext cx="6667500" cy="48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Basic Firewall Configuration</a:t>
            </a:r>
          </a:p>
        </p:txBody>
      </p:sp>
      <p:pic>
        <p:nvPicPr>
          <p:cNvPr id="3686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25513" y="2025650"/>
            <a:ext cx="7369175" cy="2012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p:cNvSpPr>
          <p:nvPr>
            <p:ph type="body" sz="quarter" idx="10"/>
          </p:nvPr>
        </p:nvSpPr>
        <p:spPr/>
        <p:txBody>
          <a:bodyPr/>
          <a:lstStyle/>
          <a:p>
            <a:endParaRPr lang="en-US" dirty="0"/>
          </a:p>
        </p:txBody>
      </p:sp>
    </p:spTree>
    <p:extLst>
      <p:ext uri="{BB962C8B-B14F-4D97-AF65-F5344CB8AC3E}">
        <p14:creationId xmlns:p14="http://schemas.microsoft.com/office/powerpoint/2010/main" val="11534716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Phishing </a:t>
            </a:r>
          </a:p>
        </p:txBody>
      </p:sp>
      <p:sp>
        <p:nvSpPr>
          <p:cNvPr id="9219"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b="1" smtClean="0"/>
              <a:t>Phishing </a:t>
            </a:r>
          </a:p>
          <a:p>
            <a:pPr lvl="1"/>
            <a:r>
              <a:rPr lang="en-US" smtClean="0"/>
              <a:t>Sending fraudulent e-mails that seem to come from legitimate sources </a:t>
            </a:r>
          </a:p>
          <a:p>
            <a:r>
              <a:rPr lang="en-US" smtClean="0"/>
              <a:t>Direct e-mail recipients to false Web sites </a:t>
            </a:r>
          </a:p>
          <a:p>
            <a:pPr lvl="1"/>
            <a:r>
              <a:rPr lang="en-US" smtClean="0"/>
              <a:t>To capture private information </a:t>
            </a:r>
          </a:p>
        </p:txBody>
      </p:sp>
    </p:spTree>
    <p:extLst>
      <p:ext uri="{BB962C8B-B14F-4D97-AF65-F5344CB8AC3E}">
        <p14:creationId xmlns:p14="http://schemas.microsoft.com/office/powerpoint/2010/main" val="26629841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Firewalls (cont’d.)</a:t>
            </a:r>
          </a:p>
        </p:txBody>
      </p:sp>
      <p:sp>
        <p:nvSpPr>
          <p:cNvPr id="37891" name="Content Placeholder 2"/>
          <p:cNvSpPr>
            <a:spLocks noGrp="1"/>
          </p:cNvSpPr>
          <p:nvPr>
            <p:ph idx="1"/>
          </p:nvPr>
        </p:nvSpPr>
        <p:spPr bwMode="auto">
          <a:xfrm>
            <a:off x="457200" y="914400"/>
            <a:ext cx="8229600" cy="5211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r>
              <a:rPr lang="en-US" dirty="0" smtClean="0"/>
              <a:t>Possible actions after examining packet</a:t>
            </a:r>
          </a:p>
          <a:p>
            <a:pPr lvl="1"/>
            <a:r>
              <a:rPr lang="en-US" dirty="0" smtClean="0"/>
              <a:t>Reject the incoming packet</a:t>
            </a:r>
          </a:p>
          <a:p>
            <a:pPr lvl="1"/>
            <a:r>
              <a:rPr lang="en-US" dirty="0" smtClean="0"/>
              <a:t>Send a warning to the network administrator</a:t>
            </a:r>
          </a:p>
          <a:p>
            <a:pPr lvl="1"/>
            <a:r>
              <a:rPr lang="en-US" dirty="0" smtClean="0"/>
              <a:t>Send a message to the sender that the attempt failed</a:t>
            </a:r>
          </a:p>
          <a:p>
            <a:pPr lvl="1"/>
            <a:r>
              <a:rPr lang="en-US" dirty="0" smtClean="0"/>
              <a:t>Allow the packet to enter (or leave) the private network</a:t>
            </a:r>
          </a:p>
          <a:p>
            <a:r>
              <a:rPr lang="en-US" dirty="0" smtClean="0"/>
              <a:t>Main types of firewalls </a:t>
            </a:r>
          </a:p>
          <a:p>
            <a:pPr lvl="1"/>
            <a:r>
              <a:rPr lang="en-US" dirty="0" smtClean="0"/>
              <a:t>Packet-filtering firewalls</a:t>
            </a:r>
          </a:p>
          <a:p>
            <a:pPr lvl="1"/>
            <a:r>
              <a:rPr lang="en-US" dirty="0" smtClean="0"/>
              <a:t>Application-filtering firewalls</a:t>
            </a:r>
          </a:p>
          <a:p>
            <a:pPr lvl="1"/>
            <a:r>
              <a:rPr lang="en-US" dirty="0" smtClean="0"/>
              <a:t>Proxy </a:t>
            </a:r>
            <a:r>
              <a:rPr lang="en-US" dirty="0" smtClean="0"/>
              <a:t>servers</a:t>
            </a:r>
          </a:p>
          <a:p>
            <a:pPr lvl="2"/>
            <a:r>
              <a:rPr lang="en-US" dirty="0" smtClean="0"/>
              <a:t>Software that acts as an intermediary between 2 systems (network users and Internet). Protects network against unauthorized access from outside the network</a:t>
            </a:r>
          </a:p>
          <a:p>
            <a:pPr lvl="2"/>
            <a:r>
              <a:rPr lang="en-US" dirty="0" smtClean="0"/>
              <a:t>Can also be used as a firewall that scans for malware and viruses</a:t>
            </a:r>
          </a:p>
          <a:p>
            <a:pPr lvl="2"/>
            <a:r>
              <a:rPr lang="en-US" dirty="0" smtClean="0"/>
              <a:t>Can also block requests from certain servers</a:t>
            </a:r>
            <a:endParaRPr lang="en-US" dirty="0" smtClean="0"/>
          </a:p>
          <a:p>
            <a:pPr lvl="3"/>
            <a:endParaRPr lang="en-US" dirty="0" smtClean="0"/>
          </a:p>
        </p:txBody>
      </p:sp>
    </p:spTree>
    <p:extLst>
      <p:ext uri="{BB962C8B-B14F-4D97-AF65-F5344CB8AC3E}">
        <p14:creationId xmlns:p14="http://schemas.microsoft.com/office/powerpoint/2010/main" val="244051568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5" name="Text Placeholder 4"/>
          <p:cNvSpPr>
            <a:spLocks noGrp="1"/>
          </p:cNvSpPr>
          <p:nvPr>
            <p:ph type="body" sz="quarter" idx="11"/>
          </p:nvPr>
        </p:nvSpPr>
        <p:spPr bwMode="auto">
          <a:xfrm>
            <a:off x="2254250" y="139700"/>
            <a:ext cx="6667500" cy="4826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Proxy Server</a:t>
            </a:r>
          </a:p>
        </p:txBody>
      </p:sp>
      <p:pic>
        <p:nvPicPr>
          <p:cNvPr id="3891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71613" y="1590675"/>
            <a:ext cx="6200775" cy="3676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754512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Intrusion Detection Systems </a:t>
            </a:r>
          </a:p>
        </p:txBody>
      </p:sp>
      <p:sp>
        <p:nvSpPr>
          <p:cNvPr id="39939" name="Content Placeholder 2"/>
          <p:cNvSpPr>
            <a:spLocks noGrp="1"/>
          </p:cNvSpPr>
          <p:nvPr>
            <p:ph idx="1"/>
          </p:nvPr>
        </p:nvSpPr>
        <p:spPr bwMode="auto">
          <a:xfrm>
            <a:off x="457200" y="1143000"/>
            <a:ext cx="8229600" cy="4983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Protect against both external and internal access</a:t>
            </a:r>
          </a:p>
          <a:p>
            <a:r>
              <a:rPr lang="en-US" dirty="0" smtClean="0"/>
              <a:t>Usually placed in front of a firewall </a:t>
            </a:r>
          </a:p>
          <a:p>
            <a:r>
              <a:rPr lang="en-US" dirty="0" smtClean="0"/>
              <a:t>Prevent against </a:t>
            </a:r>
            <a:r>
              <a:rPr lang="en-US" dirty="0" err="1" smtClean="0"/>
              <a:t>DoS</a:t>
            </a:r>
            <a:r>
              <a:rPr lang="en-US" dirty="0" smtClean="0"/>
              <a:t> attacks</a:t>
            </a:r>
          </a:p>
          <a:p>
            <a:r>
              <a:rPr lang="en-US" dirty="0" smtClean="0"/>
              <a:t>Monitor network traffic</a:t>
            </a:r>
          </a:p>
          <a:p>
            <a:r>
              <a:rPr lang="en-US" dirty="0" smtClean="0"/>
              <a:t>“Prevent, detect, and react” approach</a:t>
            </a:r>
          </a:p>
          <a:p>
            <a:r>
              <a:rPr lang="en-US" dirty="0" smtClean="0"/>
              <a:t>Require a lot of processing power and can affect network performance </a:t>
            </a:r>
          </a:p>
        </p:txBody>
      </p:sp>
    </p:spTree>
    <p:extLst>
      <p:ext uri="{BB962C8B-B14F-4D97-AF65-F5344CB8AC3E}">
        <p14:creationId xmlns:p14="http://schemas.microsoft.com/office/powerpoint/2010/main" val="338153754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Physical Security Measures </a:t>
            </a:r>
          </a:p>
        </p:txBody>
      </p:sp>
      <p:sp>
        <p:nvSpPr>
          <p:cNvPr id="40963" name="Content Placeholder 4"/>
          <p:cNvSpPr>
            <a:spLocks noGrp="1"/>
          </p:cNvSpPr>
          <p:nvPr>
            <p:ph idx="1"/>
          </p:nvPr>
        </p:nvSpPr>
        <p:spPr bwMode="auto">
          <a:xfrm>
            <a:off x="304800" y="1066800"/>
            <a:ext cx="8610600" cy="5638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77500" lnSpcReduction="20000"/>
          </a:bodyPr>
          <a:lstStyle/>
          <a:p>
            <a:r>
              <a:rPr lang="en-US" dirty="0" smtClean="0"/>
              <a:t>Primarily control access to computers and networks</a:t>
            </a:r>
          </a:p>
          <a:p>
            <a:r>
              <a:rPr lang="en-US" dirty="0" smtClean="0"/>
              <a:t>Include</a:t>
            </a:r>
          </a:p>
          <a:p>
            <a:pPr lvl="1"/>
            <a:r>
              <a:rPr lang="en-US" dirty="0" smtClean="0"/>
              <a:t>Cable </a:t>
            </a:r>
            <a:r>
              <a:rPr lang="en-US" dirty="0" smtClean="0"/>
              <a:t>shielding – </a:t>
            </a:r>
          </a:p>
          <a:p>
            <a:pPr lvl="2"/>
            <a:r>
              <a:rPr lang="en-US" dirty="0" smtClean="0"/>
              <a:t>braided layers around cable to protect it from interference</a:t>
            </a:r>
            <a:endParaRPr lang="en-US" dirty="0" smtClean="0"/>
          </a:p>
          <a:p>
            <a:pPr lvl="1"/>
            <a:r>
              <a:rPr lang="en-US" dirty="0" smtClean="0"/>
              <a:t>Corner bolts</a:t>
            </a:r>
          </a:p>
          <a:p>
            <a:pPr lvl="1"/>
            <a:r>
              <a:rPr lang="en-US" dirty="0" smtClean="0"/>
              <a:t>Electronic </a:t>
            </a:r>
            <a:r>
              <a:rPr lang="en-US" dirty="0" smtClean="0"/>
              <a:t>trackers –</a:t>
            </a:r>
          </a:p>
          <a:p>
            <a:pPr lvl="2"/>
            <a:r>
              <a:rPr lang="en-US" dirty="0" smtClean="0"/>
              <a:t>connected to computer at outlet. If power cord is disconnected  an alarm sounds or a camera records what happened</a:t>
            </a:r>
            <a:endParaRPr lang="en-US" dirty="0" smtClean="0"/>
          </a:p>
          <a:p>
            <a:pPr lvl="1"/>
            <a:r>
              <a:rPr lang="en-US" dirty="0" smtClean="0"/>
              <a:t>Identification (ID) badges</a:t>
            </a:r>
          </a:p>
          <a:p>
            <a:pPr lvl="1"/>
            <a:r>
              <a:rPr lang="en-US" dirty="0" smtClean="0"/>
              <a:t>Proximity-</a:t>
            </a:r>
          </a:p>
          <a:p>
            <a:pPr lvl="2"/>
            <a:r>
              <a:rPr lang="en-US" dirty="0" smtClean="0"/>
              <a:t>release </a:t>
            </a:r>
            <a:r>
              <a:rPr lang="en-US" dirty="0" smtClean="0"/>
              <a:t>door </a:t>
            </a:r>
            <a:r>
              <a:rPr lang="en-US" dirty="0" smtClean="0"/>
              <a:t>openers- transmitter in  employee badge and will unlock door within a certain radius</a:t>
            </a:r>
            <a:endParaRPr lang="en-US" dirty="0" smtClean="0"/>
          </a:p>
          <a:p>
            <a:pPr lvl="1"/>
            <a:r>
              <a:rPr lang="en-US" dirty="0" smtClean="0"/>
              <a:t>Room </a:t>
            </a:r>
            <a:r>
              <a:rPr lang="en-US" dirty="0" smtClean="0"/>
              <a:t>shielding – </a:t>
            </a:r>
          </a:p>
          <a:p>
            <a:pPr lvl="2"/>
            <a:r>
              <a:rPr lang="en-US" dirty="0" smtClean="0"/>
              <a:t>nonconductive material sprayed in computer room which reduces signals which can be transmitted</a:t>
            </a:r>
            <a:endParaRPr lang="en-US" dirty="0" smtClean="0"/>
          </a:p>
          <a:p>
            <a:pPr lvl="1"/>
            <a:r>
              <a:rPr lang="en-US" dirty="0" smtClean="0"/>
              <a:t>Steel </a:t>
            </a:r>
            <a:r>
              <a:rPr lang="en-US" dirty="0" smtClean="0"/>
              <a:t>encasements – </a:t>
            </a:r>
          </a:p>
          <a:p>
            <a:pPr lvl="2"/>
            <a:r>
              <a:rPr lang="en-US" dirty="0" smtClean="0"/>
              <a:t>Fit </a:t>
            </a:r>
            <a:r>
              <a:rPr lang="en-US" dirty="0" smtClean="0"/>
              <a:t>over entire computer and can be locked</a:t>
            </a:r>
            <a:endParaRPr lang="en-US" dirty="0" smtClean="0"/>
          </a:p>
          <a:p>
            <a:endParaRPr lang="en-US" dirty="0" smtClean="0"/>
          </a:p>
        </p:txBody>
      </p:sp>
    </p:spTree>
    <p:extLst>
      <p:ext uri="{BB962C8B-B14F-4D97-AF65-F5344CB8AC3E}">
        <p14:creationId xmlns:p14="http://schemas.microsoft.com/office/powerpoint/2010/main" val="361420891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Lost and Stolen Laptops </a:t>
            </a:r>
          </a:p>
        </p:txBody>
      </p:sp>
      <p:sp>
        <p:nvSpPr>
          <p:cNvPr id="4198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dirty="0" smtClean="0"/>
              <a:t>Recommendations:</a:t>
            </a:r>
          </a:p>
          <a:p>
            <a:pPr lvl="1"/>
            <a:r>
              <a:rPr lang="en-US" dirty="0" smtClean="0"/>
              <a:t>Install cable locks and use biometric measures</a:t>
            </a:r>
          </a:p>
          <a:p>
            <a:pPr lvl="1"/>
            <a:r>
              <a:rPr lang="en-US" dirty="0" smtClean="0"/>
              <a:t>Only store confidential data when necessary</a:t>
            </a:r>
          </a:p>
          <a:p>
            <a:pPr lvl="1"/>
            <a:r>
              <a:rPr lang="en-US" dirty="0" smtClean="0"/>
              <a:t>Use passwords</a:t>
            </a:r>
          </a:p>
          <a:p>
            <a:pPr lvl="1"/>
            <a:r>
              <a:rPr lang="en-US" dirty="0" smtClean="0"/>
              <a:t>Encrypt data</a:t>
            </a:r>
          </a:p>
          <a:p>
            <a:pPr lvl="1"/>
            <a:r>
              <a:rPr lang="en-US" dirty="0" smtClean="0"/>
              <a:t>Install security </a:t>
            </a:r>
            <a:r>
              <a:rPr lang="en-US" dirty="0" smtClean="0"/>
              <a:t>chips – disable laptop if unauthorized user </a:t>
            </a:r>
            <a:r>
              <a:rPr lang="en-US" dirty="0" err="1" smtClean="0"/>
              <a:t>trys</a:t>
            </a:r>
            <a:r>
              <a:rPr lang="en-US" dirty="0" smtClean="0"/>
              <a:t> to access it. Some send signal and a GPS alert showing location of laptop</a:t>
            </a:r>
            <a:endParaRPr lang="en-US" dirty="0" smtClean="0"/>
          </a:p>
        </p:txBody>
      </p:sp>
    </p:spTree>
    <p:extLst>
      <p:ext uri="{BB962C8B-B14F-4D97-AF65-F5344CB8AC3E}">
        <p14:creationId xmlns:p14="http://schemas.microsoft.com/office/powerpoint/2010/main" val="3142452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Access Controls</a:t>
            </a:r>
          </a:p>
        </p:txBody>
      </p:sp>
      <p:sp>
        <p:nvSpPr>
          <p:cNvPr id="4301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smtClean="0"/>
              <a:t>Terminal resource security </a:t>
            </a:r>
          </a:p>
          <a:p>
            <a:pPr lvl="1"/>
            <a:r>
              <a:rPr lang="en-US" smtClean="0"/>
              <a:t>Software feature that erases the screen and signs the user off automatically after a specified length of inactivity </a:t>
            </a:r>
          </a:p>
          <a:p>
            <a:r>
              <a:rPr lang="en-US" smtClean="0"/>
              <a:t>Password </a:t>
            </a:r>
          </a:p>
          <a:p>
            <a:pPr lvl="1"/>
            <a:r>
              <a:rPr lang="en-US" smtClean="0"/>
              <a:t>Combination of numbers, characters, and symbols that’s entered to allow access to a system</a:t>
            </a:r>
          </a:p>
          <a:p>
            <a:pPr lvl="1"/>
            <a:r>
              <a:rPr lang="en-US" smtClean="0"/>
              <a:t>Length and complexity determines its vulnerability to discovery </a:t>
            </a:r>
          </a:p>
          <a:p>
            <a:pPr lvl="1"/>
            <a:r>
              <a:rPr lang="en-US" smtClean="0"/>
              <a:t>Guidelines for effective passwords</a:t>
            </a:r>
          </a:p>
          <a:p>
            <a:endParaRPr lang="en-US" smtClean="0"/>
          </a:p>
        </p:txBody>
      </p:sp>
    </p:spTree>
    <p:extLst>
      <p:ext uri="{BB962C8B-B14F-4D97-AF65-F5344CB8AC3E}">
        <p14:creationId xmlns:p14="http://schemas.microsoft.com/office/powerpoint/2010/main" val="502997027"/>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Virtual Private Networks </a:t>
            </a:r>
          </a:p>
        </p:txBody>
      </p:sp>
      <p:sp>
        <p:nvSpPr>
          <p:cNvPr id="4403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Provides a secure “tunnel” through the Internet </a:t>
            </a:r>
          </a:p>
          <a:p>
            <a:pPr lvl="1"/>
            <a:r>
              <a:rPr lang="en-US" smtClean="0"/>
              <a:t>For transmitting messages and data via a private network </a:t>
            </a:r>
          </a:p>
          <a:p>
            <a:r>
              <a:rPr lang="en-US" smtClean="0"/>
              <a:t>Remote users have a secure connection to the organization’s network </a:t>
            </a:r>
          </a:p>
          <a:p>
            <a:r>
              <a:rPr lang="en-US" smtClean="0"/>
              <a:t>Low cost</a:t>
            </a:r>
          </a:p>
          <a:p>
            <a:r>
              <a:rPr lang="en-US" smtClean="0"/>
              <a:t>Slow transmission speeds</a:t>
            </a:r>
          </a:p>
        </p:txBody>
      </p:sp>
    </p:spTree>
    <p:extLst>
      <p:ext uri="{BB962C8B-B14F-4D97-AF65-F5344CB8AC3E}">
        <p14:creationId xmlns:p14="http://schemas.microsoft.com/office/powerpoint/2010/main" val="169746948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Data Encryption</a:t>
            </a:r>
          </a:p>
        </p:txBody>
      </p:sp>
      <p:sp>
        <p:nvSpPr>
          <p:cNvPr id="45059" name="Content Placeholder 2"/>
          <p:cNvSpPr>
            <a:spLocks noGrp="1"/>
          </p:cNvSpPr>
          <p:nvPr>
            <p:ph idx="1"/>
          </p:nvPr>
        </p:nvSpPr>
        <p:spPr bwMode="auto">
          <a:xfrm>
            <a:off x="533400" y="1143000"/>
            <a:ext cx="8229600" cy="5029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dirty="0" smtClean="0"/>
              <a:t>Transforms data, called </a:t>
            </a:r>
            <a:r>
              <a:rPr lang="en-US" i="1" dirty="0" smtClean="0"/>
              <a:t>plaintext</a:t>
            </a:r>
            <a:r>
              <a:rPr lang="en-US" dirty="0" smtClean="0"/>
              <a:t> or </a:t>
            </a:r>
            <a:r>
              <a:rPr lang="en-US" i="1" dirty="0" err="1" smtClean="0"/>
              <a:t>cleartext</a:t>
            </a:r>
            <a:r>
              <a:rPr lang="en-US" dirty="0" smtClean="0"/>
              <a:t>, into a scrambled form called </a:t>
            </a:r>
            <a:r>
              <a:rPr lang="en-US" i="1" dirty="0" err="1" smtClean="0"/>
              <a:t>ciphertext</a:t>
            </a:r>
            <a:r>
              <a:rPr lang="en-US" dirty="0" smtClean="0"/>
              <a:t> </a:t>
            </a:r>
          </a:p>
          <a:p>
            <a:r>
              <a:rPr lang="en-US" dirty="0" smtClean="0"/>
              <a:t>Rules for encryption determine how simple or complex the transformation process should be </a:t>
            </a:r>
          </a:p>
          <a:p>
            <a:pPr lvl="1"/>
            <a:r>
              <a:rPr lang="en-US" dirty="0" smtClean="0"/>
              <a:t>Known as the “encryption algorithm”</a:t>
            </a:r>
          </a:p>
          <a:p>
            <a:r>
              <a:rPr lang="en-US" dirty="0" smtClean="0"/>
              <a:t>Protocols</a:t>
            </a:r>
          </a:p>
          <a:p>
            <a:pPr lvl="1"/>
            <a:r>
              <a:rPr lang="en-US" b="1" dirty="0" smtClean="0"/>
              <a:t>Secure Sockets Layer (SSL</a:t>
            </a:r>
            <a:r>
              <a:rPr lang="en-US" b="1" dirty="0" smtClean="0"/>
              <a:t>)- </a:t>
            </a:r>
          </a:p>
          <a:p>
            <a:pPr lvl="2"/>
            <a:r>
              <a:rPr lang="en-US" b="1" dirty="0" smtClean="0"/>
              <a:t>security on Internet (https) or padlock icon on status bar</a:t>
            </a:r>
            <a:endParaRPr lang="en-US" b="1" dirty="0" smtClean="0"/>
          </a:p>
          <a:p>
            <a:pPr lvl="1"/>
            <a:r>
              <a:rPr lang="en-US" b="1" dirty="0" smtClean="0"/>
              <a:t>Transport Layer Security (TLS</a:t>
            </a:r>
            <a:r>
              <a:rPr lang="en-US" b="1" dirty="0" smtClean="0"/>
              <a:t>)- </a:t>
            </a:r>
          </a:p>
          <a:p>
            <a:pPr lvl="2"/>
            <a:r>
              <a:rPr lang="en-US" b="1" dirty="0" smtClean="0"/>
              <a:t>security over public networks</a:t>
            </a:r>
            <a:endParaRPr lang="en-US" b="1" dirty="0" smtClean="0"/>
          </a:p>
        </p:txBody>
      </p:sp>
    </p:spTree>
    <p:extLst>
      <p:ext uri="{BB962C8B-B14F-4D97-AF65-F5344CB8AC3E}">
        <p14:creationId xmlns:p14="http://schemas.microsoft.com/office/powerpoint/2010/main" val="41638672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6083" name="Text Placeholder 4"/>
          <p:cNvSpPr>
            <a:spLocks noGrp="1"/>
          </p:cNvSpPr>
          <p:nvPr>
            <p:ph type="body"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Using Encryption</a:t>
            </a:r>
          </a:p>
        </p:txBody>
      </p:sp>
      <p:pic>
        <p:nvPicPr>
          <p:cNvPr id="4608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67025" y="738188"/>
            <a:ext cx="3046413" cy="5578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 Placeholder 1"/>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1267298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4"/>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Data Encryption (cont’d.)</a:t>
            </a:r>
          </a:p>
        </p:txBody>
      </p:sp>
      <p:sp>
        <p:nvSpPr>
          <p:cNvPr id="47107" name="Content Placeholder 2"/>
          <p:cNvSpPr>
            <a:spLocks noGrp="1"/>
          </p:cNvSpPr>
          <p:nvPr>
            <p:ph idx="1"/>
          </p:nvPr>
        </p:nvSpPr>
        <p:spPr bwMode="auto">
          <a:xfrm>
            <a:off x="457200" y="1219200"/>
            <a:ext cx="8229600" cy="4906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85000" lnSpcReduction="20000"/>
          </a:bodyPr>
          <a:lstStyle/>
          <a:p>
            <a:r>
              <a:rPr lang="en-US" dirty="0" smtClean="0"/>
              <a:t>Key size</a:t>
            </a:r>
          </a:p>
          <a:p>
            <a:pPr lvl="1"/>
            <a:r>
              <a:rPr lang="en-US" dirty="0" smtClean="0"/>
              <a:t>Between 32 and 168 bits</a:t>
            </a:r>
          </a:p>
          <a:p>
            <a:r>
              <a:rPr lang="en-US" dirty="0" smtClean="0"/>
              <a:t>Main types of encryption</a:t>
            </a:r>
          </a:p>
          <a:p>
            <a:pPr lvl="1"/>
            <a:r>
              <a:rPr lang="en-US" dirty="0" smtClean="0"/>
              <a:t>Asymmetric also called “public key encryption</a:t>
            </a:r>
            <a:r>
              <a:rPr lang="en-US" dirty="0" smtClean="0"/>
              <a:t>”</a:t>
            </a:r>
          </a:p>
          <a:p>
            <a:pPr lvl="2"/>
            <a:r>
              <a:rPr lang="en-US" dirty="0" smtClean="0"/>
              <a:t>Public key known to everyone</a:t>
            </a:r>
          </a:p>
          <a:p>
            <a:pPr lvl="2"/>
            <a:r>
              <a:rPr lang="en-US" dirty="0" smtClean="0"/>
              <a:t>Private key known only to recipient</a:t>
            </a:r>
          </a:p>
          <a:p>
            <a:pPr lvl="2"/>
            <a:r>
              <a:rPr lang="en-US" dirty="0" smtClean="0"/>
              <a:t>Message encrypted with public key can only be decrypted with same algorithm used with public key but also needs the private key</a:t>
            </a:r>
          </a:p>
          <a:p>
            <a:pPr lvl="2"/>
            <a:r>
              <a:rPr lang="en-US" dirty="0" smtClean="0"/>
              <a:t>Slower, requires a lot of processing power</a:t>
            </a:r>
            <a:endParaRPr lang="en-US" dirty="0" smtClean="0"/>
          </a:p>
          <a:p>
            <a:pPr lvl="1"/>
            <a:r>
              <a:rPr lang="en-US" dirty="0" smtClean="0"/>
              <a:t>Symmetric – “secret key”. </a:t>
            </a:r>
          </a:p>
          <a:p>
            <a:pPr lvl="2"/>
            <a:r>
              <a:rPr lang="en-US" dirty="0" smtClean="0"/>
              <a:t>Same key used to encrypt and decrypt. </a:t>
            </a:r>
          </a:p>
          <a:p>
            <a:pPr lvl="2"/>
            <a:r>
              <a:rPr lang="en-US" dirty="0" smtClean="0"/>
              <a:t>Advanced Encryption Standard uses 56-bit key. The technique used by U.S Government</a:t>
            </a:r>
            <a:endParaRPr lang="en-US" dirty="0" smtClean="0"/>
          </a:p>
        </p:txBody>
      </p:sp>
    </p:spTree>
    <p:extLst>
      <p:ext uri="{BB962C8B-B14F-4D97-AF65-F5344CB8AC3E}">
        <p14:creationId xmlns:p14="http://schemas.microsoft.com/office/powerpoint/2010/main" val="362212062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Keystroke Loggers </a:t>
            </a:r>
          </a:p>
        </p:txBody>
      </p:sp>
      <p:sp>
        <p:nvSpPr>
          <p:cNvPr id="1024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b="1" smtClean="0"/>
              <a:t>Keystroke loggers</a:t>
            </a:r>
          </a:p>
          <a:p>
            <a:pPr lvl="1"/>
            <a:r>
              <a:rPr lang="en-US" smtClean="0"/>
              <a:t>Monitor and record keystrokes </a:t>
            </a:r>
          </a:p>
          <a:p>
            <a:pPr lvl="1"/>
            <a:r>
              <a:rPr lang="en-US" smtClean="0"/>
              <a:t>Can be software or hardware devices</a:t>
            </a:r>
          </a:p>
          <a:p>
            <a:pPr lvl="1"/>
            <a:r>
              <a:rPr lang="en-US" smtClean="0"/>
              <a:t>Sometimes used by companies to track employees’ use of e-mail and the Internet </a:t>
            </a:r>
          </a:p>
          <a:p>
            <a:pPr lvl="1"/>
            <a:r>
              <a:rPr lang="en-US" smtClean="0"/>
              <a:t>Can be used for malicious purposes </a:t>
            </a:r>
          </a:p>
          <a:p>
            <a:r>
              <a:rPr lang="en-US" smtClean="0"/>
              <a:t>Some antivirus and antispyware programs protect against software keystroke loggers</a:t>
            </a:r>
          </a:p>
        </p:txBody>
      </p:sp>
    </p:spTree>
    <p:extLst>
      <p:ext uri="{BB962C8B-B14F-4D97-AF65-F5344CB8AC3E}">
        <p14:creationId xmlns:p14="http://schemas.microsoft.com/office/powerpoint/2010/main" val="355860776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3"/>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sz="3200" dirty="0" smtClean="0"/>
              <a:t>E-commerce Transaction Security Measures</a:t>
            </a:r>
          </a:p>
        </p:txBody>
      </p:sp>
      <p:sp>
        <p:nvSpPr>
          <p:cNvPr id="48131" name="Content Placeholder 6"/>
          <p:cNvSpPr>
            <a:spLocks noGrp="1"/>
          </p:cNvSpPr>
          <p:nvPr>
            <p:ph idx="1"/>
          </p:nvPr>
        </p:nvSpPr>
        <p:spPr bwMode="auto">
          <a:xfrm>
            <a:off x="457200" y="914400"/>
            <a:ext cx="8229600" cy="5211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sz="2400" dirty="0" smtClean="0"/>
              <a:t>Three factors are critical for security: </a:t>
            </a:r>
          </a:p>
          <a:p>
            <a:pPr lvl="1"/>
            <a:r>
              <a:rPr lang="en-US" sz="2000" dirty="0" smtClean="0"/>
              <a:t>Authentication – of credit cards</a:t>
            </a:r>
          </a:p>
          <a:p>
            <a:pPr lvl="1"/>
            <a:r>
              <a:rPr lang="en-US" sz="2000" dirty="0" smtClean="0"/>
              <a:t>Confirmation- verify orders and receipt of shipments</a:t>
            </a:r>
            <a:endParaRPr lang="en-US" sz="2000" dirty="0" smtClean="0"/>
          </a:p>
          <a:p>
            <a:pPr lvl="1"/>
            <a:r>
              <a:rPr lang="en-US" sz="2000" dirty="0" smtClean="0"/>
              <a:t>Nonrepudiation – needed in case there is a dispute. Digital </a:t>
            </a:r>
            <a:r>
              <a:rPr lang="en-US" sz="2000" dirty="0" err="1" smtClean="0"/>
              <a:t>signitures</a:t>
            </a:r>
            <a:r>
              <a:rPr lang="en-US" sz="2000" dirty="0" smtClean="0"/>
              <a:t> are used</a:t>
            </a:r>
            <a:endParaRPr lang="en-US" sz="2000" dirty="0" smtClean="0"/>
          </a:p>
          <a:p>
            <a:r>
              <a:rPr lang="en-US" sz="2400" dirty="0" smtClean="0"/>
              <a:t>Transaction security</a:t>
            </a:r>
          </a:p>
          <a:p>
            <a:pPr lvl="1"/>
            <a:r>
              <a:rPr lang="en-US" sz="2000" dirty="0" smtClean="0"/>
              <a:t>Confidentiality - only </a:t>
            </a:r>
            <a:r>
              <a:rPr lang="en-US" sz="2000" dirty="0"/>
              <a:t>the sender and recipient can read message</a:t>
            </a:r>
          </a:p>
          <a:p>
            <a:pPr lvl="1"/>
            <a:r>
              <a:rPr lang="en-US" sz="2000" dirty="0" smtClean="0"/>
              <a:t>Authentication – how can recipient know message came from sender</a:t>
            </a:r>
            <a:endParaRPr lang="en-US" sz="2000" dirty="0" smtClean="0"/>
          </a:p>
          <a:p>
            <a:pPr lvl="1"/>
            <a:r>
              <a:rPr lang="en-US" sz="2000" dirty="0" smtClean="0"/>
              <a:t>Integrity – data’s content has not been changed</a:t>
            </a:r>
            <a:endParaRPr lang="en-US" sz="2000" dirty="0" smtClean="0"/>
          </a:p>
          <a:p>
            <a:pPr lvl="1"/>
            <a:r>
              <a:rPr lang="en-US" sz="2000" dirty="0" smtClean="0"/>
              <a:t>Nonrepudiation of </a:t>
            </a:r>
            <a:r>
              <a:rPr lang="en-US" sz="2000" dirty="0" smtClean="0"/>
              <a:t>origin – sender can’t deny sending data</a:t>
            </a:r>
            <a:endParaRPr lang="en-US" sz="2000" dirty="0" smtClean="0"/>
          </a:p>
          <a:p>
            <a:pPr lvl="1"/>
            <a:r>
              <a:rPr lang="en-US" sz="2000" dirty="0" smtClean="0"/>
              <a:t>Nonrepudiation of </a:t>
            </a:r>
            <a:r>
              <a:rPr lang="en-US" sz="2000" dirty="0" smtClean="0"/>
              <a:t>receipt  - recipient can’t deny receiving data</a:t>
            </a:r>
            <a:endParaRPr lang="en-US" sz="2000" dirty="0" smtClean="0"/>
          </a:p>
        </p:txBody>
      </p:sp>
    </p:spTree>
    <p:extLst>
      <p:ext uri="{BB962C8B-B14F-4D97-AF65-F5344CB8AC3E}">
        <p14:creationId xmlns:p14="http://schemas.microsoft.com/office/powerpoint/2010/main" val="45527314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mtClean="0"/>
              <a:t>Computer Emergency Response Team</a:t>
            </a:r>
          </a:p>
        </p:txBody>
      </p:sp>
      <p:sp>
        <p:nvSpPr>
          <p:cNvPr id="4915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Developed by the Defense Advanced Research Projects Agency</a:t>
            </a:r>
          </a:p>
          <a:p>
            <a:r>
              <a:rPr lang="en-US" smtClean="0"/>
              <a:t>Focuses on security breaches and DoS attacks </a:t>
            </a:r>
          </a:p>
          <a:p>
            <a:r>
              <a:rPr lang="en-US" smtClean="0"/>
              <a:t>Offers guidelines on handling and preventing these incidents</a:t>
            </a:r>
          </a:p>
          <a:p>
            <a:r>
              <a:rPr lang="en-US" smtClean="0"/>
              <a:t>Cyber Incident Response Capability (CIRC)</a:t>
            </a:r>
          </a:p>
          <a:p>
            <a:pPr lvl="1"/>
            <a:r>
              <a:rPr lang="en-US" i="1" smtClean="0"/>
              <a:t>http://www.doecirc.energy.gov/aboutus.html</a:t>
            </a:r>
          </a:p>
        </p:txBody>
      </p:sp>
    </p:spTree>
    <p:extLst>
      <p:ext uri="{BB962C8B-B14F-4D97-AF65-F5344CB8AC3E}">
        <p14:creationId xmlns:p14="http://schemas.microsoft.com/office/powerpoint/2010/main" val="131319123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mtClean="0"/>
              <a:t>Guidelines for a Comprehensive Security System</a:t>
            </a:r>
          </a:p>
        </p:txBody>
      </p:sp>
      <p:sp>
        <p:nvSpPr>
          <p:cNvPr id="50179" name="Content Placeholder 4"/>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Train employees</a:t>
            </a:r>
          </a:p>
          <a:p>
            <a:r>
              <a:rPr lang="en-US" smtClean="0"/>
              <a:t>Guidelines and steps involved</a:t>
            </a:r>
          </a:p>
          <a:p>
            <a:pPr lvl="1"/>
            <a:r>
              <a:rPr lang="en-US" smtClean="0"/>
              <a:t>People</a:t>
            </a:r>
          </a:p>
          <a:p>
            <a:pPr lvl="1"/>
            <a:r>
              <a:rPr lang="en-US" smtClean="0"/>
              <a:t>Procedures</a:t>
            </a:r>
          </a:p>
          <a:p>
            <a:pPr lvl="1"/>
            <a:r>
              <a:rPr lang="en-US" smtClean="0"/>
              <a:t>Equipment and technology</a:t>
            </a:r>
          </a:p>
          <a:p>
            <a:endParaRPr lang="en-US" smtClean="0"/>
          </a:p>
        </p:txBody>
      </p:sp>
    </p:spTree>
    <p:extLst>
      <p:ext uri="{BB962C8B-B14F-4D97-AF65-F5344CB8AC3E}">
        <p14:creationId xmlns:p14="http://schemas.microsoft.com/office/powerpoint/2010/main" val="325469391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Business Continuity Planning</a:t>
            </a:r>
          </a:p>
        </p:txBody>
      </p:sp>
      <p:sp>
        <p:nvSpPr>
          <p:cNvPr id="51203"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Outlines procedures for keeping an organization operational</a:t>
            </a:r>
          </a:p>
          <a:p>
            <a:r>
              <a:rPr lang="en-US" smtClean="0"/>
              <a:t>Prepare for disaster</a:t>
            </a:r>
          </a:p>
          <a:p>
            <a:r>
              <a:rPr lang="en-US" smtClean="0"/>
              <a:t>Plan steps for resuming normal operations as soon as possible</a:t>
            </a:r>
          </a:p>
        </p:txBody>
      </p:sp>
    </p:spTree>
    <p:extLst>
      <p:ext uri="{BB962C8B-B14F-4D97-AF65-F5344CB8AC3E}">
        <p14:creationId xmlns:p14="http://schemas.microsoft.com/office/powerpoint/2010/main" val="264329252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Summary</a:t>
            </a:r>
          </a:p>
        </p:txBody>
      </p:sp>
      <p:sp>
        <p:nvSpPr>
          <p:cNvPr id="5222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lnSpcReduction="10000"/>
          </a:bodyPr>
          <a:lstStyle/>
          <a:p>
            <a:r>
              <a:rPr lang="en-US" smtClean="0"/>
              <a:t>Impact of IT tools on privacy</a:t>
            </a:r>
          </a:p>
          <a:p>
            <a:pPr lvl="1"/>
            <a:r>
              <a:rPr lang="en-US" smtClean="0"/>
              <a:t>Use of IT tools to commit computer crimes</a:t>
            </a:r>
          </a:p>
          <a:p>
            <a:r>
              <a:rPr lang="en-US" smtClean="0"/>
              <a:t>Basic safeguards, fault-tolerant systems</a:t>
            </a:r>
          </a:p>
          <a:p>
            <a:pPr lvl="1"/>
            <a:r>
              <a:rPr lang="en-US" smtClean="0"/>
              <a:t>Intentional security threats</a:t>
            </a:r>
          </a:p>
          <a:p>
            <a:r>
              <a:rPr lang="en-US" smtClean="0"/>
              <a:t>Biometric, nonbiometric, and physical security measures; access controls, firewalls, intrusion detection systems </a:t>
            </a:r>
          </a:p>
          <a:p>
            <a:r>
              <a:rPr lang="en-US" smtClean="0"/>
              <a:t>Establish comprehensive security system and business continuity plan</a:t>
            </a:r>
          </a:p>
          <a:p>
            <a:endParaRPr lang="en-US" smtClean="0"/>
          </a:p>
        </p:txBody>
      </p:sp>
    </p:spTree>
    <p:extLst>
      <p:ext uri="{BB962C8B-B14F-4D97-AF65-F5344CB8AC3E}">
        <p14:creationId xmlns:p14="http://schemas.microsoft.com/office/powerpoint/2010/main" val="18541769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Sniffing and Spoofing </a:t>
            </a:r>
          </a:p>
        </p:txBody>
      </p:sp>
      <p:sp>
        <p:nvSpPr>
          <p:cNvPr id="11267"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Sniffing </a:t>
            </a:r>
          </a:p>
          <a:p>
            <a:pPr lvl="1"/>
            <a:r>
              <a:rPr lang="en-US" smtClean="0"/>
              <a:t>Capturing and recording network traffic </a:t>
            </a:r>
          </a:p>
          <a:p>
            <a:pPr lvl="1"/>
            <a:r>
              <a:rPr lang="en-US" smtClean="0"/>
              <a:t>Often used by hackers to intercept information</a:t>
            </a:r>
          </a:p>
          <a:p>
            <a:r>
              <a:rPr lang="en-US" smtClean="0"/>
              <a:t>Spoofing </a:t>
            </a:r>
          </a:p>
          <a:p>
            <a:pPr lvl="1"/>
            <a:r>
              <a:rPr lang="en-US" smtClean="0"/>
              <a:t>Attempt to gain access to a network by posing as an authorized user to find sensitive information</a:t>
            </a:r>
          </a:p>
        </p:txBody>
      </p:sp>
    </p:spTree>
    <p:extLst>
      <p:ext uri="{BB962C8B-B14F-4D97-AF65-F5344CB8AC3E}">
        <p14:creationId xmlns:p14="http://schemas.microsoft.com/office/powerpoint/2010/main" val="1137179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mtClean="0"/>
              <a:t>Computer Crime and Fraud </a:t>
            </a:r>
          </a:p>
        </p:txBody>
      </p:sp>
      <p:sp>
        <p:nvSpPr>
          <p:cNvPr id="12291"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20000"/>
          </a:bodyPr>
          <a:lstStyle/>
          <a:p>
            <a:r>
              <a:rPr lang="en-US" smtClean="0"/>
              <a:t>Computer fraud </a:t>
            </a:r>
          </a:p>
          <a:p>
            <a:pPr lvl="1"/>
            <a:r>
              <a:rPr lang="en-US" smtClean="0"/>
              <a:t>Unauthorized use of computer data for personal gain </a:t>
            </a:r>
          </a:p>
          <a:p>
            <a:r>
              <a:rPr lang="en-US" smtClean="0"/>
              <a:t>Social networking sites </a:t>
            </a:r>
          </a:p>
          <a:p>
            <a:pPr lvl="1"/>
            <a:r>
              <a:rPr lang="en-US" smtClean="0"/>
              <a:t>Used for committing computer crime </a:t>
            </a:r>
          </a:p>
          <a:p>
            <a:r>
              <a:rPr lang="en-US" smtClean="0"/>
              <a:t>Examples</a:t>
            </a:r>
          </a:p>
          <a:p>
            <a:pPr lvl="1"/>
            <a:r>
              <a:rPr lang="en-US" smtClean="0"/>
              <a:t>Denial-of-service attacks </a:t>
            </a:r>
          </a:p>
          <a:p>
            <a:pPr lvl="1"/>
            <a:r>
              <a:rPr lang="en-US" smtClean="0"/>
              <a:t>Identity theft </a:t>
            </a:r>
          </a:p>
          <a:p>
            <a:pPr lvl="1"/>
            <a:r>
              <a:rPr lang="en-US" smtClean="0"/>
              <a:t>Software piracy </a:t>
            </a:r>
          </a:p>
          <a:p>
            <a:pPr lvl="1"/>
            <a:r>
              <a:rPr lang="en-US" smtClean="0"/>
              <a:t>Distributing child pornography </a:t>
            </a:r>
          </a:p>
          <a:p>
            <a:pPr lvl="1"/>
            <a:r>
              <a:rPr lang="en-US" smtClean="0"/>
              <a:t>E-mail spamming </a:t>
            </a:r>
          </a:p>
        </p:txBody>
      </p:sp>
    </p:spTree>
    <p:extLst>
      <p:ext uri="{BB962C8B-B14F-4D97-AF65-F5344CB8AC3E}">
        <p14:creationId xmlns:p14="http://schemas.microsoft.com/office/powerpoint/2010/main" val="103327847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mtClean="0"/>
              <a:t>Computer Crime and Fraud (cont’d.)</a:t>
            </a:r>
          </a:p>
        </p:txBody>
      </p:sp>
      <p:sp>
        <p:nvSpPr>
          <p:cNvPr id="13315" name="Content Placeholder 2"/>
          <p:cNvSpPr>
            <a:spLocks noGrp="1"/>
          </p:cNvSpPr>
          <p:nvPr>
            <p:ph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smtClean="0"/>
              <a:t>Writing or spreading viruses, worms, Trojan programs, and other malicious code </a:t>
            </a:r>
          </a:p>
          <a:p>
            <a:pPr lvl="1"/>
            <a:r>
              <a:rPr lang="en-US" smtClean="0"/>
              <a:t>Stealing files </a:t>
            </a:r>
          </a:p>
          <a:p>
            <a:pPr lvl="1"/>
            <a:r>
              <a:rPr lang="en-US" smtClean="0"/>
              <a:t>Changing computer records </a:t>
            </a:r>
          </a:p>
          <a:p>
            <a:pPr lvl="1"/>
            <a:r>
              <a:rPr lang="en-US" smtClean="0"/>
              <a:t>Virus hoaxes </a:t>
            </a:r>
          </a:p>
          <a:p>
            <a:pPr lvl="1"/>
            <a:r>
              <a:rPr lang="en-US" smtClean="0"/>
              <a:t>Sabotage</a:t>
            </a:r>
          </a:p>
          <a:p>
            <a:r>
              <a:rPr lang="en-US" smtClean="0"/>
              <a:t>Company insiders commit most computer crimes </a:t>
            </a:r>
          </a:p>
        </p:txBody>
      </p:sp>
    </p:spTree>
    <p:extLst>
      <p:ext uri="{BB962C8B-B14F-4D97-AF65-F5344CB8AC3E}">
        <p14:creationId xmlns:p14="http://schemas.microsoft.com/office/powerpoint/2010/main" val="286460319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bwMode="auto">
          <a:xfrm>
            <a:off x="457200" y="34636"/>
            <a:ext cx="8229600" cy="11430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Autofit/>
          </a:bodyPr>
          <a:lstStyle/>
          <a:p>
            <a:r>
              <a:rPr lang="en-US" sz="3200" dirty="0" smtClean="0"/>
              <a:t>Computer and Network Security: Basic Safeguards</a:t>
            </a:r>
          </a:p>
        </p:txBody>
      </p:sp>
      <p:sp>
        <p:nvSpPr>
          <p:cNvPr id="14339" name="Content Placeholder 2"/>
          <p:cNvSpPr>
            <a:spLocks noGrp="1"/>
          </p:cNvSpPr>
          <p:nvPr>
            <p:ph idx="1"/>
          </p:nvPr>
        </p:nvSpPr>
        <p:spPr bwMode="auto">
          <a:xfrm>
            <a:off x="152400" y="1143000"/>
            <a:ext cx="8763000" cy="54102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p>
            <a:r>
              <a:rPr lang="en-US" dirty="0" smtClean="0"/>
              <a:t>Critical for most organizations</a:t>
            </a:r>
          </a:p>
          <a:p>
            <a:pPr lvl="1"/>
            <a:r>
              <a:rPr lang="en-US" dirty="0" smtClean="0"/>
              <a:t>Especially in recent years, with hackers becoming more numerous and adept at stealing and altering private information </a:t>
            </a:r>
          </a:p>
          <a:p>
            <a:r>
              <a:rPr lang="en-US" dirty="0" smtClean="0"/>
              <a:t>Hackers use a variety of tools to break into computers and networks</a:t>
            </a:r>
          </a:p>
          <a:p>
            <a:pPr lvl="1"/>
            <a:r>
              <a:rPr lang="en-US" dirty="0" smtClean="0"/>
              <a:t>Sniffers, password crackers, and </a:t>
            </a:r>
            <a:r>
              <a:rPr lang="en-US" dirty="0" smtClean="0"/>
              <a:t>rootkits </a:t>
            </a:r>
            <a:r>
              <a:rPr lang="en-US" sz="2000" dirty="0" smtClean="0"/>
              <a:t>(</a:t>
            </a:r>
            <a:r>
              <a:rPr lang="en-US" sz="2200" dirty="0"/>
              <a:t>a stealthy type of software, often malicious, designed to hide the existence of certain processes or programs from normal methods of detection and enable continued privileged access to a </a:t>
            </a:r>
            <a:r>
              <a:rPr lang="en-US" sz="2200" dirty="0" smtClean="0"/>
              <a:t>computer)</a:t>
            </a:r>
            <a:endParaRPr lang="en-US" sz="2600" dirty="0" smtClean="0"/>
          </a:p>
          <a:p>
            <a:pPr lvl="1"/>
            <a:r>
              <a:rPr lang="en-US" dirty="0" smtClean="0"/>
              <a:t>Journals </a:t>
            </a:r>
            <a:r>
              <a:rPr lang="en-US" i="1" dirty="0" err="1" smtClean="0"/>
              <a:t>Phrack</a:t>
            </a:r>
            <a:r>
              <a:rPr lang="en-US" i="1" dirty="0" smtClean="0"/>
              <a:t> </a:t>
            </a:r>
            <a:r>
              <a:rPr lang="en-US" dirty="0" smtClean="0"/>
              <a:t>and </a:t>
            </a:r>
            <a:r>
              <a:rPr lang="en-US" i="1" dirty="0" smtClean="0"/>
              <a:t>2600: The Hacker Quarterly</a:t>
            </a:r>
          </a:p>
        </p:txBody>
      </p:sp>
    </p:spTree>
    <p:extLst>
      <p:ext uri="{BB962C8B-B14F-4D97-AF65-F5344CB8AC3E}">
        <p14:creationId xmlns:p14="http://schemas.microsoft.com/office/powerpoint/2010/main" val="9474536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0000"/>
          </a:bodyPr>
          <a:lstStyle/>
          <a:p>
            <a:r>
              <a:rPr lang="en-US" smtClean="0"/>
              <a:t>Computer and Network Security: Basic Safeguards (cont’d.)</a:t>
            </a:r>
          </a:p>
        </p:txBody>
      </p:sp>
      <p:sp>
        <p:nvSpPr>
          <p:cNvPr id="15363" name="Content Placeholder 2"/>
          <p:cNvSpPr>
            <a:spLocks noGrp="1"/>
          </p:cNvSpPr>
          <p:nvPr>
            <p:ph idx="1"/>
          </p:nvPr>
        </p:nvSpPr>
        <p:spPr bwMode="auto">
          <a:xfrm>
            <a:off x="457200" y="1930400"/>
            <a:ext cx="8229600" cy="41957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92500" lnSpcReduction="10000"/>
          </a:bodyPr>
          <a:lstStyle/>
          <a:p>
            <a:r>
              <a:rPr lang="en-US" smtClean="0"/>
              <a:t>Comprehensive security system </a:t>
            </a:r>
          </a:p>
          <a:p>
            <a:pPr lvl="1"/>
            <a:r>
              <a:rPr lang="en-US" smtClean="0"/>
              <a:t>Protects an organization’s resources</a:t>
            </a:r>
          </a:p>
          <a:p>
            <a:pPr lvl="1"/>
            <a:r>
              <a:rPr lang="en-US" smtClean="0"/>
              <a:t>Including information and computer and network equipment, e-mails, invoices transferred via electronic data interchange (EDI), new product designs, marketing campaigns, and financial statements </a:t>
            </a:r>
          </a:p>
          <a:p>
            <a:r>
              <a:rPr lang="en-US" smtClean="0"/>
              <a:t>Threats:</a:t>
            </a:r>
          </a:p>
          <a:p>
            <a:pPr lvl="1"/>
            <a:r>
              <a:rPr lang="en-US" smtClean="0"/>
              <a:t>Include sharing passwords with co-workers, leaving a computer unattended while logged on to the network, or even spilling coffee on a keyboard </a:t>
            </a:r>
          </a:p>
        </p:txBody>
      </p:sp>
    </p:spTree>
    <p:extLst>
      <p:ext uri="{BB962C8B-B14F-4D97-AF65-F5344CB8AC3E}">
        <p14:creationId xmlns:p14="http://schemas.microsoft.com/office/powerpoint/2010/main" val="173152726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74</TotalTime>
  <Words>2118</Words>
  <Application>Microsoft Office PowerPoint</Application>
  <PresentationFormat>On-screen Show (4:3)</PresentationFormat>
  <Paragraphs>359</Paragraphs>
  <Slides>44</Slides>
  <Notes>43</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PROTECTING INFORMATION RESOURCES</vt:lpstr>
      <vt:lpstr>Spyware and Adware </vt:lpstr>
      <vt:lpstr>Phishing </vt:lpstr>
      <vt:lpstr>Keystroke Loggers </vt:lpstr>
      <vt:lpstr>Sniffing and Spoofing </vt:lpstr>
      <vt:lpstr>Computer Crime and Fraud </vt:lpstr>
      <vt:lpstr>Computer Crime and Fraud (cont’d.)</vt:lpstr>
      <vt:lpstr>Computer and Network Security: Basic Safeguards</vt:lpstr>
      <vt:lpstr>Computer and Network Security: Basic Safeguards (cont’d.)</vt:lpstr>
      <vt:lpstr>Computer and Network Security: Basic Safeguards (cont’d.)</vt:lpstr>
      <vt:lpstr>Computer and Network Security: Basic Safeguards (cont’d.)</vt:lpstr>
      <vt:lpstr>Computer and Network Security: Basic Safeguards (cont’d.)</vt:lpstr>
      <vt:lpstr>Security Threats: An Overview </vt:lpstr>
      <vt:lpstr>Intentional Threats </vt:lpstr>
      <vt:lpstr>Viruses</vt:lpstr>
      <vt:lpstr>Viruses (cont’d.)</vt:lpstr>
      <vt:lpstr>Worms</vt:lpstr>
      <vt:lpstr>Trojan Programs and Logic Bombs</vt:lpstr>
      <vt:lpstr>Backdoors and Blended Threats</vt:lpstr>
      <vt:lpstr>Denial-of-Service Attacks </vt:lpstr>
      <vt:lpstr>Social Engineering </vt:lpstr>
      <vt:lpstr>Protecting Against Data Theft and Data Loss </vt:lpstr>
      <vt:lpstr>Security Measures and Enforcement: An Overview </vt:lpstr>
      <vt:lpstr>Biometric Security Measures </vt:lpstr>
      <vt:lpstr>PowerPoint Presentation</vt:lpstr>
      <vt:lpstr>Nonbiometric Security Measures </vt:lpstr>
      <vt:lpstr>Callback Modems </vt:lpstr>
      <vt:lpstr>Firewalls</vt:lpstr>
      <vt:lpstr>PowerPoint Presentation</vt:lpstr>
      <vt:lpstr>Firewalls (cont’d.)</vt:lpstr>
      <vt:lpstr>PowerPoint Presentation</vt:lpstr>
      <vt:lpstr>Intrusion Detection Systems </vt:lpstr>
      <vt:lpstr>Physical Security Measures </vt:lpstr>
      <vt:lpstr>Lost and Stolen Laptops </vt:lpstr>
      <vt:lpstr>Access Controls</vt:lpstr>
      <vt:lpstr>Virtual Private Networks </vt:lpstr>
      <vt:lpstr>Data Encryption</vt:lpstr>
      <vt:lpstr>PowerPoint Presentation</vt:lpstr>
      <vt:lpstr>Data Encryption (cont’d.)</vt:lpstr>
      <vt:lpstr>E-commerce Transaction Security Measures</vt:lpstr>
      <vt:lpstr>Computer Emergency Response Team</vt:lpstr>
      <vt:lpstr>Guidelines for a Comprehensive Security System</vt:lpstr>
      <vt:lpstr>Business Continuity Planning</vt:lpstr>
      <vt:lpstr>Summary</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PROTECTING INFORMATION RESOURCES</dc:title>
  <dc:creator>peggy</dc:creator>
  <cp:lastModifiedBy>peggy</cp:lastModifiedBy>
  <cp:revision>9</cp:revision>
  <dcterms:created xsi:type="dcterms:W3CDTF">2012-11-15T01:19:21Z</dcterms:created>
  <dcterms:modified xsi:type="dcterms:W3CDTF">2012-11-15T23:32:20Z</dcterms:modified>
</cp:coreProperties>
</file>