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3" r:id="rId2"/>
    <p:sldId id="264" r:id="rId3"/>
    <p:sldId id="266" r:id="rId4"/>
    <p:sldId id="267" r:id="rId5"/>
    <p:sldId id="269" r:id="rId6"/>
    <p:sldId id="270" r:id="rId7"/>
    <p:sldId id="271" r:id="rId8"/>
    <p:sldId id="272" r:id="rId9"/>
    <p:sldId id="274" r:id="rId10"/>
    <p:sldId id="275" r:id="rId11"/>
    <p:sldId id="276" r:id="rId12"/>
    <p:sldId id="277" r:id="rId13"/>
    <p:sldId id="280" r:id="rId14"/>
    <p:sldId id="281" r:id="rId15"/>
    <p:sldId id="282" r:id="rId16"/>
    <p:sldId id="283" r:id="rId17"/>
    <p:sldId id="284" r:id="rId18"/>
    <p:sldId id="285" r:id="rId19"/>
    <p:sldId id="288" r:id="rId20"/>
    <p:sldId id="289" r:id="rId21"/>
    <p:sldId id="293" r:id="rId22"/>
    <p:sldId id="294" r:id="rId23"/>
    <p:sldId id="295" r:id="rId24"/>
    <p:sldId id="296" r:id="rId25"/>
    <p:sldId id="29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71" autoAdjust="0"/>
  </p:normalViewPr>
  <p:slideViewPr>
    <p:cSldViewPr>
      <p:cViewPr varScale="1">
        <p:scale>
          <a:sx n="50" d="100"/>
          <a:sy n="50" d="100"/>
        </p:scale>
        <p:origin x="-19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7E2FF8-2716-4396-972D-F1C21FC1665E}" type="datetimeFigureOut">
              <a:rPr lang="en-US" smtClean="0"/>
              <a:t>9/15/2013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EF7AA6-31F1-4BE6-8D39-30DF584CA169}" type="slidenum">
              <a:rPr lang="en-US" smtClean="0"/>
              <a:t>‹#›</a:t>
            </a:fld>
            <a:endParaRPr lang="en-US"/>
          </a:p>
        </p:txBody>
      </p:sp>
    </p:spTree>
    <p:extLst>
      <p:ext uri="{BB962C8B-B14F-4D97-AF65-F5344CB8AC3E}">
        <p14:creationId xmlns:p14="http://schemas.microsoft.com/office/powerpoint/2010/main" val="90145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Porter’s model is the best known model of competitive advantage. Now more than thirty years old, it still provides a nice summary of the strategic situation of firms in a larger business environment. The model focuses on industry structure (or the environment of the firm) as the main determinant of management decisions about corporate strategies.   Managers don’t just make up strategies out of thin air. They look at the competitive situation in their industry, and then consider ways of coping and succeeding in that environment.  </a:t>
            </a:r>
          </a:p>
          <a:p>
            <a:pPr eaLnBrk="1" hangingPunct="1"/>
            <a:endParaRPr lang="en-US" smtClean="0">
              <a:latin typeface="Times New Roman"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7C65B88D-E576-4166-97CC-4FD35BB3CFD2}" type="slidenum">
              <a:rPr lang="en-US" sz="1200">
                <a:latin typeface="Times New Roman" pitchFamily="18" charset="0"/>
              </a:rPr>
              <a:pPr eaLnBrk="1" hangingPunct="1"/>
              <a:t>1</a:t>
            </a:fld>
            <a:endParaRPr lang="en-US"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44551317-0C9D-4430-891D-F15728E94EB9}" type="slidenum">
              <a:rPr lang="en-US" sz="1200">
                <a:latin typeface="Times New Roman" pitchFamily="18" charset="0"/>
              </a:rPr>
              <a:pPr eaLnBrk="1" hangingPunct="1"/>
              <a:t>10</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Porter’s industry analysis is not the only competitive strategy model. In the business chain (really a business process model), firms achieve competitive advantages by being more efficient. This does not mean low-priced. The gains from efficiency may be retained by the firm as greater profits, depending on the competitive situation. For instance, Wal-Mart adopts a business value chain model to achieve the lowest prices, but not so low as to report lower profits.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D4ACB734-DC18-48AF-B8F0-9DEFA227F41E}" type="slidenum">
              <a:rPr lang="en-US" sz="1200">
                <a:latin typeface="Times New Roman" pitchFamily="18" charset="0"/>
              </a:rPr>
              <a:pPr eaLnBrk="1" hangingPunct="1"/>
              <a:t>11</a:t>
            </a:fld>
            <a:endParaRPr 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You can ask a single student to describe the business value chain in a business where they now work, or did work. Then ask the student to talk about how information systems were used in each step of the value chain.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BBE16630-7FCD-46CD-851F-283CB4573483}" type="slidenum">
              <a:rPr lang="en-US" sz="1200">
                <a:latin typeface="Times New Roman" pitchFamily="18" charset="0"/>
              </a:rPr>
              <a:pPr eaLnBrk="1" hangingPunct="1"/>
              <a:t>12</a:t>
            </a:fld>
            <a:endParaRPr 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Other competitive strategy models don’t focus on business processes and value chains, but instead focus on the core competency of a firm. Most times we don’t think about what firms are really good at, but the idea is for the firm to focus on what it really does well, better than anyone else, and to succeed by being the most efficient producer of best quality products and services. At the very least, firms should not be involved in a host of businesses where they are at best mediocre players. The role of IT in these models of competition is usually as a tool for achieving best-in-class products and services. This can include using IT as a collaboration tool, coordinating tool, and knowledge aggregator or store for the firm so that knowledge can be widely shared.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1B264128-7F3E-4AC8-9512-7A5FF9F3ADA1}" type="slidenum">
              <a:rPr lang="en-US" sz="1200">
                <a:latin typeface="Times New Roman" pitchFamily="18" charset="0"/>
              </a:rPr>
              <a:pPr eaLnBrk="1" hangingPunct="1"/>
              <a:t>13</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26EDB216-1AA2-4378-9511-791CADB99E76}" type="slidenum">
              <a:rPr lang="en-US" sz="1200">
                <a:latin typeface="Times New Roman" pitchFamily="18" charset="0"/>
              </a:rPr>
              <a:pPr eaLnBrk="1" hangingPunct="1"/>
              <a:t>14</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Network competitive strategies focus usually on Internet opportunities and companies. Here the emphasis is on products or services that can “go viral,” that is, take advantage of the fact that there are millions of people online, and if they generate positive messages about your product, in a few hours several million people will know about it. This explains why some services like Twitter, Facebook, and YouTube have grown with truly hockey-stick curves. Another different Internet (network) strategy is to use the Internet to find partners and collaborators who can magnify the power of your smaller firm.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801D5004-132A-41F8-97A5-900C5381A614}" type="slidenum">
              <a:rPr lang="en-US" sz="1200">
                <a:latin typeface="Times New Roman" pitchFamily="18" charset="0"/>
              </a:rPr>
              <a:pPr eaLnBrk="1" hangingPunct="1"/>
              <a:t>15</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Most technologies throughout history have been “disruptive” in the sense that their use produces superior products and services at a fraction of the cost. Certainly automobiles were a disruptive technology a hundred years ago which rather completely eliminated the buggy industry. The Internet is no different in rendering certain industries obsolete and unable to compete. Ask students to make a list with your help on industries that have been disrupted by the Internet.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0EA8906D-9E24-49E8-8D1B-529798351CA4}" type="slidenum">
              <a:rPr lang="en-US" sz="1200">
                <a:latin typeface="Times New Roman" pitchFamily="18" charset="0"/>
              </a:rPr>
              <a:pPr eaLnBrk="1" hangingPunct="1"/>
              <a:t>16</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Certainly one of the more disruptive impacts of the Internet has been to spread jobs out across a world labor market, with industrial jobs moving to the lowest-wage countries. In the past, communication barriers were so severe that it would be impossible to coordinate product and service development in both the United States and China, or India. Today, with instant Internet communications from e-mail, chat, and video cameras, the cost of operating globally has fallen, and even small firms work on a global basis today.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C4F1D691-EC06-449F-BE00-9805D109A457}" type="slidenum">
              <a:rPr lang="en-US" sz="1200">
                <a:latin typeface="Times New Roman" pitchFamily="18" charset="0"/>
              </a:rPr>
              <a:pPr eaLnBrk="1" hangingPunct="1"/>
              <a:t>17</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Most of the electronic products we use today are “global” in the sense that their design, production, and distribution take place across nearly all continents. Even automobiles increasingly are global collections.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EAE6DC26-4795-4260-8C88-FE169CB4628C}" type="slidenum">
              <a:rPr lang="en-US" sz="1200">
                <a:latin typeface="Times New Roman" pitchFamily="18" charset="0"/>
              </a:rPr>
              <a:pPr eaLnBrk="1" hangingPunct="1"/>
              <a:t>18</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BD9DA999-1593-433B-9513-2AE01F244858}" type="slidenum">
              <a:rPr lang="en-US" sz="1200">
                <a:latin typeface="Times New Roman" pitchFamily="18" charset="0"/>
              </a:rPr>
              <a:pPr eaLnBrk="1" hangingPunct="1"/>
              <a:t>19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906567A7-61B9-44E4-96F8-20A875723458}" type="slidenum">
              <a:rPr lang="en-US" sz="1200">
                <a:latin typeface="Times New Roman" pitchFamily="18" charset="0"/>
              </a:rPr>
              <a:pPr eaLnBrk="1" hangingPunct="1"/>
              <a:t>2</a:t>
            </a:fld>
            <a:endParaRPr lang="en-US"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91E2362D-BAC4-4075-858A-D4757E00141A}" type="slidenum">
              <a:rPr lang="en-US" sz="1200">
                <a:latin typeface="Times New Roman" pitchFamily="18" charset="0"/>
              </a:rPr>
              <a:pPr eaLnBrk="1" hangingPunct="1"/>
              <a:t>20</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If your company has the most efficient, highest quality processes that result in few errors, you have a competitive advantage. However, this advantage can disappear pretty quickly as your competition catches up, and they will catch up. One answer is a continuous, incremental improvement process that is ongoing and results in your processes always being at the leading edge.  </a:t>
            </a:r>
          </a:p>
          <a:p>
            <a:pPr eaLnBrk="1" hangingPunct="1"/>
            <a:r>
              <a:rPr lang="en-US" smtClean="0">
                <a:latin typeface="Times New Roman" pitchFamily="18" charset="0"/>
              </a:rPr>
              <a:t>A major point of this book is to let students know that you can’t just plug in computers and expect miracles. You need to think about your business processes and figure out how to improve, and then figure out how IT can help improve the processes even further.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FE0E7589-808D-4933-BCC8-AD700F3E7C78}" type="slidenum">
              <a:rPr lang="en-US" sz="1200">
                <a:latin typeface="Times New Roman" pitchFamily="18" charset="0"/>
              </a:rPr>
              <a:pPr eaLnBrk="1" hangingPunct="1"/>
              <a:t>21</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Many people think business process management is self-evident, but it is not. There are thousands of business processes in a large business, and understanding which ones to change, why, and with what financial impact, is a challenge.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As-Is Business Process for Purchasing a Book from a Physical Bookstore</a:t>
            </a:r>
          </a:p>
          <a:p>
            <a:r>
              <a:rPr lang="en-US" i="1" smtClean="0">
                <a:latin typeface="Times New Roman" pitchFamily="18" charset="0"/>
              </a:rPr>
              <a:t>Purchasing a book from a physical bookstore requires many steps to be performed by both the seller and the customer.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Redesigned Process for Purchasing a Book Online</a:t>
            </a:r>
          </a:p>
          <a:p>
            <a:r>
              <a:rPr lang="en-US" i="1" smtClean="0">
                <a:latin typeface="Times New Roman" pitchFamily="18" charset="0"/>
              </a:rPr>
              <a:t>Using Internet technology makes it possible to redesign the process for purchasing a book so that it only has a few steps and</a:t>
            </a:r>
          </a:p>
          <a:p>
            <a:r>
              <a:rPr lang="en-US" i="1" smtClean="0">
                <a:latin typeface="Times New Roman" pitchFamily="18" charset="0"/>
              </a:rPr>
              <a:t>consumes much fewer resources.</a:t>
            </a:r>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Competing on business processes almost always means simplifying the process, reducing the number of people involved, reducing the decision time, expanding the remaining employees’ job responsibilities, and using information systems to speed the flow and quality of information.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“Reengineering” was at one point a highly regarded approach to high-speed dramatic change in business firms. It often resulted in profound simplification of antiquated business processes, resulting in severe disruptions to the work force which was decimated by layoffs. Most grand reengineering efforts did not produce the promised results, or produced results in very limited areas of the firm which had little impact on overall efficiency and productivity. Today industry and firm restructuring generally takes place through the impact of global markets on firms, and less by a planned form of social change.</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499FAEC3-0400-40D9-BD19-01EB1068D507}" type="slidenum">
              <a:rPr lang="en-US" sz="1200">
                <a:latin typeface="Times New Roman" pitchFamily="18" charset="0"/>
              </a:rPr>
              <a:pPr eaLnBrk="1" hangingPunct="1"/>
              <a:t>25</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Information systems often play a critical role in defining and achieving strategic objectives of the firm. Sometimes, IS is tangential: Coca Cola for instance is not an intense technology user, and maintains its differentiated product through marketing and branding efforts. Other firms are intensely using IS to achieve competitive advantages, from Wal-Mart to Facebook, Amazon, and Google.  </a:t>
            </a:r>
          </a:p>
          <a:p>
            <a:pPr eaLnBrk="1" hangingPunct="1"/>
            <a:endParaRPr lang="en-US" smtClean="0">
              <a:latin typeface="Times New Roman" pitchFamily="18" charset="0"/>
            </a:endParaRPr>
          </a:p>
          <a:p>
            <a:pPr eaLnBrk="1" hangingPunct="1"/>
            <a:r>
              <a:rPr lang="en-US" smtClean="0">
                <a:latin typeface="Times New Roman" pitchFamily="18" charset="0"/>
              </a:rPr>
              <a:t>The first step in using information systems to serve your firm is to make sure the IS objectives are lined up with the business objectives.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AD13200A-2F61-4161-93AB-A25AA777CF71}" type="slidenum">
              <a:rPr lang="en-US" sz="1200">
                <a:latin typeface="Times New Roman" pitchFamily="18" charset="0"/>
              </a:rPr>
              <a:pPr eaLnBrk="1" hangingPunct="1"/>
              <a:t>3</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In the physical retail industry, including groceries, the keys to success are efficiency in moving product through your pipeline, minimizing inventory and time delays between receipt of the goods, and the customer purchase.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8842A087-0913-4563-8AD3-47F39414583F}" type="slidenum">
              <a:rPr lang="en-US" sz="1200">
                <a:latin typeface="Times New Roman" pitchFamily="18" charset="0"/>
              </a:rPr>
              <a:pPr eaLnBrk="1" hangingPunct="1"/>
              <a:t>4</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students to help you make a list of companies that have really unique products or services. It’s fun to ask students for local firms on this list. There may be a really unique pizza store, theater, or restaurant in the neighborhood to help illustrate the point about product differentiation as a competitive strategy.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E338B971-AA18-4335-B369-4DD0E0E0D208}" type="slidenum">
              <a:rPr lang="en-US" sz="120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students for Web stores that appeal to a very small niche market, e.g., people with unique hobbies, special interests, or different political and cultural views.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F5684839-1084-441E-80CF-84CEA22E01B8}" type="slidenum">
              <a:rPr lang="en-US" sz="1200">
                <a:latin typeface="Times New Roman" pitchFamily="18" charset="0"/>
              </a:rPr>
              <a:pPr eaLnBrk="1" hangingPunct="1"/>
              <a:t>6</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students to describe and discuss firms that they believe really “care about the customer” or offer great customer service. If this proves difficult, ask them to talk about companies with really poor customer service. In these discussions, ask students how IS could help improve the relationship with the customer.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8A8F1580-B3D9-45A9-BEF2-075838E0C929}" type="slidenum">
              <a:rPr lang="en-US" sz="1200">
                <a:latin typeface="Times New Roman" pitchFamily="18" charset="0"/>
              </a:rPr>
              <a:pPr eaLnBrk="1" hangingPunct="1"/>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Some firms pursue multiple strategies although many pursue a single strategy. Apple, for instance, pursues highly differentiated products that it sells at a premium price. It rarely if ever pursues a low cost strategy, but does produce a number of niche products. General Motors pursues both high-priced differentiated products (GMC Yukons and Cadillac) and low-priced economy cars (Chevy Aveo).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A56FBBF4-E496-46CD-BBE9-9E504AE11C1B}" type="slidenum">
              <a:rPr lang="en-US" sz="1200">
                <a:latin typeface="Times New Roman" pitchFamily="18" charset="0"/>
              </a:rPr>
              <a:pPr eaLnBrk="1" hangingPunct="1"/>
              <a:t>8</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students to help you put together a list of industries that have been greatly impacted by the Internet and the Web. Then for each industry, ask them to describe how the Internet has changed the industry. How has the Internet changed that industry from a consumer perspective?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24" indent="-291163" eaLnBrk="0" hangingPunct="0">
              <a:defRPr sz="2400">
                <a:solidFill>
                  <a:schemeClr val="tx1"/>
                </a:solidFill>
                <a:latin typeface="Arial" charset="0"/>
              </a:defRPr>
            </a:lvl2pPr>
            <a:lvl3pPr marL="1164653" indent="-232930" eaLnBrk="0" hangingPunct="0">
              <a:defRPr sz="2400">
                <a:solidFill>
                  <a:schemeClr val="tx1"/>
                </a:solidFill>
                <a:latin typeface="Arial" charset="0"/>
              </a:defRPr>
            </a:lvl3pPr>
            <a:lvl4pPr marL="1630514" indent="-232930" eaLnBrk="0" hangingPunct="0">
              <a:defRPr sz="2400">
                <a:solidFill>
                  <a:schemeClr val="tx1"/>
                </a:solidFill>
                <a:latin typeface="Arial" charset="0"/>
              </a:defRPr>
            </a:lvl4pPr>
            <a:lvl5pPr marL="2096375" indent="-232930" eaLnBrk="0" hangingPunct="0">
              <a:defRPr sz="2400">
                <a:solidFill>
                  <a:schemeClr val="tx1"/>
                </a:solidFill>
                <a:latin typeface="Arial" charset="0"/>
              </a:defRPr>
            </a:lvl5pPr>
            <a:lvl6pPr marL="2562236" indent="-232930" eaLnBrk="0" fontAlgn="base" hangingPunct="0">
              <a:spcBef>
                <a:spcPct val="0"/>
              </a:spcBef>
              <a:spcAft>
                <a:spcPct val="0"/>
              </a:spcAft>
              <a:defRPr sz="2400">
                <a:solidFill>
                  <a:schemeClr val="tx1"/>
                </a:solidFill>
                <a:latin typeface="Arial" charset="0"/>
              </a:defRPr>
            </a:lvl6pPr>
            <a:lvl7pPr marL="3028096" indent="-232930" eaLnBrk="0" fontAlgn="base" hangingPunct="0">
              <a:spcBef>
                <a:spcPct val="0"/>
              </a:spcBef>
              <a:spcAft>
                <a:spcPct val="0"/>
              </a:spcAft>
              <a:defRPr sz="2400">
                <a:solidFill>
                  <a:schemeClr val="tx1"/>
                </a:solidFill>
                <a:latin typeface="Arial" charset="0"/>
              </a:defRPr>
            </a:lvl7pPr>
            <a:lvl8pPr marL="3493957" indent="-232930" eaLnBrk="0" fontAlgn="base" hangingPunct="0">
              <a:spcBef>
                <a:spcPct val="0"/>
              </a:spcBef>
              <a:spcAft>
                <a:spcPct val="0"/>
              </a:spcAft>
              <a:defRPr sz="2400">
                <a:solidFill>
                  <a:schemeClr val="tx1"/>
                </a:solidFill>
                <a:latin typeface="Arial" charset="0"/>
              </a:defRPr>
            </a:lvl8pPr>
            <a:lvl9pPr marL="3959819" indent="-232930" eaLnBrk="0" fontAlgn="base" hangingPunct="0">
              <a:spcBef>
                <a:spcPct val="0"/>
              </a:spcBef>
              <a:spcAft>
                <a:spcPct val="0"/>
              </a:spcAft>
              <a:defRPr sz="2400">
                <a:solidFill>
                  <a:schemeClr val="tx1"/>
                </a:solidFill>
                <a:latin typeface="Arial" charset="0"/>
              </a:defRPr>
            </a:lvl9pPr>
          </a:lstStyle>
          <a:p>
            <a:pPr eaLnBrk="1" hangingPunct="1"/>
            <a:fld id="{90133974-F1DE-4240-A6F5-CA3ECCC3CE59}" type="slidenum">
              <a:rPr lang="en-US" sz="1200">
                <a:latin typeface="Times New Roman" pitchFamily="18" charset="0"/>
              </a:rPr>
              <a:pPr eaLnBrk="1" hangingPunct="1"/>
              <a:t>9</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BDE1A5-123A-4A49-A2FD-F4F2F012DEB6}"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113296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DE1A5-123A-4A49-A2FD-F4F2F012DEB6}"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35975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DE1A5-123A-4A49-A2FD-F4F2F012DEB6}"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64322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DE1A5-123A-4A49-A2FD-F4F2F012DEB6}"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19935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DE1A5-123A-4A49-A2FD-F4F2F012DEB6}" type="datetimeFigureOut">
              <a:rPr lang="en-US" smtClean="0"/>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36842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BDE1A5-123A-4A49-A2FD-F4F2F012DEB6}"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191145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BDE1A5-123A-4A49-A2FD-F4F2F012DEB6}" type="datetimeFigureOut">
              <a:rPr lang="en-US" smtClean="0"/>
              <a:t>9/15/2013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346690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DE1A5-123A-4A49-A2FD-F4F2F012DEB6}" type="datetimeFigureOut">
              <a:rPr lang="en-US" smtClean="0"/>
              <a:t>9/15/2013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141097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DE1A5-123A-4A49-A2FD-F4F2F012DEB6}" type="datetimeFigureOut">
              <a:rPr lang="en-US" smtClean="0"/>
              <a:t>9/15/2013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330783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DE1A5-123A-4A49-A2FD-F4F2F012DEB6}"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42500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DE1A5-123A-4A49-A2FD-F4F2F012DEB6}" type="datetimeFigureOut">
              <a:rPr lang="en-US" smtClean="0"/>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6485D-5441-4D54-9622-145681F02821}" type="slidenum">
              <a:rPr lang="en-US" smtClean="0"/>
              <a:t>‹#›</a:t>
            </a:fld>
            <a:endParaRPr lang="en-US"/>
          </a:p>
        </p:txBody>
      </p:sp>
    </p:spTree>
    <p:extLst>
      <p:ext uri="{BB962C8B-B14F-4D97-AF65-F5344CB8AC3E}">
        <p14:creationId xmlns:p14="http://schemas.microsoft.com/office/powerpoint/2010/main" val="8460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DE1A5-123A-4A49-A2FD-F4F2F012DEB6}" type="datetimeFigureOut">
              <a:rPr lang="en-US" smtClean="0"/>
              <a:t>9/15/2013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6485D-5441-4D54-9622-145681F02821}" type="slidenum">
              <a:rPr lang="en-US" smtClean="0"/>
              <a:t>‹#›</a:t>
            </a:fld>
            <a:endParaRPr lang="en-US"/>
          </a:p>
        </p:txBody>
      </p:sp>
    </p:spTree>
    <p:extLst>
      <p:ext uri="{BB962C8B-B14F-4D97-AF65-F5344CB8AC3E}">
        <p14:creationId xmlns:p14="http://schemas.microsoft.com/office/powerpoint/2010/main" val="364117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28600" y="2209800"/>
            <a:ext cx="8610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600"/>
              </a:spcAft>
              <a:buFontTx/>
              <a:buChar char="•"/>
            </a:pPr>
            <a:r>
              <a:rPr lang="en-US" sz="2000" b="1" dirty="0">
                <a:cs typeface="Times New Roman" pitchFamily="18" charset="0"/>
              </a:rPr>
              <a:t>One way to understand competitive advantage</a:t>
            </a:r>
          </a:p>
          <a:p>
            <a:pPr marL="342900" indent="-342900">
              <a:spcAft>
                <a:spcPts val="600"/>
              </a:spcAft>
              <a:buFontTx/>
              <a:buChar char="•"/>
            </a:pPr>
            <a:r>
              <a:rPr lang="en-US" sz="2000" b="1" dirty="0">
                <a:cs typeface="Times New Roman" pitchFamily="18" charset="0"/>
              </a:rPr>
              <a:t>Five competitive forces shape fate of firm</a:t>
            </a:r>
          </a:p>
          <a:p>
            <a:pPr marL="914400" lvl="1" indent="-457200">
              <a:spcAft>
                <a:spcPts val="600"/>
              </a:spcAft>
              <a:buFont typeface="Times New Roman" pitchFamily="18" charset="0"/>
              <a:buAutoNum type="arabicPeriod"/>
            </a:pPr>
            <a:r>
              <a:rPr lang="en-US" sz="2000" b="1" dirty="0">
                <a:cs typeface="Times New Roman" pitchFamily="18" charset="0"/>
              </a:rPr>
              <a:t>Traditional competitors</a:t>
            </a:r>
            <a:endParaRPr lang="en-US" sz="2000" b="1" dirty="0">
              <a:cs typeface="Arial" charset="0"/>
            </a:endParaRPr>
          </a:p>
          <a:p>
            <a:pPr marL="1371600" lvl="2" indent="-457200">
              <a:spcAft>
                <a:spcPts val="600"/>
              </a:spcAft>
              <a:buFont typeface="Arial" charset="0"/>
              <a:buChar char="•"/>
            </a:pPr>
            <a:r>
              <a:rPr lang="en-US" sz="2400" dirty="0">
                <a:cs typeface="Arial" charset="0"/>
              </a:rPr>
              <a:t>Competitors in market space continuously devise new products, new efficiencies, switching costs.</a:t>
            </a:r>
            <a:endParaRPr lang="en-US" sz="2400" dirty="0">
              <a:cs typeface="Times New Roman" pitchFamily="18" charset="0"/>
            </a:endParaRPr>
          </a:p>
          <a:p>
            <a:pPr marL="914400" lvl="1" indent="-457200">
              <a:spcAft>
                <a:spcPts val="600"/>
              </a:spcAft>
              <a:buFont typeface="Times New Roman" pitchFamily="18" charset="0"/>
              <a:buAutoNum type="arabicPeriod"/>
            </a:pPr>
            <a:r>
              <a:rPr lang="en-US" sz="2000" b="1" dirty="0">
                <a:cs typeface="Times New Roman" pitchFamily="18" charset="0"/>
              </a:rPr>
              <a:t>New market entrants</a:t>
            </a:r>
          </a:p>
          <a:p>
            <a:pPr marL="1371600" lvl="2" indent="-457200">
              <a:spcAft>
                <a:spcPts val="600"/>
              </a:spcAft>
              <a:buFont typeface="Arial" charset="0"/>
              <a:buChar char="•"/>
            </a:pPr>
            <a:r>
              <a:rPr lang="en-US" sz="2400" dirty="0">
                <a:cs typeface="Times New Roman" pitchFamily="18" charset="0"/>
              </a:rPr>
              <a:t>Some industries have low barriers to entry:</a:t>
            </a:r>
          </a:p>
          <a:p>
            <a:pPr marL="1828800" lvl="3" indent="-457200">
              <a:spcAft>
                <a:spcPts val="600"/>
              </a:spcAft>
              <a:buFont typeface="Arial" charset="0"/>
              <a:buChar char="•"/>
            </a:pPr>
            <a:r>
              <a:rPr lang="en-US" sz="2400" dirty="0">
                <a:cs typeface="Times New Roman" pitchFamily="18" charset="0"/>
              </a:rPr>
              <a:t>E.g., food industry versus microchip industry</a:t>
            </a:r>
          </a:p>
          <a:p>
            <a:pPr marL="1371600" lvl="2" indent="-457200">
              <a:spcAft>
                <a:spcPts val="600"/>
              </a:spcAft>
              <a:buFont typeface="Arial" charset="0"/>
              <a:buChar char="•"/>
            </a:pPr>
            <a:r>
              <a:rPr lang="en-US" sz="2400" dirty="0">
                <a:cs typeface="Times New Roman" pitchFamily="18" charset="0"/>
              </a:rPr>
              <a:t>Newer companies may have advantages:</a:t>
            </a:r>
          </a:p>
          <a:p>
            <a:pPr marL="1828800" lvl="3" indent="-457200">
              <a:spcAft>
                <a:spcPts val="600"/>
              </a:spcAft>
              <a:buFont typeface="Arial" charset="0"/>
              <a:buChar char="•"/>
            </a:pPr>
            <a:r>
              <a:rPr lang="en-US" sz="2400" dirty="0">
                <a:cs typeface="Times New Roman" pitchFamily="18" charset="0"/>
              </a:rPr>
              <a:t>Newer equipment, younger workforce, and so on.</a:t>
            </a:r>
          </a:p>
        </p:txBody>
      </p:sp>
      <p:sp>
        <p:nvSpPr>
          <p:cNvPr id="11269"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Porter’s Competitive Forces Model</a:t>
            </a:r>
          </a:p>
        </p:txBody>
      </p:sp>
      <p:sp>
        <p:nvSpPr>
          <p:cNvPr id="8196"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78455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762000" y="22098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1800"/>
              </a:spcAft>
              <a:buFont typeface="Arial" charset="0"/>
              <a:buChar char="•"/>
            </a:pPr>
            <a:r>
              <a:rPr lang="en-US" sz="2000" b="1">
                <a:cs typeface="Times New Roman" pitchFamily="18" charset="0"/>
              </a:rPr>
              <a:t>Existing competitors: </a:t>
            </a:r>
            <a:r>
              <a:rPr lang="en-US" sz="1800" b="1">
                <a:cs typeface="Times New Roman" pitchFamily="18" charset="0"/>
              </a:rPr>
              <a:t>widens market, increasing competitors, reducing differences, pressure to compete on price</a:t>
            </a:r>
            <a:endParaRPr lang="en-US" sz="2000" b="1">
              <a:cs typeface="Times New Roman" pitchFamily="18" charset="0"/>
            </a:endParaRPr>
          </a:p>
          <a:p>
            <a:pPr marL="342900" indent="-342900">
              <a:spcAft>
                <a:spcPts val="1800"/>
              </a:spcAft>
              <a:buFont typeface="Arial" charset="0"/>
              <a:buChar char="•"/>
            </a:pPr>
            <a:r>
              <a:rPr lang="en-US" sz="2000" b="1">
                <a:cs typeface="Times New Roman" pitchFamily="18" charset="0"/>
              </a:rPr>
              <a:t>New entrants: </a:t>
            </a:r>
            <a:r>
              <a:rPr lang="en-US" sz="1800" b="1">
                <a:cs typeface="Times New Roman" pitchFamily="18" charset="0"/>
              </a:rPr>
              <a:t>reduces barriers to entry (e.g., need for sales force declines), provides technology for driving business processes</a:t>
            </a:r>
            <a:endParaRPr lang="en-US" sz="2000" b="1">
              <a:cs typeface="Times New Roman" pitchFamily="18" charset="0"/>
            </a:endParaRPr>
          </a:p>
          <a:p>
            <a:pPr marL="342900" indent="-342900">
              <a:spcAft>
                <a:spcPts val="1800"/>
              </a:spcAft>
              <a:buFont typeface="Arial" charset="0"/>
              <a:buChar char="•"/>
            </a:pPr>
            <a:r>
              <a:rPr lang="en-US" sz="2000" b="1">
                <a:cs typeface="Times New Roman" pitchFamily="18" charset="0"/>
              </a:rPr>
              <a:t>Substitute products and services: </a:t>
            </a:r>
            <a:r>
              <a:rPr lang="en-US" sz="1800" b="1">
                <a:cs typeface="Times New Roman" pitchFamily="18" charset="0"/>
              </a:rPr>
              <a:t>facilitates creation of new products and services</a:t>
            </a:r>
            <a:endParaRPr lang="en-US" sz="2000" b="1">
              <a:cs typeface="Times New Roman" pitchFamily="18" charset="0"/>
            </a:endParaRPr>
          </a:p>
          <a:p>
            <a:pPr marL="342900" indent="-342900">
              <a:spcAft>
                <a:spcPts val="1800"/>
              </a:spcAft>
              <a:buFont typeface="Arial" charset="0"/>
              <a:buChar char="•"/>
            </a:pPr>
            <a:r>
              <a:rPr lang="en-US" sz="2000" b="1">
                <a:cs typeface="Times New Roman" pitchFamily="18" charset="0"/>
              </a:rPr>
              <a:t>Customers’ bargaining power: </a:t>
            </a:r>
            <a:r>
              <a:rPr lang="en-US" sz="1800" b="1">
                <a:cs typeface="Times New Roman" pitchFamily="18" charset="0"/>
              </a:rPr>
              <a:t>bargaining power shifts to customer</a:t>
            </a:r>
          </a:p>
          <a:p>
            <a:pPr marL="342900" indent="-342900">
              <a:spcAft>
                <a:spcPts val="1800"/>
              </a:spcAft>
              <a:buFont typeface="Arial" charset="0"/>
              <a:buChar char="•"/>
            </a:pPr>
            <a:r>
              <a:rPr lang="en-US" sz="2000" b="1">
                <a:cs typeface="Times New Roman" pitchFamily="18" charset="0"/>
              </a:rPr>
              <a:t>Suppliers’ bargaining power: </a:t>
            </a:r>
            <a:r>
              <a:rPr lang="en-US" sz="1800" b="1">
                <a:cs typeface="Times New Roman" pitchFamily="18" charset="0"/>
              </a:rPr>
              <a:t>procurement over Internet raises power over suppliers, suppliers can benefit from reduced barriers to entry and elimination of intermediaries</a:t>
            </a:r>
            <a:endParaRPr lang="en-US" sz="2000" b="1">
              <a:cs typeface="Times New Roman" pitchFamily="18" charset="0"/>
            </a:endParaRPr>
          </a:p>
        </p:txBody>
      </p:sp>
      <p:sp>
        <p:nvSpPr>
          <p:cNvPr id="68612" name="Rectangle 4"/>
          <p:cNvSpPr>
            <a:spLocks noChangeArrowheads="1"/>
          </p:cNvSpPr>
          <p:nvPr/>
        </p:nvSpPr>
        <p:spPr bwMode="auto">
          <a:xfrm>
            <a:off x="762000" y="1600200"/>
            <a:ext cx="76962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The Internet’s Impact on Competitive Advantage</a:t>
            </a:r>
          </a:p>
        </p:txBody>
      </p:sp>
      <p:sp>
        <p:nvSpPr>
          <p:cNvPr id="22532"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308983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6"/>
          <p:cNvSpPr>
            <a:spLocks noChangeArrowheads="1"/>
          </p:cNvSpPr>
          <p:nvPr/>
        </p:nvSpPr>
        <p:spPr bwMode="auto">
          <a:xfrm>
            <a:off x="762000" y="2057400"/>
            <a:ext cx="8077200" cy="4343400"/>
          </a:xfrm>
          <a:prstGeom prst="rect">
            <a:avLst/>
          </a:prstGeom>
          <a:noFill/>
          <a:ln w="12700">
            <a:noFill/>
            <a:miter lim="800000"/>
            <a:headEnd/>
            <a:tailEnd/>
          </a:ln>
          <a:effectLst/>
        </p:spPr>
        <p:txBody>
          <a:bodyPr lIns="90488" tIns="44450" rIns="90488" bIns="44450"/>
          <a:lstStyle/>
          <a:p>
            <a:pPr marL="342900" indent="-342900"/>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Highlights specific activities in a business where competitive strategies can best be applied and where information systems are likely to have a strategic impact.</a:t>
            </a:r>
            <a:r>
              <a:rPr lang="en-US" b="1">
                <a:effectLst>
                  <a:outerShdw blurRad="38100" dist="38100" dir="2700000" algn="tl">
                    <a:srgbClr val="C0C0C0"/>
                  </a:outerShdw>
                </a:effectLst>
                <a:cs typeface="Arial" charset="0"/>
              </a:rPr>
              <a:t> </a:t>
            </a:r>
            <a:endParaRPr lang="en-US" b="1">
              <a:cs typeface="Times New Roman" pitchFamily="18" charset="0"/>
            </a:endParaRPr>
          </a:p>
          <a:p>
            <a:pPr marL="742950" lvl="1" indent="-285750">
              <a:spcBef>
                <a:spcPct val="50000"/>
              </a:spcBef>
              <a:buFontTx/>
              <a:buChar char="•"/>
            </a:pPr>
            <a:r>
              <a:rPr lang="en-US" sz="2200" b="1">
                <a:cs typeface="Times New Roman" pitchFamily="18" charset="0"/>
              </a:rPr>
              <a:t>Primary activities</a:t>
            </a:r>
            <a:r>
              <a:rPr lang="en-US" sz="2200" b="1"/>
              <a:t> </a:t>
            </a:r>
            <a:endParaRPr lang="en-US" sz="2200" b="1">
              <a:cs typeface="Times New Roman" pitchFamily="18" charset="0"/>
            </a:endParaRPr>
          </a:p>
          <a:p>
            <a:pPr marL="742950" lvl="1" indent="-285750">
              <a:spcBef>
                <a:spcPct val="50000"/>
              </a:spcBef>
              <a:buFontTx/>
              <a:buChar char="•"/>
            </a:pPr>
            <a:r>
              <a:rPr lang="en-US" sz="2200" b="1">
                <a:cs typeface="Times New Roman" pitchFamily="18" charset="0"/>
              </a:rPr>
              <a:t>Support activities</a:t>
            </a:r>
          </a:p>
          <a:p>
            <a:pPr marL="742950" lvl="1" indent="-285750">
              <a:spcBef>
                <a:spcPct val="50000"/>
              </a:spcBef>
              <a:buFontTx/>
              <a:buChar char="•"/>
            </a:pPr>
            <a:r>
              <a:rPr lang="en-US" sz="2200" b="1">
                <a:cs typeface="Times New Roman" pitchFamily="18" charset="0"/>
              </a:rPr>
              <a:t>Benchmarking</a:t>
            </a:r>
          </a:p>
          <a:p>
            <a:pPr marL="742950" lvl="1" indent="-285750">
              <a:spcBef>
                <a:spcPct val="50000"/>
              </a:spcBef>
              <a:buFontTx/>
              <a:buChar char="•"/>
            </a:pPr>
            <a:r>
              <a:rPr lang="en-US" sz="2200" b="1">
                <a:cs typeface="Times New Roman" pitchFamily="18" charset="0"/>
              </a:rPr>
              <a:t>Best practices</a:t>
            </a:r>
            <a:r>
              <a:rPr lang="en-US" b="1">
                <a:effectLst>
                  <a:outerShdw blurRad="38100" dist="38100" dir="2700000" algn="tl">
                    <a:srgbClr val="C0C0C0"/>
                  </a:outerShdw>
                </a:effectLst>
                <a:cs typeface="Times New Roman" pitchFamily="18" charset="0"/>
              </a:rPr>
              <a:t> </a:t>
            </a:r>
          </a:p>
        </p:txBody>
      </p:sp>
      <p:sp>
        <p:nvSpPr>
          <p:cNvPr id="67591" name="Rectangle 7"/>
          <p:cNvSpPr>
            <a:spLocks noChangeArrowheads="1"/>
          </p:cNvSpPr>
          <p:nvPr/>
        </p:nvSpPr>
        <p:spPr bwMode="auto">
          <a:xfrm>
            <a:off x="762000" y="1600200"/>
            <a:ext cx="76962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The Business Value Chain Model</a:t>
            </a:r>
          </a:p>
        </p:txBody>
      </p:sp>
      <p:sp>
        <p:nvSpPr>
          <p:cNvPr id="23556" name="Text Box 11"/>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17867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
        <p:nvSpPr>
          <p:cNvPr id="24579"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3-2</a:t>
            </a:r>
          </a:p>
        </p:txBody>
      </p:sp>
      <p:sp>
        <p:nvSpPr>
          <p:cNvPr id="24580" name="Text Box 5"/>
          <p:cNvSpPr txBox="1">
            <a:spLocks noChangeArrowheads="1"/>
          </p:cNvSpPr>
          <p:nvPr/>
        </p:nvSpPr>
        <p:spPr bwMode="auto">
          <a:xfrm>
            <a:off x="228600" y="2286000"/>
            <a:ext cx="2819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t>This figure provides examples of systems for both primary and support activities of a firm and of its value partners that would add a margin of value to a firm’s products or services.</a:t>
            </a:r>
            <a:endParaRPr lang="en-US" sz="1800"/>
          </a:p>
        </p:txBody>
      </p:sp>
      <p:sp>
        <p:nvSpPr>
          <p:cNvPr id="95238"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The Value Chain Model</a:t>
            </a:r>
          </a:p>
        </p:txBody>
      </p:sp>
      <p:pic>
        <p:nvPicPr>
          <p:cNvPr id="24583" name="Picture 8"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124075"/>
            <a:ext cx="552926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75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762000" y="2362200"/>
            <a:ext cx="7620000" cy="4038600"/>
          </a:xfrm>
          <a:prstGeom prst="rect">
            <a:avLst/>
          </a:prstGeom>
          <a:noFill/>
          <a:ln w="12700">
            <a:noFill/>
            <a:miter lim="800000"/>
            <a:headEnd/>
            <a:tailEnd/>
          </a:ln>
          <a:effectLst/>
        </p:spPr>
        <p:txBody>
          <a:bodyPr lIns="90488" tIns="44450" rIns="90488" bIns="44450"/>
          <a:lstStyle/>
          <a:p>
            <a:pPr marL="342900" indent="-342900">
              <a:lnSpc>
                <a:spcPct val="120000"/>
              </a:lnSpc>
              <a:spcAft>
                <a:spcPts val="1200"/>
              </a:spcAft>
              <a:buFontTx/>
              <a:buChar char="•"/>
            </a:pPr>
            <a:r>
              <a:rPr lang="en-US" b="1">
                <a:cs typeface="Times New Roman" pitchFamily="18" charset="0"/>
              </a:rPr>
              <a:t>Synergies:</a:t>
            </a:r>
          </a:p>
          <a:p>
            <a:pPr marL="800100" lvl="1" indent="-342900">
              <a:lnSpc>
                <a:spcPct val="120000"/>
              </a:lnSpc>
              <a:spcAft>
                <a:spcPts val="1200"/>
              </a:spcAft>
              <a:buFontTx/>
              <a:buChar char="•"/>
            </a:pPr>
            <a:r>
              <a:rPr lang="en-US" sz="2000" b="1">
                <a:cs typeface="Times New Roman" pitchFamily="18" charset="0"/>
              </a:rPr>
              <a:t>When o</a:t>
            </a:r>
            <a:r>
              <a:rPr lang="en-US" sz="2000" b="1"/>
              <a:t>utput of some units can be used as inputs to other units</a:t>
            </a:r>
          </a:p>
          <a:p>
            <a:pPr marL="800100" lvl="1" indent="-342900">
              <a:lnSpc>
                <a:spcPct val="120000"/>
              </a:lnSpc>
              <a:spcAft>
                <a:spcPts val="1200"/>
              </a:spcAft>
              <a:buFontTx/>
              <a:buChar char="•"/>
            </a:pPr>
            <a:r>
              <a:rPr lang="en-US" sz="2000" b="1"/>
              <a:t>When two firms can pool markets and expertise (e.g., recent bank mergers)</a:t>
            </a:r>
          </a:p>
          <a:p>
            <a:pPr marL="800100" lvl="1" indent="-342900">
              <a:lnSpc>
                <a:spcPct val="120000"/>
              </a:lnSpc>
              <a:spcAft>
                <a:spcPts val="1200"/>
              </a:spcAft>
              <a:buFontTx/>
              <a:buChar char="•"/>
            </a:pPr>
            <a:r>
              <a:rPr lang="en-US" sz="2000" b="1"/>
              <a:t>Lower costs and generate profits</a:t>
            </a:r>
          </a:p>
          <a:p>
            <a:pPr marL="800100" lvl="1" indent="-342900">
              <a:lnSpc>
                <a:spcPct val="120000"/>
              </a:lnSpc>
              <a:spcAft>
                <a:spcPts val="1200"/>
              </a:spcAft>
              <a:buFontTx/>
              <a:buChar char="•"/>
            </a:pPr>
            <a:r>
              <a:rPr lang="en-US" sz="2000" b="1">
                <a:cs typeface="Arial" charset="0"/>
              </a:rPr>
              <a:t>Enabled by information systems that ties together disparate units so they act as whole</a:t>
            </a:r>
          </a:p>
          <a:p>
            <a:pPr marL="342900" indent="-342900">
              <a:buFontTx/>
              <a:buChar char="•"/>
            </a:pPr>
            <a:endParaRPr lang="en-US" b="1">
              <a:effectLst>
                <a:outerShdw blurRad="38100" dist="38100" dir="2700000" algn="tl">
                  <a:srgbClr val="C0C0C0"/>
                </a:outerShdw>
              </a:effectLst>
              <a:cs typeface="Times New Roman" pitchFamily="18" charset="0"/>
            </a:endParaRPr>
          </a:p>
        </p:txBody>
      </p:sp>
      <p:sp>
        <p:nvSpPr>
          <p:cNvPr id="72708" name="Rectangle 4"/>
          <p:cNvSpPr>
            <a:spLocks noChangeArrowheads="1"/>
          </p:cNvSpPr>
          <p:nvPr/>
        </p:nvSpPr>
        <p:spPr bwMode="auto">
          <a:xfrm>
            <a:off x="762000" y="1600200"/>
            <a:ext cx="76962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Synergies, Core Competencies, and </a:t>
            </a:r>
            <a:br>
              <a:rPr lang="en-US" b="1">
                <a:solidFill>
                  <a:srgbClr val="9F0F10"/>
                </a:solidFill>
                <a:effectLst>
                  <a:outerShdw blurRad="38100" dist="38100" dir="2700000" algn="tl">
                    <a:srgbClr val="C0C0C0"/>
                  </a:outerShdw>
                </a:effectLst>
                <a:cs typeface="Times New Roman" charset="0"/>
              </a:rPr>
            </a:br>
            <a:r>
              <a:rPr lang="en-US" b="1">
                <a:solidFill>
                  <a:srgbClr val="9F0F10"/>
                </a:solidFill>
                <a:effectLst>
                  <a:outerShdw blurRad="38100" dist="38100" dir="2700000" algn="tl">
                    <a:srgbClr val="C0C0C0"/>
                  </a:outerShdw>
                </a:effectLst>
                <a:cs typeface="Times New Roman" charset="0"/>
              </a:rPr>
              <a:t>Network-Based Strategies</a:t>
            </a:r>
          </a:p>
        </p:txBody>
      </p:sp>
      <p:sp>
        <p:nvSpPr>
          <p:cNvPr id="27652" name="Text Box 8"/>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71994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62000" y="21336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120000"/>
              </a:lnSpc>
              <a:spcAft>
                <a:spcPts val="600"/>
              </a:spcAft>
              <a:buFontTx/>
              <a:buChar char="•"/>
            </a:pPr>
            <a:r>
              <a:rPr lang="en-US" b="1">
                <a:cs typeface="Arial" charset="0"/>
              </a:rPr>
              <a:t>Core competency: </a:t>
            </a:r>
          </a:p>
          <a:p>
            <a:pPr marL="800100" lvl="1" indent="-342900">
              <a:lnSpc>
                <a:spcPct val="120000"/>
              </a:lnSpc>
              <a:spcAft>
                <a:spcPts val="600"/>
              </a:spcAft>
              <a:buFontTx/>
              <a:buChar char="•"/>
            </a:pPr>
            <a:r>
              <a:rPr lang="en-US" sz="2000" b="1">
                <a:cs typeface="Arial" charset="0"/>
              </a:rPr>
              <a:t>A</a:t>
            </a:r>
            <a:r>
              <a:rPr lang="en-US" sz="2000" b="1"/>
              <a:t>ctivities for which firm is world-class leader.</a:t>
            </a:r>
          </a:p>
          <a:p>
            <a:pPr marL="1257300" lvl="2" indent="-342900">
              <a:lnSpc>
                <a:spcPct val="120000"/>
              </a:lnSpc>
              <a:spcAft>
                <a:spcPts val="600"/>
              </a:spcAft>
              <a:buFontTx/>
              <a:buChar char="•"/>
            </a:pPr>
            <a:r>
              <a:rPr lang="en-US" sz="1800" b="1"/>
              <a:t>E.g., world’s best miniature parts designer, best package delivery service.</a:t>
            </a:r>
          </a:p>
          <a:p>
            <a:pPr marL="800100" lvl="1" indent="-342900">
              <a:lnSpc>
                <a:spcPct val="120000"/>
              </a:lnSpc>
              <a:spcAft>
                <a:spcPts val="600"/>
              </a:spcAft>
              <a:buFontTx/>
              <a:buChar char="•"/>
            </a:pPr>
            <a:r>
              <a:rPr lang="en-US" sz="2000" b="1"/>
              <a:t>Relies on knowledge that is gained over many years of experience as well as knowledge research.</a:t>
            </a:r>
          </a:p>
          <a:p>
            <a:pPr marL="800100" lvl="1" indent="-342900">
              <a:lnSpc>
                <a:spcPct val="120000"/>
              </a:lnSpc>
              <a:spcAft>
                <a:spcPts val="600"/>
              </a:spcAft>
              <a:buFontTx/>
              <a:buChar char="•"/>
            </a:pPr>
            <a:r>
              <a:rPr lang="en-US" sz="2000" b="1"/>
              <a:t>Any information system that encourages the sharing of knowledge across business units enhances competency.</a:t>
            </a:r>
          </a:p>
          <a:p>
            <a:pPr marL="1257300" lvl="2" indent="-342900">
              <a:lnSpc>
                <a:spcPct val="120000"/>
              </a:lnSpc>
              <a:spcAft>
                <a:spcPts val="600"/>
              </a:spcAft>
              <a:buFontTx/>
              <a:buChar char="•"/>
            </a:pPr>
            <a:r>
              <a:rPr lang="en-US" sz="1800" b="1"/>
              <a:t>E.g., Procter &amp; Gamble uses intranet to help people working on similar problems share ideas and expertise.</a:t>
            </a:r>
          </a:p>
        </p:txBody>
      </p:sp>
      <p:sp>
        <p:nvSpPr>
          <p:cNvPr id="72708" name="Rectangle 4"/>
          <p:cNvSpPr>
            <a:spLocks noChangeArrowheads="1"/>
          </p:cNvSpPr>
          <p:nvPr/>
        </p:nvSpPr>
        <p:spPr bwMode="auto">
          <a:xfrm>
            <a:off x="762000" y="1447800"/>
            <a:ext cx="7696200" cy="822325"/>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Synergies, Core Competencies, and </a:t>
            </a:r>
            <a:br>
              <a:rPr lang="en-US" b="1" dirty="0">
                <a:solidFill>
                  <a:srgbClr val="9F0F10"/>
                </a:solidFill>
                <a:effectLst>
                  <a:outerShdw blurRad="38100" dist="38100" dir="2700000" algn="tl">
                    <a:srgbClr val="C0C0C0"/>
                  </a:outerShdw>
                </a:effectLst>
                <a:cs typeface="Times New Roman" charset="0"/>
              </a:rPr>
            </a:br>
            <a:r>
              <a:rPr lang="en-US" b="1" dirty="0">
                <a:solidFill>
                  <a:srgbClr val="9F0F10"/>
                </a:solidFill>
                <a:effectLst>
                  <a:outerShdw blurRad="38100" dist="38100" dir="2700000" algn="tl">
                    <a:srgbClr val="C0C0C0"/>
                  </a:outerShdw>
                </a:effectLst>
                <a:cs typeface="Times New Roman" charset="0"/>
              </a:rPr>
              <a:t>Network-Based Strategies</a:t>
            </a:r>
          </a:p>
        </p:txBody>
      </p:sp>
      <p:sp>
        <p:nvSpPr>
          <p:cNvPr id="28676" name="Text Box 8"/>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57495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762000" y="2362200"/>
            <a:ext cx="7848600" cy="4114800"/>
          </a:xfrm>
          <a:prstGeom prst="rect">
            <a:avLst/>
          </a:prstGeom>
          <a:noFill/>
          <a:ln w="12700">
            <a:noFill/>
            <a:miter lim="800000"/>
            <a:headEnd/>
            <a:tailEnd/>
          </a:ln>
          <a:effectLst/>
        </p:spPr>
        <p:txBody>
          <a:bodyPr lIns="90488" tIns="44450" rIns="90488" bIns="44450"/>
          <a:lstStyle/>
          <a:p>
            <a:pPr marL="342900" indent="-342900">
              <a:lnSpc>
                <a:spcPct val="120000"/>
              </a:lnSpc>
              <a:buFontTx/>
              <a:buChar char="•"/>
            </a:pPr>
            <a:r>
              <a:rPr lang="en-US" b="1">
                <a:cs typeface="Arial" charset="0"/>
              </a:rPr>
              <a:t>Network-based strategies:</a:t>
            </a:r>
          </a:p>
          <a:p>
            <a:pPr marL="742950" lvl="1" indent="-285750">
              <a:lnSpc>
                <a:spcPct val="120000"/>
              </a:lnSpc>
              <a:buFontTx/>
              <a:buChar char="•"/>
            </a:pPr>
            <a:r>
              <a:rPr lang="en-US" sz="2200" b="1">
                <a:cs typeface="Arial" charset="0"/>
              </a:rPr>
              <a:t>Network economics:</a:t>
            </a:r>
          </a:p>
          <a:p>
            <a:pPr marL="1200150" lvl="2" indent="-285750">
              <a:lnSpc>
                <a:spcPct val="120000"/>
              </a:lnSpc>
              <a:buFontTx/>
              <a:buChar char="•"/>
            </a:pPr>
            <a:r>
              <a:rPr lang="en-US" sz="2000">
                <a:cs typeface="Arial" charset="0"/>
              </a:rPr>
              <a:t>M</a:t>
            </a:r>
            <a:r>
              <a:rPr lang="en-US" sz="2000"/>
              <a:t>arginal costs of adding another participant are near zero, whereas marginal gain is much larger</a:t>
            </a:r>
          </a:p>
          <a:p>
            <a:pPr marL="1200150" lvl="2" indent="-285750">
              <a:lnSpc>
                <a:spcPct val="120000"/>
              </a:lnSpc>
              <a:buFontTx/>
              <a:buChar char="•"/>
            </a:pPr>
            <a:r>
              <a:rPr lang="en-US" sz="2000">
                <a:cs typeface="Arial" charset="0"/>
              </a:rPr>
              <a:t>E.g., larger number of participants in Internet, greater value to all participants</a:t>
            </a:r>
          </a:p>
          <a:p>
            <a:pPr marL="742950" lvl="1" indent="-285750">
              <a:lnSpc>
                <a:spcPct val="120000"/>
              </a:lnSpc>
              <a:buFontTx/>
              <a:buChar char="•"/>
            </a:pPr>
            <a:r>
              <a:rPr lang="en-US" sz="2200" b="1">
                <a:cs typeface="Arial" charset="0"/>
              </a:rPr>
              <a:t>Virtual company:</a:t>
            </a:r>
          </a:p>
          <a:p>
            <a:pPr marL="1200150" lvl="2" indent="-285750">
              <a:lnSpc>
                <a:spcPct val="120000"/>
              </a:lnSpc>
              <a:buFontTx/>
              <a:buChar char="•"/>
            </a:pPr>
            <a:r>
              <a:rPr lang="en-US" sz="2000">
                <a:cs typeface="Arial" charset="0"/>
              </a:rPr>
              <a:t>Uses networks to link people, resources, and ally with other companies to create and distribute products without traditional organizational boundaries or physical locations</a:t>
            </a:r>
          </a:p>
          <a:p>
            <a:pPr marL="342900" indent="-342900">
              <a:buFontTx/>
              <a:buChar char="•"/>
            </a:pPr>
            <a:endParaRPr lang="en-US" b="1">
              <a:effectLst>
                <a:outerShdw blurRad="38100" dist="38100" dir="2700000" algn="tl">
                  <a:srgbClr val="C0C0C0"/>
                </a:outerShdw>
              </a:effectLst>
              <a:cs typeface="Times New Roman" pitchFamily="18" charset="0"/>
            </a:endParaRPr>
          </a:p>
        </p:txBody>
      </p:sp>
      <p:sp>
        <p:nvSpPr>
          <p:cNvPr id="72708" name="Rectangle 4"/>
          <p:cNvSpPr>
            <a:spLocks noChangeArrowheads="1"/>
          </p:cNvSpPr>
          <p:nvPr/>
        </p:nvSpPr>
        <p:spPr bwMode="auto">
          <a:xfrm>
            <a:off x="762000" y="1600200"/>
            <a:ext cx="76962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Synergies, Core Competencies, and </a:t>
            </a:r>
            <a:br>
              <a:rPr lang="en-US" b="1">
                <a:solidFill>
                  <a:srgbClr val="9F0F10"/>
                </a:solidFill>
                <a:effectLst>
                  <a:outerShdw blurRad="38100" dist="38100" dir="2700000" algn="tl">
                    <a:srgbClr val="C0C0C0"/>
                  </a:outerShdw>
                </a:effectLst>
                <a:cs typeface="Times New Roman" charset="0"/>
              </a:rPr>
            </a:br>
            <a:r>
              <a:rPr lang="en-US" b="1">
                <a:solidFill>
                  <a:srgbClr val="9F0F10"/>
                </a:solidFill>
                <a:effectLst>
                  <a:outerShdw blurRad="38100" dist="38100" dir="2700000" algn="tl">
                    <a:srgbClr val="C0C0C0"/>
                  </a:outerShdw>
                </a:effectLst>
                <a:cs typeface="Times New Roman" charset="0"/>
              </a:rPr>
              <a:t>Network-Based Strategies</a:t>
            </a:r>
          </a:p>
        </p:txBody>
      </p:sp>
      <p:sp>
        <p:nvSpPr>
          <p:cNvPr id="29700" name="Text Box 8"/>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91662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62000" y="2286000"/>
            <a:ext cx="8077200" cy="3886200"/>
          </a:xfrm>
          <a:prstGeom prst="rect">
            <a:avLst/>
          </a:prstGeom>
          <a:noFill/>
          <a:ln w="12700">
            <a:noFill/>
            <a:miter lim="800000"/>
            <a:headEnd/>
            <a:tailEnd/>
          </a:ln>
        </p:spPr>
        <p:txBody>
          <a:bodyPr lIns="90488" tIns="44450" rIns="90488" bIns="44450"/>
          <a:lstStyle/>
          <a:p>
            <a:pPr marL="342900" indent="-342900">
              <a:spcAft>
                <a:spcPts val="1200"/>
              </a:spcAft>
              <a:buFontTx/>
              <a:buChar char="•"/>
            </a:pPr>
            <a:r>
              <a:rPr lang="en-US" b="1" dirty="0">
                <a:cs typeface="Times New Roman" pitchFamily="18" charset="0"/>
              </a:rPr>
              <a:t>Disruptive technologies: </a:t>
            </a:r>
          </a:p>
          <a:p>
            <a:pPr marL="800100" lvl="1" indent="-342900">
              <a:spcAft>
                <a:spcPts val="1200"/>
              </a:spcAft>
              <a:buFontTx/>
              <a:buChar char="•"/>
            </a:pPr>
            <a:r>
              <a:rPr lang="en-US" sz="2000" b="1" dirty="0">
                <a:cs typeface="Times New Roman" pitchFamily="18" charset="0"/>
              </a:rPr>
              <a:t>Technologies with disruptive impact on industries and businesses, rendering existing products, services and business models obsolete:</a:t>
            </a:r>
          </a:p>
          <a:p>
            <a:pPr marL="1200150" lvl="2" indent="-285750">
              <a:spcAft>
                <a:spcPts val="1200"/>
              </a:spcAft>
              <a:buFontTx/>
              <a:buChar char="•"/>
            </a:pPr>
            <a:r>
              <a:rPr lang="en-US" sz="1800" b="1" dirty="0">
                <a:cs typeface="Arial" charset="0"/>
              </a:rPr>
              <a:t>Personal computers</a:t>
            </a:r>
          </a:p>
          <a:p>
            <a:pPr marL="1200150" lvl="2" indent="-285750">
              <a:spcAft>
                <a:spcPts val="1200"/>
              </a:spcAft>
              <a:buFontTx/>
              <a:buChar char="•"/>
            </a:pPr>
            <a:r>
              <a:rPr lang="en-US" sz="1800" b="1" dirty="0">
                <a:cs typeface="Arial" charset="0"/>
              </a:rPr>
              <a:t>World Wide Web</a:t>
            </a:r>
          </a:p>
          <a:p>
            <a:pPr marL="1200150" lvl="2" indent="-285750">
              <a:spcAft>
                <a:spcPts val="1200"/>
              </a:spcAft>
              <a:buFontTx/>
              <a:buChar char="•"/>
            </a:pPr>
            <a:r>
              <a:rPr lang="en-US" sz="1800" b="1" dirty="0">
                <a:cs typeface="Arial" charset="0"/>
              </a:rPr>
              <a:t>Internet music services</a:t>
            </a:r>
          </a:p>
          <a:p>
            <a:pPr marL="800100" lvl="1" indent="-342900">
              <a:spcAft>
                <a:spcPts val="1200"/>
              </a:spcAft>
              <a:buFontTx/>
              <a:buChar char="•"/>
            </a:pPr>
            <a:r>
              <a:rPr lang="en-US" sz="2000" b="1" dirty="0">
                <a:cs typeface="Arial" charset="0"/>
              </a:rPr>
              <a:t>First movers versus fast followers</a:t>
            </a:r>
          </a:p>
          <a:p>
            <a:pPr marL="1200150" lvl="2" indent="-285750">
              <a:spcAft>
                <a:spcPts val="1200"/>
              </a:spcAft>
              <a:buFontTx/>
              <a:buChar char="•"/>
            </a:pPr>
            <a:r>
              <a:rPr lang="en-US" sz="1800" b="1" dirty="0">
                <a:cs typeface="Arial" charset="0"/>
              </a:rPr>
              <a:t>First movers of disruptive technologies may fail to see potential, allowing second movers to reap rewards (fast followers</a:t>
            </a:r>
            <a:r>
              <a:rPr lang="en-US" sz="1800" b="1" dirty="0" smtClean="0">
                <a:cs typeface="Arial" charset="0"/>
              </a:rPr>
              <a:t>)</a:t>
            </a:r>
          </a:p>
          <a:p>
            <a:pPr marL="1200150" lvl="2" indent="-285750">
              <a:spcAft>
                <a:spcPts val="1200"/>
              </a:spcAft>
              <a:buFontTx/>
              <a:buChar char="•"/>
            </a:pPr>
            <a:r>
              <a:rPr lang="en-US" b="1" dirty="0" smtClean="0">
                <a:cs typeface="Arial" charset="0"/>
              </a:rPr>
              <a:t>Fast follower learns fro mistakes of first mover</a:t>
            </a:r>
            <a:endParaRPr lang="en-US" sz="1800" b="1" dirty="0">
              <a:cs typeface="Arial" charset="0"/>
            </a:endParaRPr>
          </a:p>
        </p:txBody>
      </p:sp>
      <p:sp>
        <p:nvSpPr>
          <p:cNvPr id="98307" name="Rectangle 3"/>
          <p:cNvSpPr>
            <a:spLocks noChangeArrowheads="1"/>
          </p:cNvSpPr>
          <p:nvPr/>
        </p:nvSpPr>
        <p:spPr bwMode="auto">
          <a:xfrm>
            <a:off x="762000" y="1600200"/>
            <a:ext cx="76962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Disruptive Technologies: Riding the Wave</a:t>
            </a:r>
          </a:p>
        </p:txBody>
      </p:sp>
      <p:sp>
        <p:nvSpPr>
          <p:cNvPr id="30725"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269711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33400" y="2209800"/>
            <a:ext cx="8077200" cy="4038600"/>
          </a:xfrm>
          <a:prstGeom prst="rect">
            <a:avLst/>
          </a:prstGeom>
          <a:noFill/>
          <a:ln w="12700">
            <a:noFill/>
            <a:miter lim="800000"/>
            <a:headEnd/>
            <a:tailEnd/>
          </a:ln>
          <a:effectLst/>
        </p:spPr>
        <p:txBody>
          <a:bodyPr lIns="90488" tIns="44450" rIns="90488" bIns="44450"/>
          <a:lstStyle/>
          <a:p>
            <a:pPr marL="342900" indent="-342900">
              <a:spcAft>
                <a:spcPts val="600"/>
              </a:spcAft>
              <a:buFontTx/>
              <a:buChar char="•"/>
            </a:pPr>
            <a:r>
              <a:rPr lang="en-US" b="1">
                <a:cs typeface="Times New Roman" pitchFamily="18" charset="0"/>
              </a:rPr>
              <a:t>Prior to the Internet, competing globally was only an option for huge firms able to afford factories, warehouses, and distribution centers abroad.</a:t>
            </a:r>
          </a:p>
          <a:p>
            <a:pPr marL="342900" indent="-342900">
              <a:spcAft>
                <a:spcPts val="600"/>
              </a:spcAft>
              <a:buFontTx/>
              <a:buChar char="•"/>
            </a:pPr>
            <a:r>
              <a:rPr lang="en-US" b="1"/>
              <a:t>The Internet drastically reduces costs of operating globally</a:t>
            </a:r>
            <a:r>
              <a:rPr lang="en-US" b="1">
                <a:effectLst>
                  <a:outerShdw blurRad="38100" dist="38100" dir="2700000" algn="tl">
                    <a:srgbClr val="C0C0C0"/>
                  </a:outerShdw>
                </a:effectLst>
                <a:cs typeface="Arial" charset="0"/>
              </a:rPr>
              <a:t>.</a:t>
            </a:r>
          </a:p>
          <a:p>
            <a:pPr marL="342900" indent="-342900">
              <a:spcAft>
                <a:spcPts val="600"/>
              </a:spcAft>
              <a:buFontTx/>
              <a:buChar char="•"/>
            </a:pPr>
            <a:r>
              <a:rPr lang="en-US" b="1"/>
              <a:t>Globalization benefits:</a:t>
            </a:r>
          </a:p>
          <a:p>
            <a:pPr marL="800100" lvl="1" indent="-342900">
              <a:spcAft>
                <a:spcPts val="600"/>
              </a:spcAft>
              <a:buFontTx/>
              <a:buChar char="•"/>
            </a:pPr>
            <a:r>
              <a:rPr lang="en-US" sz="2000" b="1"/>
              <a:t>Scale economies and resource cost reduction</a:t>
            </a:r>
          </a:p>
          <a:p>
            <a:pPr marL="800100" lvl="1" indent="-342900">
              <a:spcAft>
                <a:spcPts val="600"/>
              </a:spcAft>
              <a:buFontTx/>
              <a:buChar char="•"/>
            </a:pPr>
            <a:r>
              <a:rPr lang="en-US" sz="2000" b="1"/>
              <a:t>Higher utilization rates, fixed capital costs, and lower cost per unit of production</a:t>
            </a:r>
          </a:p>
          <a:p>
            <a:pPr marL="800100" lvl="1" indent="-342900">
              <a:lnSpc>
                <a:spcPct val="120000"/>
              </a:lnSpc>
              <a:spcAft>
                <a:spcPts val="600"/>
              </a:spcAft>
              <a:buFontTx/>
              <a:buChar char="•"/>
            </a:pPr>
            <a:r>
              <a:rPr lang="en-US" sz="2000" b="1">
                <a:cs typeface="Times New Roman" pitchFamily="18" charset="0"/>
              </a:rPr>
              <a:t>Speeding time to market</a:t>
            </a:r>
          </a:p>
          <a:p>
            <a:pPr marL="342900" indent="-342900">
              <a:spcBef>
                <a:spcPct val="50000"/>
              </a:spcBef>
              <a:buFontTx/>
              <a:buChar char="•"/>
            </a:pPr>
            <a:endParaRPr lang="en-US" b="1">
              <a:effectLst>
                <a:outerShdw blurRad="38100" dist="38100" dir="2700000" algn="tl">
                  <a:srgbClr val="C0C0C0"/>
                </a:outerShdw>
              </a:effectLst>
              <a:cs typeface="Arial" charset="0"/>
            </a:endParaRPr>
          </a:p>
        </p:txBody>
      </p:sp>
      <p:sp>
        <p:nvSpPr>
          <p:cNvPr id="93187" name="Rectangle 3"/>
          <p:cNvSpPr>
            <a:spLocks noChangeArrowheads="1"/>
          </p:cNvSpPr>
          <p:nvPr/>
        </p:nvSpPr>
        <p:spPr bwMode="auto">
          <a:xfrm>
            <a:off x="762000" y="1600200"/>
            <a:ext cx="76962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The Internet and Globalization</a:t>
            </a:r>
          </a:p>
        </p:txBody>
      </p:sp>
      <p:sp>
        <p:nvSpPr>
          <p:cNvPr id="31748" name="Text Box 4"/>
          <p:cNvSpPr txBox="1">
            <a:spLocks noChangeArrowheads="1"/>
          </p:cNvSpPr>
          <p:nvPr/>
        </p:nvSpPr>
        <p:spPr bwMode="auto">
          <a:xfrm>
            <a:off x="1905000" y="1066800"/>
            <a:ext cx="571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a Global Scale</a:t>
            </a:r>
          </a:p>
        </p:txBody>
      </p:sp>
    </p:spTree>
    <p:extLst>
      <p:ext uri="{BB962C8B-B14F-4D97-AF65-F5344CB8AC3E}">
        <p14:creationId xmlns:p14="http://schemas.microsoft.com/office/powerpoint/2010/main" val="320166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609600" y="1524000"/>
            <a:ext cx="8153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An HP Laptop’s Path to Market</a:t>
            </a:r>
          </a:p>
        </p:txBody>
      </p:sp>
      <p:sp>
        <p:nvSpPr>
          <p:cNvPr id="32771" name="Text Box 10"/>
          <p:cNvSpPr txBox="1">
            <a:spLocks noChangeArrowheads="1"/>
          </p:cNvSpPr>
          <p:nvPr/>
        </p:nvSpPr>
        <p:spPr bwMode="auto">
          <a:xfrm>
            <a:off x="1905000" y="1066800"/>
            <a:ext cx="571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a Global Scale</a:t>
            </a:r>
          </a:p>
        </p:txBody>
      </p:sp>
      <p:sp>
        <p:nvSpPr>
          <p:cNvPr id="73743" name="Rectangle 15"/>
          <p:cNvSpPr>
            <a:spLocks noChangeArrowheads="1"/>
          </p:cNvSpPr>
          <p:nvPr/>
        </p:nvSpPr>
        <p:spPr bwMode="auto">
          <a:xfrm>
            <a:off x="685800" y="4800600"/>
            <a:ext cx="8153400" cy="1600200"/>
          </a:xfrm>
          <a:prstGeom prst="rect">
            <a:avLst/>
          </a:prstGeom>
          <a:noFill/>
          <a:ln w="12700">
            <a:noFill/>
            <a:miter lim="800000"/>
            <a:headEnd/>
            <a:tailEnd/>
          </a:ln>
          <a:effectLst/>
        </p:spPr>
        <p:txBody>
          <a:bodyPr lIns="90488" tIns="44450" rIns="90488" bIns="44450"/>
          <a:lstStyle/>
          <a:p>
            <a:pPr marL="342900" indent="-342900">
              <a:buFontTx/>
              <a:buChar char="•"/>
              <a:defRPr/>
            </a:pPr>
            <a:endParaRPr lang="en-US" b="1">
              <a:effectLst>
                <a:outerShdw blurRad="38100" dist="38100" dir="2700000" algn="tl">
                  <a:srgbClr val="C0C0C0"/>
                </a:outerShdw>
              </a:effectLst>
              <a:cs typeface="Arial" charset="0"/>
            </a:endParaRPr>
          </a:p>
        </p:txBody>
      </p:sp>
      <p:sp>
        <p:nvSpPr>
          <p:cNvPr id="32774" name="Text Box 4"/>
          <p:cNvSpPr txBox="1">
            <a:spLocks noChangeArrowheads="1"/>
          </p:cNvSpPr>
          <p:nvPr/>
        </p:nvSpPr>
        <p:spPr bwMode="auto">
          <a:xfrm>
            <a:off x="228600" y="3810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3-4</a:t>
            </a:r>
          </a:p>
        </p:txBody>
      </p:sp>
      <p:sp>
        <p:nvSpPr>
          <p:cNvPr id="32775" name="Text Box 5"/>
          <p:cNvSpPr txBox="1">
            <a:spLocks noChangeArrowheads="1"/>
          </p:cNvSpPr>
          <p:nvPr/>
        </p:nvSpPr>
        <p:spPr bwMode="auto">
          <a:xfrm>
            <a:off x="304800" y="5791200"/>
            <a:ext cx="861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Hewlett-Packard and other electronics companies assign distribution and production of their products to a number of different countries.</a:t>
            </a:r>
          </a:p>
        </p:txBody>
      </p:sp>
      <p:pic>
        <p:nvPicPr>
          <p:cNvPr id="327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2057400"/>
            <a:ext cx="6958012"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62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609600" y="1627188"/>
            <a:ext cx="8153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Global System Configurations</a:t>
            </a:r>
          </a:p>
        </p:txBody>
      </p:sp>
      <p:sp>
        <p:nvSpPr>
          <p:cNvPr id="34819" name="Text Box 10"/>
          <p:cNvSpPr txBox="1">
            <a:spLocks noChangeArrowheads="1"/>
          </p:cNvSpPr>
          <p:nvPr/>
        </p:nvSpPr>
        <p:spPr bwMode="auto">
          <a:xfrm>
            <a:off x="1905000" y="1066800"/>
            <a:ext cx="571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a Global Scale</a:t>
            </a:r>
          </a:p>
        </p:txBody>
      </p:sp>
      <p:sp>
        <p:nvSpPr>
          <p:cNvPr id="34820" name="Rectangle 12"/>
          <p:cNvSpPr>
            <a:spLocks noChangeArrowheads="1"/>
          </p:cNvSpPr>
          <p:nvPr/>
        </p:nvSpPr>
        <p:spPr bwMode="auto">
          <a:xfrm>
            <a:off x="685800" y="22098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600"/>
              </a:spcAft>
              <a:buFontTx/>
              <a:buChar char="•"/>
            </a:pPr>
            <a:r>
              <a:rPr lang="en-US" b="1"/>
              <a:t>Centralized systems:</a:t>
            </a:r>
          </a:p>
          <a:p>
            <a:pPr marL="800100" lvl="1" indent="-342900">
              <a:spcAft>
                <a:spcPts val="600"/>
              </a:spcAft>
              <a:buFontTx/>
              <a:buChar char="•"/>
            </a:pPr>
            <a:r>
              <a:rPr lang="en-US" sz="2000"/>
              <a:t>All development and operation at domestic home base</a:t>
            </a:r>
          </a:p>
          <a:p>
            <a:pPr marL="342900" indent="-342900">
              <a:spcAft>
                <a:spcPts val="600"/>
              </a:spcAft>
              <a:buFontTx/>
              <a:buChar char="•"/>
            </a:pPr>
            <a:r>
              <a:rPr lang="en-US" b="1"/>
              <a:t>Duplicated systems:</a:t>
            </a:r>
          </a:p>
          <a:p>
            <a:pPr marL="800100" lvl="1" indent="-342900">
              <a:spcAft>
                <a:spcPts val="600"/>
              </a:spcAft>
              <a:buFontTx/>
              <a:buChar char="•"/>
            </a:pPr>
            <a:r>
              <a:rPr lang="en-US" sz="1800"/>
              <a:t>D</a:t>
            </a:r>
            <a:r>
              <a:rPr lang="en-US" sz="2000"/>
              <a:t>evelopment at home base but operations managed by autonomous units in foreign locations</a:t>
            </a:r>
            <a:endParaRPr lang="en-US" sz="4800" b="1"/>
          </a:p>
          <a:p>
            <a:pPr marL="342900" indent="-342900">
              <a:spcAft>
                <a:spcPts val="600"/>
              </a:spcAft>
              <a:buFontTx/>
              <a:buChar char="•"/>
            </a:pPr>
            <a:r>
              <a:rPr lang="en-US" b="1"/>
              <a:t>Decentralized systems:</a:t>
            </a:r>
          </a:p>
          <a:p>
            <a:pPr marL="800100" lvl="1" indent="-342900">
              <a:spcAft>
                <a:spcPts val="600"/>
              </a:spcAft>
              <a:buFontTx/>
              <a:buChar char="•"/>
            </a:pPr>
            <a:r>
              <a:rPr lang="en-US" sz="2000"/>
              <a:t>Each foreign unit designs own solutions and systems</a:t>
            </a:r>
          </a:p>
          <a:p>
            <a:pPr marL="342900" indent="-342900">
              <a:spcAft>
                <a:spcPts val="600"/>
              </a:spcAft>
              <a:buFontTx/>
              <a:buChar char="•"/>
            </a:pPr>
            <a:r>
              <a:rPr lang="en-US" b="1"/>
              <a:t>Networked systems:</a:t>
            </a:r>
          </a:p>
          <a:p>
            <a:pPr marL="800100" lvl="1" indent="-342900">
              <a:spcAft>
                <a:spcPts val="600"/>
              </a:spcAft>
              <a:buFontTx/>
              <a:buChar char="•"/>
            </a:pPr>
            <a:r>
              <a:rPr lang="en-US" sz="2000"/>
              <a:t>Development and operations occur in integrated and coordinated fashion across all units</a:t>
            </a:r>
          </a:p>
          <a:p>
            <a:pPr marL="342900" indent="-342900">
              <a:spcAft>
                <a:spcPts val="600"/>
              </a:spcAft>
              <a:buFontTx/>
              <a:buChar char="•"/>
            </a:pPr>
            <a:endParaRPr lang="en-US" sz="2000" b="1">
              <a:cs typeface="Times New Roman" pitchFamily="18" charset="0"/>
            </a:endParaRPr>
          </a:p>
        </p:txBody>
      </p:sp>
    </p:spTree>
    <p:extLst>
      <p:ext uri="{BB962C8B-B14F-4D97-AF65-F5344CB8AC3E}">
        <p14:creationId xmlns:p14="http://schemas.microsoft.com/office/powerpoint/2010/main" val="331023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81000" y="22098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914400" lvl="1" indent="-457200">
              <a:spcAft>
                <a:spcPts val="1000"/>
              </a:spcAft>
              <a:buFont typeface="Times New Roman" pitchFamily="18" charset="0"/>
              <a:buAutoNum type="arabicPeriod" startAt="3"/>
            </a:pPr>
            <a:r>
              <a:rPr lang="en-US" b="1">
                <a:cs typeface="Times New Roman" pitchFamily="18" charset="0"/>
              </a:rPr>
              <a:t>Substitute products and services</a:t>
            </a:r>
          </a:p>
          <a:p>
            <a:pPr marL="1371600" lvl="2" indent="-457200">
              <a:spcAft>
                <a:spcPts val="1000"/>
              </a:spcAft>
              <a:buFont typeface="Arial" charset="0"/>
              <a:buChar char="•"/>
            </a:pPr>
            <a:r>
              <a:rPr lang="en-US" sz="2000"/>
              <a:t>Substitutes customers can purchase if your prices too high.</a:t>
            </a:r>
          </a:p>
          <a:p>
            <a:pPr marL="1371600" lvl="2" indent="-457200">
              <a:spcAft>
                <a:spcPts val="1000"/>
              </a:spcAft>
              <a:buFont typeface="Arial" charset="0"/>
              <a:buChar char="•"/>
            </a:pPr>
            <a:r>
              <a:rPr lang="en-US" sz="2000"/>
              <a:t>E.g., Internet music service versus CDs.</a:t>
            </a:r>
          </a:p>
          <a:p>
            <a:pPr marL="914400" lvl="1" indent="-457200">
              <a:spcAft>
                <a:spcPts val="1000"/>
              </a:spcAft>
              <a:buFont typeface="Times New Roman" pitchFamily="18" charset="0"/>
              <a:buAutoNum type="arabicPeriod" startAt="3"/>
            </a:pPr>
            <a:r>
              <a:rPr lang="en-US" b="1">
                <a:cs typeface="Times New Roman" pitchFamily="18" charset="0"/>
              </a:rPr>
              <a:t>Customers</a:t>
            </a:r>
          </a:p>
          <a:p>
            <a:pPr marL="1371600" lvl="2" indent="-457200">
              <a:spcAft>
                <a:spcPts val="1000"/>
              </a:spcAft>
              <a:buFont typeface="Arial" charset="0"/>
              <a:buChar char="•"/>
            </a:pPr>
            <a:r>
              <a:rPr lang="en-US" sz="2000">
                <a:cs typeface="Times New Roman" pitchFamily="18" charset="0"/>
              </a:rPr>
              <a:t>Can customers easily switch to competitor’s products?</a:t>
            </a:r>
          </a:p>
          <a:p>
            <a:pPr marL="1371600" lvl="2" indent="-457200">
              <a:spcAft>
                <a:spcPts val="1000"/>
              </a:spcAft>
              <a:buFont typeface="Arial" charset="0"/>
              <a:buChar char="•"/>
            </a:pPr>
            <a:r>
              <a:rPr lang="en-US" sz="2000">
                <a:cs typeface="Times New Roman" pitchFamily="18" charset="0"/>
              </a:rPr>
              <a:t>Can customers force firm and competitors to compete on price alone (transparent marketplace).</a:t>
            </a:r>
          </a:p>
          <a:p>
            <a:pPr marL="914400" lvl="1" indent="-457200">
              <a:spcAft>
                <a:spcPts val="1000"/>
              </a:spcAft>
              <a:buFont typeface="Times New Roman" pitchFamily="18" charset="0"/>
              <a:buAutoNum type="arabicPeriod" startAt="3"/>
            </a:pPr>
            <a:r>
              <a:rPr lang="en-US" b="1">
                <a:cs typeface="Times New Roman" pitchFamily="18" charset="0"/>
              </a:rPr>
              <a:t>Suppliers</a:t>
            </a:r>
          </a:p>
          <a:p>
            <a:pPr marL="1371600" lvl="2" indent="-457200">
              <a:spcAft>
                <a:spcPts val="1000"/>
              </a:spcAft>
              <a:buFont typeface="Arial" charset="0"/>
              <a:buChar char="•"/>
            </a:pPr>
            <a:r>
              <a:rPr lang="en-US" sz="2000">
                <a:cs typeface="Times New Roman" pitchFamily="18" charset="0"/>
              </a:rPr>
              <a:t>The more suppliers a firm has, the greater control it can exercise over suppliers.</a:t>
            </a:r>
          </a:p>
        </p:txBody>
      </p:sp>
      <p:sp>
        <p:nvSpPr>
          <p:cNvPr id="11269"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Porter’s Competitive Forces Model</a:t>
            </a:r>
          </a:p>
        </p:txBody>
      </p:sp>
      <p:sp>
        <p:nvSpPr>
          <p:cNvPr id="9220"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233182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609600" y="1627188"/>
            <a:ext cx="8153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Global Business Organization Systems Configurations</a:t>
            </a:r>
          </a:p>
        </p:txBody>
      </p:sp>
      <p:sp>
        <p:nvSpPr>
          <p:cNvPr id="35843" name="Text Box 10"/>
          <p:cNvSpPr txBox="1">
            <a:spLocks noChangeArrowheads="1"/>
          </p:cNvSpPr>
          <p:nvPr/>
        </p:nvSpPr>
        <p:spPr bwMode="auto">
          <a:xfrm>
            <a:off x="1905000" y="1066800"/>
            <a:ext cx="571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a Global Scale</a:t>
            </a:r>
          </a:p>
        </p:txBody>
      </p:sp>
      <p:sp>
        <p:nvSpPr>
          <p:cNvPr id="73743" name="Rectangle 15"/>
          <p:cNvSpPr>
            <a:spLocks noChangeArrowheads="1"/>
          </p:cNvSpPr>
          <p:nvPr/>
        </p:nvSpPr>
        <p:spPr bwMode="auto">
          <a:xfrm>
            <a:off x="685800" y="4800600"/>
            <a:ext cx="8153400" cy="1600200"/>
          </a:xfrm>
          <a:prstGeom prst="rect">
            <a:avLst/>
          </a:prstGeom>
          <a:noFill/>
          <a:ln w="12700">
            <a:noFill/>
            <a:miter lim="800000"/>
            <a:headEnd/>
            <a:tailEnd/>
          </a:ln>
          <a:effectLst/>
        </p:spPr>
        <p:txBody>
          <a:bodyPr lIns="90488" tIns="44450" rIns="90488" bIns="44450"/>
          <a:lstStyle/>
          <a:p>
            <a:pPr marL="342900" indent="-342900">
              <a:buFontTx/>
              <a:buChar char="•"/>
              <a:defRPr/>
            </a:pPr>
            <a:endParaRPr lang="en-US" b="1">
              <a:effectLst>
                <a:outerShdw blurRad="38100" dist="38100" dir="2700000" algn="tl">
                  <a:srgbClr val="C0C0C0"/>
                </a:outerShdw>
              </a:effectLst>
              <a:cs typeface="Arial" charset="0"/>
            </a:endParaRPr>
          </a:p>
        </p:txBody>
      </p:sp>
      <p:sp>
        <p:nvSpPr>
          <p:cNvPr id="35846"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3-5</a:t>
            </a:r>
          </a:p>
        </p:txBody>
      </p:sp>
      <p:sp>
        <p:nvSpPr>
          <p:cNvPr id="35847" name="Text Box 5"/>
          <p:cNvSpPr txBox="1">
            <a:spLocks noChangeArrowheads="1"/>
          </p:cNvSpPr>
          <p:nvPr/>
        </p:nvSpPr>
        <p:spPr bwMode="auto">
          <a:xfrm>
            <a:off x="304800" y="5334000"/>
            <a:ext cx="8153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t>The large Xs show the dominant patterns, and the small Xs show the emerging patterns. For instance, domestic exporters rely predominantly on centralized systems, but there is continual pressure and some development of decentralized systems in local marketing regions.</a:t>
            </a:r>
          </a:p>
        </p:txBody>
      </p:sp>
      <p:pic>
        <p:nvPicPr>
          <p:cNvPr id="358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8629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54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45" name="Group 9"/>
          <p:cNvGrpSpPr>
            <a:grpSpLocks/>
          </p:cNvGrpSpPr>
          <p:nvPr/>
        </p:nvGrpSpPr>
        <p:grpSpPr bwMode="auto">
          <a:xfrm>
            <a:off x="1371600" y="228600"/>
            <a:ext cx="7772400" cy="1182688"/>
            <a:chOff x="864" y="126"/>
            <a:chExt cx="4896" cy="763"/>
          </a:xfrm>
        </p:grpSpPr>
        <p:sp>
          <p:nvSpPr>
            <p:cNvPr id="39940" name="Text Box 10"/>
            <p:cNvSpPr txBox="1">
              <a:spLocks noChangeArrowheads="1"/>
            </p:cNvSpPr>
            <p:nvPr/>
          </p:nvSpPr>
          <p:spPr bwMode="auto">
            <a:xfrm>
              <a:off x="1344" y="672"/>
              <a:ext cx="331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Business Processes</a:t>
              </a:r>
            </a:p>
          </p:txBody>
        </p:sp>
        <p:sp>
          <p:nvSpPr>
            <p:cNvPr id="88076" name="Rectangle 12"/>
            <p:cNvSpPr>
              <a:spLocks noChangeArrowheads="1"/>
            </p:cNvSpPr>
            <p:nvPr/>
          </p:nvSpPr>
          <p:spPr bwMode="auto">
            <a:xfrm>
              <a:off x="864" y="126"/>
              <a:ext cx="4896" cy="330"/>
            </a:xfrm>
            <a:prstGeom prst="rect">
              <a:avLst/>
            </a:prstGeom>
            <a:noFill/>
            <a:ln w="12700">
              <a:noFill/>
              <a:miter lim="800000"/>
              <a:headEnd/>
              <a:tailEnd/>
            </a:ln>
            <a:effectLst/>
          </p:spPr>
          <p:txBody>
            <a:bodyPr lIns="90488" tIns="44450" rIns="90488" bIns="44450" anchor="ctr"/>
            <a:lstStyle/>
            <a:p>
              <a:pPr algn="ctr" eaLnBrk="0" hangingPunct="0"/>
              <a:endParaRPr lang="en-US" sz="1600" b="1">
                <a:effectLst>
                  <a:outerShdw blurRad="38100" dist="38100" dir="2700000" algn="tl">
                    <a:srgbClr val="C0C0C0"/>
                  </a:outerShdw>
                </a:effectLst>
              </a:endParaRPr>
            </a:p>
          </p:txBody>
        </p:sp>
      </p:grpSp>
      <p:sp>
        <p:nvSpPr>
          <p:cNvPr id="39944" name="Rectangle 8"/>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en-US" sz="2800" dirty="0" smtClean="0"/>
              <a:t>Businesses are collections of business processes</a:t>
            </a:r>
            <a:r>
              <a:rPr lang="en-US" sz="2800" dirty="0" smtClean="0">
                <a:cs typeface="Times New Roman" pitchFamily="18" charset="0"/>
              </a:rPr>
              <a:t>—</a:t>
            </a:r>
            <a:r>
              <a:rPr lang="en-US" sz="2800" dirty="0" smtClean="0"/>
              <a:t> ways of working and getting things done. </a:t>
            </a:r>
          </a:p>
          <a:p>
            <a:pPr>
              <a:lnSpc>
                <a:spcPct val="90000"/>
              </a:lnSpc>
            </a:pPr>
            <a:r>
              <a:rPr lang="en-US" sz="2800" dirty="0" smtClean="0"/>
              <a:t>Some times they are written in manuals, but in many cases business processes are informal.</a:t>
            </a:r>
          </a:p>
          <a:p>
            <a:pPr>
              <a:lnSpc>
                <a:spcPct val="90000"/>
              </a:lnSpc>
            </a:pPr>
            <a:r>
              <a:rPr lang="en-US" sz="2800" dirty="0" smtClean="0"/>
              <a:t>In order to use information systems effectively, you need to change business processes.</a:t>
            </a:r>
          </a:p>
          <a:p>
            <a:pPr>
              <a:lnSpc>
                <a:spcPct val="90000"/>
              </a:lnSpc>
            </a:pPr>
            <a:r>
              <a:rPr lang="en-US" sz="2800" dirty="0" smtClean="0"/>
              <a:t>Before you can change processes, you need to change people’s attitudes and behaviors, and even the organization itself.</a:t>
            </a:r>
          </a:p>
          <a:p>
            <a:pPr>
              <a:lnSpc>
                <a:spcPct val="90000"/>
              </a:lnSpc>
            </a:pPr>
            <a:endParaRPr lang="en-US" sz="2800" dirty="0" smtClean="0"/>
          </a:p>
          <a:p>
            <a:pPr>
              <a:lnSpc>
                <a:spcPct val="90000"/>
              </a:lnSpc>
            </a:pPr>
            <a:endParaRPr lang="en-US" sz="2800" dirty="0" smtClean="0"/>
          </a:p>
        </p:txBody>
      </p:sp>
    </p:spTree>
    <p:extLst>
      <p:ext uri="{BB962C8B-B14F-4D97-AF65-F5344CB8AC3E}">
        <p14:creationId xmlns:p14="http://schemas.microsoft.com/office/powerpoint/2010/main" val="350194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smtClean="0"/>
              <a:t>Business process management = continuous improvement </a:t>
            </a:r>
          </a:p>
          <a:p>
            <a:pPr lvl="2"/>
            <a:r>
              <a:rPr lang="en-US" smtClean="0"/>
              <a:t>Identify processes for change.</a:t>
            </a:r>
          </a:p>
          <a:p>
            <a:pPr lvl="2"/>
            <a:r>
              <a:rPr lang="en-US" smtClean="0"/>
              <a:t>Analyze existing processes.</a:t>
            </a:r>
          </a:p>
          <a:p>
            <a:pPr lvl="2"/>
            <a:r>
              <a:rPr lang="en-US" smtClean="0"/>
              <a:t>Design new process.</a:t>
            </a:r>
          </a:p>
          <a:p>
            <a:pPr lvl="2"/>
            <a:r>
              <a:rPr lang="en-US" smtClean="0"/>
              <a:t>Implement new process.</a:t>
            </a:r>
          </a:p>
          <a:p>
            <a:pPr lvl="2"/>
            <a:r>
              <a:rPr lang="en-US" smtClean="0"/>
              <a:t>Measure new process.</a:t>
            </a:r>
          </a:p>
          <a:p>
            <a:pPr lvl="2">
              <a:buFontTx/>
              <a:buNone/>
            </a:pPr>
            <a:r>
              <a:rPr lang="en-US" smtClean="0"/>
              <a:t> </a:t>
            </a:r>
          </a:p>
        </p:txBody>
      </p:sp>
      <p:grpSp>
        <p:nvGrpSpPr>
          <p:cNvPr id="109572" name="Group 4"/>
          <p:cNvGrpSpPr>
            <a:grpSpLocks/>
          </p:cNvGrpSpPr>
          <p:nvPr/>
        </p:nvGrpSpPr>
        <p:grpSpPr bwMode="auto">
          <a:xfrm>
            <a:off x="1371600" y="200025"/>
            <a:ext cx="7772400" cy="1203325"/>
            <a:chOff x="864" y="126"/>
            <a:chExt cx="4896" cy="758"/>
          </a:xfrm>
        </p:grpSpPr>
        <p:sp>
          <p:nvSpPr>
            <p:cNvPr id="109573" name="Text Box 10"/>
            <p:cNvSpPr txBox="1">
              <a:spLocks noChangeArrowheads="1"/>
            </p:cNvSpPr>
            <p:nvPr/>
          </p:nvSpPr>
          <p:spPr bwMode="auto">
            <a:xfrm>
              <a:off x="1344" y="672"/>
              <a:ext cx="33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Business Processes</a:t>
              </a:r>
            </a:p>
          </p:txBody>
        </p:sp>
        <p:sp>
          <p:nvSpPr>
            <p:cNvPr id="88076" name="Rectangle 12"/>
            <p:cNvSpPr>
              <a:spLocks noChangeArrowheads="1"/>
            </p:cNvSpPr>
            <p:nvPr/>
          </p:nvSpPr>
          <p:spPr bwMode="auto">
            <a:xfrm>
              <a:off x="864" y="126"/>
              <a:ext cx="4896" cy="330"/>
            </a:xfrm>
            <a:prstGeom prst="rect">
              <a:avLst/>
            </a:prstGeom>
            <a:noFill/>
            <a:ln w="12700">
              <a:noFill/>
              <a:miter lim="800000"/>
              <a:headEnd/>
              <a:tailEnd/>
            </a:ln>
            <a:effectLst/>
          </p:spPr>
          <p:txBody>
            <a:bodyPr lIns="90488" tIns="44450" rIns="90488" bIns="44450" anchor="ctr"/>
            <a:lstStyle/>
            <a:p>
              <a:pPr algn="ctr" eaLnBrk="0" hangingPunct="0"/>
              <a:endParaRPr lang="en-US" sz="1600" b="1">
                <a:effectLst>
                  <a:outerShdw blurRad="38100" dist="38100" dir="2700000" algn="tl">
                    <a:srgbClr val="C0C0C0"/>
                  </a:outerShdw>
                </a:effectLst>
              </a:endParaRPr>
            </a:p>
          </p:txBody>
        </p:sp>
      </p:grpSp>
    </p:spTree>
    <p:extLst>
      <p:ext uri="{BB962C8B-B14F-4D97-AF65-F5344CB8AC3E}">
        <p14:creationId xmlns:p14="http://schemas.microsoft.com/office/powerpoint/2010/main" val="314506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34" name="Group 10"/>
          <p:cNvGrpSpPr>
            <a:grpSpLocks/>
          </p:cNvGrpSpPr>
          <p:nvPr/>
        </p:nvGrpSpPr>
        <p:grpSpPr bwMode="auto">
          <a:xfrm>
            <a:off x="1371600" y="228600"/>
            <a:ext cx="7772400" cy="1174750"/>
            <a:chOff x="864" y="144"/>
            <a:chExt cx="4896" cy="740"/>
          </a:xfrm>
        </p:grpSpPr>
        <p:sp>
          <p:nvSpPr>
            <p:cNvPr id="88076" name="Rectangle 12"/>
            <p:cNvSpPr>
              <a:spLocks noChangeArrowheads="1"/>
            </p:cNvSpPr>
            <p:nvPr/>
          </p:nvSpPr>
          <p:spPr bwMode="auto">
            <a:xfrm>
              <a:off x="864" y="144"/>
              <a:ext cx="4896" cy="330"/>
            </a:xfrm>
            <a:prstGeom prst="rect">
              <a:avLst/>
            </a:prstGeom>
            <a:noFill/>
            <a:ln w="12700">
              <a:noFill/>
              <a:miter lim="800000"/>
              <a:headEnd/>
              <a:tailEnd/>
            </a:ln>
            <a:effectLst/>
          </p:spPr>
          <p:txBody>
            <a:bodyPr lIns="90488" tIns="44450" rIns="90488" bIns="44450" anchor="ctr"/>
            <a:lstStyle/>
            <a:p>
              <a:pPr algn="ctr" eaLnBrk="0" hangingPunct="0"/>
              <a:endParaRPr lang="en-US" sz="1600" b="1">
                <a:effectLst>
                  <a:outerShdw blurRad="38100" dist="38100" dir="2700000" algn="tl">
                    <a:srgbClr val="C0C0C0"/>
                  </a:outerShdw>
                </a:effectLst>
              </a:endParaRPr>
            </a:p>
          </p:txBody>
        </p:sp>
        <p:sp>
          <p:nvSpPr>
            <p:cNvPr id="103432" name="Text Box 10"/>
            <p:cNvSpPr txBox="1">
              <a:spLocks noChangeArrowheads="1"/>
            </p:cNvSpPr>
            <p:nvPr/>
          </p:nvSpPr>
          <p:spPr bwMode="auto">
            <a:xfrm>
              <a:off x="1344" y="672"/>
              <a:ext cx="33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Business Processes</a:t>
              </a:r>
            </a:p>
          </p:txBody>
        </p:sp>
      </p:grpSp>
      <p:pic>
        <p:nvPicPr>
          <p:cNvPr id="103433" name="Picture 9" descr="Ess9_Fig-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0" y="1779588"/>
            <a:ext cx="7397750" cy="3898900"/>
          </a:xfrm>
          <a:prstGeom prst="rect">
            <a:avLst/>
          </a:prstGeom>
          <a:noFill/>
          <a:extLst>
            <a:ext uri="{909E8E84-426E-40DD-AFC4-6F175D3DCCD1}">
              <a14:hiddenFill xmlns:a14="http://schemas.microsoft.com/office/drawing/2010/main">
                <a:solidFill>
                  <a:srgbClr val="FFFFFF"/>
                </a:solidFill>
              </a14:hiddenFill>
            </a:ext>
          </a:extLst>
        </p:spPr>
      </p:pic>
      <p:sp>
        <p:nvSpPr>
          <p:cNvPr id="103435" name="Text Box 4"/>
          <p:cNvSpPr txBox="1">
            <a:spLocks noChangeArrowheads="1"/>
          </p:cNvSpPr>
          <p:nvPr/>
        </p:nvSpPr>
        <p:spPr bwMode="auto">
          <a:xfrm>
            <a:off x="3905250" y="601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3-6</a:t>
            </a:r>
          </a:p>
        </p:txBody>
      </p:sp>
    </p:spTree>
    <p:extLst>
      <p:ext uri="{BB962C8B-B14F-4D97-AF65-F5344CB8AC3E}">
        <p14:creationId xmlns:p14="http://schemas.microsoft.com/office/powerpoint/2010/main" val="371934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3752850" y="601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3-7</a:t>
            </a:r>
          </a:p>
        </p:txBody>
      </p:sp>
      <p:grpSp>
        <p:nvGrpSpPr>
          <p:cNvPr id="107526" name="Group 6"/>
          <p:cNvGrpSpPr>
            <a:grpSpLocks/>
          </p:cNvGrpSpPr>
          <p:nvPr/>
        </p:nvGrpSpPr>
        <p:grpSpPr bwMode="auto">
          <a:xfrm>
            <a:off x="1371600" y="228600"/>
            <a:ext cx="7772400" cy="1174750"/>
            <a:chOff x="864" y="144"/>
            <a:chExt cx="4896" cy="740"/>
          </a:xfrm>
        </p:grpSpPr>
        <p:sp>
          <p:nvSpPr>
            <p:cNvPr id="88076" name="Rectangle 12"/>
            <p:cNvSpPr>
              <a:spLocks noChangeArrowheads="1"/>
            </p:cNvSpPr>
            <p:nvPr/>
          </p:nvSpPr>
          <p:spPr bwMode="auto">
            <a:xfrm>
              <a:off x="864" y="144"/>
              <a:ext cx="4896" cy="330"/>
            </a:xfrm>
            <a:prstGeom prst="rect">
              <a:avLst/>
            </a:prstGeom>
            <a:noFill/>
            <a:ln w="12700">
              <a:noFill/>
              <a:miter lim="800000"/>
              <a:headEnd/>
              <a:tailEnd/>
            </a:ln>
            <a:effectLst/>
          </p:spPr>
          <p:txBody>
            <a:bodyPr lIns="90488" tIns="44450" rIns="90488" bIns="44450" anchor="ctr"/>
            <a:lstStyle/>
            <a:p>
              <a:pPr algn="ctr" eaLnBrk="0" hangingPunct="0"/>
              <a:endParaRPr lang="en-US" sz="1600" b="1">
                <a:effectLst>
                  <a:outerShdw blurRad="38100" dist="38100" dir="2700000" algn="tl">
                    <a:srgbClr val="C0C0C0"/>
                  </a:outerShdw>
                </a:effectLst>
              </a:endParaRPr>
            </a:p>
          </p:txBody>
        </p:sp>
        <p:sp>
          <p:nvSpPr>
            <p:cNvPr id="107528" name="Text Box 10"/>
            <p:cNvSpPr txBox="1">
              <a:spLocks noChangeArrowheads="1"/>
            </p:cNvSpPr>
            <p:nvPr/>
          </p:nvSpPr>
          <p:spPr bwMode="auto">
            <a:xfrm>
              <a:off x="1344" y="672"/>
              <a:ext cx="33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Business Processes</a:t>
              </a:r>
            </a:p>
          </p:txBody>
        </p:sp>
      </p:grpSp>
      <p:pic>
        <p:nvPicPr>
          <p:cNvPr id="107529" name="Picture 9" descr="Ess9_Fig-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 y="2646363"/>
            <a:ext cx="7645400" cy="215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52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Rectangle 1033"/>
          <p:cNvSpPr>
            <a:spLocks noChangeArrowheads="1"/>
          </p:cNvSpPr>
          <p:nvPr/>
        </p:nvSpPr>
        <p:spPr bwMode="auto">
          <a:xfrm>
            <a:off x="457200" y="2057400"/>
            <a:ext cx="8001000" cy="3810000"/>
          </a:xfrm>
          <a:prstGeom prst="rect">
            <a:avLst/>
          </a:prstGeom>
          <a:noFill/>
          <a:ln w="12700">
            <a:noFill/>
            <a:miter lim="800000"/>
            <a:headEnd/>
            <a:tailEnd/>
          </a:ln>
          <a:effectLst/>
        </p:spPr>
        <p:txBody>
          <a:bodyPr lIns="90488" tIns="4445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lnSpc>
                <a:spcPct val="90000"/>
              </a:lnSpc>
              <a:spcBef>
                <a:spcPct val="50000"/>
              </a:spcBef>
              <a:spcAft>
                <a:spcPct val="25000"/>
              </a:spcAft>
              <a:buFontTx/>
              <a:buChar char="•"/>
            </a:pPr>
            <a:r>
              <a:rPr lang="en-US" b="1">
                <a:cs typeface="Times New Roman" pitchFamily="18" charset="0"/>
              </a:rPr>
              <a:t>A radical form of fast change</a:t>
            </a:r>
          </a:p>
          <a:p>
            <a:pPr marL="342900" indent="-342900">
              <a:lnSpc>
                <a:spcPct val="90000"/>
              </a:lnSpc>
              <a:spcBef>
                <a:spcPct val="50000"/>
              </a:spcBef>
              <a:spcAft>
                <a:spcPct val="25000"/>
              </a:spcAft>
              <a:buFontTx/>
              <a:buChar char="•"/>
            </a:pPr>
            <a:r>
              <a:rPr lang="en-US" b="1">
                <a:cs typeface="Times New Roman" pitchFamily="18" charset="0"/>
              </a:rPr>
              <a:t>Not continuous improvement, but elimination of old processes, replacement with new processes, in a brief time period</a:t>
            </a:r>
          </a:p>
          <a:p>
            <a:pPr marL="342900" indent="-342900">
              <a:lnSpc>
                <a:spcPct val="90000"/>
              </a:lnSpc>
              <a:spcBef>
                <a:spcPct val="50000"/>
              </a:spcBef>
              <a:spcAft>
                <a:spcPct val="25000"/>
              </a:spcAft>
              <a:buFontTx/>
              <a:buChar char="•"/>
            </a:pPr>
            <a:r>
              <a:rPr lang="en-US" b="1">
                <a:cs typeface="Times New Roman" pitchFamily="18" charset="0"/>
              </a:rPr>
              <a:t>Can produce dramatic gains in productivity, but increases organizational resistance to change</a:t>
            </a:r>
          </a:p>
          <a:p>
            <a:pPr marL="342900" indent="-342900">
              <a:lnSpc>
                <a:spcPct val="90000"/>
              </a:lnSpc>
              <a:spcBef>
                <a:spcPct val="50000"/>
              </a:spcBef>
              <a:spcAft>
                <a:spcPct val="25000"/>
              </a:spcAft>
              <a:buFontTx/>
              <a:buChar char="•"/>
            </a:pPr>
            <a:endParaRPr lang="en-US" b="1">
              <a:cs typeface="Times New Roman" pitchFamily="18" charset="0"/>
            </a:endParaRPr>
          </a:p>
          <a:p>
            <a:pPr marL="342900" indent="-342900">
              <a:lnSpc>
                <a:spcPct val="80000"/>
              </a:lnSpc>
              <a:spcBef>
                <a:spcPct val="50000"/>
              </a:spcBef>
              <a:spcAft>
                <a:spcPct val="25000"/>
              </a:spcAft>
            </a:pPr>
            <a:endParaRPr lang="en-US" b="1">
              <a:cs typeface="Times New Roman" pitchFamily="18" charset="0"/>
            </a:endParaRPr>
          </a:p>
        </p:txBody>
      </p:sp>
      <p:sp>
        <p:nvSpPr>
          <p:cNvPr id="77834" name="Rectangle 1034"/>
          <p:cNvSpPr>
            <a:spLocks noChangeArrowheads="1"/>
          </p:cNvSpPr>
          <p:nvPr/>
        </p:nvSpPr>
        <p:spPr bwMode="auto">
          <a:xfrm>
            <a:off x="609600" y="1627188"/>
            <a:ext cx="8153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Business Process Reengineering</a:t>
            </a:r>
          </a:p>
        </p:txBody>
      </p:sp>
      <p:sp>
        <p:nvSpPr>
          <p:cNvPr id="40964" name="Text Box 1037"/>
          <p:cNvSpPr txBox="1">
            <a:spLocks noChangeArrowheads="1"/>
          </p:cNvSpPr>
          <p:nvPr/>
        </p:nvSpPr>
        <p:spPr bwMode="auto">
          <a:xfrm>
            <a:off x="2133600" y="1066800"/>
            <a:ext cx="525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Competing on Business Processes</a:t>
            </a:r>
          </a:p>
        </p:txBody>
      </p:sp>
      <p:sp>
        <p:nvSpPr>
          <p:cNvPr id="77839" name="Rectangle 1039"/>
          <p:cNvSpPr>
            <a:spLocks noChangeArrowheads="1"/>
          </p:cNvSpPr>
          <p:nvPr/>
        </p:nvSpPr>
        <p:spPr bwMode="auto">
          <a:xfrm>
            <a:off x="1371600" y="200025"/>
            <a:ext cx="7772400" cy="523875"/>
          </a:xfrm>
          <a:prstGeom prst="rect">
            <a:avLst/>
          </a:prstGeom>
          <a:noFill/>
          <a:ln w="12700">
            <a:noFill/>
            <a:miter lim="800000"/>
            <a:headEnd/>
            <a:tailEnd/>
          </a:ln>
          <a:effectLst/>
        </p:spPr>
        <p:txBody>
          <a:bodyPr lIns="90488" tIns="44450" rIns="90488" bIns="44450" anchor="ctr"/>
          <a:lstStyle/>
          <a:p>
            <a:pPr algn="ctr" eaLnBrk="0" hangingPunct="0"/>
            <a:endParaRPr lang="en-US" sz="1600" b="1">
              <a:effectLst>
                <a:outerShdw blurRad="38100" dist="38100" dir="2700000" algn="tl">
                  <a:srgbClr val="C0C0C0"/>
                </a:outerShdw>
              </a:effectLst>
            </a:endParaRPr>
          </a:p>
        </p:txBody>
      </p:sp>
    </p:spTree>
    <p:extLst>
      <p:ext uri="{BB962C8B-B14F-4D97-AF65-F5344CB8AC3E}">
        <p14:creationId xmlns:p14="http://schemas.microsoft.com/office/powerpoint/2010/main" val="169752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00200"/>
            <a:ext cx="74676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Information System Strategies for Dealing with Competitive Forces</a:t>
            </a:r>
          </a:p>
        </p:txBody>
      </p:sp>
      <p:sp>
        <p:nvSpPr>
          <p:cNvPr id="11267" name="Rectangle 13"/>
          <p:cNvSpPr>
            <a:spLocks noGrp="1" noChangeArrowheads="1"/>
          </p:cNvSpPr>
          <p:nvPr>
            <p:ph type="body" idx="1"/>
          </p:nvPr>
        </p:nvSpPr>
        <p:spPr bwMode="auto">
          <a:xfrm>
            <a:off x="685800" y="2514600"/>
            <a:ext cx="7772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50000"/>
              </a:spcBef>
            </a:pPr>
            <a:r>
              <a:rPr lang="en-US" sz="2400" b="1" smtClean="0">
                <a:latin typeface="Arial" charset="0"/>
              </a:rPr>
              <a:t>Basic strategy: Align IT with business objectives </a:t>
            </a:r>
          </a:p>
          <a:p>
            <a:pPr lvl="1" eaLnBrk="1" hangingPunct="1">
              <a:spcBef>
                <a:spcPct val="50000"/>
              </a:spcBef>
              <a:buFont typeface="Wingdings" pitchFamily="2" charset="2"/>
              <a:buChar char=""/>
            </a:pPr>
            <a:r>
              <a:rPr lang="en-US" sz="2000" b="1" smtClean="0">
                <a:latin typeface="Arial" charset="0"/>
              </a:rPr>
              <a:t>75 percent of businesses fail to align their IT with their business objectives, leading to lower profitability.</a:t>
            </a:r>
          </a:p>
          <a:p>
            <a:pPr lvl="1" eaLnBrk="1" hangingPunct="1">
              <a:spcBef>
                <a:spcPct val="50000"/>
              </a:spcBef>
              <a:buFont typeface="Wingdings" pitchFamily="2" charset="2"/>
              <a:buChar char=""/>
            </a:pPr>
            <a:r>
              <a:rPr lang="en-US" sz="2000" b="1" smtClean="0">
                <a:latin typeface="Arial" charset="0"/>
              </a:rPr>
              <a:t>To align IT:</a:t>
            </a:r>
          </a:p>
          <a:p>
            <a:pPr lvl="2" eaLnBrk="1" hangingPunct="1">
              <a:spcBef>
                <a:spcPct val="50000"/>
              </a:spcBef>
            </a:pPr>
            <a:r>
              <a:rPr lang="en-US" sz="1800" b="1" smtClean="0">
                <a:latin typeface="Arial" charset="0"/>
              </a:rPr>
              <a:t>Identify business goals and strategies.</a:t>
            </a:r>
          </a:p>
          <a:p>
            <a:pPr lvl="2" eaLnBrk="1" hangingPunct="1">
              <a:spcBef>
                <a:spcPct val="50000"/>
              </a:spcBef>
            </a:pPr>
            <a:r>
              <a:rPr lang="en-US" sz="1800" b="1" smtClean="0">
                <a:latin typeface="Arial" charset="0"/>
              </a:rPr>
              <a:t>Break strategic goals into concrete activities and processes.</a:t>
            </a:r>
          </a:p>
          <a:p>
            <a:pPr lvl="2" eaLnBrk="1" hangingPunct="1">
              <a:spcBef>
                <a:spcPct val="50000"/>
              </a:spcBef>
            </a:pPr>
            <a:r>
              <a:rPr lang="en-US" sz="1800" b="1" smtClean="0">
                <a:latin typeface="Arial" charset="0"/>
              </a:rPr>
              <a:t>Identify metrics for measuring progress.</a:t>
            </a:r>
          </a:p>
          <a:p>
            <a:pPr lvl="2" eaLnBrk="1" hangingPunct="1">
              <a:spcBef>
                <a:spcPct val="50000"/>
              </a:spcBef>
            </a:pPr>
            <a:r>
              <a:rPr lang="en-US" sz="1800" b="1" smtClean="0">
                <a:latin typeface="Arial" charset="0"/>
              </a:rPr>
              <a:t>Determine how IT can help achieve business goals.</a:t>
            </a:r>
          </a:p>
          <a:p>
            <a:pPr lvl="2" eaLnBrk="1" hangingPunct="1">
              <a:spcBef>
                <a:spcPct val="50000"/>
              </a:spcBef>
            </a:pPr>
            <a:r>
              <a:rPr lang="en-US" sz="1800" b="1" smtClean="0">
                <a:latin typeface="Arial" charset="0"/>
              </a:rPr>
              <a:t>Measure actual performance.</a:t>
            </a:r>
          </a:p>
        </p:txBody>
      </p:sp>
      <p:sp>
        <p:nvSpPr>
          <p:cNvPr id="11268"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234126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Information System Strategies for Dealing with Competitive Forces</a:t>
            </a:r>
          </a:p>
        </p:txBody>
      </p:sp>
      <p:sp>
        <p:nvSpPr>
          <p:cNvPr id="12291" name="Rectangle 13"/>
          <p:cNvSpPr>
            <a:spLocks noGrp="1" noChangeArrowheads="1"/>
          </p:cNvSpPr>
          <p:nvPr>
            <p:ph type="body" idx="1"/>
          </p:nvPr>
        </p:nvSpPr>
        <p:spPr bwMode="auto">
          <a:xfrm>
            <a:off x="876300" y="2209800"/>
            <a:ext cx="7772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eaLnBrk="1" hangingPunct="1">
              <a:spcBef>
                <a:spcPct val="0"/>
              </a:spcBef>
              <a:spcAft>
                <a:spcPts val="1800"/>
              </a:spcAft>
            </a:pPr>
            <a:r>
              <a:rPr lang="en-US" sz="2400" b="1" dirty="0" smtClean="0">
                <a:latin typeface="Arial" charset="0"/>
                <a:cs typeface="Arial" charset="0"/>
              </a:rPr>
              <a:t>Low-cost leadership</a:t>
            </a:r>
          </a:p>
          <a:p>
            <a:pPr lvl="1" eaLnBrk="1" hangingPunct="1">
              <a:spcBef>
                <a:spcPct val="0"/>
              </a:spcBef>
              <a:spcAft>
                <a:spcPts val="1800"/>
              </a:spcAft>
              <a:buFont typeface="Wingdings" pitchFamily="2" charset="2"/>
              <a:buChar char=""/>
            </a:pPr>
            <a:r>
              <a:rPr lang="en-US" sz="2000" dirty="0" smtClean="0">
                <a:latin typeface="Arial" charset="0"/>
                <a:cs typeface="Arial" charset="0"/>
              </a:rPr>
              <a:t>Use information systems to achieve the lowest operational costs and the lowest prices.</a:t>
            </a:r>
          </a:p>
          <a:p>
            <a:pPr lvl="1" eaLnBrk="1" hangingPunct="1">
              <a:spcBef>
                <a:spcPct val="0"/>
              </a:spcBef>
              <a:spcAft>
                <a:spcPts val="1800"/>
              </a:spcAft>
              <a:buFont typeface="Wingdings" pitchFamily="2" charset="2"/>
              <a:buChar char=""/>
            </a:pPr>
            <a:r>
              <a:rPr lang="en-US" sz="2000" b="1" dirty="0" smtClean="0">
                <a:latin typeface="Arial" charset="0"/>
                <a:cs typeface="Arial" charset="0"/>
              </a:rPr>
              <a:t>E.g. Wal-Mart</a:t>
            </a:r>
          </a:p>
          <a:p>
            <a:pPr lvl="2" eaLnBrk="1" hangingPunct="1">
              <a:spcBef>
                <a:spcPct val="0"/>
              </a:spcBef>
              <a:spcAft>
                <a:spcPts val="1800"/>
              </a:spcAft>
            </a:pPr>
            <a:r>
              <a:rPr lang="en-US" sz="2000" dirty="0" smtClean="0">
                <a:latin typeface="Arial" charset="0"/>
                <a:cs typeface="Arial" charset="0"/>
              </a:rPr>
              <a:t>Inventory replenishment system sends orders to suppliers when purchase recorded at cash register.</a:t>
            </a:r>
          </a:p>
          <a:p>
            <a:pPr lvl="2" eaLnBrk="1" hangingPunct="1">
              <a:spcBef>
                <a:spcPct val="0"/>
              </a:spcBef>
              <a:spcAft>
                <a:spcPts val="1800"/>
              </a:spcAft>
            </a:pPr>
            <a:r>
              <a:rPr lang="en-US" sz="2000" dirty="0" smtClean="0">
                <a:latin typeface="Arial" charset="0"/>
                <a:cs typeface="Arial" charset="0"/>
              </a:rPr>
              <a:t>Minimizes inventory at warehouses, operating costs.</a:t>
            </a:r>
          </a:p>
          <a:p>
            <a:pPr lvl="2" eaLnBrk="1" hangingPunct="1">
              <a:spcBef>
                <a:spcPct val="0"/>
              </a:spcBef>
              <a:spcAft>
                <a:spcPts val="1800"/>
              </a:spcAft>
            </a:pPr>
            <a:r>
              <a:rPr lang="en-US" sz="2000" dirty="0" smtClean="0">
                <a:latin typeface="Arial" charset="0"/>
                <a:cs typeface="Arial" charset="0"/>
              </a:rPr>
              <a:t>Efficient customer response system</a:t>
            </a:r>
            <a:r>
              <a:rPr lang="en-US" sz="2000" dirty="0" smtClean="0">
                <a:latin typeface="Arial" charset="0"/>
                <a:cs typeface="Arial" charset="0"/>
              </a:rPr>
              <a:t>.</a:t>
            </a:r>
          </a:p>
          <a:p>
            <a:pPr lvl="1">
              <a:spcBef>
                <a:spcPct val="0"/>
              </a:spcBef>
              <a:spcAft>
                <a:spcPts val="1800"/>
              </a:spcAft>
              <a:buFont typeface="Arial" panose="020B0604020202020204" pitchFamily="34" charset="0"/>
              <a:buChar char="•"/>
            </a:pPr>
            <a:r>
              <a:rPr lang="en-US" dirty="0" smtClean="0">
                <a:latin typeface="Arial" charset="0"/>
                <a:cs typeface="Arial" charset="0"/>
              </a:rPr>
              <a:t>Did low cost leadership work for JetBlue? – until capacity problems occurred during flight cancellations</a:t>
            </a:r>
            <a:endParaRPr lang="en-US" dirty="0" smtClean="0">
              <a:latin typeface="Arial" charset="0"/>
              <a:cs typeface="Arial" charset="0"/>
            </a:endParaRPr>
          </a:p>
        </p:txBody>
      </p:sp>
      <p:sp>
        <p:nvSpPr>
          <p:cNvPr id="2"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67295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Information System Strategies for Dealing with Competitive Forces</a:t>
            </a:r>
          </a:p>
        </p:txBody>
      </p:sp>
      <p:sp>
        <p:nvSpPr>
          <p:cNvPr id="10243" name="Rectangle 13"/>
          <p:cNvSpPr>
            <a:spLocks noGrp="1" noChangeArrowheads="1"/>
          </p:cNvSpPr>
          <p:nvPr>
            <p:ph type="body" idx="1"/>
          </p:nvPr>
        </p:nvSpPr>
        <p:spPr bwMode="auto">
          <a:xfrm>
            <a:off x="685800" y="2590800"/>
            <a:ext cx="7772400" cy="3733800"/>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spcAft>
                <a:spcPts val="1400"/>
              </a:spcAft>
            </a:pPr>
            <a:r>
              <a:rPr lang="en-US" sz="2400" b="1" smtClean="0">
                <a:latin typeface="Arial" charset="0"/>
              </a:rPr>
              <a:t>Product differentiation</a:t>
            </a:r>
          </a:p>
          <a:p>
            <a:pPr lvl="1" eaLnBrk="1" hangingPunct="1">
              <a:spcBef>
                <a:spcPct val="0"/>
              </a:spcBef>
              <a:spcAft>
                <a:spcPts val="1400"/>
              </a:spcAft>
              <a:buFont typeface="Wingdings" pitchFamily="2" charset="2"/>
              <a:buChar char=""/>
            </a:pPr>
            <a:r>
              <a:rPr lang="en-US" sz="2000" smtClean="0">
                <a:latin typeface="Arial" charset="0"/>
                <a:cs typeface="Arial" charset="0"/>
              </a:rPr>
              <a:t>Use information systems to enable new products and services, or greatly change the customer convenience in using your existing products and services.</a:t>
            </a:r>
          </a:p>
          <a:p>
            <a:pPr lvl="1" eaLnBrk="1" hangingPunct="1">
              <a:spcBef>
                <a:spcPct val="0"/>
              </a:spcBef>
              <a:spcAft>
                <a:spcPts val="1400"/>
              </a:spcAft>
              <a:buFont typeface="Wingdings" pitchFamily="2" charset="2"/>
              <a:buChar char=""/>
            </a:pPr>
            <a:r>
              <a:rPr lang="en-US" sz="2000" smtClean="0">
                <a:latin typeface="Arial" charset="0"/>
                <a:cs typeface="Arial" charset="0"/>
              </a:rPr>
              <a:t>E.g., Google’s continuous innovations, Apple’s iPhone.</a:t>
            </a:r>
          </a:p>
          <a:p>
            <a:pPr lvl="1" eaLnBrk="1" hangingPunct="1">
              <a:spcBef>
                <a:spcPct val="0"/>
              </a:spcBef>
              <a:spcAft>
                <a:spcPts val="1400"/>
              </a:spcAft>
              <a:buFont typeface="Wingdings" pitchFamily="2" charset="2"/>
              <a:buChar char=""/>
            </a:pPr>
            <a:r>
              <a:rPr lang="en-US" sz="2000" smtClean="0">
                <a:latin typeface="Arial" charset="0"/>
                <a:cs typeface="Arial" charset="0"/>
              </a:rPr>
              <a:t>Use information systems to customize, personalize products to fit specifications of individual consumers.</a:t>
            </a:r>
          </a:p>
          <a:p>
            <a:pPr lvl="2" eaLnBrk="1" hangingPunct="1">
              <a:spcBef>
                <a:spcPct val="0"/>
              </a:spcBef>
              <a:spcAft>
                <a:spcPts val="1400"/>
              </a:spcAft>
            </a:pPr>
            <a:r>
              <a:rPr lang="en-US" sz="1800" b="1" smtClean="0">
                <a:latin typeface="Arial" charset="0"/>
                <a:cs typeface="Arial" charset="0"/>
              </a:rPr>
              <a:t>Dell</a:t>
            </a:r>
          </a:p>
          <a:p>
            <a:pPr lvl="2" eaLnBrk="1" hangingPunct="1">
              <a:spcBef>
                <a:spcPct val="0"/>
              </a:spcBef>
              <a:spcAft>
                <a:spcPts val="1400"/>
              </a:spcAft>
            </a:pPr>
            <a:r>
              <a:rPr lang="en-US" sz="1800" b="1" smtClean="0">
                <a:latin typeface="Arial" charset="0"/>
                <a:cs typeface="Arial" charset="0"/>
              </a:rPr>
              <a:t>Mass customization at Lands’ End</a:t>
            </a:r>
          </a:p>
        </p:txBody>
      </p:sp>
      <p:sp>
        <p:nvSpPr>
          <p:cNvPr id="14340"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36266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Information System Strategies for Dealing with Competitive Forces</a:t>
            </a:r>
          </a:p>
        </p:txBody>
      </p:sp>
      <p:sp>
        <p:nvSpPr>
          <p:cNvPr id="16387" name="Rectangle 13"/>
          <p:cNvSpPr>
            <a:spLocks noGrp="1" noChangeArrowheads="1"/>
          </p:cNvSpPr>
          <p:nvPr>
            <p:ph type="body" idx="1"/>
          </p:nvPr>
        </p:nvSpPr>
        <p:spPr bwMode="auto">
          <a:xfrm>
            <a:off x="685800" y="2590800"/>
            <a:ext cx="82296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ct val="0"/>
              </a:spcBef>
              <a:spcAft>
                <a:spcPts val="1200"/>
              </a:spcAft>
            </a:pPr>
            <a:r>
              <a:rPr lang="en-US" sz="2400" b="1" dirty="0" smtClean="0">
                <a:latin typeface="Arial" charset="0"/>
              </a:rPr>
              <a:t>Focus on market niche</a:t>
            </a:r>
            <a:r>
              <a:rPr lang="en-US" sz="2400" b="1" dirty="0" smtClean="0">
                <a:latin typeface="Arial" charset="0"/>
              </a:rPr>
              <a:t>. (requires good CRM system)</a:t>
            </a:r>
            <a:endParaRPr lang="en-US" sz="2400" b="1" dirty="0" smtClean="0">
              <a:latin typeface="Arial" charset="0"/>
            </a:endParaRPr>
          </a:p>
          <a:p>
            <a:pPr lvl="1">
              <a:spcBef>
                <a:spcPct val="0"/>
              </a:spcBef>
              <a:spcAft>
                <a:spcPts val="1200"/>
              </a:spcAft>
              <a:buFont typeface="Wingdings" pitchFamily="2" charset="2"/>
              <a:buChar char=""/>
            </a:pPr>
            <a:r>
              <a:rPr lang="en-US" sz="2000" dirty="0" smtClean="0">
                <a:latin typeface="Arial" charset="0"/>
                <a:cs typeface="Arial" charset="0"/>
              </a:rPr>
              <a:t>Use information systems to enable specific market focus, and serve narrow target market better than competitors.</a:t>
            </a:r>
          </a:p>
          <a:p>
            <a:pPr lvl="2">
              <a:spcBef>
                <a:spcPct val="0"/>
              </a:spcBef>
              <a:spcAft>
                <a:spcPts val="1200"/>
              </a:spcAft>
            </a:pPr>
            <a:r>
              <a:rPr lang="en-US" sz="1800" b="1" dirty="0" smtClean="0">
                <a:latin typeface="Arial" charset="0"/>
                <a:cs typeface="Arial" charset="0"/>
              </a:rPr>
              <a:t>Analyzes customer buying habits, preferences</a:t>
            </a:r>
          </a:p>
          <a:p>
            <a:pPr lvl="2">
              <a:spcBef>
                <a:spcPct val="0"/>
              </a:spcBef>
              <a:spcAft>
                <a:spcPts val="1200"/>
              </a:spcAft>
            </a:pPr>
            <a:r>
              <a:rPr lang="en-US" sz="1800" b="1" dirty="0" smtClean="0">
                <a:latin typeface="Arial" charset="0"/>
                <a:cs typeface="Arial" charset="0"/>
              </a:rPr>
              <a:t>Advertising pitches to smaller and smaller target markets</a:t>
            </a:r>
          </a:p>
          <a:p>
            <a:pPr lvl="1">
              <a:spcBef>
                <a:spcPct val="0"/>
              </a:spcBef>
              <a:spcAft>
                <a:spcPts val="1200"/>
              </a:spcAft>
              <a:buFont typeface="Wingdings" pitchFamily="2" charset="2"/>
              <a:buChar char=""/>
            </a:pPr>
            <a:r>
              <a:rPr lang="en-US" sz="2000" dirty="0" smtClean="0">
                <a:latin typeface="Arial" charset="0"/>
                <a:cs typeface="Arial" charset="0"/>
              </a:rPr>
              <a:t>E.g., Hilton Hotel’s </a:t>
            </a:r>
            <a:r>
              <a:rPr lang="en-US" sz="2000" dirty="0" err="1" smtClean="0">
                <a:latin typeface="Arial" charset="0"/>
                <a:cs typeface="Arial" charset="0"/>
              </a:rPr>
              <a:t>OnQ</a:t>
            </a:r>
            <a:r>
              <a:rPr lang="en-US" sz="2000" dirty="0" smtClean="0">
                <a:latin typeface="Arial" charset="0"/>
                <a:cs typeface="Arial" charset="0"/>
              </a:rPr>
              <a:t> System</a:t>
            </a:r>
          </a:p>
          <a:p>
            <a:pPr lvl="2">
              <a:spcBef>
                <a:spcPct val="0"/>
              </a:spcBef>
              <a:spcAft>
                <a:spcPts val="1200"/>
              </a:spcAft>
            </a:pPr>
            <a:r>
              <a:rPr lang="en-US" sz="1800" b="1" dirty="0" smtClean="0">
                <a:latin typeface="Arial" charset="0"/>
                <a:cs typeface="Arial" charset="0"/>
              </a:rPr>
              <a:t>Analyzes data collected on guests to determine preferences and guest’s profitability</a:t>
            </a:r>
          </a:p>
        </p:txBody>
      </p:sp>
      <p:sp>
        <p:nvSpPr>
          <p:cNvPr id="16388"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17048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Information System Strategies for Dealing with Competitive Forces</a:t>
            </a:r>
          </a:p>
        </p:txBody>
      </p:sp>
      <p:sp>
        <p:nvSpPr>
          <p:cNvPr id="18435" name="Rectangle 13"/>
          <p:cNvSpPr>
            <a:spLocks noGrp="1" noChangeArrowheads="1"/>
          </p:cNvSpPr>
          <p:nvPr>
            <p:ph type="body" idx="1"/>
          </p:nvPr>
        </p:nvSpPr>
        <p:spPr bwMode="auto">
          <a:xfrm>
            <a:off x="685800" y="2590800"/>
            <a:ext cx="7772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spcAft>
                <a:spcPts val="1200"/>
              </a:spcAft>
            </a:pPr>
            <a:r>
              <a:rPr lang="en-US" sz="2000" b="1" dirty="0" smtClean="0">
                <a:latin typeface="Arial" charset="0"/>
                <a:cs typeface="Arial" charset="0"/>
              </a:rPr>
              <a:t>Strengthen customer and supplier intimacy.</a:t>
            </a:r>
          </a:p>
          <a:p>
            <a:pPr lvl="1">
              <a:spcBef>
                <a:spcPct val="0"/>
              </a:spcBef>
              <a:spcAft>
                <a:spcPts val="1200"/>
              </a:spcAft>
              <a:buFont typeface="Wingdings" pitchFamily="2" charset="2"/>
              <a:buChar char=""/>
            </a:pPr>
            <a:r>
              <a:rPr lang="en-US" sz="2000" dirty="0" smtClean="0">
                <a:latin typeface="Arial" charset="0"/>
                <a:cs typeface="Arial" charset="0"/>
              </a:rPr>
              <a:t>Strong linkages to customers and suppliers increase </a:t>
            </a:r>
            <a:r>
              <a:rPr lang="en-US" sz="2000" b="1" dirty="0" smtClean="0">
                <a:latin typeface="Arial" charset="0"/>
                <a:cs typeface="Arial" charset="0"/>
              </a:rPr>
              <a:t>switching costs</a:t>
            </a:r>
            <a:r>
              <a:rPr lang="en-US" sz="2000" dirty="0" smtClean="0">
                <a:latin typeface="Arial" charset="0"/>
                <a:cs typeface="Arial" charset="0"/>
              </a:rPr>
              <a:t> and loyalty</a:t>
            </a:r>
          </a:p>
          <a:p>
            <a:pPr lvl="1">
              <a:spcBef>
                <a:spcPct val="0"/>
              </a:spcBef>
              <a:spcAft>
                <a:spcPts val="1200"/>
              </a:spcAft>
              <a:buFont typeface="Wingdings" pitchFamily="2" charset="2"/>
              <a:buChar char=""/>
            </a:pPr>
            <a:r>
              <a:rPr lang="en-US" sz="2000" b="1" dirty="0" smtClean="0">
                <a:latin typeface="Arial" charset="0"/>
                <a:cs typeface="Arial" charset="0"/>
              </a:rPr>
              <a:t>Toyota</a:t>
            </a:r>
            <a:r>
              <a:rPr lang="en-US" sz="2000" dirty="0" smtClean="0">
                <a:latin typeface="Arial" charset="0"/>
                <a:cs typeface="Arial" charset="0"/>
              </a:rPr>
              <a:t>: uses IS to f</a:t>
            </a:r>
            <a:r>
              <a:rPr lang="en-US" sz="1800" dirty="0" smtClean="0">
                <a:latin typeface="Arial" charset="0"/>
                <a:cs typeface="Arial" charset="0"/>
              </a:rPr>
              <a:t>acilitate direct access from suppliers to production schedules</a:t>
            </a:r>
          </a:p>
          <a:p>
            <a:pPr lvl="2">
              <a:spcBef>
                <a:spcPct val="0"/>
              </a:spcBef>
              <a:spcAft>
                <a:spcPts val="1200"/>
              </a:spcAft>
            </a:pPr>
            <a:r>
              <a:rPr lang="en-US" sz="1800" dirty="0" smtClean="0">
                <a:latin typeface="Arial" charset="0"/>
                <a:cs typeface="Arial" charset="0"/>
              </a:rPr>
              <a:t>Permits suppliers to decide how and when to ship suppliers to Chrysler factories, allowing more lead time in producing goods. </a:t>
            </a:r>
          </a:p>
          <a:p>
            <a:pPr lvl="1">
              <a:spcBef>
                <a:spcPct val="0"/>
              </a:spcBef>
              <a:spcAft>
                <a:spcPts val="1200"/>
              </a:spcAft>
              <a:buFont typeface="Wingdings" pitchFamily="2" charset="2"/>
              <a:buChar char=""/>
            </a:pPr>
            <a:r>
              <a:rPr lang="en-US" sz="2000" b="1" dirty="0" smtClean="0">
                <a:latin typeface="Arial" charset="0"/>
                <a:cs typeface="Arial" charset="0"/>
              </a:rPr>
              <a:t>Amazon</a:t>
            </a:r>
            <a:r>
              <a:rPr lang="en-US" sz="2000" dirty="0" smtClean="0">
                <a:latin typeface="Arial" charset="0"/>
                <a:cs typeface="Arial" charset="0"/>
              </a:rPr>
              <a:t>: keeps track of user preferences for purchases, and recommends titles purchased by others</a:t>
            </a:r>
            <a:endParaRPr lang="en-US" sz="2000" b="1" dirty="0" smtClean="0">
              <a:latin typeface="Arial" charset="0"/>
              <a:cs typeface="Arial" charset="0"/>
            </a:endParaRPr>
          </a:p>
        </p:txBody>
      </p:sp>
      <p:sp>
        <p:nvSpPr>
          <p:cNvPr id="18436"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293111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Information System Strategies for Dealing with Competitive Forces</a:t>
            </a:r>
          </a:p>
        </p:txBody>
      </p:sp>
      <p:sp>
        <p:nvSpPr>
          <p:cNvPr id="19459" name="Rectangle 13"/>
          <p:cNvSpPr>
            <a:spLocks noGrp="1" noChangeArrowheads="1"/>
          </p:cNvSpPr>
          <p:nvPr>
            <p:ph type="body" idx="1"/>
          </p:nvPr>
        </p:nvSpPr>
        <p:spPr bwMode="auto">
          <a:xfrm>
            <a:off x="685800" y="2590800"/>
            <a:ext cx="8153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spcAft>
                <a:spcPts val="1800"/>
              </a:spcAft>
            </a:pPr>
            <a:r>
              <a:rPr lang="en-US" sz="2800" dirty="0" smtClean="0">
                <a:latin typeface="Arial" charset="0"/>
                <a:cs typeface="Arial" charset="0"/>
              </a:rPr>
              <a:t>Some companies pursue several strategies at same time.</a:t>
            </a:r>
          </a:p>
          <a:p>
            <a:pPr lvl="1" eaLnBrk="1" hangingPunct="1">
              <a:lnSpc>
                <a:spcPct val="90000"/>
              </a:lnSpc>
              <a:spcBef>
                <a:spcPct val="0"/>
              </a:spcBef>
              <a:spcAft>
                <a:spcPts val="1800"/>
              </a:spcAft>
              <a:buFont typeface="Wingdings" pitchFamily="2" charset="2"/>
              <a:buChar char=""/>
            </a:pPr>
            <a:r>
              <a:rPr lang="en-US" dirty="0" smtClean="0">
                <a:latin typeface="Arial" charset="0"/>
                <a:cs typeface="Arial" charset="0"/>
              </a:rPr>
              <a:t>Dell emphasizes low cost plus customization of products.</a:t>
            </a:r>
          </a:p>
          <a:p>
            <a:pPr eaLnBrk="1" hangingPunct="1">
              <a:lnSpc>
                <a:spcPct val="90000"/>
              </a:lnSpc>
              <a:spcBef>
                <a:spcPct val="0"/>
              </a:spcBef>
              <a:spcAft>
                <a:spcPts val="1800"/>
              </a:spcAft>
            </a:pPr>
            <a:r>
              <a:rPr lang="en-US" sz="2800" dirty="0" smtClean="0">
                <a:latin typeface="Arial" charset="0"/>
                <a:cs typeface="Arial" charset="0"/>
              </a:rPr>
              <a:t>Successfully using IS to achieve competitive advantage requires precise coordination of technology, organizations, and people.</a:t>
            </a:r>
          </a:p>
        </p:txBody>
      </p:sp>
      <p:sp>
        <p:nvSpPr>
          <p:cNvPr id="19460"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73222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762000" y="2209800"/>
            <a:ext cx="8077200" cy="4038600"/>
          </a:xfrm>
          <a:prstGeom prst="rect">
            <a:avLst/>
          </a:prstGeom>
          <a:noFill/>
          <a:ln w="12700">
            <a:noFill/>
            <a:miter lim="800000"/>
            <a:headEnd/>
            <a:tailEnd/>
          </a:ln>
          <a:effectLst/>
        </p:spPr>
        <p:txBody>
          <a:bodyPr lIns="90488" tIns="44450" rIns="90488" bIns="44450"/>
          <a:lstStyle/>
          <a:p>
            <a:pPr marL="342900" indent="-342900">
              <a:lnSpc>
                <a:spcPct val="120000"/>
              </a:lnSpc>
              <a:spcAft>
                <a:spcPts val="1200"/>
              </a:spcAft>
              <a:buFontTx/>
              <a:buChar char="•"/>
              <a:defRPr/>
            </a:pPr>
            <a:r>
              <a:rPr lang="en-US" sz="2400" b="1" dirty="0">
                <a:cs typeface="Times New Roman" charset="0"/>
              </a:rPr>
              <a:t>Enables new products and services</a:t>
            </a:r>
          </a:p>
          <a:p>
            <a:pPr marL="342900" indent="-342900">
              <a:lnSpc>
                <a:spcPct val="120000"/>
              </a:lnSpc>
              <a:spcAft>
                <a:spcPts val="1200"/>
              </a:spcAft>
              <a:buFontTx/>
              <a:buChar char="•"/>
              <a:defRPr/>
            </a:pPr>
            <a:r>
              <a:rPr lang="en-US" sz="2400" b="1" dirty="0">
                <a:cs typeface="Times New Roman" charset="0"/>
              </a:rPr>
              <a:t>Transforms industries</a:t>
            </a:r>
          </a:p>
          <a:p>
            <a:pPr marL="342900" indent="-342900">
              <a:lnSpc>
                <a:spcPct val="120000"/>
              </a:lnSpc>
              <a:spcAft>
                <a:spcPts val="1200"/>
              </a:spcAft>
              <a:buFontTx/>
              <a:buChar char="•"/>
              <a:defRPr/>
            </a:pPr>
            <a:r>
              <a:rPr lang="en-US" sz="2400" b="1" dirty="0">
                <a:cs typeface="Times New Roman" charset="0"/>
              </a:rPr>
              <a:t>Increases bargaining power of customers and </a:t>
            </a:r>
            <a:r>
              <a:rPr lang="en-US" sz="2400" b="1" dirty="0" smtClean="0">
                <a:cs typeface="Times New Roman" charset="0"/>
              </a:rPr>
              <a:t>suppliers (price transparency) (disintermediation –eliminate middleman)</a:t>
            </a:r>
            <a:endParaRPr lang="en-US" sz="2400" b="1" dirty="0">
              <a:cs typeface="Times New Roman" charset="0"/>
            </a:endParaRPr>
          </a:p>
          <a:p>
            <a:pPr marL="342900" indent="-342900">
              <a:lnSpc>
                <a:spcPct val="120000"/>
              </a:lnSpc>
              <a:spcAft>
                <a:spcPts val="1200"/>
              </a:spcAft>
              <a:buFontTx/>
              <a:buChar char="•"/>
              <a:defRPr/>
            </a:pPr>
            <a:r>
              <a:rPr lang="en-US" sz="2400" b="1" dirty="0">
                <a:cs typeface="Times New Roman" charset="0"/>
              </a:rPr>
              <a:t>Intensifies competitive rivalry</a:t>
            </a:r>
          </a:p>
          <a:p>
            <a:pPr marL="342900" indent="-342900">
              <a:lnSpc>
                <a:spcPct val="120000"/>
              </a:lnSpc>
              <a:spcAft>
                <a:spcPts val="1200"/>
              </a:spcAft>
              <a:buFontTx/>
              <a:buChar char="•"/>
              <a:defRPr/>
            </a:pPr>
            <a:r>
              <a:rPr lang="en-US" sz="2400" b="1" dirty="0">
                <a:cs typeface="Times New Roman" charset="0"/>
              </a:rPr>
              <a:t>Creates new opportunities for building brands and large customer bases</a:t>
            </a:r>
            <a:endParaRPr lang="en-US" sz="2400" b="1" dirty="0">
              <a:effectLst>
                <a:outerShdw blurRad="38100" dist="38100" dir="2700000" algn="tl">
                  <a:srgbClr val="C0C0C0"/>
                </a:outerShdw>
              </a:effectLst>
              <a:cs typeface="Times New Roman" charset="0"/>
            </a:endParaRPr>
          </a:p>
        </p:txBody>
      </p:sp>
      <p:sp>
        <p:nvSpPr>
          <p:cNvPr id="68612" name="Rectangle 4"/>
          <p:cNvSpPr>
            <a:spLocks noChangeArrowheads="1"/>
          </p:cNvSpPr>
          <p:nvPr/>
        </p:nvSpPr>
        <p:spPr bwMode="auto">
          <a:xfrm>
            <a:off x="762000" y="1600200"/>
            <a:ext cx="7696200" cy="369332"/>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a:t>
            </a:r>
            <a:r>
              <a:rPr lang="en-US" b="1" u="sng" dirty="0">
                <a:solidFill>
                  <a:srgbClr val="9F0F10"/>
                </a:solidFill>
                <a:effectLst>
                  <a:outerShdw blurRad="38100" dist="38100" dir="2700000" algn="tl">
                    <a:srgbClr val="C0C0C0"/>
                  </a:outerShdw>
                </a:effectLst>
                <a:cs typeface="Times New Roman" charset="0"/>
              </a:rPr>
              <a:t>Internet’s</a:t>
            </a:r>
            <a:r>
              <a:rPr lang="en-US" b="1" dirty="0">
                <a:solidFill>
                  <a:srgbClr val="9F0F10"/>
                </a:solidFill>
                <a:effectLst>
                  <a:outerShdw blurRad="38100" dist="38100" dir="2700000" algn="tl">
                    <a:srgbClr val="C0C0C0"/>
                  </a:outerShdw>
                </a:effectLst>
                <a:cs typeface="Times New Roman" charset="0"/>
              </a:rPr>
              <a:t> Impact on Competitive Advantage</a:t>
            </a:r>
          </a:p>
        </p:txBody>
      </p:sp>
      <p:sp>
        <p:nvSpPr>
          <p:cNvPr id="21508"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Using Information Systems to Achieve Competitive Advantage</a:t>
            </a:r>
          </a:p>
        </p:txBody>
      </p:sp>
    </p:spTree>
    <p:extLst>
      <p:ext uri="{BB962C8B-B14F-4D97-AF65-F5344CB8AC3E}">
        <p14:creationId xmlns:p14="http://schemas.microsoft.com/office/powerpoint/2010/main" val="212303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2998</Words>
  <Application>Microsoft Office PowerPoint</Application>
  <PresentationFormat>On-screen Show (4:3)</PresentationFormat>
  <Paragraphs>226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 Dept</dc:creator>
  <cp:lastModifiedBy>peggy</cp:lastModifiedBy>
  <cp:revision>8</cp:revision>
  <cp:lastPrinted>2013-08-28T15:42:18Z</cp:lastPrinted>
  <dcterms:created xsi:type="dcterms:W3CDTF">2013-08-28T15:33:47Z</dcterms:created>
  <dcterms:modified xsi:type="dcterms:W3CDTF">2013-09-15T22:47:21Z</dcterms:modified>
</cp:coreProperties>
</file>