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7" r:id="rId2"/>
    <p:sldId id="290" r:id="rId3"/>
    <p:sldId id="291" r:id="rId4"/>
    <p:sldId id="292" r:id="rId5"/>
    <p:sldId id="293" r:id="rId6"/>
    <p:sldId id="294" r:id="rId7"/>
    <p:sldId id="258" r:id="rId8"/>
    <p:sldId id="259" r:id="rId9"/>
    <p:sldId id="260" r:id="rId10"/>
    <p:sldId id="261" r:id="rId11"/>
    <p:sldId id="289" r:id="rId12"/>
    <p:sldId id="262" r:id="rId13"/>
    <p:sldId id="263" r:id="rId14"/>
    <p:sldId id="264" r:id="rId15"/>
    <p:sldId id="265" r:id="rId16"/>
    <p:sldId id="299" r:id="rId17"/>
    <p:sldId id="266" r:id="rId18"/>
    <p:sldId id="269" r:id="rId19"/>
    <p:sldId id="267" r:id="rId20"/>
    <p:sldId id="268" r:id="rId21"/>
    <p:sldId id="270" r:id="rId22"/>
    <p:sldId id="271" r:id="rId23"/>
    <p:sldId id="272" r:id="rId24"/>
    <p:sldId id="300" r:id="rId25"/>
    <p:sldId id="298" r:id="rId26"/>
    <p:sldId id="273" r:id="rId27"/>
    <p:sldId id="274" r:id="rId28"/>
    <p:sldId id="275" r:id="rId29"/>
    <p:sldId id="276" r:id="rId30"/>
    <p:sldId id="277" r:id="rId31"/>
    <p:sldId id="278" r:id="rId32"/>
    <p:sldId id="279" r:id="rId33"/>
    <p:sldId id="280" r:id="rId34"/>
    <p:sldId id="281" r:id="rId35"/>
    <p:sldId id="282" r:id="rId36"/>
    <p:sldId id="283" r:id="rId37"/>
    <p:sldId id="285" r:id="rId38"/>
    <p:sldId id="286" r:id="rId39"/>
    <p:sldId id="296" r:id="rId40"/>
    <p:sldId id="297" r:id="rId4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115" autoAdjust="0"/>
  </p:normalViewPr>
  <p:slideViewPr>
    <p:cSldViewPr>
      <p:cViewPr varScale="1">
        <p:scale>
          <a:sx n="102" d="100"/>
          <a:sy n="102" d="100"/>
        </p:scale>
        <p:origin x="-228"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1942BF-C28E-47E9-8DB8-A28849C357D6}" type="datetimeFigureOut">
              <a:rPr lang="en-US" smtClean="0"/>
              <a:pPr/>
              <a:t>11/9/2012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DE16F1A-64A9-4261-9499-09B49088BA2D}" type="slidenum">
              <a:rPr lang="en-US" smtClean="0"/>
              <a:pPr/>
              <a:t>‹#›</a:t>
            </a:fld>
            <a:endParaRPr lang="en-US"/>
          </a:p>
        </p:txBody>
      </p:sp>
    </p:spTree>
    <p:extLst>
      <p:ext uri="{BB962C8B-B14F-4D97-AF65-F5344CB8AC3E}">
        <p14:creationId xmlns:p14="http://schemas.microsoft.com/office/powerpoint/2010/main" val="30346596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azimuth-interactive.com/ESS9_Videos/pdfcases/Chapter07_Case1.pdf"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www.youtube.com/watch?v=RrpajcAgR1E" TargetMode="External"/><Relationship Id="rId5" Type="http://schemas.openxmlformats.org/officeDocument/2006/relationships/hyperlink" Target="http://www.youtube.com/watch?v=m1LU2z_V1as" TargetMode="External"/><Relationship Id="rId4" Type="http://schemas.openxmlformats.org/officeDocument/2006/relationships/hyperlink" Target="http://www.azimuth-interactive.com/ESS9_Videos/pdfcases/Chapter07_Case2.pdf"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E0B50A1B-197B-4BF6-B8ED-16C2FB1FB72E}" type="slidenum">
              <a:rPr lang="en-US" smtClean="0">
                <a:latin typeface="Times New Roman" pitchFamily="18" charset="0"/>
              </a:rPr>
              <a:pPr/>
              <a:t>1</a:t>
            </a:fld>
            <a:endParaRPr lang="en-US" smtClean="0">
              <a:latin typeface="Times New Roman" pitchFamily="18"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r>
              <a:rPr lang="en-US" smtClean="0">
                <a:latin typeface="Times New Roman" pitchFamily="18" charset="0"/>
              </a:rPr>
              <a:t>There are two video cases and two instructional videos available for this chapter:</a:t>
            </a:r>
          </a:p>
          <a:p>
            <a:endParaRPr lang="en-US" smtClean="0">
              <a:latin typeface="Times New Roman" pitchFamily="18" charset="0"/>
            </a:endParaRPr>
          </a:p>
          <a:p>
            <a:r>
              <a:rPr lang="en-US" smtClean="0">
                <a:latin typeface="Times New Roman" pitchFamily="18" charset="0"/>
              </a:rPr>
              <a:t>Case 1 </a:t>
            </a:r>
            <a:r>
              <a:rPr lang="en-US" smtClean="0">
                <a:latin typeface="Times New Roman" pitchFamily="18" charset="0"/>
                <a:hlinkClick r:id="rId3"/>
              </a:rPr>
              <a:t>IBM Zone Trusted Information Channel (ZTIC)</a:t>
            </a:r>
            <a:endParaRPr lang="en-US" smtClean="0">
              <a:latin typeface="Times New Roman" pitchFamily="18" charset="0"/>
            </a:endParaRPr>
          </a:p>
          <a:p>
            <a:r>
              <a:rPr lang="en-US" smtClean="0">
                <a:latin typeface="Times New Roman" pitchFamily="18" charset="0"/>
              </a:rPr>
              <a:t>Case 2 </a:t>
            </a:r>
            <a:r>
              <a:rPr lang="en-US" smtClean="0">
                <a:latin typeface="Times New Roman" pitchFamily="18" charset="0"/>
                <a:hlinkClick r:id="rId4"/>
              </a:rPr>
              <a:t>Open ID and Web Security</a:t>
            </a:r>
            <a:endParaRPr lang="en-US" smtClean="0">
              <a:latin typeface="Times New Roman" pitchFamily="18" charset="0"/>
            </a:endParaRPr>
          </a:p>
          <a:p>
            <a:r>
              <a:rPr lang="en-US" smtClean="0">
                <a:latin typeface="Times New Roman" pitchFamily="18" charset="0"/>
              </a:rPr>
              <a:t>Instructional Video 1 </a:t>
            </a:r>
            <a:r>
              <a:rPr lang="en-US" smtClean="0">
                <a:latin typeface="Times New Roman" pitchFamily="18" charset="0"/>
                <a:hlinkClick r:id="rId5"/>
              </a:rPr>
              <a:t>The Quest for Identity 2.0</a:t>
            </a:r>
            <a:endParaRPr lang="en-US" smtClean="0">
              <a:latin typeface="Times New Roman" pitchFamily="18" charset="0"/>
            </a:endParaRPr>
          </a:p>
          <a:p>
            <a:r>
              <a:rPr lang="en-US" smtClean="0">
                <a:latin typeface="Times New Roman" pitchFamily="18" charset="0"/>
              </a:rPr>
              <a:t>Instructional Video 2 </a:t>
            </a:r>
            <a:r>
              <a:rPr lang="en-US" smtClean="0">
                <a:latin typeface="Times New Roman" pitchFamily="18" charset="0"/>
                <a:hlinkClick r:id="rId6"/>
              </a:rPr>
              <a:t>Identity 2.0</a:t>
            </a:r>
            <a:endParaRPr 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pPr eaLnBrk="1" hangingPunct="1"/>
            <a:r>
              <a:rPr lang="en-US" dirty="0" smtClean="0">
                <a:latin typeface="Times New Roman" pitchFamily="18" charset="0"/>
              </a:rPr>
              <a:t>This slide identifies the various types of malware that threaten information systems and computers. Ask students if they have ever had a problem with a virus. Do they know how they got infected?</a:t>
            </a:r>
          </a:p>
          <a:p>
            <a:pPr eaLnBrk="1" hangingPunct="1"/>
            <a:endParaRPr lang="en-US" dirty="0" smtClean="0">
              <a:latin typeface="Times New Roman" pitchFamily="18" charset="0"/>
            </a:endParaRPr>
          </a:p>
          <a:p>
            <a:pPr eaLnBrk="1" hangingPunct="1"/>
            <a:r>
              <a:rPr lang="en-US" dirty="0" smtClean="0">
                <a:latin typeface="Times New Roman" pitchFamily="18" charset="0"/>
              </a:rPr>
              <a:t>Note that there are now over 200 viruses and worms targeting mobile phones, and Web 2.0 applications like MySpace and blogs are new conduits for malware and spyware.</a:t>
            </a:r>
          </a:p>
          <a:p>
            <a:pPr eaLnBrk="1" hangingPunct="1"/>
            <a:endParaRPr lang="en-US" dirty="0" smtClean="0">
              <a:latin typeface="Times New Roman" pitchFamily="18" charset="0"/>
            </a:endParaRPr>
          </a:p>
          <a:p>
            <a:r>
              <a:rPr lang="en-US" dirty="0" smtClean="0">
                <a:latin typeface="Times New Roman" pitchFamily="18" charset="0"/>
              </a:rPr>
              <a:t>Malware is a serious problem</a:t>
            </a:r>
            <a:r>
              <a:rPr lang="en-US" dirty="0" smtClean="0">
                <a:latin typeface="Times New Roman" pitchFamily="18" charset="0"/>
                <a:cs typeface="Times New Roman" pitchFamily="18" charset="0"/>
              </a:rPr>
              <a:t>—</a:t>
            </a:r>
            <a:r>
              <a:rPr lang="en-US" dirty="0" smtClean="0">
                <a:latin typeface="Times New Roman" pitchFamily="18" charset="0"/>
              </a:rPr>
              <a:t>over the past decade, worms and viruses have caused billions of dollars of damage to corporate networks, e-mail systems, and data.</a:t>
            </a:r>
          </a:p>
          <a:p>
            <a:pPr eaLnBrk="1" hangingPunct="1"/>
            <a:endParaRPr lang="en-US" dirty="0" smtClean="0">
              <a:latin typeface="Times New Roman" pitchFamily="18" charset="0"/>
            </a:endParaRPr>
          </a:p>
        </p:txBody>
      </p:sp>
      <p:sp>
        <p:nvSpPr>
          <p:cNvPr id="66564" name="Slide Number Placeholder 3"/>
          <p:cNvSpPr>
            <a:spLocks noGrp="1"/>
          </p:cNvSpPr>
          <p:nvPr>
            <p:ph type="sldNum" sz="quarter" idx="5"/>
          </p:nvPr>
        </p:nvSpPr>
        <p:spPr>
          <a:noFill/>
        </p:spPr>
        <p:txBody>
          <a:bodyPr/>
          <a:lstStyle/>
          <a:p>
            <a:fld id="{53E6C70F-81F7-48A2-A0A8-E4D5FEF29DB0}" type="slidenum">
              <a:rPr lang="en-US" smtClean="0">
                <a:latin typeface="Times New Roman" pitchFamily="18" charset="0"/>
              </a:rPr>
              <a:pPr/>
              <a:t>14</a:t>
            </a:fld>
            <a:endParaRPr 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pPr eaLnBrk="1" hangingPunct="1"/>
            <a:endParaRPr lang="en-US" smtClean="0">
              <a:latin typeface="Times New Roman" pitchFamily="18" charset="0"/>
            </a:endParaRPr>
          </a:p>
        </p:txBody>
      </p:sp>
      <p:sp>
        <p:nvSpPr>
          <p:cNvPr id="67588" name="Slide Number Placeholder 3"/>
          <p:cNvSpPr>
            <a:spLocks noGrp="1"/>
          </p:cNvSpPr>
          <p:nvPr>
            <p:ph type="sldNum" sz="quarter" idx="5"/>
          </p:nvPr>
        </p:nvSpPr>
        <p:spPr>
          <a:noFill/>
        </p:spPr>
        <p:txBody>
          <a:bodyPr/>
          <a:lstStyle/>
          <a:p>
            <a:fld id="{BBDF5A31-A7BA-4CB3-A822-83DE2BFE395B}" type="slidenum">
              <a:rPr lang="en-US" smtClean="0">
                <a:latin typeface="Times New Roman" pitchFamily="18" charset="0"/>
              </a:rPr>
              <a:pPr/>
              <a:t>15</a:t>
            </a:fld>
            <a:endParaRPr lang="en-US"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pPr eaLnBrk="1" hangingPunct="1"/>
            <a:r>
              <a:rPr lang="en-US" smtClean="0">
                <a:latin typeface="Times New Roman" pitchFamily="18" charset="0"/>
              </a:rPr>
              <a:t>This slide looks at the people who commit computer crime, and at the various types of computer crime.</a:t>
            </a:r>
          </a:p>
          <a:p>
            <a:pPr eaLnBrk="1" hangingPunct="1"/>
            <a:endParaRPr lang="en-US" smtClean="0">
              <a:latin typeface="Times New Roman" pitchFamily="18" charset="0"/>
            </a:endParaRPr>
          </a:p>
          <a:p>
            <a:pPr eaLnBrk="1" hangingPunct="1"/>
            <a:r>
              <a:rPr lang="en-US" smtClean="0">
                <a:latin typeface="Times New Roman" pitchFamily="18" charset="0"/>
              </a:rPr>
              <a:t>Ask students what the difference is between hackers and crackers and if they agree with the differentiation. Have any students been the victim of computer crime or invasion of privacy?  </a:t>
            </a:r>
          </a:p>
          <a:p>
            <a:pPr eaLnBrk="1" hangingPunct="1"/>
            <a:endParaRPr lang="en-US" smtClean="0">
              <a:latin typeface="Times New Roman" pitchFamily="18" charset="0"/>
            </a:endParaRPr>
          </a:p>
        </p:txBody>
      </p:sp>
      <p:sp>
        <p:nvSpPr>
          <p:cNvPr id="69636" name="Slide Number Placeholder 3"/>
          <p:cNvSpPr>
            <a:spLocks noGrp="1"/>
          </p:cNvSpPr>
          <p:nvPr>
            <p:ph type="sldNum" sz="quarter" idx="5"/>
          </p:nvPr>
        </p:nvSpPr>
        <p:spPr>
          <a:noFill/>
        </p:spPr>
        <p:txBody>
          <a:bodyPr/>
          <a:lstStyle/>
          <a:p>
            <a:fld id="{EC0DB508-47DE-4208-BFA6-46D897D8DF3C}" type="slidenum">
              <a:rPr lang="en-US" smtClean="0">
                <a:latin typeface="Times New Roman" pitchFamily="18" charset="0"/>
              </a:rPr>
              <a:pPr/>
              <a:t>17</a:t>
            </a:fld>
            <a:endParaRPr lang="en-US"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pPr eaLnBrk="1" hangingPunct="1"/>
            <a:r>
              <a:rPr lang="en-US" smtClean="0">
                <a:latin typeface="Times New Roman" pitchFamily="18" charset="0"/>
              </a:rPr>
              <a:t>This slide discusses the legal definition of computer crime and identifies two ways computers can be involved in crime. </a:t>
            </a:r>
          </a:p>
          <a:p>
            <a:pPr eaLnBrk="1" hangingPunct="1"/>
            <a:r>
              <a:rPr lang="en-US" smtClean="0">
                <a:latin typeface="Times New Roman" pitchFamily="18" charset="0"/>
              </a:rPr>
              <a:t>The text lists a variety of other examples for computers as targets and as instruments of crime. Ask the students to provide more examples.</a:t>
            </a:r>
          </a:p>
          <a:p>
            <a:pPr eaLnBrk="1" hangingPunct="1"/>
            <a:endParaRPr lang="en-US" smtClean="0">
              <a:latin typeface="Times New Roman" pitchFamily="18" charset="0"/>
            </a:endParaRPr>
          </a:p>
          <a:p>
            <a:r>
              <a:rPr lang="en-US" smtClean="0">
                <a:latin typeface="Times New Roman" pitchFamily="18" charset="0"/>
              </a:rPr>
              <a:t>According to CSI Computer Crime and Security Survey of nearly 500 companies, participant companies’ average annual loss from computer crime and security attacks was $350,424 (Richardson, 2007). However, many companies are reluctant to report computer crimes. Why? What are the most economically damaging types of computer crime? (DoS, introducing viruses, theft of services, disruption of computer systems.)</a:t>
            </a:r>
          </a:p>
          <a:p>
            <a:pPr eaLnBrk="1" hangingPunct="1"/>
            <a:endParaRPr lang="en-US" smtClean="0">
              <a:latin typeface="Times New Roman" pitchFamily="18" charset="0"/>
            </a:endParaRPr>
          </a:p>
        </p:txBody>
      </p:sp>
      <p:sp>
        <p:nvSpPr>
          <p:cNvPr id="72708" name="Slide Number Placeholder 3"/>
          <p:cNvSpPr>
            <a:spLocks noGrp="1"/>
          </p:cNvSpPr>
          <p:nvPr>
            <p:ph type="sldNum" sz="quarter" idx="5"/>
          </p:nvPr>
        </p:nvSpPr>
        <p:spPr>
          <a:noFill/>
        </p:spPr>
        <p:txBody>
          <a:bodyPr/>
          <a:lstStyle/>
          <a:p>
            <a:fld id="{43AF1702-6305-4D04-84E4-6BE75458CACC}" type="slidenum">
              <a:rPr lang="en-US" smtClean="0">
                <a:latin typeface="Times New Roman" pitchFamily="18" charset="0"/>
              </a:rPr>
              <a:pPr/>
              <a:t>18</a:t>
            </a:fld>
            <a:endParaRPr lang="en-US"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pPr eaLnBrk="1" hangingPunct="1"/>
            <a:r>
              <a:rPr lang="en-US" smtClean="0">
                <a:latin typeface="Times New Roman" pitchFamily="18" charset="0"/>
              </a:rPr>
              <a:t>This slide continues the discussion of different types of computer crimes. Ask students what the ultimate purpose of spoofing and sniffing are. Note that there are legitimate uses of sniffing</a:t>
            </a:r>
            <a:r>
              <a:rPr lang="en-US" smtClean="0">
                <a:latin typeface="Times New Roman" pitchFamily="18" charset="0"/>
                <a:cs typeface="Times New Roman" pitchFamily="18" charset="0"/>
              </a:rPr>
              <a:t>—</a:t>
            </a:r>
            <a:r>
              <a:rPr lang="en-US" smtClean="0">
                <a:latin typeface="Times New Roman" pitchFamily="18" charset="0"/>
              </a:rPr>
              <a:t>sniffers can help identify network trouble spots or spot criminal activity on a network. </a:t>
            </a:r>
          </a:p>
          <a:p>
            <a:pPr eaLnBrk="1" hangingPunct="1"/>
            <a:r>
              <a:rPr lang="en-US" smtClean="0">
                <a:latin typeface="Times New Roman" pitchFamily="18" charset="0"/>
              </a:rPr>
              <a:t> </a:t>
            </a:r>
          </a:p>
          <a:p>
            <a:pPr eaLnBrk="1" hangingPunct="1"/>
            <a:r>
              <a:rPr lang="en-US" smtClean="0">
                <a:latin typeface="Times New Roman" pitchFamily="18" charset="0"/>
              </a:rPr>
              <a:t>What is the result of a DoS attack?</a:t>
            </a:r>
          </a:p>
          <a:p>
            <a:pPr eaLnBrk="1" hangingPunct="1"/>
            <a:endParaRPr lang="en-US" smtClean="0">
              <a:latin typeface="Times New Roman" pitchFamily="18" charset="0"/>
            </a:endParaRPr>
          </a:p>
          <a:p>
            <a:r>
              <a:rPr lang="en-US" smtClean="0">
                <a:latin typeface="Times New Roman" pitchFamily="18" charset="0"/>
              </a:rPr>
              <a:t>The text notes that in the first six months of 2007, security product provider Symantec observed over 5 million distinct bot-infected computers. Bots and botnets are an extremely serious threat because they can be used to launch very large attacks using many different techniques. </a:t>
            </a:r>
          </a:p>
          <a:p>
            <a:pPr eaLnBrk="1" hangingPunct="1"/>
            <a:endParaRPr lang="en-US" smtClean="0">
              <a:latin typeface="Times New Roman" pitchFamily="18" charset="0"/>
            </a:endParaRPr>
          </a:p>
        </p:txBody>
      </p:sp>
      <p:sp>
        <p:nvSpPr>
          <p:cNvPr id="70660" name="Slide Number Placeholder 3"/>
          <p:cNvSpPr>
            <a:spLocks noGrp="1"/>
          </p:cNvSpPr>
          <p:nvPr>
            <p:ph type="sldNum" sz="quarter" idx="5"/>
          </p:nvPr>
        </p:nvSpPr>
        <p:spPr>
          <a:noFill/>
        </p:spPr>
        <p:txBody>
          <a:bodyPr/>
          <a:lstStyle/>
          <a:p>
            <a:fld id="{ACDD801D-D8AA-4EDF-B991-6009AFC2F0A3}" type="slidenum">
              <a:rPr lang="en-US" smtClean="0">
                <a:latin typeface="Times New Roman" pitchFamily="18" charset="0"/>
              </a:rPr>
              <a:pPr/>
              <a:t>19</a:t>
            </a:fld>
            <a:endParaRPr lang="en-US"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pPr eaLnBrk="1" hangingPunct="1"/>
            <a:endParaRPr lang="en-US" smtClean="0">
              <a:latin typeface="Times New Roman" pitchFamily="18" charset="0"/>
            </a:endParaRPr>
          </a:p>
        </p:txBody>
      </p:sp>
      <p:sp>
        <p:nvSpPr>
          <p:cNvPr id="71684" name="Slide Number Placeholder 3"/>
          <p:cNvSpPr>
            <a:spLocks noGrp="1"/>
          </p:cNvSpPr>
          <p:nvPr>
            <p:ph type="sldNum" sz="quarter" idx="5"/>
          </p:nvPr>
        </p:nvSpPr>
        <p:spPr>
          <a:noFill/>
        </p:spPr>
        <p:txBody>
          <a:bodyPr/>
          <a:lstStyle/>
          <a:p>
            <a:fld id="{49628B00-C332-49F0-BBF2-CE5A3C5A3986}" type="slidenum">
              <a:rPr lang="en-US" smtClean="0">
                <a:latin typeface="Times New Roman" pitchFamily="18" charset="0"/>
              </a:rPr>
              <a:pPr/>
              <a:t>20</a:t>
            </a:fld>
            <a:endParaRPr lang="en-US"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pPr eaLnBrk="1" hangingPunct="1"/>
            <a:r>
              <a:rPr lang="en-US" smtClean="0">
                <a:latin typeface="Times New Roman" pitchFamily="18" charset="0"/>
              </a:rPr>
              <a:t>This slide continues the discussion of types of computer crime. </a:t>
            </a:r>
          </a:p>
          <a:p>
            <a:pPr eaLnBrk="1" hangingPunct="1"/>
            <a:endParaRPr lang="en-US" smtClean="0">
              <a:latin typeface="Times New Roman" pitchFamily="18" charset="0"/>
            </a:endParaRPr>
          </a:p>
          <a:p>
            <a:r>
              <a:rPr lang="en-US" smtClean="0">
                <a:latin typeface="Times New Roman" pitchFamily="18" charset="0"/>
              </a:rPr>
              <a:t>Have any students encountered any of these types of crimes personally? Note that The U.S. Congress addressed the threat of computer crime in 1986 with the Computer Fraud and Abuse Act. This act makes it illegal to access a computer system without authorization. The text lists other legislation to counter computer crime, such as the National Information Infrastructure Protection Act in 1996 to make virus distribution and hacker attacks to disable Web sites federal crimes. </a:t>
            </a:r>
          </a:p>
          <a:p>
            <a:endParaRPr lang="en-US" smtClean="0">
              <a:latin typeface="Times New Roman" pitchFamily="18" charset="0"/>
            </a:endParaRPr>
          </a:p>
          <a:p>
            <a:pPr eaLnBrk="1" hangingPunct="1"/>
            <a:endParaRPr lang="en-US" smtClean="0">
              <a:latin typeface="Times New Roman" pitchFamily="18" charset="0"/>
            </a:endParaRPr>
          </a:p>
        </p:txBody>
      </p:sp>
      <p:sp>
        <p:nvSpPr>
          <p:cNvPr id="73732" name="Slide Number Placeholder 3"/>
          <p:cNvSpPr>
            <a:spLocks noGrp="1"/>
          </p:cNvSpPr>
          <p:nvPr>
            <p:ph type="sldNum" sz="quarter" idx="5"/>
          </p:nvPr>
        </p:nvSpPr>
        <p:spPr>
          <a:noFill/>
        </p:spPr>
        <p:txBody>
          <a:bodyPr/>
          <a:lstStyle/>
          <a:p>
            <a:fld id="{0C9D42D5-783A-4E97-8CB8-CC9797AFCCA6}" type="slidenum">
              <a:rPr lang="en-US" smtClean="0">
                <a:latin typeface="Times New Roman" pitchFamily="18" charset="0"/>
              </a:rPr>
              <a:pPr/>
              <a:t>21</a:t>
            </a:fld>
            <a:endParaRPr lang="en-US"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pPr eaLnBrk="1" hangingPunct="1"/>
            <a:r>
              <a:rPr lang="en-US" smtClean="0">
                <a:latin typeface="Times New Roman" pitchFamily="18" charset="0"/>
              </a:rPr>
              <a:t>This slide continues the discussion of types of computer crime. Note that cybercriminal activities are borderless: the global nature of the Internet makes it possible for cybercriminals to operate anywhere in the world.</a:t>
            </a:r>
          </a:p>
          <a:p>
            <a:pPr eaLnBrk="1" hangingPunct="1"/>
            <a:endParaRPr lang="en-US" smtClean="0">
              <a:latin typeface="Times New Roman" pitchFamily="18" charset="0"/>
            </a:endParaRPr>
          </a:p>
          <a:p>
            <a:pPr eaLnBrk="1" hangingPunct="1"/>
            <a:r>
              <a:rPr lang="en-US" smtClean="0">
                <a:latin typeface="Times New Roman" pitchFamily="18" charset="0"/>
              </a:rPr>
              <a:t>Ask students if there should be legislation outlawing click fraud. </a:t>
            </a:r>
          </a:p>
          <a:p>
            <a:pPr eaLnBrk="1" hangingPunct="1"/>
            <a:endParaRPr lang="en-US" smtClean="0">
              <a:latin typeface="Times New Roman" pitchFamily="18" charset="0"/>
            </a:endParaRPr>
          </a:p>
        </p:txBody>
      </p:sp>
      <p:sp>
        <p:nvSpPr>
          <p:cNvPr id="74756" name="Slide Number Placeholder 3"/>
          <p:cNvSpPr>
            <a:spLocks noGrp="1"/>
          </p:cNvSpPr>
          <p:nvPr>
            <p:ph type="sldNum" sz="quarter" idx="5"/>
          </p:nvPr>
        </p:nvSpPr>
        <p:spPr>
          <a:noFill/>
        </p:spPr>
        <p:txBody>
          <a:bodyPr/>
          <a:lstStyle/>
          <a:p>
            <a:fld id="{9A962F65-6890-4637-BD62-BE6526EFE8C0}" type="slidenum">
              <a:rPr lang="en-US" smtClean="0">
                <a:latin typeface="Times New Roman" pitchFamily="18" charset="0"/>
              </a:rPr>
              <a:pPr/>
              <a:t>22</a:t>
            </a:fld>
            <a:endParaRPr lang="en-US" smtClean="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pPr eaLnBrk="1" hangingPunct="1"/>
            <a:r>
              <a:rPr lang="en-US" dirty="0" smtClean="0">
                <a:latin typeface="Times New Roman" pitchFamily="18" charset="0"/>
              </a:rPr>
              <a:t>This slide looks at another source of security problems</a:t>
            </a:r>
            <a:r>
              <a:rPr lang="en-US" dirty="0" smtClean="0">
                <a:latin typeface="Times New Roman" pitchFamily="18" charset="0"/>
                <a:cs typeface="Times New Roman" pitchFamily="18" charset="0"/>
              </a:rPr>
              <a:t>—</a:t>
            </a:r>
            <a:r>
              <a:rPr lang="en-US" dirty="0" smtClean="0">
                <a:latin typeface="Times New Roman" pitchFamily="18" charset="0"/>
              </a:rPr>
              <a:t>people inside the company with access to the system. Ask students if they have ever worked somewhere with a vulnerable password system. Have they ever revealed to anyone what their password is or was?</a:t>
            </a:r>
          </a:p>
          <a:p>
            <a:pPr eaLnBrk="1" hangingPunct="1"/>
            <a:endParaRPr lang="en-US" dirty="0" smtClean="0">
              <a:latin typeface="Times New Roman" pitchFamily="18" charset="0"/>
            </a:endParaRPr>
          </a:p>
        </p:txBody>
      </p:sp>
      <p:sp>
        <p:nvSpPr>
          <p:cNvPr id="76804" name="Slide Number Placeholder 3"/>
          <p:cNvSpPr>
            <a:spLocks noGrp="1"/>
          </p:cNvSpPr>
          <p:nvPr>
            <p:ph type="sldNum" sz="quarter" idx="5"/>
          </p:nvPr>
        </p:nvSpPr>
        <p:spPr>
          <a:noFill/>
        </p:spPr>
        <p:txBody>
          <a:bodyPr/>
          <a:lstStyle/>
          <a:p>
            <a:fld id="{4348FBCD-AD3E-4183-99E8-83C74001C003}" type="slidenum">
              <a:rPr lang="en-US" smtClean="0">
                <a:latin typeface="Times New Roman" pitchFamily="18" charset="0"/>
              </a:rPr>
              <a:pPr/>
              <a:t>23</a:t>
            </a:fld>
            <a:endParaRPr lang="en-US" smtClean="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pPr eaLnBrk="1" hangingPunct="1"/>
            <a:r>
              <a:rPr lang="en-US" dirty="0" smtClean="0">
                <a:latin typeface="Times New Roman" pitchFamily="18" charset="0"/>
              </a:rPr>
              <a:t>This slide looks at another source of security problems</a:t>
            </a:r>
            <a:r>
              <a:rPr lang="en-US" dirty="0" smtClean="0">
                <a:latin typeface="Times New Roman" pitchFamily="18" charset="0"/>
                <a:cs typeface="Times New Roman" pitchFamily="18" charset="0"/>
              </a:rPr>
              <a:t>—</a:t>
            </a:r>
            <a:r>
              <a:rPr lang="en-US" dirty="0" smtClean="0">
                <a:latin typeface="Times New Roman" pitchFamily="18" charset="0"/>
              </a:rPr>
              <a:t>people inside the company with access to the system. Ask students if they have ever worked somewhere with a vulnerable password system. Have they ever revealed to anyone what their password is or was?</a:t>
            </a:r>
          </a:p>
          <a:p>
            <a:pPr eaLnBrk="1" hangingPunct="1"/>
            <a:endParaRPr lang="en-US" dirty="0" smtClean="0">
              <a:latin typeface="Times New Roman" pitchFamily="18" charset="0"/>
            </a:endParaRPr>
          </a:p>
        </p:txBody>
      </p:sp>
      <p:sp>
        <p:nvSpPr>
          <p:cNvPr id="76804" name="Slide Number Placeholder 3"/>
          <p:cNvSpPr>
            <a:spLocks noGrp="1"/>
          </p:cNvSpPr>
          <p:nvPr>
            <p:ph type="sldNum" sz="quarter" idx="5"/>
          </p:nvPr>
        </p:nvSpPr>
        <p:spPr>
          <a:noFill/>
        </p:spPr>
        <p:txBody>
          <a:bodyPr/>
          <a:lstStyle/>
          <a:p>
            <a:fld id="{4348FBCD-AD3E-4183-99E8-83C74001C003}" type="slidenum">
              <a:rPr lang="en-US" smtClean="0">
                <a:latin typeface="Times New Roman" pitchFamily="18" charset="0"/>
              </a:rPr>
              <a:pPr/>
              <a:t>25</a:t>
            </a:fld>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kern="1200" dirty="0" smtClean="0">
                <a:solidFill>
                  <a:schemeClr val="tx1"/>
                </a:solidFill>
                <a:latin typeface="+mn-lt"/>
                <a:ea typeface="+mn-ea"/>
                <a:cs typeface="+mn-cs"/>
              </a:rPr>
              <a:t>TJX, the parent of retail chains that include Marshalls, Home Goods, and T. J. Maxx, was targeted by a hacker who infiltrated the store’s network via an insecure Wi-Fi base station.</a:t>
            </a:r>
          </a:p>
          <a:p>
            <a:pPr lvl="0"/>
            <a:r>
              <a:rPr lang="en-US" sz="1200" kern="1200" dirty="0" smtClean="0">
                <a:solidFill>
                  <a:schemeClr val="tx1"/>
                </a:solidFill>
                <a:latin typeface="+mn-lt"/>
                <a:ea typeface="+mn-ea"/>
                <a:cs typeface="+mn-cs"/>
              </a:rPr>
              <a:t>At least 45.7 million credit and debit card numbers were stolen and driver’s licenses and other private information pilfered from 450,000 customers.</a:t>
            </a:r>
          </a:p>
          <a:p>
            <a:pPr lvl="0"/>
            <a:r>
              <a:rPr lang="en-US" sz="1200" kern="1200" dirty="0" smtClean="0">
                <a:solidFill>
                  <a:schemeClr val="tx1"/>
                </a:solidFill>
                <a:latin typeface="+mn-lt"/>
                <a:ea typeface="+mn-ea"/>
                <a:cs typeface="+mn-cs"/>
              </a:rPr>
              <a:t>TJX suffered under settlement costs, payouts from court-imposed restitution, legal fees, and more.</a:t>
            </a:r>
          </a:p>
          <a:p>
            <a:pPr lvl="0"/>
            <a:r>
              <a:rPr lang="en-US" sz="1200" kern="1200" dirty="0" smtClean="0">
                <a:solidFill>
                  <a:schemeClr val="tx1"/>
                </a:solidFill>
                <a:latin typeface="+mn-lt"/>
                <a:ea typeface="+mn-ea"/>
                <a:cs typeface="+mn-cs"/>
              </a:rPr>
              <a:t>Estimates peg TJX’s overall losses from this incident at between $1.35 billion and $4.5 billion.	</a:t>
            </a:r>
          </a:p>
          <a:p>
            <a:pPr lvl="0"/>
            <a:r>
              <a:rPr lang="en-US" sz="1200" kern="1200" dirty="0" smtClean="0">
                <a:solidFill>
                  <a:schemeClr val="tx1"/>
                </a:solidFill>
                <a:latin typeface="+mn-lt"/>
                <a:ea typeface="+mn-ea"/>
                <a:cs typeface="+mn-cs"/>
              </a:rPr>
              <a:t>A number of factors led to and amplified the severity of the TJX breach.</a:t>
            </a:r>
          </a:p>
          <a:p>
            <a:pPr lvl="1"/>
            <a:r>
              <a:rPr lang="en-US" sz="1200" kern="1200" dirty="0" smtClean="0">
                <a:solidFill>
                  <a:schemeClr val="tx1"/>
                </a:solidFill>
                <a:latin typeface="+mn-lt"/>
                <a:ea typeface="+mn-ea"/>
                <a:cs typeface="+mn-cs"/>
              </a:rPr>
              <a:t>Personnel betrayal: An alleged FBI informant used insider information to mastermind the attacks.</a:t>
            </a:r>
          </a:p>
          <a:p>
            <a:pPr lvl="1"/>
            <a:r>
              <a:rPr lang="en-US" sz="1200" kern="1200" dirty="0" smtClean="0">
                <a:solidFill>
                  <a:schemeClr val="tx1"/>
                </a:solidFill>
                <a:latin typeface="+mn-lt"/>
                <a:ea typeface="+mn-ea"/>
                <a:cs typeface="+mn-cs"/>
              </a:rPr>
              <a:t>Technology lapse: TJX used WEP, a less-secure wireless security technology known to be trivially compromised.</a:t>
            </a:r>
          </a:p>
          <a:p>
            <a:pPr lvl="1"/>
            <a:r>
              <a:rPr lang="en-US" sz="1200" kern="1200" dirty="0" smtClean="0">
                <a:solidFill>
                  <a:schemeClr val="tx1"/>
                </a:solidFill>
                <a:latin typeface="+mn-lt"/>
                <a:ea typeface="+mn-ea"/>
                <a:cs typeface="+mn-cs"/>
              </a:rPr>
              <a:t>Procedural gaffe: TJX had received an extension on the rollout of mechanisms that might have discovered and plugged the hole before the hackers got in.</a:t>
            </a:r>
          </a:p>
          <a:p>
            <a:pPr lvl="0"/>
            <a:r>
              <a:rPr lang="en-US" sz="1200" kern="1200" dirty="0" smtClean="0">
                <a:solidFill>
                  <a:schemeClr val="tx1"/>
                </a:solidFill>
                <a:latin typeface="+mn-lt"/>
                <a:ea typeface="+mn-ea"/>
                <a:cs typeface="+mn-cs"/>
              </a:rPr>
              <a:t>The TJX example illustrates that: </a:t>
            </a:r>
          </a:p>
          <a:p>
            <a:pPr lvl="1"/>
            <a:r>
              <a:rPr lang="en-US" sz="1200" kern="1200" dirty="0" smtClean="0">
                <a:solidFill>
                  <a:schemeClr val="tx1"/>
                </a:solidFill>
                <a:latin typeface="+mn-lt"/>
                <a:ea typeface="+mn-ea"/>
                <a:cs typeface="+mn-cs"/>
              </a:rPr>
              <a:t>Security breaches are on the rise.</a:t>
            </a:r>
          </a:p>
          <a:p>
            <a:pPr lvl="1"/>
            <a:r>
              <a:rPr lang="en-US" sz="1200" kern="1200" dirty="0" smtClean="0">
                <a:solidFill>
                  <a:schemeClr val="tx1"/>
                </a:solidFill>
                <a:latin typeface="+mn-lt"/>
                <a:ea typeface="+mn-ea"/>
                <a:cs typeface="+mn-cs"/>
              </a:rPr>
              <a:t>Information security must be a top organizational priority.</a:t>
            </a:r>
          </a:p>
          <a:p>
            <a:r>
              <a:rPr lang="en-US" sz="1200" kern="1200" dirty="0" smtClean="0">
                <a:solidFill>
                  <a:schemeClr val="tx1"/>
                </a:solidFill>
                <a:latin typeface="+mn-lt"/>
                <a:ea typeface="+mn-ea"/>
                <a:cs typeface="+mn-cs"/>
              </a:rPr>
              <a:t>A constant vigilance regarding security needs to be part of individual skill sets and a key component in organizations’ </a:t>
            </a:r>
            <a:endParaRPr lang="en-US" dirty="0"/>
          </a:p>
        </p:txBody>
      </p:sp>
      <p:sp>
        <p:nvSpPr>
          <p:cNvPr id="4" name="Slide Number Placeholder 3"/>
          <p:cNvSpPr>
            <a:spLocks noGrp="1"/>
          </p:cNvSpPr>
          <p:nvPr>
            <p:ph type="sldNum" sz="quarter" idx="10"/>
          </p:nvPr>
        </p:nvSpPr>
        <p:spPr/>
        <p:txBody>
          <a:bodyPr/>
          <a:lstStyle/>
          <a:p>
            <a:fld id="{CDE16F1A-64A9-4261-9499-09B49088BA2D}" type="slidenum">
              <a:rPr lang="en-US" smtClean="0"/>
              <a:pPr/>
              <a:t>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pPr eaLnBrk="1" hangingPunct="1"/>
            <a:r>
              <a:rPr lang="en-US" smtClean="0">
                <a:latin typeface="Times New Roman" pitchFamily="18" charset="0"/>
              </a:rPr>
              <a:t>This slide looks at security and other vulnerabilities caused by software errors that open networks to intruders. The text cites the example of a flawed software upgrade shutting down BlackBerry e-mail service in the United States for 12 hours. The cost to the U.S. economy from software flaws runs to nearly $60 billion each year.</a:t>
            </a:r>
          </a:p>
          <a:p>
            <a:pPr eaLnBrk="1" hangingPunct="1"/>
            <a:endParaRPr lang="en-US" smtClean="0">
              <a:latin typeface="Times New Roman" pitchFamily="18" charset="0"/>
            </a:endParaRPr>
          </a:p>
          <a:p>
            <a:pPr eaLnBrk="1" hangingPunct="1"/>
            <a:r>
              <a:rPr lang="en-US" smtClean="0">
                <a:latin typeface="Times New Roman" pitchFamily="18" charset="0"/>
              </a:rPr>
              <a:t>Ask students why complete testing is not possible with large programs. </a:t>
            </a:r>
          </a:p>
          <a:p>
            <a:pPr eaLnBrk="1" hangingPunct="1"/>
            <a:endParaRPr lang="en-US" smtClean="0">
              <a:latin typeface="Times New Roman" pitchFamily="18" charset="0"/>
            </a:endParaRPr>
          </a:p>
          <a:p>
            <a:pPr eaLnBrk="1" hangingPunct="1"/>
            <a:r>
              <a:rPr lang="en-US" smtClean="0">
                <a:latin typeface="Times New Roman" pitchFamily="18" charset="0"/>
              </a:rPr>
              <a:t>The text gives the example of Microsoft’s service pack upgrades to its operating system software. Service Pack 1 for Vista included security enhancements to counter malware and hackers.</a:t>
            </a:r>
          </a:p>
          <a:p>
            <a:pPr eaLnBrk="1" hangingPunct="1"/>
            <a:endParaRPr lang="en-US" smtClean="0">
              <a:latin typeface="Times New Roman" pitchFamily="18" charset="0"/>
            </a:endParaRPr>
          </a:p>
        </p:txBody>
      </p:sp>
      <p:sp>
        <p:nvSpPr>
          <p:cNvPr id="77828" name="Slide Number Placeholder 3"/>
          <p:cNvSpPr>
            <a:spLocks noGrp="1"/>
          </p:cNvSpPr>
          <p:nvPr>
            <p:ph type="sldNum" sz="quarter" idx="5"/>
          </p:nvPr>
        </p:nvSpPr>
        <p:spPr>
          <a:noFill/>
        </p:spPr>
        <p:txBody>
          <a:bodyPr/>
          <a:lstStyle/>
          <a:p>
            <a:fld id="{417237D9-5BA0-4B9E-9E72-09AF088F3A88}" type="slidenum">
              <a:rPr lang="en-US" smtClean="0">
                <a:latin typeface="Times New Roman" pitchFamily="18" charset="0"/>
              </a:rPr>
              <a:pPr/>
              <a:t>26</a:t>
            </a:fld>
            <a:endParaRPr lang="en-US" smtClean="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p:spPr>
        <p:txBody>
          <a:bodyPr/>
          <a:lstStyle/>
          <a:p>
            <a:pPr eaLnBrk="1" hangingPunct="1"/>
            <a:r>
              <a:rPr lang="en-US" smtClean="0">
                <a:latin typeface="Times New Roman" pitchFamily="18" charset="0"/>
              </a:rPr>
              <a:t>Ask students to give an example of how inadequate security or control can pose a serious legal liability. The text gives the example of BJ’s Wholesale Club which was sued by the U.S. Federal Trade Commission for allowing hackers to access its systems and steal credit and debit card data for fraudulent purchase.</a:t>
            </a:r>
          </a:p>
          <a:p>
            <a:pPr eaLnBrk="1" hangingPunct="1"/>
            <a:endParaRPr lang="en-US" smtClean="0">
              <a:latin typeface="Times New Roman" pitchFamily="18" charset="0"/>
            </a:endParaRPr>
          </a:p>
          <a:p>
            <a:pPr eaLnBrk="1" hangingPunct="1"/>
            <a:endParaRPr lang="en-US" smtClean="0">
              <a:latin typeface="Times New Roman" pitchFamily="18" charset="0"/>
            </a:endParaRPr>
          </a:p>
        </p:txBody>
      </p:sp>
      <p:sp>
        <p:nvSpPr>
          <p:cNvPr id="78852" name="Slide Number Placeholder 3"/>
          <p:cNvSpPr>
            <a:spLocks noGrp="1"/>
          </p:cNvSpPr>
          <p:nvPr>
            <p:ph type="sldNum" sz="quarter" idx="5"/>
          </p:nvPr>
        </p:nvSpPr>
        <p:spPr>
          <a:noFill/>
        </p:spPr>
        <p:txBody>
          <a:bodyPr/>
          <a:lstStyle/>
          <a:p>
            <a:fld id="{B89B5C48-FF55-4EED-B806-3756C33E271E}" type="slidenum">
              <a:rPr lang="en-US" smtClean="0">
                <a:latin typeface="Times New Roman" pitchFamily="18" charset="0"/>
              </a:rPr>
              <a:pPr/>
              <a:t>27</a:t>
            </a:fld>
            <a:endParaRPr lang="en-US" smtClean="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r>
              <a:rPr lang="en-US" smtClean="0">
                <a:latin typeface="Times New Roman" pitchFamily="18" charset="0"/>
              </a:rPr>
              <a:t>This slide continues the look at the business value of security and control, examining the legal requirements for electronic records management.  </a:t>
            </a:r>
          </a:p>
          <a:p>
            <a:endParaRPr lang="en-US" smtClean="0">
              <a:latin typeface="Times New Roman" pitchFamily="18" charset="0"/>
            </a:endParaRPr>
          </a:p>
          <a:p>
            <a:r>
              <a:rPr lang="en-US" smtClean="0">
                <a:latin typeface="Times New Roman" pitchFamily="18" charset="0"/>
              </a:rPr>
              <a:t>Note that the Sarbanes-Oxley Act was designed to protect investors after the scandals at Enron, WorldCom, and other public companies. Sarbanes-Oxley is fundamentally about ensuring that internal controls are in place to govern the creation and documentation of information in financial statements. Because managing this data involves information systems, information systems must implement controls to make sure this information is accurate and to enforce integrity, confidentiality, and accuracy.</a:t>
            </a:r>
          </a:p>
          <a:p>
            <a:pPr eaLnBrk="1" hangingPunct="1"/>
            <a:endParaRPr lang="en-US" smtClean="0">
              <a:latin typeface="Times New Roman" pitchFamily="18" charset="0"/>
            </a:endParaRPr>
          </a:p>
        </p:txBody>
      </p:sp>
      <p:sp>
        <p:nvSpPr>
          <p:cNvPr id="79876" name="Slide Number Placeholder 3"/>
          <p:cNvSpPr>
            <a:spLocks noGrp="1"/>
          </p:cNvSpPr>
          <p:nvPr>
            <p:ph type="sldNum" sz="quarter" idx="5"/>
          </p:nvPr>
        </p:nvSpPr>
        <p:spPr>
          <a:noFill/>
        </p:spPr>
        <p:txBody>
          <a:bodyPr/>
          <a:lstStyle/>
          <a:p>
            <a:fld id="{BDB76C97-05B6-4369-A978-54EA8AF02EAB}" type="slidenum">
              <a:rPr lang="en-US" smtClean="0">
                <a:latin typeface="Times New Roman" pitchFamily="18" charset="0"/>
              </a:rPr>
              <a:pPr/>
              <a:t>28</a:t>
            </a:fld>
            <a:endParaRPr lang="en-US" smtClean="0">
              <a:latin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pPr eaLnBrk="1" hangingPunct="1"/>
            <a:r>
              <a:rPr lang="en-US" smtClean="0">
                <a:latin typeface="Times New Roman" pitchFamily="18" charset="0"/>
              </a:rPr>
              <a:t>This slide continues the discussion of the business value of security and control. Security, control, and electronic records management are essential today for responding to legal actions. Ask students what the most common form of electronic evidence is (e-mail).</a:t>
            </a:r>
          </a:p>
          <a:p>
            <a:pPr eaLnBrk="1" hangingPunct="1"/>
            <a:endParaRPr lang="en-US" smtClean="0">
              <a:latin typeface="Times New Roman" pitchFamily="18" charset="0"/>
            </a:endParaRPr>
          </a:p>
          <a:p>
            <a:r>
              <a:rPr lang="en-US" smtClean="0">
                <a:latin typeface="Times New Roman" pitchFamily="18" charset="0"/>
              </a:rPr>
              <a:t>Note that in a legal action, a firm is obligated to respond to a discovery request for access to information that may be used as evidence, and the company is required by law to produce those data. The cost of responding to a discovery request can be enormous if the company has trouble assembling the required data or the data have been corrupted or destroyed. Courts impose severe financial and even criminal penalties for improper destruction of electronic documents.</a:t>
            </a:r>
          </a:p>
          <a:p>
            <a:endParaRPr lang="en-US" smtClean="0">
              <a:latin typeface="Times New Roman" pitchFamily="18" charset="0"/>
            </a:endParaRPr>
          </a:p>
          <a:p>
            <a:r>
              <a:rPr lang="en-US" smtClean="0">
                <a:latin typeface="Times New Roman" pitchFamily="18" charset="0"/>
              </a:rPr>
              <a:t>Ask students what ambient data is and to give an example. </a:t>
            </a:r>
          </a:p>
          <a:p>
            <a:endParaRPr lang="en-US" smtClean="0">
              <a:latin typeface="Times New Roman" pitchFamily="18" charset="0"/>
            </a:endParaRPr>
          </a:p>
          <a:p>
            <a:r>
              <a:rPr lang="en-US" smtClean="0">
                <a:latin typeface="Times New Roman" pitchFamily="18" charset="0"/>
              </a:rPr>
              <a:t>Given the legal requirements for electronic records, it is important that an awareness of computer forensics should be incorporated into a firm’s</a:t>
            </a:r>
          </a:p>
          <a:p>
            <a:r>
              <a:rPr lang="en-US" smtClean="0">
                <a:latin typeface="Times New Roman" pitchFamily="18" charset="0"/>
              </a:rPr>
              <a:t>contingency planning process.</a:t>
            </a:r>
          </a:p>
          <a:p>
            <a:pPr eaLnBrk="1" hangingPunct="1"/>
            <a:endParaRPr lang="en-US" smtClean="0">
              <a:latin typeface="Times New Roman" pitchFamily="18" charset="0"/>
            </a:endParaRPr>
          </a:p>
        </p:txBody>
      </p:sp>
      <p:sp>
        <p:nvSpPr>
          <p:cNvPr id="80900" name="Slide Number Placeholder 3"/>
          <p:cNvSpPr>
            <a:spLocks noGrp="1"/>
          </p:cNvSpPr>
          <p:nvPr>
            <p:ph type="sldNum" sz="quarter" idx="5"/>
          </p:nvPr>
        </p:nvSpPr>
        <p:spPr>
          <a:noFill/>
        </p:spPr>
        <p:txBody>
          <a:bodyPr/>
          <a:lstStyle/>
          <a:p>
            <a:fld id="{E4F88815-9C8F-4BBC-AC13-7493F4B18D2B}" type="slidenum">
              <a:rPr lang="en-US" smtClean="0">
                <a:latin typeface="Times New Roman" pitchFamily="18" charset="0"/>
              </a:rPr>
              <a:pPr/>
              <a:t>29</a:t>
            </a:fld>
            <a:endParaRPr lang="en-US" smtClean="0">
              <a:latin typeface="Times New Roman"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pPr eaLnBrk="1" hangingPunct="1"/>
            <a:endParaRPr lang="en-US" smtClean="0">
              <a:latin typeface="Times New Roman" pitchFamily="18" charset="0"/>
            </a:endParaRPr>
          </a:p>
        </p:txBody>
      </p:sp>
      <p:sp>
        <p:nvSpPr>
          <p:cNvPr id="82948" name="Slide Number Placeholder 3"/>
          <p:cNvSpPr>
            <a:spLocks noGrp="1"/>
          </p:cNvSpPr>
          <p:nvPr>
            <p:ph type="sldNum" sz="quarter" idx="5"/>
          </p:nvPr>
        </p:nvSpPr>
        <p:spPr>
          <a:noFill/>
        </p:spPr>
        <p:txBody>
          <a:bodyPr/>
          <a:lstStyle/>
          <a:p>
            <a:fld id="{9748EB07-DB6F-4AA2-9D95-79CC9F138DB8}" type="slidenum">
              <a:rPr lang="en-US" smtClean="0">
                <a:latin typeface="Times New Roman" pitchFamily="18" charset="0"/>
              </a:rPr>
              <a:pPr/>
              <a:t>30</a:t>
            </a:fld>
            <a:endParaRPr lang="en-US" smtClean="0">
              <a:latin typeface="Times New Roman"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r>
              <a:rPr lang="en-US" smtClean="0">
                <a:latin typeface="Times New Roman" pitchFamily="18" charset="0"/>
              </a:rPr>
              <a:t>This slide examines the second type of information systems controls, application controls. </a:t>
            </a:r>
          </a:p>
          <a:p>
            <a:endParaRPr lang="en-US" smtClean="0">
              <a:latin typeface="Times New Roman" pitchFamily="18" charset="0"/>
            </a:endParaRPr>
          </a:p>
          <a:p>
            <a:r>
              <a:rPr lang="en-US" smtClean="0">
                <a:latin typeface="Times New Roman" pitchFamily="18" charset="0"/>
              </a:rPr>
              <a:t>Ask students what each type of application control does. (Input controls check data for accuracy and completeness when they enter the system. There are specific input controls for input authorization, data conversion, data editing, and error handling. Processing controls establish that data are complete and accurate during updating. Output controls ensure that the results of computer processing are accurate, complete, and properly distributed.)</a:t>
            </a:r>
          </a:p>
          <a:p>
            <a:pPr eaLnBrk="1" hangingPunct="1"/>
            <a:endParaRPr lang="en-US" smtClean="0">
              <a:latin typeface="Times New Roman" pitchFamily="18" charset="0"/>
            </a:endParaRPr>
          </a:p>
        </p:txBody>
      </p:sp>
      <p:sp>
        <p:nvSpPr>
          <p:cNvPr id="83972" name="Slide Number Placeholder 3"/>
          <p:cNvSpPr>
            <a:spLocks noGrp="1"/>
          </p:cNvSpPr>
          <p:nvPr>
            <p:ph type="sldNum" sz="quarter" idx="5"/>
          </p:nvPr>
        </p:nvSpPr>
        <p:spPr>
          <a:noFill/>
        </p:spPr>
        <p:txBody>
          <a:bodyPr/>
          <a:lstStyle/>
          <a:p>
            <a:fld id="{8557DC7A-832A-4691-B6B8-1DED4913D136}" type="slidenum">
              <a:rPr lang="en-US" smtClean="0">
                <a:latin typeface="Times New Roman" pitchFamily="18" charset="0"/>
              </a:rPr>
              <a:pPr/>
              <a:t>31</a:t>
            </a:fld>
            <a:endParaRPr lang="en-US" smtClean="0">
              <a:latin typeface="Times New Roman"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r>
              <a:rPr lang="en-US" smtClean="0">
                <a:latin typeface="Times New Roman" pitchFamily="18" charset="0"/>
              </a:rPr>
              <a:t>This slide looks at another important factor in establishing an appropriate framework for security and control, risk assessment. Although not all risks can be anticipated and measured, most businesses should be able identify many of the risks they face.</a:t>
            </a:r>
          </a:p>
          <a:p>
            <a:pPr eaLnBrk="1" hangingPunct="1"/>
            <a:endParaRPr lang="en-US" smtClean="0">
              <a:latin typeface="Times New Roman" pitchFamily="18" charset="0"/>
            </a:endParaRPr>
          </a:p>
          <a:p>
            <a:r>
              <a:rPr lang="en-US" smtClean="0">
                <a:latin typeface="Times New Roman" pitchFamily="18" charset="0"/>
              </a:rPr>
              <a:t>The table illustrates sample results of a risk assessment for an online order processing system that processes 30,000 orders per day. The likelihood of each exposure occurring over a one-year period is expressed as a percentage. The expected annual loss is the result of multiplying the probability by the average loss.</a:t>
            </a:r>
          </a:p>
          <a:p>
            <a:endParaRPr lang="en-US" smtClean="0">
              <a:latin typeface="Times New Roman" pitchFamily="18" charset="0"/>
            </a:endParaRPr>
          </a:p>
          <a:p>
            <a:r>
              <a:rPr lang="en-US" smtClean="0">
                <a:latin typeface="Times New Roman" pitchFamily="18" charset="0"/>
              </a:rPr>
              <a:t>Ask students to rank the three risks listed here in order of most important to minimal.</a:t>
            </a:r>
          </a:p>
          <a:p>
            <a:pPr eaLnBrk="1" hangingPunct="1"/>
            <a:endParaRPr lang="en-US" smtClean="0">
              <a:latin typeface="Times New Roman" pitchFamily="18" charset="0"/>
            </a:endParaRPr>
          </a:p>
        </p:txBody>
      </p:sp>
      <p:sp>
        <p:nvSpPr>
          <p:cNvPr id="84996" name="Slide Number Placeholder 3"/>
          <p:cNvSpPr>
            <a:spLocks noGrp="1"/>
          </p:cNvSpPr>
          <p:nvPr>
            <p:ph type="sldNum" sz="quarter" idx="5"/>
          </p:nvPr>
        </p:nvSpPr>
        <p:spPr>
          <a:noFill/>
        </p:spPr>
        <p:txBody>
          <a:bodyPr/>
          <a:lstStyle/>
          <a:p>
            <a:fld id="{616054C1-3585-42CF-9750-493D15A42BD0}" type="slidenum">
              <a:rPr lang="en-US" smtClean="0">
                <a:latin typeface="Times New Roman" pitchFamily="18" charset="0"/>
              </a:rPr>
              <a:pPr/>
              <a:t>32</a:t>
            </a:fld>
            <a:endParaRPr lang="en-US" smtClean="0">
              <a:latin typeface="Times New Roman"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r>
              <a:rPr lang="en-US" smtClean="0">
                <a:latin typeface="Times New Roman" pitchFamily="18" charset="0"/>
              </a:rPr>
              <a:t>This slide continues the discussion of essential activities a firm performs to maximize security and control, here looking at planning for activities should a disaster occur, such as a flood, earthquake, or power outage. Note that disaster recovery plans focus primarily on the technical issues involved in keeping systems up and running, such as which files to back up and the maintenance of backup computer systems or disaster recovery services. The text provides the example of MasterCard, which maintains a duplicate computer center in Kansas City, Missouri, to serve as an emergency backup to its primary computer center in St. Louis.</a:t>
            </a:r>
          </a:p>
          <a:p>
            <a:endParaRPr lang="en-US" smtClean="0">
              <a:latin typeface="Times New Roman" pitchFamily="18" charset="0"/>
            </a:endParaRPr>
          </a:p>
          <a:p>
            <a:r>
              <a:rPr lang="en-US" smtClean="0">
                <a:latin typeface="Times New Roman" pitchFamily="18" charset="0"/>
              </a:rPr>
              <a:t>Ask students why it is important that both business managers and information systems specialists work together on these plans.</a:t>
            </a:r>
          </a:p>
          <a:p>
            <a:pPr eaLnBrk="1" hangingPunct="1"/>
            <a:endParaRPr lang="en-US" smtClean="0">
              <a:latin typeface="Times New Roman" pitchFamily="18" charset="0"/>
            </a:endParaRPr>
          </a:p>
        </p:txBody>
      </p:sp>
      <p:sp>
        <p:nvSpPr>
          <p:cNvPr id="89092" name="Slide Number Placeholder 3"/>
          <p:cNvSpPr>
            <a:spLocks noGrp="1"/>
          </p:cNvSpPr>
          <p:nvPr>
            <p:ph type="sldNum" sz="quarter" idx="5"/>
          </p:nvPr>
        </p:nvSpPr>
        <p:spPr>
          <a:noFill/>
        </p:spPr>
        <p:txBody>
          <a:bodyPr/>
          <a:lstStyle/>
          <a:p>
            <a:fld id="{C5E8746B-676A-4588-8D32-D53A720F5D9B}" type="slidenum">
              <a:rPr lang="en-US" smtClean="0">
                <a:latin typeface="Times New Roman" pitchFamily="18" charset="0"/>
              </a:rPr>
              <a:pPr/>
              <a:t>33</a:t>
            </a:fld>
            <a:endParaRPr lang="en-US" smtClean="0">
              <a:latin typeface="Times New Roman"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pPr eaLnBrk="1" hangingPunct="1"/>
            <a:r>
              <a:rPr lang="en-US" smtClean="0">
                <a:latin typeface="Times New Roman" pitchFamily="18" charset="0"/>
              </a:rPr>
              <a:t>This slide looks at the role of auditing. An MIS audit enables a firm to determine if existing security measures and controls are effective.</a:t>
            </a:r>
          </a:p>
          <a:p>
            <a:pPr eaLnBrk="1" hangingPunct="1"/>
            <a:endParaRPr lang="en-US" smtClean="0">
              <a:latin typeface="Times New Roman" pitchFamily="18" charset="0"/>
            </a:endParaRPr>
          </a:p>
        </p:txBody>
      </p:sp>
      <p:sp>
        <p:nvSpPr>
          <p:cNvPr id="90116" name="Slide Number Placeholder 3"/>
          <p:cNvSpPr>
            <a:spLocks noGrp="1"/>
          </p:cNvSpPr>
          <p:nvPr>
            <p:ph type="sldNum" sz="quarter" idx="5"/>
          </p:nvPr>
        </p:nvSpPr>
        <p:spPr>
          <a:noFill/>
        </p:spPr>
        <p:txBody>
          <a:bodyPr/>
          <a:lstStyle/>
          <a:p>
            <a:fld id="{ADF7A3F0-A139-40F1-A4D2-C51DDBB0AC51}" type="slidenum">
              <a:rPr lang="en-US" smtClean="0">
                <a:latin typeface="Times New Roman" pitchFamily="18" charset="0"/>
              </a:rPr>
              <a:pPr/>
              <a:t>34</a:t>
            </a:fld>
            <a:endParaRPr lang="en-US" smtClean="0">
              <a:latin typeface="Times New Roman" pitchFamily="18"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pPr eaLnBrk="1" hangingPunct="1"/>
            <a:r>
              <a:rPr lang="en-US" dirty="0" smtClean="0">
                <a:latin typeface="Times New Roman" pitchFamily="18" charset="0"/>
              </a:rPr>
              <a:t>This slide begins a look at the technologies and tools an organization can use to secure systems and data, ensure system availability, and ensure data quality. Here, techniques for preventing unauthorized access to a system are listed. Ask students what the difference between authentication and authorization is. Have any students used authentication methods other than passwords to access a system?</a:t>
            </a:r>
          </a:p>
          <a:p>
            <a:pPr eaLnBrk="1" hangingPunct="1"/>
            <a:endParaRPr lang="en-US" dirty="0" smtClean="0">
              <a:latin typeface="Times New Roman" pitchFamily="18" charset="0"/>
            </a:endParaRPr>
          </a:p>
        </p:txBody>
      </p:sp>
      <p:sp>
        <p:nvSpPr>
          <p:cNvPr id="92164" name="Slide Number Placeholder 3"/>
          <p:cNvSpPr>
            <a:spLocks noGrp="1"/>
          </p:cNvSpPr>
          <p:nvPr>
            <p:ph type="sldNum" sz="quarter" idx="5"/>
          </p:nvPr>
        </p:nvSpPr>
        <p:spPr>
          <a:noFill/>
        </p:spPr>
        <p:txBody>
          <a:bodyPr/>
          <a:lstStyle/>
          <a:p>
            <a:fld id="{03FFF1B0-3342-40C2-A388-4618BD9241D9}" type="slidenum">
              <a:rPr lang="en-US" smtClean="0">
                <a:latin typeface="Times New Roman" pitchFamily="18" charset="0"/>
              </a:rPr>
              <a:pPr/>
              <a:t>35</a:t>
            </a:fld>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DE16F1A-64A9-4261-9499-09B49088BA2D}" type="slidenum">
              <a:rPr lang="en-US" smtClean="0"/>
              <a:pPr/>
              <a:t>5</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r>
              <a:rPr lang="en-US" dirty="0" smtClean="0">
                <a:latin typeface="Times New Roman" pitchFamily="18" charset="0"/>
              </a:rPr>
              <a:t>This slide looks at two methods to prevent intruders from accessing private networks. To create a strong firewall, an administrator must maintain detailed internal rules identifying the people, applications, or addresses that are allowed or rejected. Firewalls can deter, but not completely prevent, network penetration by outsiders and should be viewed as one element in an overall security plan. </a:t>
            </a:r>
          </a:p>
          <a:p>
            <a:endParaRPr lang="en-US" dirty="0" smtClean="0">
              <a:latin typeface="Times New Roman" pitchFamily="18" charset="0"/>
            </a:endParaRPr>
          </a:p>
          <a:p>
            <a:r>
              <a:rPr lang="en-US" dirty="0" smtClean="0">
                <a:latin typeface="Times New Roman" pitchFamily="18" charset="0"/>
              </a:rPr>
              <a:t>Ask students to differentiate between the screening technologies listed here. Note that these are often used in combination. Ask students if they use firewall software on their own computers.</a:t>
            </a:r>
          </a:p>
          <a:p>
            <a:pPr eaLnBrk="1" hangingPunct="1"/>
            <a:endParaRPr lang="en-US" dirty="0" smtClean="0">
              <a:latin typeface="Times New Roman" pitchFamily="18" charset="0"/>
            </a:endParaRPr>
          </a:p>
        </p:txBody>
      </p:sp>
      <p:sp>
        <p:nvSpPr>
          <p:cNvPr id="94212" name="Slide Number Placeholder 3"/>
          <p:cNvSpPr>
            <a:spLocks noGrp="1"/>
          </p:cNvSpPr>
          <p:nvPr>
            <p:ph type="sldNum" sz="quarter" idx="5"/>
          </p:nvPr>
        </p:nvSpPr>
        <p:spPr>
          <a:noFill/>
        </p:spPr>
        <p:txBody>
          <a:bodyPr/>
          <a:lstStyle/>
          <a:p>
            <a:fld id="{DC97942D-AD02-4D77-8E6C-BF42D0965E0F}" type="slidenum">
              <a:rPr lang="en-US" smtClean="0">
                <a:latin typeface="Times New Roman" pitchFamily="18" charset="0"/>
              </a:rPr>
              <a:pPr/>
              <a:t>36</a:t>
            </a:fld>
            <a:endParaRPr lang="en-US" smtClean="0">
              <a:latin typeface="Times New Roman" pitchFamily="18"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r>
              <a:rPr lang="en-US" smtClean="0">
                <a:latin typeface="Times New Roman" pitchFamily="18" charset="0"/>
              </a:rPr>
              <a:t>This slide discusses the use of encryption to ensure that data traveling along networks cannot be read by unauthorized users. Ask students to explain the difference between symmetric key encryption and public key encryption. (In symmetric key encryption, the sender and receiver establish a secure Internet session by creating a single encryption key and sending it to the receiver so both the sender and receiver share the same key. Public key encryption uses two keys: one shared (or public) and one totally private. The keys are mathematically related so that data encrypted with one key can be decrypted using only the other key. To send and receive messages, communicators first create separate pairs of private and public keys. The public key is kept in a directory and the private key must be kept secret. The sender encrypts a message with the recipient’s public key. On receiving the message, the recipient uses his or her private key to decrypt it.</a:t>
            </a:r>
          </a:p>
          <a:p>
            <a:endParaRPr lang="en-US" smtClean="0">
              <a:latin typeface="Times New Roman" pitchFamily="18" charset="0"/>
            </a:endParaRPr>
          </a:p>
          <a:p>
            <a:r>
              <a:rPr lang="en-US" smtClean="0">
                <a:latin typeface="Times New Roman" pitchFamily="18" charset="0"/>
              </a:rPr>
              <a:t>Ask students why public key encryption is stronger than symmetric key encryption.</a:t>
            </a:r>
          </a:p>
          <a:p>
            <a:endParaRPr lang="en-US" smtClean="0">
              <a:latin typeface="Times New Roman" pitchFamily="18" charset="0"/>
            </a:endParaRPr>
          </a:p>
          <a:p>
            <a:r>
              <a:rPr lang="en-US" smtClean="0">
                <a:latin typeface="Times New Roman" pitchFamily="18" charset="0"/>
              </a:rPr>
              <a:t>Note that the strength of an encryption key is measured by its bit length. Today, a typical key will be 128 bits long (a string of 128 binary digits).</a:t>
            </a:r>
          </a:p>
          <a:p>
            <a:pPr eaLnBrk="1" hangingPunct="1"/>
            <a:endParaRPr lang="en-US" smtClean="0">
              <a:latin typeface="Times New Roman" pitchFamily="18" charset="0"/>
            </a:endParaRPr>
          </a:p>
        </p:txBody>
      </p:sp>
      <p:sp>
        <p:nvSpPr>
          <p:cNvPr id="98308" name="Slide Number Placeholder 3"/>
          <p:cNvSpPr>
            <a:spLocks noGrp="1"/>
          </p:cNvSpPr>
          <p:nvPr>
            <p:ph type="sldNum" sz="quarter" idx="5"/>
          </p:nvPr>
        </p:nvSpPr>
        <p:spPr>
          <a:noFill/>
        </p:spPr>
        <p:txBody>
          <a:bodyPr/>
          <a:lstStyle/>
          <a:p>
            <a:fld id="{4BD7F102-FF76-4980-8364-5996A3C6CC0E}" type="slidenum">
              <a:rPr lang="en-US" smtClean="0">
                <a:latin typeface="Times New Roman" pitchFamily="18" charset="0"/>
              </a:rPr>
              <a:pPr/>
              <a:t>37</a:t>
            </a:fld>
            <a:endParaRPr lang="en-US" smtClean="0">
              <a:latin typeface="Times New Roman" pitchFamily="18"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p:spPr>
        <p:txBody>
          <a:bodyPr/>
          <a:lstStyle/>
          <a:p>
            <a:pPr eaLnBrk="1" hangingPunct="1"/>
            <a:r>
              <a:rPr lang="en-US" smtClean="0">
                <a:latin typeface="Times New Roman" pitchFamily="18" charset="0"/>
              </a:rPr>
              <a:t>This slide and the next look at technologies and tools for ensuring system availability. Ask students why online transaction processing requires 100 percent availability.</a:t>
            </a:r>
          </a:p>
          <a:p>
            <a:pPr eaLnBrk="1" hangingPunct="1"/>
            <a:endParaRPr lang="en-US" smtClean="0">
              <a:latin typeface="Times New Roman" pitchFamily="18" charset="0"/>
            </a:endParaRPr>
          </a:p>
          <a:p>
            <a:r>
              <a:rPr lang="en-US" smtClean="0">
                <a:latin typeface="Times New Roman" pitchFamily="18" charset="0"/>
              </a:rPr>
              <a:t>Note that firms with heavy e-commerce processing or for firms that depend on digital networks for their internal operations require at minimum high-availability computing, using tools such as backup servers, distribution of processing across multiple servers, high-capacity storage, and good disaster recovery and business continuity plans. </a:t>
            </a:r>
          </a:p>
          <a:p>
            <a:pPr eaLnBrk="1" hangingPunct="1"/>
            <a:endParaRPr lang="en-US" smtClean="0">
              <a:latin typeface="Times New Roman" pitchFamily="18" charset="0"/>
            </a:endParaRPr>
          </a:p>
        </p:txBody>
      </p:sp>
      <p:sp>
        <p:nvSpPr>
          <p:cNvPr id="103428" name="Slide Number Placeholder 3"/>
          <p:cNvSpPr>
            <a:spLocks noGrp="1"/>
          </p:cNvSpPr>
          <p:nvPr>
            <p:ph type="sldNum" sz="quarter" idx="5"/>
          </p:nvPr>
        </p:nvSpPr>
        <p:spPr>
          <a:noFill/>
        </p:spPr>
        <p:txBody>
          <a:bodyPr/>
          <a:lstStyle/>
          <a:p>
            <a:fld id="{852985FE-79ED-4486-95AA-1C4D729DF07F}" type="slidenum">
              <a:rPr lang="en-US" smtClean="0">
                <a:latin typeface="Times New Roman" pitchFamily="18" charset="0"/>
              </a:rPr>
              <a:pPr/>
              <a:t>38</a:t>
            </a:fld>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pPr eaLnBrk="1" hangingPunct="1"/>
            <a:r>
              <a:rPr lang="en-US" smtClean="0">
                <a:latin typeface="Times New Roman" pitchFamily="18" charset="0"/>
              </a:rPr>
              <a:t>This slide introduces the need for both security and controls in today’s businesses in order to safeguard information systems. Ask students to give an example of security technique and an example of a control that might be used in a business. </a:t>
            </a:r>
          </a:p>
          <a:p>
            <a:pPr eaLnBrk="1" hangingPunct="1"/>
            <a:endParaRPr lang="en-US" smtClean="0">
              <a:latin typeface="Times New Roman" pitchFamily="18" charset="0"/>
            </a:endParaRPr>
          </a:p>
        </p:txBody>
      </p:sp>
      <p:sp>
        <p:nvSpPr>
          <p:cNvPr id="60420" name="Slide Number Placeholder 3"/>
          <p:cNvSpPr>
            <a:spLocks noGrp="1"/>
          </p:cNvSpPr>
          <p:nvPr>
            <p:ph type="sldNum" sz="quarter" idx="5"/>
          </p:nvPr>
        </p:nvSpPr>
        <p:spPr>
          <a:noFill/>
        </p:spPr>
        <p:txBody>
          <a:bodyPr/>
          <a:lstStyle/>
          <a:p>
            <a:fld id="{E2428258-7854-42A0-86C6-E390EAA1D412}" type="slidenum">
              <a:rPr lang="en-US" smtClean="0">
                <a:latin typeface="Times New Roman" pitchFamily="18" charset="0"/>
              </a:rPr>
              <a:pPr/>
              <a:t>7</a:t>
            </a:fld>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pPr eaLnBrk="1" hangingPunct="1"/>
            <a:r>
              <a:rPr lang="en-US" dirty="0" smtClean="0">
                <a:latin typeface="Times New Roman" pitchFamily="18" charset="0"/>
              </a:rPr>
              <a:t>This slide discusses the main categories of threats to information systems. Note that when large amounts of data are stored digitally, on computers and servers and in databases, they are vulnerable to many more kinds of threats than when they were stored in manual form, on paper in folders and file cabinets. When data are available over a network, there are even more vulnerabilities. Ask students if they have ever lost data on their computers. What was the reason (hardware, software, “disaster,” other people, etc.).</a:t>
            </a:r>
          </a:p>
          <a:p>
            <a:pPr eaLnBrk="1" hangingPunct="1"/>
            <a:endParaRPr lang="en-US" dirty="0" smtClean="0">
              <a:latin typeface="Times New Roman" pitchFamily="18" charset="0"/>
            </a:endParaRPr>
          </a:p>
        </p:txBody>
      </p:sp>
      <p:sp>
        <p:nvSpPr>
          <p:cNvPr id="61444" name="Slide Number Placeholder 3"/>
          <p:cNvSpPr>
            <a:spLocks noGrp="1"/>
          </p:cNvSpPr>
          <p:nvPr>
            <p:ph type="sldNum" sz="quarter" idx="5"/>
          </p:nvPr>
        </p:nvSpPr>
        <p:spPr>
          <a:noFill/>
        </p:spPr>
        <p:txBody>
          <a:bodyPr/>
          <a:lstStyle/>
          <a:p>
            <a:fld id="{9ABF44BC-5340-4F42-A472-DF9F836EDAA1}" type="slidenum">
              <a:rPr lang="en-US" smtClean="0">
                <a:latin typeface="Times New Roman" pitchFamily="18" charset="0"/>
              </a:rPr>
              <a:pPr/>
              <a:t>8</a:t>
            </a:fld>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pPr eaLnBrk="1" hangingPunct="1"/>
            <a:r>
              <a:rPr lang="en-US" smtClean="0">
                <a:latin typeface="Times New Roman" pitchFamily="18" charset="0"/>
              </a:rPr>
              <a:t>This graphic illustrates the types of threats to system security and the points over the network at which these threats are prevalent. Some problems occur at the client computer, others through the network lines, corporate servers, or in corporate hardware and software.</a:t>
            </a:r>
          </a:p>
          <a:p>
            <a:pPr eaLnBrk="1" hangingPunct="1"/>
            <a:endParaRPr lang="en-US" smtClean="0">
              <a:latin typeface="Times New Roman" pitchFamily="18" charset="0"/>
            </a:endParaRPr>
          </a:p>
        </p:txBody>
      </p:sp>
      <p:sp>
        <p:nvSpPr>
          <p:cNvPr id="62468" name="Slide Number Placeholder 3"/>
          <p:cNvSpPr>
            <a:spLocks noGrp="1"/>
          </p:cNvSpPr>
          <p:nvPr>
            <p:ph type="sldNum" sz="quarter" idx="5"/>
          </p:nvPr>
        </p:nvSpPr>
        <p:spPr>
          <a:noFill/>
        </p:spPr>
        <p:txBody>
          <a:bodyPr/>
          <a:lstStyle/>
          <a:p>
            <a:fld id="{510EBA57-0AD8-4ACE-8F6E-C85FD6C2D980}" type="slidenum">
              <a:rPr lang="en-US" smtClean="0">
                <a:latin typeface="Times New Roman" pitchFamily="18" charset="0"/>
              </a:rPr>
              <a:pPr/>
              <a:t>9</a:t>
            </a:fld>
            <a:endParaRPr 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r>
              <a:rPr lang="en-US" smtClean="0">
                <a:latin typeface="Times New Roman" pitchFamily="18" charset="0"/>
              </a:rPr>
              <a:t>This slide discusses the types of threats that large public networks, like the Internet, face because they are open to virtually anyone. Note that the Internet is so huge that when abuses do occur, they can have an enormously widespread impact. And when the Internet becomes part of the corporate network, the organization’s information systems are even more vulnerable to actions from outsiders. </a:t>
            </a:r>
          </a:p>
          <a:p>
            <a:r>
              <a:rPr lang="en-US" smtClean="0">
                <a:latin typeface="Times New Roman" pitchFamily="18" charset="0"/>
              </a:rPr>
              <a:t>Ask students to think about recent failures in large public networks. How did these failures occur? Was it poor security or some other cause? </a:t>
            </a:r>
          </a:p>
          <a:p>
            <a:pPr eaLnBrk="1" hangingPunct="1"/>
            <a:endParaRPr lang="en-US" smtClean="0">
              <a:latin typeface="Times New Roman" pitchFamily="18" charset="0"/>
            </a:endParaRPr>
          </a:p>
        </p:txBody>
      </p:sp>
      <p:sp>
        <p:nvSpPr>
          <p:cNvPr id="63492" name="Slide Number Placeholder 3"/>
          <p:cNvSpPr>
            <a:spLocks noGrp="1"/>
          </p:cNvSpPr>
          <p:nvPr>
            <p:ph type="sldNum" sz="quarter" idx="5"/>
          </p:nvPr>
        </p:nvSpPr>
        <p:spPr>
          <a:noFill/>
        </p:spPr>
        <p:txBody>
          <a:bodyPr/>
          <a:lstStyle/>
          <a:p>
            <a:fld id="{98AAFBD0-8CE4-4A5E-8CAA-DBA7EC2E3AC3}" type="slidenum">
              <a:rPr lang="en-US" smtClean="0">
                <a:latin typeface="Times New Roman" pitchFamily="18" charset="0"/>
              </a:rPr>
              <a:pPr/>
              <a:t>10</a:t>
            </a:fld>
            <a:endParaRPr 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r>
              <a:rPr lang="en-US" dirty="0" smtClean="0">
                <a:latin typeface="Times New Roman" pitchFamily="18" charset="0"/>
              </a:rPr>
              <a:t>This slide discusses security threats related to wireless networks. Local-area networks (LANs) using the 802.11 standard can be easily penetrated by outsiders armed with laptops, wireless cards, external antennae, and hacking software. Hackers use these tools to detect unprotected networks, monitor network traffic, and, in some cases, gain access to the Internet or to corporate networks. Ask students if they have connected to the Internet through an unknown wireless network that a person or business had established and left unprotected.</a:t>
            </a:r>
          </a:p>
          <a:p>
            <a:pPr eaLnBrk="1" hangingPunct="1"/>
            <a:endParaRPr lang="en-US" dirty="0" smtClean="0">
              <a:latin typeface="Times New Roman" pitchFamily="18" charset="0"/>
            </a:endParaRPr>
          </a:p>
        </p:txBody>
      </p:sp>
      <p:sp>
        <p:nvSpPr>
          <p:cNvPr id="64516" name="Slide Number Placeholder 3"/>
          <p:cNvSpPr>
            <a:spLocks noGrp="1"/>
          </p:cNvSpPr>
          <p:nvPr>
            <p:ph type="sldNum" sz="quarter" idx="5"/>
          </p:nvPr>
        </p:nvSpPr>
        <p:spPr>
          <a:noFill/>
        </p:spPr>
        <p:txBody>
          <a:bodyPr/>
          <a:lstStyle/>
          <a:p>
            <a:fld id="{97450253-7F58-4B3E-986F-AD951EEBD68B}" type="slidenum">
              <a:rPr lang="en-US" smtClean="0">
                <a:latin typeface="Times New Roman" pitchFamily="18" charset="0"/>
              </a:rPr>
              <a:pPr/>
              <a:t>12</a:t>
            </a:fld>
            <a:endParaRPr 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r>
              <a:rPr lang="en-US" smtClean="0">
                <a:latin typeface="Times New Roman" pitchFamily="18" charset="0"/>
              </a:rPr>
              <a:t>This graphic illustrates why wireless networks are vulnerable</a:t>
            </a:r>
            <a:r>
              <a:rPr lang="en-US" smtClean="0">
                <a:latin typeface="Times New Roman" pitchFamily="18" charset="0"/>
                <a:cs typeface="Times New Roman" pitchFamily="18" charset="0"/>
              </a:rPr>
              <a:t>—</a:t>
            </a:r>
            <a:r>
              <a:rPr lang="en-US" smtClean="0">
                <a:latin typeface="Times New Roman" pitchFamily="18" charset="0"/>
              </a:rPr>
              <a:t>the service set identifiers (SSIDs) identifying the access points in a Wi-Fi network are broadcast multiple times (as illustrated by the orange sphere) and can be picked up fairly easily by intruders’ sniffer programs.</a:t>
            </a:r>
          </a:p>
          <a:p>
            <a:pPr eaLnBrk="1" hangingPunct="1"/>
            <a:endParaRPr lang="en-US" smtClean="0">
              <a:latin typeface="Times New Roman" pitchFamily="18" charset="0"/>
            </a:endParaRPr>
          </a:p>
        </p:txBody>
      </p:sp>
      <p:sp>
        <p:nvSpPr>
          <p:cNvPr id="65540" name="Slide Number Placeholder 3"/>
          <p:cNvSpPr>
            <a:spLocks noGrp="1"/>
          </p:cNvSpPr>
          <p:nvPr>
            <p:ph type="sldNum" sz="quarter" idx="5"/>
          </p:nvPr>
        </p:nvSpPr>
        <p:spPr>
          <a:noFill/>
        </p:spPr>
        <p:txBody>
          <a:bodyPr/>
          <a:lstStyle/>
          <a:p>
            <a:fld id="{4790FFE4-D36A-4244-9027-BC44F701C299}" type="slidenum">
              <a:rPr lang="en-US" smtClean="0">
                <a:latin typeface="Times New Roman" pitchFamily="18" charset="0"/>
              </a:rPr>
              <a:pPr/>
              <a:t>13</a:t>
            </a:fld>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1E2EA2-0A69-49AC-A40A-EAA3F8061506}" type="datetimeFigureOut">
              <a:rPr lang="en-US" smtClean="0"/>
              <a:pPr/>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782A83-7BDD-423D-92A2-77075B5F5B4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1E2EA2-0A69-49AC-A40A-EAA3F8061506}" type="datetimeFigureOut">
              <a:rPr lang="en-US" smtClean="0"/>
              <a:pPr/>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782A83-7BDD-423D-92A2-77075B5F5B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1E2EA2-0A69-49AC-A40A-EAA3F8061506}" type="datetimeFigureOut">
              <a:rPr lang="en-US" smtClean="0"/>
              <a:pPr/>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782A83-7BDD-423D-92A2-77075B5F5B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1E2EA2-0A69-49AC-A40A-EAA3F8061506}" type="datetimeFigureOut">
              <a:rPr lang="en-US" smtClean="0"/>
              <a:pPr/>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782A83-7BDD-423D-92A2-77075B5F5B4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1E2EA2-0A69-49AC-A40A-EAA3F8061506}" type="datetimeFigureOut">
              <a:rPr lang="en-US" smtClean="0"/>
              <a:pPr/>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782A83-7BDD-423D-92A2-77075B5F5B4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1E2EA2-0A69-49AC-A40A-EAA3F8061506}" type="datetimeFigureOut">
              <a:rPr lang="en-US" smtClean="0"/>
              <a:pPr/>
              <a:t>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782A83-7BDD-423D-92A2-77075B5F5B4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1E2EA2-0A69-49AC-A40A-EAA3F8061506}" type="datetimeFigureOut">
              <a:rPr lang="en-US" smtClean="0"/>
              <a:pPr/>
              <a:t>11/9/2012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782A83-7BDD-423D-92A2-77075B5F5B4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1E2EA2-0A69-49AC-A40A-EAA3F8061506}" type="datetimeFigureOut">
              <a:rPr lang="en-US" smtClean="0"/>
              <a:pPr/>
              <a:t>11/9/2012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782A83-7BDD-423D-92A2-77075B5F5B4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1E2EA2-0A69-49AC-A40A-EAA3F8061506}" type="datetimeFigureOut">
              <a:rPr lang="en-US" smtClean="0"/>
              <a:pPr/>
              <a:t>11/9/2012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782A83-7BDD-423D-92A2-77075B5F5B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1E2EA2-0A69-49AC-A40A-EAA3F8061506}" type="datetimeFigureOut">
              <a:rPr lang="en-US" smtClean="0"/>
              <a:pPr/>
              <a:t>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782A83-7BDD-423D-92A2-77075B5F5B4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1E2EA2-0A69-49AC-A40A-EAA3F8061506}" type="datetimeFigureOut">
              <a:rPr lang="en-US" smtClean="0"/>
              <a:pPr/>
              <a:t>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782A83-7BDD-423D-92A2-77075B5F5B4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1E2EA2-0A69-49AC-A40A-EAA3F8061506}" type="datetimeFigureOut">
              <a:rPr lang="en-US" smtClean="0"/>
              <a:pPr/>
              <a:t>11/9/2012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782A83-7BDD-423D-92A2-77075B5F5B4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en.wikipedia.org/wiki/Access_contro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www.internetnews.com/security/article.php/3760631/San-Francisco-Hack-Where-Was-the-Oversight.ht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914400" y="2667001"/>
            <a:ext cx="7315200" cy="769441"/>
          </a:xfrm>
          <a:prstGeom prst="rect">
            <a:avLst/>
          </a:prstGeom>
          <a:noFill/>
          <a:ln w="9525">
            <a:noFill/>
            <a:miter lim="800000"/>
            <a:headEnd/>
            <a:tailEnd/>
          </a:ln>
          <a:effectLst>
            <a:outerShdw dist="35921" dir="2700000" algn="ctr" rotWithShape="0">
              <a:schemeClr val="bg2"/>
            </a:outerShdw>
          </a:effectLst>
        </p:spPr>
        <p:txBody>
          <a:bodyPr wrap="square">
            <a:spAutoFit/>
          </a:bodyPr>
          <a:lstStyle/>
          <a:p>
            <a:pPr algn="ctr" eaLnBrk="0" hangingPunct="0">
              <a:spcBef>
                <a:spcPct val="50000"/>
              </a:spcBef>
              <a:defRPr/>
            </a:pPr>
            <a:r>
              <a:rPr lang="en-US" sz="4400" b="1" dirty="0">
                <a:effectLst>
                  <a:outerShdw blurRad="38100" dist="38100" dir="2700000" algn="tl">
                    <a:srgbClr val="C0C0C0"/>
                  </a:outerShdw>
                </a:effectLst>
                <a:cs typeface="Times New Roman" charset="0"/>
              </a:rPr>
              <a:t>Securing Information Systems</a:t>
            </a:r>
            <a:endParaRPr lang="en-US" sz="4400" b="1" dirty="0">
              <a:effectLst>
                <a:outerShdw blurRad="38100" dist="38100" dir="2700000" algn="tl">
                  <a:srgbClr val="C0C0C0"/>
                </a:outerShdw>
              </a:effectLst>
            </a:endParaRPr>
          </a:p>
        </p:txBody>
      </p:sp>
      <p:sp>
        <p:nvSpPr>
          <p:cNvPr id="6" name="TextBox 5"/>
          <p:cNvSpPr txBox="1"/>
          <p:nvPr/>
        </p:nvSpPr>
        <p:spPr>
          <a:xfrm>
            <a:off x="533400" y="3581400"/>
            <a:ext cx="7620000" cy="769441"/>
          </a:xfrm>
          <a:prstGeom prst="rect">
            <a:avLst/>
          </a:prstGeom>
          <a:noFill/>
        </p:spPr>
        <p:txBody>
          <a:bodyPr wrap="square" rtlCol="0">
            <a:spAutoFit/>
          </a:bodyPr>
          <a:lstStyle/>
          <a:p>
            <a:pPr algn="ctr"/>
            <a:r>
              <a:rPr lang="en-US" sz="4400" dirty="0" smtClean="0"/>
              <a:t>Barbarians at the Gateway</a:t>
            </a:r>
            <a:endParaRPr lang="en-US" sz="44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1"/>
          <p:cNvSpPr>
            <a:spLocks noChangeArrowheads="1"/>
          </p:cNvSpPr>
          <p:nvPr/>
        </p:nvSpPr>
        <p:spPr bwMode="auto">
          <a:xfrm>
            <a:off x="457200" y="1752600"/>
            <a:ext cx="8001000" cy="4572000"/>
          </a:xfrm>
          <a:prstGeom prst="rect">
            <a:avLst/>
          </a:prstGeom>
          <a:noFill/>
          <a:ln w="12700">
            <a:noFill/>
            <a:miter lim="800000"/>
            <a:headEnd/>
            <a:tailEnd/>
          </a:ln>
        </p:spPr>
        <p:txBody>
          <a:bodyPr lIns="90488" tIns="0" rIns="90488" bIns="44450"/>
          <a:lstStyle/>
          <a:p>
            <a:pPr marL="342900" indent="-342900">
              <a:lnSpc>
                <a:spcPct val="110000"/>
              </a:lnSpc>
              <a:spcAft>
                <a:spcPts val="1800"/>
              </a:spcAft>
            </a:pPr>
            <a:r>
              <a:rPr lang="en-US" sz="2800" b="1" dirty="0">
                <a:cs typeface="Times New Roman" pitchFamily="18" charset="0"/>
              </a:rPr>
              <a:t>Internet vulnerabilities</a:t>
            </a:r>
          </a:p>
          <a:p>
            <a:pPr marL="800100" lvl="1" indent="-342900">
              <a:lnSpc>
                <a:spcPct val="110000"/>
              </a:lnSpc>
              <a:spcAft>
                <a:spcPts val="1800"/>
              </a:spcAft>
              <a:buFontTx/>
              <a:buChar char="•"/>
            </a:pPr>
            <a:r>
              <a:rPr lang="en-US" sz="2000" b="1" dirty="0">
                <a:cs typeface="Times New Roman" pitchFamily="18" charset="0"/>
              </a:rPr>
              <a:t>Network open to anyone</a:t>
            </a:r>
          </a:p>
          <a:p>
            <a:pPr marL="800100" lvl="1" indent="-342900">
              <a:lnSpc>
                <a:spcPct val="110000"/>
              </a:lnSpc>
              <a:spcAft>
                <a:spcPts val="1800"/>
              </a:spcAft>
              <a:buFontTx/>
              <a:buChar char="•"/>
            </a:pPr>
            <a:r>
              <a:rPr lang="en-US" sz="2000" b="1" dirty="0">
                <a:cs typeface="Times New Roman" pitchFamily="18" charset="0"/>
              </a:rPr>
              <a:t>Size of Internet means abuses can have wide impact</a:t>
            </a:r>
          </a:p>
          <a:p>
            <a:pPr marL="800100" lvl="1" indent="-342900">
              <a:lnSpc>
                <a:spcPct val="110000"/>
              </a:lnSpc>
              <a:spcAft>
                <a:spcPts val="1800"/>
              </a:spcAft>
              <a:buFontTx/>
              <a:buChar char="•"/>
            </a:pPr>
            <a:r>
              <a:rPr lang="en-US" sz="2000" b="1" dirty="0">
                <a:cs typeface="Times New Roman" pitchFamily="18" charset="0"/>
              </a:rPr>
              <a:t>Use of fixed Internet addresses with permanent connections to Internet eases identification by hackers</a:t>
            </a:r>
          </a:p>
          <a:p>
            <a:pPr marL="800100" lvl="1" indent="-342900">
              <a:lnSpc>
                <a:spcPct val="110000"/>
              </a:lnSpc>
              <a:spcAft>
                <a:spcPts val="1800"/>
              </a:spcAft>
              <a:buFontTx/>
              <a:buChar char="•"/>
            </a:pPr>
            <a:r>
              <a:rPr lang="en-US" sz="2000" b="1" dirty="0">
                <a:cs typeface="Times New Roman" pitchFamily="18" charset="0"/>
              </a:rPr>
              <a:t>E-mail attachments</a:t>
            </a:r>
          </a:p>
          <a:p>
            <a:pPr marL="800100" lvl="1" indent="-342900">
              <a:lnSpc>
                <a:spcPct val="110000"/>
              </a:lnSpc>
              <a:spcAft>
                <a:spcPts val="1800"/>
              </a:spcAft>
              <a:buFontTx/>
              <a:buChar char="•"/>
            </a:pPr>
            <a:r>
              <a:rPr lang="en-US" sz="2000" b="1" dirty="0">
                <a:cs typeface="Times New Roman" pitchFamily="18" charset="0"/>
              </a:rPr>
              <a:t>E-mail used for transmitting trade secrets</a:t>
            </a:r>
          </a:p>
          <a:p>
            <a:pPr marL="800100" lvl="1" indent="-342900">
              <a:lnSpc>
                <a:spcPct val="110000"/>
              </a:lnSpc>
              <a:spcAft>
                <a:spcPts val="1800"/>
              </a:spcAft>
              <a:buFontTx/>
              <a:buChar char="•"/>
            </a:pPr>
            <a:r>
              <a:rPr lang="en-US" sz="2000" b="1" dirty="0">
                <a:cs typeface="Times New Roman" pitchFamily="18" charset="0"/>
              </a:rPr>
              <a:t>IM messages lack security, can be easily intercepted</a:t>
            </a:r>
            <a:endParaRPr lang="en-US" sz="2000" b="1" dirty="0"/>
          </a:p>
          <a:p>
            <a:pPr marL="342900" indent="-342900">
              <a:spcBef>
                <a:spcPct val="50000"/>
              </a:spcBef>
            </a:pPr>
            <a:endParaRPr lang="en-US" b="1" dirty="0">
              <a:cs typeface="Times New Roman" pitchFamily="18" charset="0"/>
            </a:endParaRPr>
          </a:p>
        </p:txBody>
      </p:sp>
      <p:sp>
        <p:nvSpPr>
          <p:cNvPr id="10243" name="Text Box 12"/>
          <p:cNvSpPr txBox="1">
            <a:spLocks noChangeArrowheads="1"/>
          </p:cNvSpPr>
          <p:nvPr/>
        </p:nvSpPr>
        <p:spPr bwMode="auto">
          <a:xfrm>
            <a:off x="1447800" y="457200"/>
            <a:ext cx="6629400" cy="523220"/>
          </a:xfrm>
          <a:prstGeom prst="rect">
            <a:avLst/>
          </a:prstGeom>
          <a:noFill/>
          <a:ln w="12700">
            <a:noFill/>
            <a:miter lim="800000"/>
            <a:headEnd/>
            <a:tailEnd/>
          </a:ln>
        </p:spPr>
        <p:txBody>
          <a:bodyPr>
            <a:spAutoFit/>
          </a:bodyPr>
          <a:lstStyle/>
          <a:p>
            <a:pPr algn="ctr" eaLnBrk="0" hangingPunct="0">
              <a:spcBef>
                <a:spcPct val="50000"/>
              </a:spcBef>
            </a:pPr>
            <a:r>
              <a:rPr lang="en-US" sz="2800" b="1">
                <a:cs typeface="Times New Roman" pitchFamily="18" charset="0"/>
              </a:rPr>
              <a:t>System Vulnerability and Abuse</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0"/>
          </p:nvPr>
        </p:nvSpPr>
        <p:spPr bwMode="auto">
          <a:noFill/>
          <a:ln>
            <a:miter lim="800000"/>
            <a:headEnd/>
            <a:tailEnd/>
          </a:ln>
        </p:spPr>
        <p:txBody>
          <a:bodyPr/>
          <a:lstStyle/>
          <a:p>
            <a:r>
              <a:rPr lang="en-US"/>
              <a:t>1-</a:t>
            </a:r>
            <a:fld id="{D1FEA401-60FC-44F3-B579-2663BA2EE924}" type="slidenum">
              <a:rPr lang="en-US"/>
              <a:pPr/>
              <a:t>11</a:t>
            </a:fld>
            <a:endParaRPr lang="en-US"/>
          </a:p>
        </p:txBody>
      </p:sp>
      <p:sp>
        <p:nvSpPr>
          <p:cNvPr id="27651" name="Rectangle 2"/>
          <p:cNvSpPr>
            <a:spLocks noGrp="1"/>
          </p:cNvSpPr>
          <p:nvPr>
            <p:ph type="title"/>
          </p:nvPr>
        </p:nvSpPr>
        <p:spPr>
          <a:xfrm>
            <a:off x="457200" y="274638"/>
            <a:ext cx="8229600" cy="411162"/>
          </a:xfrm>
        </p:spPr>
        <p:txBody>
          <a:bodyPr>
            <a:normAutofit fontScale="90000"/>
          </a:bodyPr>
          <a:lstStyle/>
          <a:p>
            <a:r>
              <a:rPr lang="en-US" sz="2800" dirty="0" smtClean="0">
                <a:latin typeface="Trebuchet MS" pitchFamily="-105" charset="0"/>
                <a:ea typeface="ヒラギノ角ゴ Pro W3" pitchFamily="-105" charset="-128"/>
              </a:rPr>
              <a:t>Compromising Web Sites</a:t>
            </a:r>
          </a:p>
        </p:txBody>
      </p:sp>
      <p:sp>
        <p:nvSpPr>
          <p:cNvPr id="27652" name="Rectangle 3"/>
          <p:cNvSpPr>
            <a:spLocks noGrp="1"/>
          </p:cNvSpPr>
          <p:nvPr>
            <p:ph type="body" idx="1"/>
          </p:nvPr>
        </p:nvSpPr>
        <p:spPr>
          <a:xfrm>
            <a:off x="228600" y="762000"/>
            <a:ext cx="8610600" cy="5791200"/>
          </a:xfrm>
        </p:spPr>
        <p:txBody>
          <a:bodyPr>
            <a:normAutofit fontScale="70000" lnSpcReduction="20000"/>
          </a:bodyPr>
          <a:lstStyle/>
          <a:p>
            <a:pPr>
              <a:lnSpc>
                <a:spcPct val="120000"/>
              </a:lnSpc>
            </a:pPr>
            <a:r>
              <a:rPr lang="en-US" b="1" dirty="0" smtClean="0">
                <a:latin typeface="Trebuchet MS" pitchFamily="-105" charset="0"/>
                <a:ea typeface="ヒラギノ角ゴ Pro W3" pitchFamily="-105" charset="-128"/>
              </a:rPr>
              <a:t>SQL injection technique </a:t>
            </a:r>
            <a:r>
              <a:rPr lang="en-US" dirty="0" smtClean="0">
                <a:latin typeface="Trebuchet MS" pitchFamily="-105" charset="0"/>
                <a:ea typeface="ヒラギノ角ゴ Pro W3" pitchFamily="-105" charset="-128"/>
              </a:rPr>
              <a:t>exploits sloppy programming practices that do not validate user input</a:t>
            </a:r>
          </a:p>
          <a:p>
            <a:pPr lvl="1">
              <a:lnSpc>
                <a:spcPct val="120000"/>
              </a:lnSpc>
            </a:pPr>
            <a:r>
              <a:rPr lang="en-US" dirty="0" smtClean="0"/>
              <a:t>input SQL statements in a web form to get a badly designed website to dump the database content to the attacker</a:t>
            </a:r>
          </a:p>
          <a:p>
            <a:pPr lvl="1">
              <a:lnSpc>
                <a:spcPct val="120000"/>
              </a:lnSpc>
            </a:pPr>
            <a:r>
              <a:rPr lang="en-US" dirty="0" smtClean="0"/>
              <a:t>IBM identifies SQL injection as the fastest growing security threat, with over half a million attack attempts recorded each day.</a:t>
            </a:r>
          </a:p>
          <a:p>
            <a:pPr lvl="1">
              <a:lnSpc>
                <a:spcPct val="120000"/>
              </a:lnSpc>
            </a:pPr>
            <a:r>
              <a:rPr lang="en-US" dirty="0" smtClean="0">
                <a:latin typeface="Trebuchet MS" pitchFamily="-105" charset="0"/>
                <a:ea typeface="ヒラギノ角ゴ Pro W3" pitchFamily="-105" charset="-128"/>
              </a:rPr>
              <a:t>Firms have to check the integrity of their Web sites for vulnerabilities</a:t>
            </a:r>
          </a:p>
          <a:p>
            <a:pPr>
              <a:lnSpc>
                <a:spcPct val="120000"/>
              </a:lnSpc>
            </a:pPr>
            <a:r>
              <a:rPr lang="en-US" dirty="0" smtClean="0">
                <a:latin typeface="Trebuchet MS" pitchFamily="-105" charset="0"/>
                <a:ea typeface="ヒラギノ角ゴ Pro W3" pitchFamily="-105" charset="-128"/>
              </a:rPr>
              <a:t>Related programming exploits: </a:t>
            </a:r>
          </a:p>
          <a:p>
            <a:pPr lvl="1">
              <a:lnSpc>
                <a:spcPct val="120000"/>
              </a:lnSpc>
            </a:pPr>
            <a:r>
              <a:rPr lang="en-US" b="1" dirty="0" smtClean="0"/>
              <a:t>DNS cache poisoning exploits </a:t>
            </a:r>
          </a:p>
          <a:p>
            <a:pPr lvl="2">
              <a:lnSpc>
                <a:spcPct val="120000"/>
              </a:lnSpc>
            </a:pPr>
            <a:r>
              <a:rPr lang="en-US" sz="2900" dirty="0" smtClean="0"/>
              <a:t>can redirect Internet address to IP address mapping and the consequences are huge.</a:t>
            </a:r>
            <a:endParaRPr lang="en-US" sz="2900" dirty="0" smtClean="0">
              <a:latin typeface="Trebuchet MS" pitchFamily="-105" charset="0"/>
              <a:ea typeface="ヒラギノ角ゴ Pro W3" pitchFamily="-105" charset="-128"/>
            </a:endParaRPr>
          </a:p>
          <a:p>
            <a:pPr lvl="1">
              <a:lnSpc>
                <a:spcPct val="120000"/>
              </a:lnSpc>
            </a:pPr>
            <a:r>
              <a:rPr lang="en-US" dirty="0" smtClean="0">
                <a:latin typeface="Trebuchet MS" pitchFamily="-105" charset="0"/>
                <a:ea typeface="ヒラギノ角ゴ Pro W3" pitchFamily="-105" charset="-128"/>
              </a:rPr>
              <a:t>Cross-site scripting attacks </a:t>
            </a:r>
          </a:p>
          <a:p>
            <a:pPr lvl="2">
              <a:lnSpc>
                <a:spcPct val="120000"/>
              </a:lnSpc>
            </a:pPr>
            <a:r>
              <a:rPr lang="en-US" sz="2900" dirty="0" smtClean="0"/>
              <a:t>may be used by attackers to bypass </a:t>
            </a:r>
            <a:r>
              <a:rPr lang="en-US" sz="2900" dirty="0" smtClean="0">
                <a:hlinkClick r:id="rId2" tooltip="Access control"/>
              </a:rPr>
              <a:t>access controls</a:t>
            </a:r>
            <a:r>
              <a:rPr lang="en-US" sz="2900" dirty="0" smtClean="0"/>
              <a:t> accounted for roughly 80.5% of all security vulnerabilities documented by Symantec as of 2007</a:t>
            </a:r>
            <a:endParaRPr lang="en-US" sz="2900" dirty="0" smtClean="0">
              <a:latin typeface="Trebuchet MS" pitchFamily="-105" charset="0"/>
              <a:ea typeface="ヒラギノ角ゴ Pro W3" pitchFamily="-105" charset="-128"/>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1"/>
          <p:cNvSpPr>
            <a:spLocks noChangeArrowheads="1"/>
          </p:cNvSpPr>
          <p:nvPr/>
        </p:nvSpPr>
        <p:spPr bwMode="auto">
          <a:xfrm>
            <a:off x="0" y="609600"/>
            <a:ext cx="9144000" cy="7010400"/>
          </a:xfrm>
          <a:prstGeom prst="rect">
            <a:avLst/>
          </a:prstGeom>
          <a:noFill/>
          <a:ln w="12700">
            <a:noFill/>
            <a:miter lim="800000"/>
            <a:headEnd/>
            <a:tailEnd/>
          </a:ln>
        </p:spPr>
        <p:txBody>
          <a:bodyPr lIns="90488" tIns="0" rIns="90488" bIns="44450"/>
          <a:lstStyle/>
          <a:p>
            <a:pPr marL="800100" lvl="1" indent="-342900">
              <a:lnSpc>
                <a:spcPct val="90000"/>
              </a:lnSpc>
              <a:spcAft>
                <a:spcPts val="600"/>
              </a:spcAft>
              <a:buFontTx/>
              <a:buChar char="•"/>
            </a:pPr>
            <a:r>
              <a:rPr lang="en-US" sz="2000" b="1" dirty="0" smtClean="0">
                <a:cs typeface="Times New Roman" pitchFamily="18" charset="0"/>
              </a:rPr>
              <a:t>Radio </a:t>
            </a:r>
            <a:r>
              <a:rPr lang="en-US" sz="2000" b="1" dirty="0">
                <a:cs typeface="Times New Roman" pitchFamily="18" charset="0"/>
              </a:rPr>
              <a:t>frequency bands easy to scan</a:t>
            </a:r>
          </a:p>
          <a:p>
            <a:pPr marL="800100" lvl="1" indent="-342900">
              <a:lnSpc>
                <a:spcPct val="90000"/>
              </a:lnSpc>
              <a:spcAft>
                <a:spcPts val="600"/>
              </a:spcAft>
              <a:buFontTx/>
              <a:buChar char="•"/>
            </a:pPr>
            <a:r>
              <a:rPr lang="en-US" sz="2000" b="1" dirty="0">
                <a:cs typeface="Times New Roman" pitchFamily="18" charset="0"/>
              </a:rPr>
              <a:t>SSIDs (service set identifiers)</a:t>
            </a:r>
          </a:p>
          <a:p>
            <a:pPr marL="1257300" lvl="2" indent="-342900">
              <a:lnSpc>
                <a:spcPct val="90000"/>
              </a:lnSpc>
              <a:spcAft>
                <a:spcPts val="600"/>
              </a:spcAft>
              <a:buFontTx/>
              <a:buChar char="•"/>
            </a:pPr>
            <a:r>
              <a:rPr lang="en-US" sz="1800" b="1" dirty="0">
                <a:cs typeface="Times New Roman" pitchFamily="18" charset="0"/>
              </a:rPr>
              <a:t>Identify access points.</a:t>
            </a:r>
          </a:p>
          <a:p>
            <a:pPr marL="1257300" lvl="2" indent="-342900">
              <a:lnSpc>
                <a:spcPct val="90000"/>
              </a:lnSpc>
              <a:spcAft>
                <a:spcPts val="600"/>
              </a:spcAft>
              <a:buFontTx/>
              <a:buChar char="•"/>
            </a:pPr>
            <a:r>
              <a:rPr lang="en-US" sz="1800" b="1" dirty="0">
                <a:cs typeface="Times New Roman" pitchFamily="18" charset="0"/>
              </a:rPr>
              <a:t>Broadcast multiple times.</a:t>
            </a:r>
          </a:p>
          <a:p>
            <a:pPr marL="800100" lvl="1" indent="-342900">
              <a:lnSpc>
                <a:spcPct val="90000"/>
              </a:lnSpc>
              <a:spcAft>
                <a:spcPts val="600"/>
              </a:spcAft>
              <a:buFontTx/>
              <a:buChar char="•"/>
            </a:pPr>
            <a:r>
              <a:rPr lang="en-US" sz="2000" b="1" dirty="0">
                <a:cs typeface="Times New Roman" pitchFamily="18" charset="0"/>
              </a:rPr>
              <a:t>War driving</a:t>
            </a:r>
          </a:p>
          <a:p>
            <a:pPr marL="1257300" lvl="2" indent="-342900">
              <a:lnSpc>
                <a:spcPct val="90000"/>
              </a:lnSpc>
              <a:spcAft>
                <a:spcPts val="600"/>
              </a:spcAft>
              <a:buFontTx/>
              <a:buChar char="•"/>
            </a:pPr>
            <a:r>
              <a:rPr lang="en-US" sz="1800" b="1" dirty="0">
                <a:cs typeface="Times New Roman" pitchFamily="18" charset="0"/>
              </a:rPr>
              <a:t>Eavesdroppers drive by buildings and try to intercept network traffic</a:t>
            </a:r>
          </a:p>
          <a:p>
            <a:pPr marL="1257300" lvl="2" indent="-342900">
              <a:lnSpc>
                <a:spcPct val="90000"/>
              </a:lnSpc>
              <a:spcAft>
                <a:spcPts val="600"/>
              </a:spcAft>
              <a:buFontTx/>
              <a:buChar char="•"/>
            </a:pPr>
            <a:r>
              <a:rPr lang="en-US" sz="1800" b="1" dirty="0">
                <a:cs typeface="Times New Roman" pitchFamily="18" charset="0"/>
              </a:rPr>
              <a:t>When hacker gains access to SSID, has access to network’s resources</a:t>
            </a:r>
          </a:p>
          <a:p>
            <a:pPr marL="800100" lvl="1" indent="-342900">
              <a:lnSpc>
                <a:spcPct val="90000"/>
              </a:lnSpc>
              <a:spcAft>
                <a:spcPts val="600"/>
              </a:spcAft>
              <a:buFontTx/>
              <a:buChar char="•"/>
            </a:pPr>
            <a:r>
              <a:rPr lang="en-US" sz="2000" b="1" dirty="0">
                <a:cs typeface="Times New Roman" pitchFamily="18" charset="0"/>
              </a:rPr>
              <a:t>WEP (Wired Equivalent Privacy)</a:t>
            </a:r>
          </a:p>
          <a:p>
            <a:pPr marL="1257300" lvl="2" indent="-342900">
              <a:lnSpc>
                <a:spcPct val="90000"/>
              </a:lnSpc>
              <a:spcAft>
                <a:spcPts val="600"/>
              </a:spcAft>
              <a:buFontTx/>
              <a:buChar char="•"/>
            </a:pPr>
            <a:r>
              <a:rPr lang="en-US" sz="1800" b="1" dirty="0">
                <a:cs typeface="Times New Roman" pitchFamily="18" charset="0"/>
              </a:rPr>
              <a:t>Security standard for </a:t>
            </a:r>
            <a:r>
              <a:rPr lang="en-US" sz="1800" b="1" dirty="0" smtClean="0">
                <a:cs typeface="Times New Roman" pitchFamily="18" charset="0"/>
              </a:rPr>
              <a:t>802.11</a:t>
            </a:r>
          </a:p>
          <a:p>
            <a:pPr marL="1257300" lvl="2" indent="-342900">
              <a:lnSpc>
                <a:spcPct val="90000"/>
              </a:lnSpc>
              <a:spcAft>
                <a:spcPts val="600"/>
              </a:spcAft>
              <a:buFontTx/>
              <a:buChar char="•"/>
            </a:pPr>
            <a:r>
              <a:rPr lang="en-US" b="1" dirty="0" smtClean="0"/>
              <a:t>The WEP specification calls for an access point and its users to share the same 40-bit encrypted password.</a:t>
            </a:r>
            <a:endParaRPr lang="en-US" sz="1800" b="1" dirty="0">
              <a:cs typeface="Times New Roman" pitchFamily="18" charset="0"/>
            </a:endParaRPr>
          </a:p>
          <a:p>
            <a:pPr marL="1257300" lvl="2" indent="-342900">
              <a:lnSpc>
                <a:spcPct val="90000"/>
              </a:lnSpc>
              <a:spcAft>
                <a:spcPts val="600"/>
              </a:spcAft>
              <a:buFontTx/>
              <a:buChar char="•"/>
            </a:pPr>
            <a:r>
              <a:rPr lang="en-US" sz="1800" b="1" dirty="0">
                <a:cs typeface="Times New Roman" pitchFamily="18" charset="0"/>
              </a:rPr>
              <a:t>Basic specification uses shared password for both users and access point</a:t>
            </a:r>
          </a:p>
          <a:p>
            <a:pPr marL="1257300" lvl="2" indent="-342900">
              <a:lnSpc>
                <a:spcPct val="90000"/>
              </a:lnSpc>
              <a:spcAft>
                <a:spcPts val="600"/>
              </a:spcAft>
              <a:buFontTx/>
              <a:buChar char="•"/>
            </a:pPr>
            <a:r>
              <a:rPr lang="en-US" b="1" dirty="0">
                <a:cs typeface="Times New Roman" pitchFamily="18" charset="0"/>
              </a:rPr>
              <a:t>Users often fail to use security </a:t>
            </a:r>
            <a:r>
              <a:rPr lang="en-US" b="1" dirty="0" smtClean="0">
                <a:cs typeface="Times New Roman" pitchFamily="18" charset="0"/>
              </a:rPr>
              <a:t>features</a:t>
            </a:r>
          </a:p>
          <a:p>
            <a:pPr marL="1257300" lvl="2" indent="-342900">
              <a:lnSpc>
                <a:spcPct val="90000"/>
              </a:lnSpc>
              <a:spcAft>
                <a:spcPts val="600"/>
              </a:spcAft>
              <a:buFontTx/>
              <a:buChar char="•"/>
            </a:pPr>
            <a:r>
              <a:rPr lang="en-US" b="1" dirty="0" smtClean="0"/>
              <a:t>Assigning unique name to network’s SSID</a:t>
            </a:r>
          </a:p>
          <a:p>
            <a:pPr marL="1257300" lvl="2" indent="-342900">
              <a:lnSpc>
                <a:spcPct val="90000"/>
              </a:lnSpc>
              <a:spcAft>
                <a:spcPts val="600"/>
              </a:spcAft>
              <a:buFont typeface="Arial" pitchFamily="34" charset="0"/>
              <a:buChar char="•"/>
            </a:pPr>
            <a:r>
              <a:rPr lang="en-US" b="1" dirty="0" smtClean="0">
                <a:latin typeface="Trebuchet MS" pitchFamily="-105" charset="0"/>
                <a:ea typeface="ヒラギノ角ゴ Pro W3" pitchFamily="-105" charset="-128"/>
              </a:rPr>
              <a:t>TJX fiasco – used WPA </a:t>
            </a:r>
          </a:p>
          <a:p>
            <a:pPr marL="800100" lvl="1" indent="-342900">
              <a:lnSpc>
                <a:spcPct val="90000"/>
              </a:lnSpc>
              <a:spcAft>
                <a:spcPts val="600"/>
              </a:spcAft>
              <a:buFont typeface="Arial" pitchFamily="34" charset="0"/>
              <a:buChar char="•"/>
            </a:pPr>
            <a:r>
              <a:rPr lang="en-US" sz="2000" b="1" dirty="0" smtClean="0"/>
              <a:t>Wi-Fi Alliance finalized WAP2 specification, replacing WEP with stronger standards</a:t>
            </a:r>
          </a:p>
          <a:p>
            <a:pPr marL="1257300" lvl="2" indent="-342900">
              <a:lnSpc>
                <a:spcPct val="90000"/>
              </a:lnSpc>
              <a:spcAft>
                <a:spcPts val="600"/>
              </a:spcAft>
              <a:buFont typeface="Arial" pitchFamily="34" charset="0"/>
              <a:buChar char="•"/>
            </a:pPr>
            <a:r>
              <a:rPr lang="en-US" b="1" dirty="0" smtClean="0"/>
              <a:t>Continually changing keys</a:t>
            </a:r>
          </a:p>
          <a:p>
            <a:pPr marL="1257300" lvl="2" indent="-342900">
              <a:lnSpc>
                <a:spcPct val="90000"/>
              </a:lnSpc>
              <a:spcAft>
                <a:spcPts val="600"/>
              </a:spcAft>
              <a:buFont typeface="Arial" pitchFamily="34" charset="0"/>
              <a:buChar char="•"/>
            </a:pPr>
            <a:r>
              <a:rPr lang="en-US" b="1" dirty="0" smtClean="0"/>
              <a:t>Encrypted authentication system with central server</a:t>
            </a:r>
          </a:p>
          <a:p>
            <a:pPr marL="1257300" lvl="2" indent="-342900">
              <a:lnSpc>
                <a:spcPct val="90000"/>
              </a:lnSpc>
              <a:spcAft>
                <a:spcPts val="600"/>
              </a:spcAft>
              <a:buFont typeface="Arial" pitchFamily="34" charset="0"/>
              <a:buChar char="•"/>
            </a:pPr>
            <a:endParaRPr lang="en-US" b="1" dirty="0" smtClean="0"/>
          </a:p>
          <a:p>
            <a:pPr marL="1257300" lvl="2" indent="-342900">
              <a:lnSpc>
                <a:spcPct val="90000"/>
              </a:lnSpc>
              <a:spcAft>
                <a:spcPts val="600"/>
              </a:spcAft>
              <a:buFontTx/>
              <a:buChar char="•"/>
            </a:pPr>
            <a:endParaRPr lang="en-US" sz="1800" b="1" dirty="0" smtClean="0">
              <a:cs typeface="Times New Roman" pitchFamily="18" charset="0"/>
            </a:endParaRPr>
          </a:p>
          <a:p>
            <a:pPr marL="1257300" lvl="2" indent="-342900">
              <a:lnSpc>
                <a:spcPct val="90000"/>
              </a:lnSpc>
              <a:spcAft>
                <a:spcPts val="600"/>
              </a:spcAft>
              <a:buFontTx/>
              <a:buChar char="•"/>
            </a:pPr>
            <a:endParaRPr lang="en-US" sz="1800" b="1" dirty="0" smtClean="0">
              <a:cs typeface="Times New Roman" pitchFamily="18" charset="0"/>
            </a:endParaRPr>
          </a:p>
          <a:p>
            <a:pPr marL="342900" indent="-342900">
              <a:spcBef>
                <a:spcPct val="50000"/>
              </a:spcBef>
            </a:pPr>
            <a:endParaRPr lang="en-US" b="1" dirty="0">
              <a:cs typeface="Times New Roman" pitchFamily="18" charset="0"/>
            </a:endParaRPr>
          </a:p>
        </p:txBody>
      </p:sp>
      <p:sp>
        <p:nvSpPr>
          <p:cNvPr id="5" name="Rectangle 10"/>
          <p:cNvSpPr>
            <a:spLocks noChangeArrowheads="1"/>
          </p:cNvSpPr>
          <p:nvPr/>
        </p:nvSpPr>
        <p:spPr bwMode="auto">
          <a:xfrm>
            <a:off x="1066800" y="0"/>
            <a:ext cx="7467600" cy="523220"/>
          </a:xfrm>
          <a:prstGeom prst="rect">
            <a:avLst/>
          </a:prstGeom>
          <a:noFill/>
          <a:ln w="9525">
            <a:noFill/>
            <a:miter lim="800000"/>
            <a:headEnd/>
            <a:tailEnd/>
          </a:ln>
          <a:effectLst/>
        </p:spPr>
        <p:txBody>
          <a:bodyPr>
            <a:spAutoFit/>
          </a:bodyPr>
          <a:lstStyle/>
          <a:p>
            <a:pPr algn="ctr">
              <a:defRPr/>
            </a:pPr>
            <a:r>
              <a:rPr lang="en-US" sz="2800" b="1" dirty="0">
                <a:solidFill>
                  <a:srgbClr val="9F0F10"/>
                </a:solidFill>
                <a:effectLst>
                  <a:outerShdw blurRad="38100" dist="38100" dir="2700000" algn="tl">
                    <a:srgbClr val="C0C0C0"/>
                  </a:outerShdw>
                </a:effectLst>
                <a:cs typeface="Times New Roman" charset="0"/>
              </a:rPr>
              <a:t>Securing Wireless </a:t>
            </a:r>
            <a:r>
              <a:rPr lang="en-US" sz="2800" b="1" dirty="0" smtClean="0">
                <a:solidFill>
                  <a:srgbClr val="9F0F10"/>
                </a:solidFill>
                <a:effectLst>
                  <a:outerShdw blurRad="38100" dist="38100" dir="2700000" algn="tl">
                    <a:srgbClr val="C0C0C0"/>
                  </a:outerShdw>
                </a:effectLst>
                <a:cs typeface="Times New Roman" charset="0"/>
              </a:rPr>
              <a:t>Networks - Challenges</a:t>
            </a:r>
            <a:endParaRPr lang="en-US" sz="2800" b="1" dirty="0">
              <a:solidFill>
                <a:srgbClr val="9F0F10"/>
              </a:solidFill>
              <a:effectLst>
                <a:outerShdw blurRad="38100" dist="38100" dir="2700000" algn="tl">
                  <a:srgbClr val="C0C0C0"/>
                </a:outerShdw>
              </a:effectLst>
              <a:cs typeface="Times New Roman"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3" cstate="print"/>
          <a:srcRect/>
          <a:stretch>
            <a:fillRect/>
          </a:stretch>
        </p:blipFill>
        <p:spPr bwMode="auto">
          <a:xfrm>
            <a:off x="2895600" y="1905000"/>
            <a:ext cx="4267200" cy="4267200"/>
          </a:xfrm>
          <a:prstGeom prst="rect">
            <a:avLst/>
          </a:prstGeom>
          <a:noFill/>
          <a:ln w="9525">
            <a:noFill/>
            <a:miter lim="800000"/>
            <a:headEnd/>
            <a:tailEnd/>
          </a:ln>
        </p:spPr>
      </p:pic>
      <p:sp>
        <p:nvSpPr>
          <p:cNvPr id="107522" name="Rectangle 2"/>
          <p:cNvSpPr>
            <a:spLocks noChangeArrowheads="1"/>
          </p:cNvSpPr>
          <p:nvPr/>
        </p:nvSpPr>
        <p:spPr bwMode="auto">
          <a:xfrm>
            <a:off x="381000" y="914400"/>
            <a:ext cx="8229600" cy="646331"/>
          </a:xfrm>
          <a:prstGeom prst="rect">
            <a:avLst/>
          </a:prstGeom>
          <a:noFill/>
          <a:ln w="9525">
            <a:noFill/>
            <a:miter lim="800000"/>
            <a:headEnd/>
            <a:tailEnd/>
          </a:ln>
          <a:effectLst/>
        </p:spPr>
        <p:txBody>
          <a:bodyPr>
            <a:spAutoFit/>
          </a:bodyPr>
          <a:lstStyle/>
          <a:p>
            <a:pPr algn="ctr">
              <a:defRPr/>
            </a:pPr>
            <a:r>
              <a:rPr lang="en-US" sz="3600" b="1" dirty="0">
                <a:solidFill>
                  <a:srgbClr val="9F0F10"/>
                </a:solidFill>
                <a:effectLst>
                  <a:outerShdw blurRad="38100" dist="38100" dir="2700000" algn="tl">
                    <a:srgbClr val="C0C0C0"/>
                  </a:outerShdw>
                </a:effectLst>
                <a:cs typeface="Times New Roman" charset="0"/>
              </a:rPr>
              <a:t>Wi-Fi</a:t>
            </a:r>
            <a:r>
              <a:rPr lang="en-US" b="1" dirty="0">
                <a:solidFill>
                  <a:srgbClr val="9F0F10"/>
                </a:solidFill>
                <a:effectLst>
                  <a:outerShdw blurRad="38100" dist="38100" dir="2700000" algn="tl">
                    <a:srgbClr val="C0C0C0"/>
                  </a:outerShdw>
                </a:effectLst>
                <a:cs typeface="Times New Roman" charset="0"/>
              </a:rPr>
              <a:t> </a:t>
            </a:r>
            <a:r>
              <a:rPr lang="en-US" sz="2400" b="1" dirty="0">
                <a:solidFill>
                  <a:srgbClr val="9F0F10"/>
                </a:solidFill>
                <a:effectLst>
                  <a:outerShdw blurRad="38100" dist="38100" dir="2700000" algn="tl">
                    <a:srgbClr val="C0C0C0"/>
                  </a:outerShdw>
                </a:effectLst>
                <a:cs typeface="Times New Roman" charset="0"/>
              </a:rPr>
              <a:t>Security Challenges</a:t>
            </a:r>
          </a:p>
        </p:txBody>
      </p:sp>
      <p:sp>
        <p:nvSpPr>
          <p:cNvPr id="12292" name="Text Box 5"/>
          <p:cNvSpPr txBox="1">
            <a:spLocks noChangeArrowheads="1"/>
          </p:cNvSpPr>
          <p:nvPr/>
        </p:nvSpPr>
        <p:spPr bwMode="auto">
          <a:xfrm>
            <a:off x="7315200" y="5867400"/>
            <a:ext cx="1276350" cy="366713"/>
          </a:xfrm>
          <a:prstGeom prst="rect">
            <a:avLst/>
          </a:prstGeom>
          <a:noFill/>
          <a:ln w="9525">
            <a:noFill/>
            <a:miter lim="800000"/>
            <a:headEnd/>
            <a:tailEnd/>
          </a:ln>
        </p:spPr>
        <p:txBody>
          <a:bodyPr wrap="none">
            <a:spAutoFit/>
          </a:bodyPr>
          <a:lstStyle/>
          <a:p>
            <a:r>
              <a:rPr lang="en-US" sz="1800" b="1"/>
              <a:t>Figure 7-2</a:t>
            </a:r>
          </a:p>
        </p:txBody>
      </p:sp>
      <p:sp>
        <p:nvSpPr>
          <p:cNvPr id="12293" name="Text Box 6"/>
          <p:cNvSpPr txBox="1">
            <a:spLocks noChangeArrowheads="1"/>
          </p:cNvSpPr>
          <p:nvPr/>
        </p:nvSpPr>
        <p:spPr bwMode="auto">
          <a:xfrm>
            <a:off x="685800" y="2133600"/>
            <a:ext cx="2057400" cy="2536825"/>
          </a:xfrm>
          <a:prstGeom prst="rect">
            <a:avLst/>
          </a:prstGeom>
          <a:noFill/>
          <a:ln w="9525">
            <a:noFill/>
            <a:miter lim="800000"/>
            <a:headEnd/>
            <a:tailEnd/>
          </a:ln>
        </p:spPr>
        <p:txBody>
          <a:bodyPr>
            <a:spAutoFit/>
          </a:bodyPr>
          <a:lstStyle/>
          <a:p>
            <a:r>
              <a:rPr lang="en-US" sz="1600" b="1" dirty="0"/>
              <a:t>Many Wi-Fi networks can be penetrated easily by intruders using sniffer programs to obtain an address to access the resources of a network without authorization.</a:t>
            </a:r>
          </a:p>
        </p:txBody>
      </p:sp>
      <p:sp>
        <p:nvSpPr>
          <p:cNvPr id="12294" name="Text Box 9"/>
          <p:cNvSpPr txBox="1">
            <a:spLocks noChangeArrowheads="1"/>
          </p:cNvSpPr>
          <p:nvPr/>
        </p:nvSpPr>
        <p:spPr bwMode="auto">
          <a:xfrm>
            <a:off x="1524000" y="228600"/>
            <a:ext cx="6629400" cy="336550"/>
          </a:xfrm>
          <a:prstGeom prst="rect">
            <a:avLst/>
          </a:prstGeom>
          <a:noFill/>
          <a:ln w="12700">
            <a:noFill/>
            <a:miter lim="800000"/>
            <a:headEnd/>
            <a:tailEnd/>
          </a:ln>
        </p:spPr>
        <p:txBody>
          <a:bodyPr>
            <a:spAutoFit/>
          </a:bodyPr>
          <a:lstStyle/>
          <a:p>
            <a:pPr algn="ctr" eaLnBrk="0" hangingPunct="0">
              <a:spcBef>
                <a:spcPct val="50000"/>
              </a:spcBef>
            </a:pPr>
            <a:r>
              <a:rPr lang="en-US" sz="1600" b="1" dirty="0">
                <a:cs typeface="Times New Roman" pitchFamily="18" charset="0"/>
              </a:rPr>
              <a:t>System Vulnerability and Abuse</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ChangeArrowheads="1"/>
          </p:cNvSpPr>
          <p:nvPr/>
        </p:nvSpPr>
        <p:spPr bwMode="auto">
          <a:xfrm>
            <a:off x="304800" y="228600"/>
            <a:ext cx="8534400" cy="461665"/>
          </a:xfrm>
          <a:prstGeom prst="rect">
            <a:avLst/>
          </a:prstGeom>
          <a:noFill/>
          <a:ln w="9525">
            <a:noFill/>
            <a:miter lim="800000"/>
            <a:headEnd/>
            <a:tailEnd/>
          </a:ln>
          <a:effectLst/>
        </p:spPr>
        <p:txBody>
          <a:bodyPr wrap="square">
            <a:spAutoFit/>
          </a:bodyPr>
          <a:lstStyle/>
          <a:p>
            <a:pPr algn="ctr">
              <a:defRPr/>
            </a:pPr>
            <a:r>
              <a:rPr lang="en-US" sz="2400" b="1" dirty="0">
                <a:solidFill>
                  <a:srgbClr val="9F0F10"/>
                </a:solidFill>
                <a:effectLst>
                  <a:outerShdw blurRad="38100" dist="38100" dir="2700000" algn="tl">
                    <a:srgbClr val="C0C0C0"/>
                  </a:outerShdw>
                </a:effectLst>
                <a:cs typeface="Times New Roman" charset="0"/>
              </a:rPr>
              <a:t>Malicious Software: Viruses, Worms, Trojan Horses, and Spyware</a:t>
            </a:r>
          </a:p>
        </p:txBody>
      </p:sp>
      <p:sp>
        <p:nvSpPr>
          <p:cNvPr id="13315" name="Rectangle 9"/>
          <p:cNvSpPr>
            <a:spLocks noChangeArrowheads="1"/>
          </p:cNvSpPr>
          <p:nvPr/>
        </p:nvSpPr>
        <p:spPr bwMode="auto">
          <a:xfrm>
            <a:off x="228600" y="762000"/>
            <a:ext cx="8915400" cy="4572000"/>
          </a:xfrm>
          <a:prstGeom prst="rect">
            <a:avLst/>
          </a:prstGeom>
          <a:noFill/>
          <a:ln w="12700">
            <a:noFill/>
            <a:miter lim="800000"/>
            <a:headEnd/>
            <a:tailEnd/>
          </a:ln>
        </p:spPr>
        <p:txBody>
          <a:bodyPr lIns="90488" tIns="0" rIns="90488" bIns="44450"/>
          <a:lstStyle/>
          <a:p>
            <a:pPr marL="342900" indent="-342900">
              <a:spcAft>
                <a:spcPts val="1200"/>
              </a:spcAft>
              <a:buFontTx/>
              <a:buChar char="•"/>
            </a:pPr>
            <a:r>
              <a:rPr lang="en-US" sz="2000" b="1" dirty="0">
                <a:cs typeface="Times New Roman" pitchFamily="18" charset="0"/>
              </a:rPr>
              <a:t>Malware</a:t>
            </a:r>
            <a:endParaRPr lang="en-US" sz="2000" b="1" dirty="0"/>
          </a:p>
          <a:p>
            <a:pPr marL="742950" lvl="1" indent="-285750">
              <a:spcAft>
                <a:spcPts val="1200"/>
              </a:spcAft>
              <a:buFontTx/>
              <a:buChar char="•"/>
            </a:pPr>
            <a:r>
              <a:rPr lang="en-US" sz="2000" b="1" dirty="0" smtClean="0">
                <a:cs typeface="Times New Roman" pitchFamily="18" charset="0"/>
              </a:rPr>
              <a:t>Viruses (email, IM, video, data files downloaded etc)</a:t>
            </a:r>
            <a:endParaRPr lang="en-US" sz="2000" b="1" dirty="0">
              <a:cs typeface="Times New Roman" pitchFamily="18" charset="0"/>
            </a:endParaRPr>
          </a:p>
          <a:p>
            <a:pPr marL="1200150" lvl="2" indent="-285750">
              <a:spcAft>
                <a:spcPts val="1200"/>
              </a:spcAft>
              <a:buFontTx/>
              <a:buChar char="•"/>
            </a:pPr>
            <a:r>
              <a:rPr lang="en-US" sz="1800" b="1" dirty="0">
                <a:cs typeface="Times New Roman" pitchFamily="18" charset="0"/>
              </a:rPr>
              <a:t>R</a:t>
            </a:r>
            <a:r>
              <a:rPr lang="en-US" sz="1800" b="1" dirty="0"/>
              <a:t>ogue software program that attaches itself to other software programs or data files in order to be </a:t>
            </a:r>
            <a:r>
              <a:rPr lang="en-US" sz="1800" b="1" dirty="0" smtClean="0"/>
              <a:t>executed</a:t>
            </a:r>
          </a:p>
          <a:p>
            <a:pPr marL="1200150" lvl="2" indent="-285750">
              <a:spcAft>
                <a:spcPts val="1200"/>
              </a:spcAft>
              <a:buFontTx/>
              <a:buChar char="•"/>
            </a:pPr>
            <a:r>
              <a:rPr lang="en-US" sz="2000" dirty="0" smtClean="0"/>
              <a:t>Most antivirus software is effective against only those viruses already known when the software is written.</a:t>
            </a:r>
            <a:endParaRPr lang="en-US" sz="2000" b="1" dirty="0">
              <a:cs typeface="Times New Roman" pitchFamily="18" charset="0"/>
            </a:endParaRPr>
          </a:p>
          <a:p>
            <a:pPr marL="742950" lvl="1" indent="-285750">
              <a:spcAft>
                <a:spcPts val="1200"/>
              </a:spcAft>
              <a:buFontTx/>
              <a:buChar char="•"/>
            </a:pPr>
            <a:r>
              <a:rPr lang="en-US" sz="2000" b="1" dirty="0">
                <a:cs typeface="Times New Roman" pitchFamily="18" charset="0"/>
              </a:rPr>
              <a:t>Worms</a:t>
            </a:r>
          </a:p>
          <a:p>
            <a:pPr marL="1200150" lvl="2" indent="-285750">
              <a:spcAft>
                <a:spcPts val="1200"/>
              </a:spcAft>
              <a:buFontTx/>
              <a:buChar char="•"/>
            </a:pPr>
            <a:r>
              <a:rPr lang="en-US" sz="1800" b="1" dirty="0">
                <a:cs typeface="Times New Roman" pitchFamily="18" charset="0"/>
              </a:rPr>
              <a:t>I</a:t>
            </a:r>
            <a:r>
              <a:rPr lang="en-US" sz="1800" b="1" dirty="0"/>
              <a:t>ndependent computer programs that copy themselves from one computer to other computers over a network</a:t>
            </a:r>
            <a:endParaRPr lang="en-US" sz="1800" b="1" dirty="0">
              <a:cs typeface="Times New Roman" pitchFamily="18" charset="0"/>
            </a:endParaRPr>
          </a:p>
          <a:p>
            <a:pPr marL="742950" lvl="1" indent="-285750">
              <a:spcAft>
                <a:spcPts val="1200"/>
              </a:spcAft>
              <a:buFontTx/>
              <a:buChar char="•"/>
            </a:pPr>
            <a:r>
              <a:rPr lang="en-US" sz="2000" b="1" dirty="0">
                <a:cs typeface="Times New Roman" pitchFamily="18" charset="0"/>
              </a:rPr>
              <a:t>Trojan horses</a:t>
            </a:r>
          </a:p>
          <a:p>
            <a:pPr marL="1200150" lvl="2" indent="-285750">
              <a:spcAft>
                <a:spcPts val="1200"/>
              </a:spcAft>
              <a:buFontTx/>
              <a:buChar char="•"/>
            </a:pPr>
            <a:r>
              <a:rPr lang="en-US" sz="1800" b="1" dirty="0">
                <a:cs typeface="Times New Roman" pitchFamily="18" charset="0"/>
              </a:rPr>
              <a:t>S</a:t>
            </a:r>
            <a:r>
              <a:rPr lang="en-US" sz="1800" b="1" dirty="0"/>
              <a:t>oftware program that appears to be benign but then does something other than expected</a:t>
            </a:r>
            <a:r>
              <a:rPr lang="en-US" sz="1800" b="1" dirty="0" smtClean="0"/>
              <a:t>.</a:t>
            </a:r>
          </a:p>
          <a:p>
            <a:pPr marL="1200150" lvl="2" indent="-285750">
              <a:spcAft>
                <a:spcPts val="1200"/>
              </a:spcAft>
              <a:buFontTx/>
              <a:buChar char="•"/>
            </a:pPr>
            <a:r>
              <a:rPr lang="en-US" dirty="0" smtClean="0"/>
              <a:t>In 2004, users were enticed by a sales message from a </a:t>
            </a:r>
            <a:r>
              <a:rPr lang="en-US" i="1" dirty="0" smtClean="0"/>
              <a:t>supposed</a:t>
            </a:r>
            <a:r>
              <a:rPr lang="en-US" dirty="0" smtClean="0"/>
              <a:t> anti-virus vendor. </a:t>
            </a:r>
          </a:p>
          <a:p>
            <a:pPr marL="1200150" lvl="2" indent="-285750">
              <a:spcAft>
                <a:spcPts val="1200"/>
              </a:spcAft>
              <a:buFontTx/>
              <a:buChar char="•"/>
            </a:pPr>
            <a:r>
              <a:rPr lang="en-US" dirty="0" smtClean="0"/>
              <a:t>On the vendor’s site, a small program called </a:t>
            </a:r>
            <a:r>
              <a:rPr lang="en-US" dirty="0" err="1" smtClean="0"/>
              <a:t>Mitglieder</a:t>
            </a:r>
            <a:r>
              <a:rPr lang="en-US" dirty="0" smtClean="0"/>
              <a:t> was downloaded to the user’s machine. The program enabled outsiders to infiltrate the user’s machine. </a:t>
            </a:r>
          </a:p>
          <a:p>
            <a:pPr marL="1200150" lvl="2" indent="-285750">
              <a:spcAft>
                <a:spcPts val="1200"/>
              </a:spcAft>
              <a:buFontTx/>
              <a:buChar char="•"/>
            </a:pPr>
            <a:endParaRPr lang="en-US" sz="1800" b="1" dirty="0">
              <a:cs typeface="Times New Roman" pitchFamily="18"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ChangeArrowheads="1"/>
          </p:cNvSpPr>
          <p:nvPr/>
        </p:nvSpPr>
        <p:spPr bwMode="auto">
          <a:xfrm>
            <a:off x="533400" y="533400"/>
            <a:ext cx="7772400" cy="954107"/>
          </a:xfrm>
          <a:prstGeom prst="rect">
            <a:avLst/>
          </a:prstGeom>
          <a:noFill/>
          <a:ln w="9525">
            <a:noFill/>
            <a:miter lim="800000"/>
            <a:headEnd/>
            <a:tailEnd/>
          </a:ln>
          <a:effectLst/>
        </p:spPr>
        <p:txBody>
          <a:bodyPr>
            <a:spAutoFit/>
          </a:bodyPr>
          <a:lstStyle/>
          <a:p>
            <a:pPr algn="ctr">
              <a:defRPr/>
            </a:pPr>
            <a:r>
              <a:rPr lang="en-US" sz="2800" b="1" dirty="0">
                <a:solidFill>
                  <a:srgbClr val="9F0F10"/>
                </a:solidFill>
                <a:effectLst>
                  <a:outerShdw blurRad="38100" dist="38100" dir="2700000" algn="tl">
                    <a:srgbClr val="C0C0C0"/>
                  </a:outerShdw>
                </a:effectLst>
                <a:cs typeface="Times New Roman" charset="0"/>
              </a:rPr>
              <a:t>Malicious Software: Viruses, Worms, Trojan Horses, and Spyware</a:t>
            </a:r>
          </a:p>
        </p:txBody>
      </p:sp>
      <p:sp>
        <p:nvSpPr>
          <p:cNvPr id="14339" name="Rectangle 9"/>
          <p:cNvSpPr>
            <a:spLocks noChangeArrowheads="1"/>
          </p:cNvSpPr>
          <p:nvPr/>
        </p:nvSpPr>
        <p:spPr bwMode="auto">
          <a:xfrm>
            <a:off x="457200" y="1752600"/>
            <a:ext cx="8001000" cy="4953000"/>
          </a:xfrm>
          <a:prstGeom prst="rect">
            <a:avLst/>
          </a:prstGeom>
          <a:noFill/>
          <a:ln w="12700">
            <a:noFill/>
            <a:miter lim="800000"/>
            <a:headEnd/>
            <a:tailEnd/>
          </a:ln>
        </p:spPr>
        <p:txBody>
          <a:bodyPr lIns="90488" tIns="0" rIns="90488" bIns="44450"/>
          <a:lstStyle/>
          <a:p>
            <a:pPr marL="342900" indent="-342900">
              <a:lnSpc>
                <a:spcPct val="110000"/>
              </a:lnSpc>
              <a:spcAft>
                <a:spcPts val="1200"/>
              </a:spcAft>
              <a:buFontTx/>
              <a:buChar char="•"/>
            </a:pPr>
            <a:r>
              <a:rPr lang="en-US" b="1" dirty="0">
                <a:cs typeface="Times New Roman" pitchFamily="18" charset="0"/>
              </a:rPr>
              <a:t>Malware (cont.)</a:t>
            </a:r>
            <a:endParaRPr lang="en-US" b="1" dirty="0"/>
          </a:p>
          <a:p>
            <a:pPr marL="742950" lvl="1" indent="-285750">
              <a:lnSpc>
                <a:spcPct val="110000"/>
              </a:lnSpc>
              <a:spcAft>
                <a:spcPts val="1200"/>
              </a:spcAft>
              <a:buFontTx/>
              <a:buChar char="•"/>
            </a:pPr>
            <a:r>
              <a:rPr lang="en-US" sz="2000" b="1" dirty="0">
                <a:cs typeface="Times New Roman" pitchFamily="18" charset="0"/>
              </a:rPr>
              <a:t>Spyware</a:t>
            </a:r>
          </a:p>
          <a:p>
            <a:pPr marL="1200150" lvl="2" indent="-285750">
              <a:lnSpc>
                <a:spcPct val="110000"/>
              </a:lnSpc>
              <a:spcAft>
                <a:spcPts val="1200"/>
              </a:spcAft>
              <a:buFontTx/>
              <a:buChar char="•"/>
            </a:pPr>
            <a:r>
              <a:rPr lang="en-US" sz="2000" dirty="0">
                <a:cs typeface="Times New Roman" pitchFamily="18" charset="0"/>
              </a:rPr>
              <a:t>S</a:t>
            </a:r>
            <a:r>
              <a:rPr lang="en-US" sz="2000" dirty="0"/>
              <a:t>mall programs install themselves surreptitiously on computers to monitor user Web surfing activity and serve up advertising</a:t>
            </a:r>
            <a:endParaRPr lang="en-US" b="1" dirty="0">
              <a:cs typeface="Times New Roman" pitchFamily="18" charset="0"/>
            </a:endParaRPr>
          </a:p>
          <a:p>
            <a:pPr marL="742950" lvl="1" indent="-285750">
              <a:lnSpc>
                <a:spcPct val="110000"/>
              </a:lnSpc>
              <a:spcAft>
                <a:spcPts val="1200"/>
              </a:spcAft>
              <a:buFontTx/>
              <a:buChar char="•"/>
            </a:pPr>
            <a:r>
              <a:rPr lang="en-US" sz="2000" b="1" dirty="0">
                <a:cs typeface="Times New Roman" pitchFamily="18" charset="0"/>
              </a:rPr>
              <a:t>Key loggers</a:t>
            </a:r>
          </a:p>
          <a:p>
            <a:pPr marL="1200150" lvl="2" indent="-285750">
              <a:lnSpc>
                <a:spcPct val="110000"/>
              </a:lnSpc>
              <a:spcAft>
                <a:spcPts val="1200"/>
              </a:spcAft>
              <a:buFontTx/>
              <a:buChar char="•"/>
            </a:pPr>
            <a:r>
              <a:rPr lang="en-US" sz="2000" dirty="0">
                <a:cs typeface="Times New Roman" pitchFamily="18" charset="0"/>
              </a:rPr>
              <a:t>R</a:t>
            </a:r>
            <a:r>
              <a:rPr lang="en-US" sz="2000" dirty="0"/>
              <a:t>ecord every keystroke on computer to steal serial numbers, passwords, launch Internet attacks</a:t>
            </a:r>
            <a:endParaRPr lang="en-US" sz="2000" b="1" dirty="0">
              <a:cs typeface="Times New Roman" pitchFamily="18"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0"/>
            <a:ext cx="8229600" cy="563562"/>
          </a:xfrm>
        </p:spPr>
        <p:txBody>
          <a:bodyPr>
            <a:normAutofit fontScale="90000"/>
          </a:bodyPr>
          <a:lstStyle/>
          <a:p>
            <a:r>
              <a:rPr lang="en-US" dirty="0" smtClean="0"/>
              <a:t>Cookies</a:t>
            </a:r>
          </a:p>
        </p:txBody>
      </p:sp>
      <p:sp>
        <p:nvSpPr>
          <p:cNvPr id="26627" name="Content Placeholder 2"/>
          <p:cNvSpPr>
            <a:spLocks noGrp="1"/>
          </p:cNvSpPr>
          <p:nvPr>
            <p:ph idx="1"/>
          </p:nvPr>
        </p:nvSpPr>
        <p:spPr>
          <a:xfrm>
            <a:off x="457200" y="685800"/>
            <a:ext cx="8382000" cy="5638800"/>
          </a:xfrm>
        </p:spPr>
        <p:txBody>
          <a:bodyPr>
            <a:noAutofit/>
          </a:bodyPr>
          <a:lstStyle/>
          <a:p>
            <a:r>
              <a:rPr lang="en-US" sz="2400" b="1" i="1" dirty="0" smtClean="0"/>
              <a:t>Cookie</a:t>
            </a:r>
            <a:r>
              <a:rPr lang="en-US" sz="2400" dirty="0" smtClean="0"/>
              <a:t> – a small file that contains information about you and your Web activities, which a Web site places on your computer</a:t>
            </a:r>
          </a:p>
          <a:p>
            <a:r>
              <a:rPr lang="en-US" sz="2400" dirty="0" smtClean="0"/>
              <a:t>Handle cookies by using</a:t>
            </a:r>
          </a:p>
          <a:p>
            <a:pPr lvl="1"/>
            <a:r>
              <a:rPr lang="en-US" sz="2000" dirty="0" smtClean="0"/>
              <a:t>Web browser cookie management option</a:t>
            </a:r>
          </a:p>
          <a:p>
            <a:pPr lvl="1"/>
            <a:r>
              <a:rPr lang="en-US" sz="2000" dirty="0" smtClean="0"/>
              <a:t>Buy a program that manages cookies</a:t>
            </a:r>
          </a:p>
          <a:p>
            <a:r>
              <a:rPr lang="en-US" sz="2400" dirty="0" smtClean="0"/>
              <a:t>Not executable, cannot deliver a virus or other malicious code</a:t>
            </a:r>
          </a:p>
          <a:p>
            <a:r>
              <a:rPr lang="en-US" sz="2400" dirty="0" smtClean="0"/>
              <a:t>Only web server that delivered it can read it</a:t>
            </a:r>
          </a:p>
          <a:p>
            <a:r>
              <a:rPr lang="en-US" sz="2400" dirty="0" smtClean="0"/>
              <a:t>Your computer can store cookies </a:t>
            </a:r>
            <a:r>
              <a:rPr lang="en-US" sz="2400" smtClean="0"/>
              <a:t>from many </a:t>
            </a:r>
            <a:r>
              <a:rPr lang="en-US" sz="2400" dirty="0" smtClean="0"/>
              <a:t>web sites</a:t>
            </a:r>
          </a:p>
          <a:p>
            <a:r>
              <a:rPr lang="en-US" sz="2400" dirty="0" smtClean="0"/>
              <a:t>May be a security risk if it is implemented poorly on site that you have shared personal information with and rely on cookies to access it</a:t>
            </a:r>
          </a:p>
          <a:p>
            <a:pPr lvl="1"/>
            <a:r>
              <a:rPr lang="en-US" sz="2000" dirty="0" smtClean="0"/>
              <a:t>Anyone who can access the cookie on your hard drive can now access that personal information</a:t>
            </a:r>
          </a:p>
          <a:p>
            <a:pPr lvl="1"/>
            <a:r>
              <a:rPr lang="en-US" sz="2000" dirty="0" smtClean="0"/>
              <a:t>Most reputable sites to not rely on cookies for authentication alone.</a:t>
            </a:r>
          </a:p>
        </p:txBody>
      </p:sp>
      <p:sp>
        <p:nvSpPr>
          <p:cNvPr id="26629" name="Text Box 5"/>
          <p:cNvSpPr txBox="1">
            <a:spLocks noChangeArrowheads="1"/>
          </p:cNvSpPr>
          <p:nvPr/>
        </p:nvSpPr>
        <p:spPr bwMode="auto">
          <a:xfrm>
            <a:off x="8162925" y="6543675"/>
            <a:ext cx="914400" cy="274638"/>
          </a:xfrm>
          <a:prstGeom prst="rect">
            <a:avLst/>
          </a:prstGeom>
          <a:noFill/>
          <a:ln w="9525">
            <a:noFill/>
            <a:miter lim="800000"/>
            <a:headEnd/>
            <a:tailEnd/>
          </a:ln>
          <a:effectLst/>
        </p:spPr>
        <p:txBody>
          <a:bodyPr/>
          <a:lstStyle/>
          <a:p>
            <a:r>
              <a:rPr lang="en-US" sz="1200">
                <a:effectLst/>
                <a:latin typeface="Times New Roman" pitchFamily="18" charset="0"/>
              </a:rPr>
              <a:t>8-</a:t>
            </a:r>
            <a:fld id="{3484A25D-A757-47EC-99A1-EB38E8B8BA05}" type="slidenum">
              <a:rPr lang="en-US" sz="1200">
                <a:effectLst/>
                <a:latin typeface="Times New Roman" pitchFamily="18" charset="0"/>
              </a:rPr>
              <a:pPr/>
              <a:t>16</a:t>
            </a:fld>
            <a:endParaRPr lang="en-US">
              <a:effectLst>
                <a:outerShdw blurRad="38100" dist="38100" dir="2700000" algn="tl">
                  <a:srgbClr val="C0C0C0"/>
                </a:outerShdw>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ChangeArrowheads="1"/>
          </p:cNvSpPr>
          <p:nvPr/>
        </p:nvSpPr>
        <p:spPr bwMode="auto">
          <a:xfrm>
            <a:off x="609600" y="533400"/>
            <a:ext cx="7772400" cy="584775"/>
          </a:xfrm>
          <a:prstGeom prst="rect">
            <a:avLst/>
          </a:prstGeom>
          <a:noFill/>
          <a:ln w="9525">
            <a:noFill/>
            <a:miter lim="800000"/>
            <a:headEnd/>
            <a:tailEnd/>
          </a:ln>
          <a:effectLst/>
        </p:spPr>
        <p:txBody>
          <a:bodyPr>
            <a:spAutoFit/>
          </a:bodyPr>
          <a:lstStyle/>
          <a:p>
            <a:pPr algn="ctr">
              <a:defRPr/>
            </a:pPr>
            <a:r>
              <a:rPr lang="en-US" sz="3200" b="1" dirty="0">
                <a:solidFill>
                  <a:srgbClr val="9F0F10"/>
                </a:solidFill>
                <a:effectLst>
                  <a:outerShdw blurRad="38100" dist="38100" dir="2700000" algn="tl">
                    <a:srgbClr val="C0C0C0"/>
                  </a:outerShdw>
                </a:effectLst>
                <a:cs typeface="Times New Roman" charset="0"/>
              </a:rPr>
              <a:t>Hackers and Computer Crime</a:t>
            </a:r>
          </a:p>
        </p:txBody>
      </p:sp>
      <p:sp>
        <p:nvSpPr>
          <p:cNvPr id="16389" name="Rectangle 11"/>
          <p:cNvSpPr>
            <a:spLocks noChangeArrowheads="1"/>
          </p:cNvSpPr>
          <p:nvPr/>
        </p:nvSpPr>
        <p:spPr bwMode="auto">
          <a:xfrm>
            <a:off x="533400" y="1524000"/>
            <a:ext cx="8001000" cy="4800600"/>
          </a:xfrm>
          <a:prstGeom prst="rect">
            <a:avLst/>
          </a:prstGeom>
          <a:noFill/>
          <a:ln w="12700">
            <a:noFill/>
            <a:miter lim="800000"/>
            <a:headEnd/>
            <a:tailEnd/>
          </a:ln>
        </p:spPr>
        <p:txBody>
          <a:bodyPr lIns="90488" tIns="0" rIns="90488" bIns="44450"/>
          <a:lstStyle/>
          <a:p>
            <a:pPr marL="800100" lvl="1" indent="-342900">
              <a:spcAft>
                <a:spcPts val="1200"/>
              </a:spcAft>
              <a:buFontTx/>
              <a:buChar char="•"/>
            </a:pPr>
            <a:r>
              <a:rPr lang="en-US" sz="3200" b="1" dirty="0" smtClean="0">
                <a:cs typeface="Times New Roman" pitchFamily="18" charset="0"/>
              </a:rPr>
              <a:t>Activities </a:t>
            </a:r>
            <a:r>
              <a:rPr lang="en-US" sz="3200" b="1" dirty="0">
                <a:cs typeface="Times New Roman" pitchFamily="18" charset="0"/>
              </a:rPr>
              <a:t>include:</a:t>
            </a:r>
          </a:p>
          <a:p>
            <a:pPr marL="1257300" lvl="2" indent="-342900">
              <a:spcAft>
                <a:spcPts val="1200"/>
              </a:spcAft>
              <a:buFontTx/>
              <a:buChar char="•"/>
            </a:pPr>
            <a:r>
              <a:rPr lang="en-US" sz="3200" b="1" dirty="0">
                <a:cs typeface="Times New Roman" pitchFamily="18" charset="0"/>
              </a:rPr>
              <a:t>System intrusion</a:t>
            </a:r>
          </a:p>
          <a:p>
            <a:pPr marL="1257300" lvl="2" indent="-342900">
              <a:spcAft>
                <a:spcPts val="1200"/>
              </a:spcAft>
              <a:buFontTx/>
              <a:buChar char="•"/>
            </a:pPr>
            <a:r>
              <a:rPr lang="en-US" sz="3200" b="1" dirty="0">
                <a:cs typeface="Times New Roman" pitchFamily="18" charset="0"/>
              </a:rPr>
              <a:t>System damage</a:t>
            </a:r>
          </a:p>
          <a:p>
            <a:pPr marL="1257300" lvl="2" indent="-342900">
              <a:spcAft>
                <a:spcPts val="1200"/>
              </a:spcAft>
              <a:buFontTx/>
              <a:buChar char="•"/>
            </a:pPr>
            <a:r>
              <a:rPr lang="en-US" sz="3200" b="1" dirty="0" err="1">
                <a:cs typeface="Times New Roman" pitchFamily="18" charset="0"/>
              </a:rPr>
              <a:t>Cybervandalism</a:t>
            </a:r>
            <a:endParaRPr lang="en-US" sz="3200" b="1" dirty="0">
              <a:cs typeface="Times New Roman" pitchFamily="18" charset="0"/>
            </a:endParaRPr>
          </a:p>
          <a:p>
            <a:pPr marL="1714500" lvl="3" indent="-342900">
              <a:spcAft>
                <a:spcPts val="1200"/>
              </a:spcAft>
              <a:buFontTx/>
              <a:buChar char="•"/>
            </a:pPr>
            <a:r>
              <a:rPr lang="en-US" sz="3200" dirty="0">
                <a:cs typeface="Times New Roman" pitchFamily="18" charset="0"/>
              </a:rPr>
              <a:t>I</a:t>
            </a:r>
            <a:r>
              <a:rPr lang="en-US" sz="3200" dirty="0"/>
              <a:t>ntentional disruption, defacement, destruction of Web site or corporate information system</a:t>
            </a:r>
            <a:endParaRPr lang="en-US" sz="3200" b="1" dirty="0">
              <a:cs typeface="Times New Roman" pitchFamily="18" charset="0"/>
            </a:endParaRPr>
          </a:p>
          <a:p>
            <a:pPr marL="342900" indent="-342900">
              <a:spcBef>
                <a:spcPct val="50000"/>
              </a:spcBef>
            </a:pPr>
            <a:endParaRPr lang="en-US" b="1" dirty="0">
              <a:cs typeface="Times New Roman" pitchFamily="18"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ChangeArrowheads="1"/>
          </p:cNvSpPr>
          <p:nvPr/>
        </p:nvSpPr>
        <p:spPr bwMode="auto">
          <a:xfrm>
            <a:off x="609600" y="457200"/>
            <a:ext cx="7772400" cy="523220"/>
          </a:xfrm>
          <a:prstGeom prst="rect">
            <a:avLst/>
          </a:prstGeom>
          <a:noFill/>
          <a:ln w="9525">
            <a:noFill/>
            <a:miter lim="800000"/>
            <a:headEnd/>
            <a:tailEnd/>
          </a:ln>
          <a:effectLst/>
        </p:spPr>
        <p:txBody>
          <a:bodyPr>
            <a:spAutoFit/>
          </a:bodyPr>
          <a:lstStyle/>
          <a:p>
            <a:pPr algn="ctr">
              <a:defRPr/>
            </a:pPr>
            <a:r>
              <a:rPr lang="en-US" sz="2800" b="1" dirty="0">
                <a:solidFill>
                  <a:srgbClr val="9F0F10"/>
                </a:solidFill>
                <a:effectLst>
                  <a:outerShdw blurRad="38100" dist="38100" dir="2700000" algn="tl">
                    <a:srgbClr val="C0C0C0"/>
                  </a:outerShdw>
                </a:effectLst>
                <a:cs typeface="Times New Roman" charset="0"/>
              </a:rPr>
              <a:t>Hackers and Computer Crime</a:t>
            </a:r>
          </a:p>
        </p:txBody>
      </p:sp>
      <p:sp>
        <p:nvSpPr>
          <p:cNvPr id="19461" name="Rectangle 11"/>
          <p:cNvSpPr>
            <a:spLocks noChangeArrowheads="1"/>
          </p:cNvSpPr>
          <p:nvPr/>
        </p:nvSpPr>
        <p:spPr bwMode="auto">
          <a:xfrm>
            <a:off x="381000" y="1143000"/>
            <a:ext cx="8001000" cy="4267200"/>
          </a:xfrm>
          <a:prstGeom prst="rect">
            <a:avLst/>
          </a:prstGeom>
          <a:noFill/>
          <a:ln w="12700">
            <a:noFill/>
            <a:miter lim="800000"/>
            <a:headEnd/>
            <a:tailEnd/>
          </a:ln>
        </p:spPr>
        <p:txBody>
          <a:bodyPr lIns="90488" tIns="0" rIns="90488" bIns="44450"/>
          <a:lstStyle/>
          <a:p>
            <a:pPr marL="342900" indent="-342900">
              <a:spcAft>
                <a:spcPts val="1200"/>
              </a:spcAft>
              <a:buFontTx/>
              <a:buChar char="•"/>
            </a:pPr>
            <a:r>
              <a:rPr lang="en-US" sz="2400" b="1" dirty="0">
                <a:cs typeface="Times New Roman" pitchFamily="18" charset="0"/>
              </a:rPr>
              <a:t>Computer crime</a:t>
            </a:r>
          </a:p>
          <a:p>
            <a:pPr marL="800100" lvl="1" indent="-342900">
              <a:spcAft>
                <a:spcPts val="1200"/>
              </a:spcAft>
              <a:buFontTx/>
              <a:buChar char="•"/>
            </a:pPr>
            <a:r>
              <a:rPr lang="en-US" sz="2400" dirty="0">
                <a:cs typeface="Times New Roman" pitchFamily="18" charset="0"/>
              </a:rPr>
              <a:t>D</a:t>
            </a:r>
            <a:r>
              <a:rPr lang="en-US" sz="2400" dirty="0"/>
              <a:t>efined as “any violations of criminal law that involve a knowledge of computer technology for their perpetration, investigation, or prosecution”</a:t>
            </a:r>
          </a:p>
          <a:p>
            <a:pPr marL="800100" lvl="1" indent="-342900">
              <a:spcAft>
                <a:spcPts val="1200"/>
              </a:spcAft>
              <a:buFontTx/>
              <a:buChar char="•"/>
            </a:pPr>
            <a:r>
              <a:rPr lang="en-US" sz="2400" b="1" dirty="0">
                <a:cs typeface="Times New Roman" pitchFamily="18" charset="0"/>
              </a:rPr>
              <a:t>Computer may be target of crime:</a:t>
            </a:r>
          </a:p>
          <a:p>
            <a:pPr marL="1257300" lvl="2" indent="-342900">
              <a:spcAft>
                <a:spcPts val="1200"/>
              </a:spcAft>
              <a:buFontTx/>
              <a:buChar char="•"/>
            </a:pPr>
            <a:r>
              <a:rPr lang="en-US" sz="2400" dirty="0">
                <a:cs typeface="Times New Roman" pitchFamily="18" charset="0"/>
              </a:rPr>
              <a:t>Breaching confidentiality of protected computerized data</a:t>
            </a:r>
          </a:p>
          <a:p>
            <a:pPr marL="1257300" lvl="2" indent="-342900">
              <a:spcAft>
                <a:spcPts val="1200"/>
              </a:spcAft>
              <a:buFontTx/>
              <a:buChar char="•"/>
            </a:pPr>
            <a:r>
              <a:rPr lang="en-US" sz="2400" dirty="0">
                <a:cs typeface="Times New Roman" pitchFamily="18" charset="0"/>
              </a:rPr>
              <a:t>Accessing a computer system without authority</a:t>
            </a:r>
          </a:p>
          <a:p>
            <a:pPr marL="800100" lvl="1" indent="-342900">
              <a:spcAft>
                <a:spcPts val="1200"/>
              </a:spcAft>
              <a:buFontTx/>
              <a:buChar char="•"/>
            </a:pPr>
            <a:r>
              <a:rPr lang="en-US" sz="2400" b="1" dirty="0">
                <a:cs typeface="Times New Roman" pitchFamily="18" charset="0"/>
              </a:rPr>
              <a:t>Computer may be instrument of crime:</a:t>
            </a:r>
          </a:p>
          <a:p>
            <a:pPr marL="1257300" lvl="2" indent="-342900">
              <a:spcAft>
                <a:spcPts val="1200"/>
              </a:spcAft>
              <a:buFontTx/>
              <a:buChar char="•"/>
            </a:pPr>
            <a:r>
              <a:rPr lang="en-US" sz="2400" dirty="0">
                <a:cs typeface="Times New Roman" pitchFamily="18" charset="0"/>
              </a:rPr>
              <a:t>Theft of trade secrets</a:t>
            </a:r>
          </a:p>
          <a:p>
            <a:pPr marL="1257300" lvl="2" indent="-342900">
              <a:spcAft>
                <a:spcPts val="1200"/>
              </a:spcAft>
              <a:buFontTx/>
              <a:buChar char="•"/>
            </a:pPr>
            <a:r>
              <a:rPr lang="en-US" sz="2400" dirty="0">
                <a:cs typeface="Times New Roman" pitchFamily="18" charset="0"/>
              </a:rPr>
              <a:t>Using e-mail for threats or harassment</a:t>
            </a:r>
          </a:p>
          <a:p>
            <a:pPr marL="800100" lvl="1" indent="-342900">
              <a:spcAft>
                <a:spcPts val="500"/>
              </a:spcAft>
              <a:buFontTx/>
              <a:buChar char="•"/>
            </a:pPr>
            <a:endParaRPr lang="en-US" sz="2000" dirty="0">
              <a:cs typeface="Times New Roman" pitchFamily="18"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ChangeArrowheads="1"/>
          </p:cNvSpPr>
          <p:nvPr/>
        </p:nvSpPr>
        <p:spPr bwMode="auto">
          <a:xfrm>
            <a:off x="533400" y="457200"/>
            <a:ext cx="7772400" cy="523220"/>
          </a:xfrm>
          <a:prstGeom prst="rect">
            <a:avLst/>
          </a:prstGeom>
          <a:noFill/>
          <a:ln w="9525">
            <a:noFill/>
            <a:miter lim="800000"/>
            <a:headEnd/>
            <a:tailEnd/>
          </a:ln>
          <a:effectLst/>
        </p:spPr>
        <p:txBody>
          <a:bodyPr>
            <a:spAutoFit/>
          </a:bodyPr>
          <a:lstStyle/>
          <a:p>
            <a:pPr algn="ctr">
              <a:defRPr/>
            </a:pPr>
            <a:r>
              <a:rPr lang="en-US" sz="2800" b="1" dirty="0">
                <a:solidFill>
                  <a:srgbClr val="9F0F10"/>
                </a:solidFill>
                <a:effectLst>
                  <a:outerShdw blurRad="38100" dist="38100" dir="2700000" algn="tl">
                    <a:srgbClr val="C0C0C0"/>
                  </a:outerShdw>
                </a:effectLst>
                <a:cs typeface="Times New Roman" charset="0"/>
              </a:rPr>
              <a:t>Hackers and Computer Crime</a:t>
            </a:r>
          </a:p>
        </p:txBody>
      </p:sp>
      <p:sp>
        <p:nvSpPr>
          <p:cNvPr id="17413" name="Rectangle 11"/>
          <p:cNvSpPr>
            <a:spLocks noChangeArrowheads="1"/>
          </p:cNvSpPr>
          <p:nvPr/>
        </p:nvSpPr>
        <p:spPr bwMode="auto">
          <a:xfrm>
            <a:off x="381000" y="1219200"/>
            <a:ext cx="8001000" cy="1752600"/>
          </a:xfrm>
          <a:prstGeom prst="rect">
            <a:avLst/>
          </a:prstGeom>
          <a:noFill/>
          <a:ln w="12700">
            <a:noFill/>
            <a:miter lim="800000"/>
            <a:headEnd/>
            <a:tailEnd/>
          </a:ln>
        </p:spPr>
        <p:txBody>
          <a:bodyPr lIns="90488" tIns="0" rIns="90488" bIns="44450"/>
          <a:lstStyle/>
          <a:p>
            <a:pPr marL="342900" indent="-342900">
              <a:spcAft>
                <a:spcPts val="1200"/>
              </a:spcAft>
              <a:buFontTx/>
              <a:buChar char="•"/>
            </a:pPr>
            <a:r>
              <a:rPr lang="en-US" sz="2400" b="1" dirty="0" smtClean="0">
                <a:cs typeface="Times New Roman" pitchFamily="18" charset="0"/>
              </a:rPr>
              <a:t>Sniffer / Packet sniffer</a:t>
            </a:r>
            <a:endParaRPr lang="en-US" sz="2400" b="1" dirty="0">
              <a:cs typeface="Times New Roman" pitchFamily="18" charset="0"/>
            </a:endParaRPr>
          </a:p>
          <a:p>
            <a:pPr marL="800100" lvl="1" indent="-342900">
              <a:spcAft>
                <a:spcPts val="1200"/>
              </a:spcAft>
              <a:buFontTx/>
              <a:buChar char="•"/>
            </a:pPr>
            <a:r>
              <a:rPr lang="en-US" sz="2400" dirty="0">
                <a:cs typeface="Times New Roman" pitchFamily="18" charset="0"/>
              </a:rPr>
              <a:t>E</a:t>
            </a:r>
            <a:r>
              <a:rPr lang="en-US" sz="2400" dirty="0"/>
              <a:t>avesdropping program that monitors information traveling over network</a:t>
            </a:r>
          </a:p>
          <a:p>
            <a:pPr marL="800100" lvl="1" indent="-342900">
              <a:spcAft>
                <a:spcPts val="1200"/>
              </a:spcAft>
              <a:buFontTx/>
              <a:buChar char="•"/>
            </a:pPr>
            <a:r>
              <a:rPr lang="en-US" sz="2400" dirty="0"/>
              <a:t>Enables hackers to steal proprietary information such as e-mail, company files, and so </a:t>
            </a:r>
            <a:r>
              <a:rPr lang="en-US" sz="2400" dirty="0" smtClean="0"/>
              <a:t>on</a:t>
            </a:r>
          </a:p>
          <a:p>
            <a:pPr marL="1257300" lvl="2" indent="-342900">
              <a:spcAft>
                <a:spcPts val="1200"/>
              </a:spcAft>
              <a:buFontTx/>
              <a:buChar char="•"/>
            </a:pPr>
            <a:r>
              <a:rPr lang="en-US" sz="2400" dirty="0" smtClean="0"/>
              <a:t>use your debit card information to purchase items illegally.</a:t>
            </a:r>
          </a:p>
          <a:p>
            <a:pPr marL="1257300" lvl="2" indent="-342900">
              <a:spcAft>
                <a:spcPts val="1200"/>
              </a:spcAft>
              <a:buFontTx/>
              <a:buChar char="•"/>
            </a:pPr>
            <a:r>
              <a:rPr lang="en-US" sz="2400" dirty="0" smtClean="0"/>
              <a:t>steal your logon and passwords for various accounts.</a:t>
            </a:r>
          </a:p>
          <a:p>
            <a:pPr marL="1257300" lvl="2" indent="-342900">
              <a:spcAft>
                <a:spcPts val="1200"/>
              </a:spcAft>
              <a:buFontTx/>
              <a:buChar char="•"/>
            </a:pPr>
            <a:r>
              <a:rPr lang="en-US" sz="2400" dirty="0" smtClean="0"/>
              <a:t>assume your identity.</a:t>
            </a:r>
          </a:p>
          <a:p>
            <a:pPr marL="800100" lvl="1" indent="-342900">
              <a:spcAft>
                <a:spcPts val="1200"/>
              </a:spcAft>
            </a:pPr>
            <a:endParaRPr lang="en-US" sz="2400"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bwMode="auto">
          <a:noFill/>
          <a:ln>
            <a:miter lim="800000"/>
            <a:headEnd/>
            <a:tailEnd/>
          </a:ln>
        </p:spPr>
        <p:txBody>
          <a:bodyPr/>
          <a:lstStyle/>
          <a:p>
            <a:r>
              <a:rPr lang="en-US"/>
              <a:t>1-</a:t>
            </a:r>
            <a:fld id="{775FF671-EEB3-41F4-8F4C-9C0A64261CC1}" type="slidenum">
              <a:rPr lang="en-US"/>
              <a:pPr/>
              <a:t>2</a:t>
            </a:fld>
            <a:endParaRPr lang="en-US"/>
          </a:p>
        </p:txBody>
      </p:sp>
      <p:sp>
        <p:nvSpPr>
          <p:cNvPr id="8195" name="Rectangle 2"/>
          <p:cNvSpPr>
            <a:spLocks noGrp="1"/>
          </p:cNvSpPr>
          <p:nvPr>
            <p:ph type="title"/>
          </p:nvPr>
        </p:nvSpPr>
        <p:spPr/>
        <p:txBody>
          <a:bodyPr/>
          <a:lstStyle/>
          <a:p>
            <a:r>
              <a:rPr lang="en-US" smtClean="0">
                <a:latin typeface="Trebuchet MS" pitchFamily="-105" charset="0"/>
                <a:ea typeface="ヒラギノ角ゴ Pro W3" pitchFamily="-105" charset="-128"/>
              </a:rPr>
              <a:t>Learning Objectives</a:t>
            </a:r>
          </a:p>
        </p:txBody>
      </p:sp>
      <p:sp>
        <p:nvSpPr>
          <p:cNvPr id="8196" name="Rectangle 3"/>
          <p:cNvSpPr>
            <a:spLocks noGrp="1"/>
          </p:cNvSpPr>
          <p:nvPr>
            <p:ph type="body" idx="1"/>
          </p:nvPr>
        </p:nvSpPr>
        <p:spPr>
          <a:xfrm>
            <a:off x="457200" y="1371600"/>
            <a:ext cx="8229600" cy="4724400"/>
          </a:xfrm>
        </p:spPr>
        <p:txBody>
          <a:bodyPr>
            <a:normAutofit fontScale="92500" lnSpcReduction="10000"/>
          </a:bodyPr>
          <a:lstStyle/>
          <a:p>
            <a:pPr>
              <a:spcBef>
                <a:spcPct val="50000"/>
              </a:spcBef>
            </a:pPr>
            <a:r>
              <a:rPr lang="en-US" dirty="0" smtClean="0">
                <a:latin typeface="Trebuchet MS" pitchFamily="-105" charset="0"/>
                <a:ea typeface="ヒラギノ角ゴ Pro W3" pitchFamily="-105" charset="-128"/>
              </a:rPr>
              <a:t>Security breaches are on the rise</a:t>
            </a:r>
          </a:p>
          <a:p>
            <a:pPr>
              <a:spcBef>
                <a:spcPct val="50000"/>
              </a:spcBef>
            </a:pPr>
            <a:r>
              <a:rPr lang="en-US" dirty="0" smtClean="0">
                <a:latin typeface="Trebuchet MS" pitchFamily="-105" charset="0"/>
                <a:ea typeface="ヒラギノ角ゴ Pro W3" pitchFamily="-105" charset="-128"/>
              </a:rPr>
              <a:t>Understand the potentially damaging impact of security breaches</a:t>
            </a:r>
          </a:p>
          <a:p>
            <a:pPr>
              <a:spcBef>
                <a:spcPct val="50000"/>
              </a:spcBef>
            </a:pPr>
            <a:r>
              <a:rPr lang="en-US" dirty="0" smtClean="0">
                <a:latin typeface="Trebuchet MS" pitchFamily="-105" charset="0"/>
                <a:ea typeface="ヒラギノ角ゴ Pro W3" pitchFamily="-105" charset="-128"/>
              </a:rPr>
              <a:t>Security must be made a top organizational priority</a:t>
            </a:r>
          </a:p>
          <a:p>
            <a:pPr>
              <a:spcBef>
                <a:spcPct val="50000"/>
              </a:spcBef>
            </a:pPr>
            <a:r>
              <a:rPr lang="en-US" dirty="0" smtClean="0">
                <a:latin typeface="Trebuchet MS" pitchFamily="-105" charset="0"/>
                <a:ea typeface="ヒラギノ角ゴ Pro W3" pitchFamily="-105" charset="-128"/>
              </a:rPr>
              <a:t>Understand the source and motivation of those initiating information security attacks</a:t>
            </a:r>
          </a:p>
          <a:p>
            <a:pPr>
              <a:spcBef>
                <a:spcPct val="50000"/>
              </a:spcBef>
            </a:pPr>
            <a:r>
              <a:rPr lang="en-US" dirty="0" smtClean="0">
                <a:latin typeface="Trebuchet MS" pitchFamily="-105" charset="0"/>
                <a:ea typeface="ヒラギノ角ゴ Pro W3" pitchFamily="-105" charset="-128"/>
              </a:rPr>
              <a:t>Recognize the potential entry points for security compromise</a:t>
            </a:r>
          </a:p>
          <a:p>
            <a:pPr>
              <a:spcBef>
                <a:spcPct val="50000"/>
              </a:spcBef>
            </a:pPr>
            <a:endParaRPr lang="en-US" dirty="0" smtClean="0">
              <a:latin typeface="Trebuchet MS" pitchFamily="-105" charset="0"/>
              <a:ea typeface="ヒラギノ角ゴ Pro W3" pitchFamily="-105" charset="-128"/>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ChangeArrowheads="1"/>
          </p:cNvSpPr>
          <p:nvPr/>
        </p:nvSpPr>
        <p:spPr bwMode="auto">
          <a:xfrm>
            <a:off x="381000" y="152400"/>
            <a:ext cx="7772400" cy="461665"/>
          </a:xfrm>
          <a:prstGeom prst="rect">
            <a:avLst/>
          </a:prstGeom>
          <a:noFill/>
          <a:ln w="9525">
            <a:noFill/>
            <a:miter lim="800000"/>
            <a:headEnd/>
            <a:tailEnd/>
          </a:ln>
          <a:effectLst/>
        </p:spPr>
        <p:txBody>
          <a:bodyPr>
            <a:spAutoFit/>
          </a:bodyPr>
          <a:lstStyle/>
          <a:p>
            <a:pPr algn="ctr">
              <a:defRPr/>
            </a:pPr>
            <a:r>
              <a:rPr lang="en-US" sz="2400" b="1" dirty="0">
                <a:solidFill>
                  <a:srgbClr val="9F0F10"/>
                </a:solidFill>
                <a:effectLst>
                  <a:outerShdw blurRad="38100" dist="38100" dir="2700000" algn="tl">
                    <a:srgbClr val="C0C0C0"/>
                  </a:outerShdw>
                </a:effectLst>
                <a:cs typeface="Times New Roman" charset="0"/>
              </a:rPr>
              <a:t>Hackers and Computer Crime</a:t>
            </a:r>
          </a:p>
        </p:txBody>
      </p:sp>
      <p:sp>
        <p:nvSpPr>
          <p:cNvPr id="18437" name="Rectangle 11"/>
          <p:cNvSpPr>
            <a:spLocks noChangeArrowheads="1"/>
          </p:cNvSpPr>
          <p:nvPr/>
        </p:nvSpPr>
        <p:spPr bwMode="auto">
          <a:xfrm>
            <a:off x="381000" y="1219200"/>
            <a:ext cx="8001000" cy="5181600"/>
          </a:xfrm>
          <a:prstGeom prst="rect">
            <a:avLst/>
          </a:prstGeom>
          <a:noFill/>
          <a:ln w="12700">
            <a:noFill/>
            <a:miter lim="800000"/>
            <a:headEnd/>
            <a:tailEnd/>
          </a:ln>
        </p:spPr>
        <p:txBody>
          <a:bodyPr lIns="90488" tIns="0" rIns="90488" bIns="44450"/>
          <a:lstStyle/>
          <a:p>
            <a:pPr marL="342900" indent="-342900">
              <a:spcAft>
                <a:spcPts val="1200"/>
              </a:spcAft>
              <a:buFontTx/>
              <a:buChar char="•"/>
            </a:pPr>
            <a:r>
              <a:rPr lang="en-US" sz="2400" b="1" dirty="0">
                <a:cs typeface="Times New Roman" pitchFamily="18" charset="0"/>
              </a:rPr>
              <a:t>Denial-of-service attacks (</a:t>
            </a:r>
            <a:r>
              <a:rPr lang="en-US" sz="2400" b="1" dirty="0" err="1">
                <a:cs typeface="Times New Roman" pitchFamily="18" charset="0"/>
              </a:rPr>
              <a:t>DoS</a:t>
            </a:r>
            <a:r>
              <a:rPr lang="en-US" sz="2400" b="1" dirty="0">
                <a:cs typeface="Times New Roman" pitchFamily="18" charset="0"/>
              </a:rPr>
              <a:t>)</a:t>
            </a:r>
          </a:p>
          <a:p>
            <a:pPr marL="800100" lvl="1" indent="-342900">
              <a:spcAft>
                <a:spcPts val="1200"/>
              </a:spcAft>
              <a:buFontTx/>
              <a:buChar char="•"/>
            </a:pPr>
            <a:r>
              <a:rPr lang="en-US" sz="2800" dirty="0">
                <a:cs typeface="Times New Roman" pitchFamily="18" charset="0"/>
              </a:rPr>
              <a:t>F</a:t>
            </a:r>
            <a:r>
              <a:rPr lang="en-US" sz="2800" dirty="0"/>
              <a:t>looding server with thousands of false requests to crash the network</a:t>
            </a:r>
            <a:r>
              <a:rPr lang="en-US" sz="2400" dirty="0"/>
              <a:t>.</a:t>
            </a:r>
            <a:endParaRPr lang="en-US" sz="2400" b="1" dirty="0">
              <a:cs typeface="Times New Roman" pitchFamily="18" charset="0"/>
            </a:endParaRPr>
          </a:p>
          <a:p>
            <a:pPr marL="342900" indent="-342900">
              <a:spcAft>
                <a:spcPts val="1200"/>
              </a:spcAft>
              <a:buFontTx/>
              <a:buChar char="•"/>
            </a:pPr>
            <a:r>
              <a:rPr lang="en-US" sz="2400" b="1" dirty="0">
                <a:cs typeface="Times New Roman" pitchFamily="18" charset="0"/>
              </a:rPr>
              <a:t>Distributed denial-of-service attacks (</a:t>
            </a:r>
            <a:r>
              <a:rPr lang="en-US" sz="2400" b="1" dirty="0" err="1">
                <a:cs typeface="Times New Roman" pitchFamily="18" charset="0"/>
              </a:rPr>
              <a:t>DDoS</a:t>
            </a:r>
            <a:r>
              <a:rPr lang="en-US" sz="2400" b="1" dirty="0">
                <a:cs typeface="Times New Roman" pitchFamily="18" charset="0"/>
              </a:rPr>
              <a:t>)</a:t>
            </a:r>
          </a:p>
          <a:p>
            <a:pPr marL="800100" lvl="1" indent="-342900">
              <a:spcAft>
                <a:spcPts val="1200"/>
              </a:spcAft>
              <a:buFontTx/>
              <a:buChar char="•"/>
            </a:pPr>
            <a:r>
              <a:rPr lang="en-US" sz="2800" dirty="0">
                <a:cs typeface="Times New Roman" pitchFamily="18" charset="0"/>
              </a:rPr>
              <a:t>Us</a:t>
            </a:r>
            <a:r>
              <a:rPr lang="en-US" sz="2800" dirty="0"/>
              <a:t>e of numerous computers to launch a </a:t>
            </a:r>
            <a:r>
              <a:rPr lang="en-US" sz="2800" dirty="0" err="1"/>
              <a:t>DoS</a:t>
            </a:r>
            <a:endParaRPr lang="en-US" sz="2800" dirty="0"/>
          </a:p>
          <a:p>
            <a:pPr marL="800100" lvl="1" indent="-342900">
              <a:spcAft>
                <a:spcPts val="1200"/>
              </a:spcAft>
              <a:buFontTx/>
              <a:buChar char="•"/>
            </a:pPr>
            <a:r>
              <a:rPr lang="en-US" sz="2800" b="1" dirty="0" err="1">
                <a:cs typeface="Times New Roman" pitchFamily="18" charset="0"/>
              </a:rPr>
              <a:t>Botnets</a:t>
            </a:r>
            <a:endParaRPr lang="en-US" sz="2800" b="1" dirty="0">
              <a:cs typeface="Times New Roman" pitchFamily="18" charset="0"/>
            </a:endParaRPr>
          </a:p>
          <a:p>
            <a:pPr marL="1257300" lvl="2" indent="-342900">
              <a:spcAft>
                <a:spcPts val="1200"/>
              </a:spcAft>
              <a:buFontTx/>
              <a:buChar char="•"/>
            </a:pPr>
            <a:r>
              <a:rPr lang="en-US" sz="2400" dirty="0">
                <a:cs typeface="Times New Roman" pitchFamily="18" charset="0"/>
              </a:rPr>
              <a:t>Networks of “zombie” PCs infiltrated by </a:t>
            </a:r>
            <a:r>
              <a:rPr lang="en-US" sz="2400" dirty="0" err="1">
                <a:cs typeface="Times New Roman" pitchFamily="18" charset="0"/>
              </a:rPr>
              <a:t>bot</a:t>
            </a:r>
            <a:r>
              <a:rPr lang="en-US" sz="2400" dirty="0">
                <a:cs typeface="Times New Roman" pitchFamily="18" charset="0"/>
              </a:rPr>
              <a:t> </a:t>
            </a:r>
            <a:r>
              <a:rPr lang="en-US" sz="2400" dirty="0" smtClean="0">
                <a:cs typeface="Times New Roman" pitchFamily="18" charset="0"/>
              </a:rPr>
              <a:t>malware</a:t>
            </a:r>
          </a:p>
          <a:p>
            <a:pPr marL="1257300" lvl="2" indent="-342900">
              <a:spcAft>
                <a:spcPts val="1200"/>
              </a:spcAft>
              <a:buFontTx/>
              <a:buChar char="•"/>
            </a:pPr>
            <a:r>
              <a:rPr lang="en-US" sz="2400" dirty="0" smtClean="0">
                <a:cs typeface="Times New Roman" pitchFamily="18" charset="0"/>
              </a:rPr>
              <a:t>Zombie PCs used to initiate </a:t>
            </a:r>
            <a:r>
              <a:rPr lang="en-US" sz="2400" dirty="0" err="1" smtClean="0">
                <a:cs typeface="Times New Roman" pitchFamily="18" charset="0"/>
              </a:rPr>
              <a:t>DDoS</a:t>
            </a:r>
            <a:r>
              <a:rPr lang="en-US" sz="2400" dirty="0" smtClean="0">
                <a:cs typeface="Times New Roman" pitchFamily="18" charset="0"/>
              </a:rPr>
              <a:t> attacks</a:t>
            </a:r>
          </a:p>
          <a:p>
            <a:pPr marL="1257300" lvl="2" indent="-342900">
              <a:spcAft>
                <a:spcPts val="1200"/>
              </a:spcAft>
              <a:buFontTx/>
              <a:buChar char="•"/>
            </a:pPr>
            <a:r>
              <a:rPr lang="en-US" sz="2400" dirty="0" smtClean="0">
                <a:ea typeface="ヒラギノ角ゴ Pro W3" pitchFamily="-105" charset="-128"/>
              </a:rPr>
              <a:t>Extortionists might leverage </a:t>
            </a:r>
            <a:r>
              <a:rPr lang="en-US" sz="2400" dirty="0" err="1" smtClean="0">
                <a:ea typeface="ヒラギノ角ゴ Pro W3" pitchFamily="-105" charset="-128"/>
              </a:rPr>
              <a:t>botnets</a:t>
            </a:r>
            <a:r>
              <a:rPr lang="en-US" sz="2400" dirty="0" smtClean="0">
                <a:ea typeface="ヒラギノ角ゴ Pro W3" pitchFamily="-105" charset="-128"/>
              </a:rPr>
              <a:t> or hacked data to demand payment to avoid retribution</a:t>
            </a:r>
            <a:endParaRPr lang="en-US" sz="2800" dirty="0" smtClean="0">
              <a:ea typeface="ヒラギノ角ゴ Pro W3" pitchFamily="-105" charset="-128"/>
            </a:endParaRPr>
          </a:p>
          <a:p>
            <a:pPr marL="1257300" lvl="2" indent="-342900">
              <a:spcAft>
                <a:spcPts val="1200"/>
              </a:spcAft>
              <a:buFontTx/>
              <a:buChar char="•"/>
            </a:pPr>
            <a:endParaRPr lang="en-US" sz="2800" dirty="0">
              <a:cs typeface="Times New Roman" pitchFamily="18"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ChangeArrowheads="1"/>
          </p:cNvSpPr>
          <p:nvPr/>
        </p:nvSpPr>
        <p:spPr bwMode="auto">
          <a:xfrm>
            <a:off x="685800" y="0"/>
            <a:ext cx="7772400" cy="461665"/>
          </a:xfrm>
          <a:prstGeom prst="rect">
            <a:avLst/>
          </a:prstGeom>
          <a:noFill/>
          <a:ln w="9525">
            <a:noFill/>
            <a:miter lim="800000"/>
            <a:headEnd/>
            <a:tailEnd/>
          </a:ln>
          <a:effectLst/>
        </p:spPr>
        <p:txBody>
          <a:bodyPr>
            <a:spAutoFit/>
          </a:bodyPr>
          <a:lstStyle/>
          <a:p>
            <a:pPr algn="ctr">
              <a:defRPr/>
            </a:pPr>
            <a:r>
              <a:rPr lang="en-US" sz="2400" b="1" dirty="0">
                <a:solidFill>
                  <a:srgbClr val="9F0F10"/>
                </a:solidFill>
                <a:effectLst>
                  <a:outerShdw blurRad="38100" dist="38100" dir="2700000" algn="tl">
                    <a:srgbClr val="C0C0C0"/>
                  </a:outerShdw>
                </a:effectLst>
                <a:cs typeface="Times New Roman" charset="0"/>
              </a:rPr>
              <a:t>Hackers and Computer Crime</a:t>
            </a:r>
          </a:p>
        </p:txBody>
      </p:sp>
      <p:sp>
        <p:nvSpPr>
          <p:cNvPr id="20485" name="Rectangle 11"/>
          <p:cNvSpPr>
            <a:spLocks noChangeArrowheads="1"/>
          </p:cNvSpPr>
          <p:nvPr/>
        </p:nvSpPr>
        <p:spPr bwMode="auto">
          <a:xfrm>
            <a:off x="304800" y="457200"/>
            <a:ext cx="8534400" cy="4038600"/>
          </a:xfrm>
          <a:prstGeom prst="rect">
            <a:avLst/>
          </a:prstGeom>
          <a:noFill/>
          <a:ln w="12700">
            <a:noFill/>
            <a:miter lim="800000"/>
            <a:headEnd/>
            <a:tailEnd/>
          </a:ln>
        </p:spPr>
        <p:txBody>
          <a:bodyPr lIns="90488" tIns="0" rIns="90488" bIns="44450"/>
          <a:lstStyle/>
          <a:p>
            <a:pPr marL="342900" indent="-342900">
              <a:spcAft>
                <a:spcPts val="1200"/>
              </a:spcAft>
              <a:buFontTx/>
              <a:buChar char="•"/>
            </a:pPr>
            <a:r>
              <a:rPr lang="en-US" sz="2000" b="1" dirty="0">
                <a:cs typeface="Times New Roman" pitchFamily="18" charset="0"/>
              </a:rPr>
              <a:t>Identity theft</a:t>
            </a:r>
          </a:p>
          <a:p>
            <a:pPr marL="800100" lvl="1" indent="-342900">
              <a:spcAft>
                <a:spcPts val="1200"/>
              </a:spcAft>
              <a:buFontTx/>
              <a:buChar char="•"/>
            </a:pPr>
            <a:r>
              <a:rPr lang="en-US" sz="2400" dirty="0">
                <a:cs typeface="Times New Roman" pitchFamily="18" charset="0"/>
              </a:rPr>
              <a:t>Theft of </a:t>
            </a:r>
            <a:r>
              <a:rPr lang="en-US" sz="2400" dirty="0"/>
              <a:t>personal information (social security id, driver’s license, or credit card numbers) to impersonate someone else</a:t>
            </a:r>
            <a:endParaRPr lang="en-US" sz="2400" b="1" dirty="0">
              <a:cs typeface="Times New Roman" pitchFamily="18" charset="0"/>
            </a:endParaRPr>
          </a:p>
          <a:p>
            <a:pPr marL="342900" indent="-342900">
              <a:spcAft>
                <a:spcPts val="1200"/>
              </a:spcAft>
              <a:buFontTx/>
              <a:buChar char="•"/>
            </a:pPr>
            <a:r>
              <a:rPr lang="en-US" sz="2000" b="1" dirty="0" smtClean="0">
                <a:cs typeface="Times New Roman" pitchFamily="18" charset="0"/>
              </a:rPr>
              <a:t>Phishing – </a:t>
            </a:r>
            <a:r>
              <a:rPr lang="en-US" sz="2000" i="1" dirty="0" smtClean="0">
                <a:cs typeface="Times New Roman" pitchFamily="18" charset="0"/>
              </a:rPr>
              <a:t>perpetrates</a:t>
            </a:r>
            <a:r>
              <a:rPr lang="en-US" sz="2000" b="1" i="1" dirty="0" smtClean="0">
                <a:cs typeface="Times New Roman" pitchFamily="18" charset="0"/>
              </a:rPr>
              <a:t> </a:t>
            </a:r>
            <a:r>
              <a:rPr lang="en-US" sz="2000" i="1" dirty="0" smtClean="0"/>
              <a:t>a majority of online credit card fraud </a:t>
            </a:r>
            <a:endParaRPr lang="en-US" sz="2000" b="1" i="1" dirty="0">
              <a:cs typeface="Times New Roman" pitchFamily="18" charset="0"/>
            </a:endParaRPr>
          </a:p>
          <a:p>
            <a:pPr marL="800100" lvl="1" indent="-342900">
              <a:buFontTx/>
              <a:buChar char="•"/>
            </a:pPr>
            <a:r>
              <a:rPr lang="en-US" sz="2400" dirty="0" smtClean="0">
                <a:cs typeface="Times New Roman" pitchFamily="18" charset="0"/>
              </a:rPr>
              <a:t>S</a:t>
            </a:r>
            <a:r>
              <a:rPr lang="en-US" sz="2400" dirty="0" smtClean="0"/>
              <a:t>etting up fake Web sites or sending e-mail messages that look like legitimate businesses to ask users for confidential personal data</a:t>
            </a:r>
          </a:p>
          <a:p>
            <a:pPr lvl="2">
              <a:buFont typeface="Arial" pitchFamily="34" charset="0"/>
              <a:buChar char="•"/>
            </a:pPr>
            <a:r>
              <a:rPr lang="en-US" dirty="0" smtClean="0">
                <a:latin typeface="Trebuchet MS" pitchFamily="-105" charset="0"/>
                <a:ea typeface="ヒラギノ角ゴ Pro W3" pitchFamily="-105" charset="-128"/>
              </a:rPr>
              <a:t>Requests to reset passwords</a:t>
            </a:r>
          </a:p>
          <a:p>
            <a:pPr lvl="2">
              <a:buFont typeface="Arial" pitchFamily="34" charset="0"/>
              <a:buChar char="•"/>
            </a:pPr>
            <a:r>
              <a:rPr lang="en-US" dirty="0" smtClean="0">
                <a:latin typeface="Trebuchet MS" pitchFamily="-105" charset="0"/>
                <a:ea typeface="ヒラギノ角ゴ Pro W3" pitchFamily="-105" charset="-128"/>
              </a:rPr>
              <a:t>Requests to update information</a:t>
            </a:r>
          </a:p>
          <a:p>
            <a:pPr lvl="2">
              <a:buFont typeface="Arial" pitchFamily="34" charset="0"/>
              <a:buChar char="•"/>
            </a:pPr>
            <a:r>
              <a:rPr lang="en-US" dirty="0" smtClean="0">
                <a:latin typeface="Trebuchet MS" pitchFamily="-105" charset="0"/>
                <a:ea typeface="ヒラギノ角ゴ Pro W3" pitchFamily="-105" charset="-128"/>
              </a:rPr>
              <a:t>Requests to download malware</a:t>
            </a:r>
            <a:br>
              <a:rPr lang="en-US" dirty="0" smtClean="0">
                <a:latin typeface="Trebuchet MS" pitchFamily="-105" charset="0"/>
                <a:ea typeface="ヒラギノ角ゴ Pro W3" pitchFamily="-105" charset="-128"/>
              </a:rPr>
            </a:br>
            <a:endParaRPr lang="en-US" dirty="0" smtClean="0">
              <a:latin typeface="Trebuchet MS" pitchFamily="-105" charset="0"/>
              <a:ea typeface="ヒラギノ角ゴ Pro W3" pitchFamily="-105" charset="-128"/>
            </a:endParaRPr>
          </a:p>
          <a:p>
            <a:pPr marL="342900" indent="-342900">
              <a:spcAft>
                <a:spcPts val="1200"/>
              </a:spcAft>
              <a:buFontTx/>
              <a:buChar char="•"/>
            </a:pPr>
            <a:r>
              <a:rPr lang="en-US" sz="2000" b="1" dirty="0" smtClean="0">
                <a:cs typeface="Times New Roman" pitchFamily="18" charset="0"/>
              </a:rPr>
              <a:t>Evil twins (wireless version of phishing)</a:t>
            </a:r>
          </a:p>
          <a:p>
            <a:pPr marL="800100" lvl="1" indent="-342900">
              <a:spcAft>
                <a:spcPts val="1200"/>
              </a:spcAft>
              <a:buFontTx/>
              <a:buChar char="•"/>
            </a:pPr>
            <a:r>
              <a:rPr lang="en-US" sz="2000" dirty="0" smtClean="0"/>
              <a:t>Bogus wireless network access points that look legitimate to users</a:t>
            </a:r>
            <a:endParaRPr lang="en-US" sz="2000" b="1" dirty="0" smtClean="0">
              <a:cs typeface="Times New Roman" pitchFamily="18" charset="0"/>
            </a:endParaRPr>
          </a:p>
          <a:p>
            <a:pPr marL="800100" lvl="1" indent="-342900">
              <a:spcAft>
                <a:spcPts val="1200"/>
              </a:spcAft>
              <a:buFontTx/>
              <a:buChar char="•"/>
            </a:pPr>
            <a:r>
              <a:rPr lang="en-US" sz="2000" dirty="0" smtClean="0">
                <a:cs typeface="Times New Roman" pitchFamily="18" charset="0"/>
              </a:rPr>
              <a:t>P</a:t>
            </a:r>
            <a:r>
              <a:rPr lang="en-US" sz="2000" dirty="0" smtClean="0"/>
              <a:t>retend to offer trustworthy Wi-Fi connections to the Internet</a:t>
            </a:r>
          </a:p>
          <a:p>
            <a:pPr marL="800100" lvl="1" indent="-342900">
              <a:spcAft>
                <a:spcPts val="1200"/>
              </a:spcAft>
              <a:buFontTx/>
              <a:buChar char="•"/>
            </a:pPr>
            <a:r>
              <a:rPr lang="en-US" sz="2000" dirty="0" smtClean="0"/>
              <a:t>An attacker fools wireless users into connecting a laptop or mobile phone to a tainted hotspot by posing as a legitimate provider</a:t>
            </a:r>
            <a:endParaRPr lang="en-US" sz="2000" b="1" dirty="0" smtClean="0">
              <a:cs typeface="Times New Roman" pitchFamily="18" charset="0"/>
            </a:endParaRPr>
          </a:p>
          <a:p>
            <a:pPr lvl="2">
              <a:lnSpc>
                <a:spcPct val="130000"/>
              </a:lnSpc>
              <a:buFont typeface="Arial" pitchFamily="34" charset="0"/>
              <a:buChar char="•"/>
            </a:pPr>
            <a:endParaRPr lang="en-US" sz="2000" dirty="0" smtClean="0">
              <a:latin typeface="Trebuchet MS" pitchFamily="-105" charset="0"/>
              <a:ea typeface="ヒラギノ角ゴ Pro W3" pitchFamily="-105" charset="-128"/>
            </a:endParaRPr>
          </a:p>
          <a:p>
            <a:pPr marL="342900" indent="-342900">
              <a:spcBef>
                <a:spcPct val="50000"/>
              </a:spcBef>
            </a:pPr>
            <a:endParaRPr lang="en-US" b="1" dirty="0">
              <a:cs typeface="Times New Roman" pitchFamily="18"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ChangeArrowheads="1"/>
          </p:cNvSpPr>
          <p:nvPr/>
        </p:nvSpPr>
        <p:spPr bwMode="auto">
          <a:xfrm>
            <a:off x="762000" y="381000"/>
            <a:ext cx="7772400" cy="523220"/>
          </a:xfrm>
          <a:prstGeom prst="rect">
            <a:avLst/>
          </a:prstGeom>
          <a:noFill/>
          <a:ln w="9525">
            <a:noFill/>
            <a:miter lim="800000"/>
            <a:headEnd/>
            <a:tailEnd/>
          </a:ln>
          <a:effectLst/>
        </p:spPr>
        <p:txBody>
          <a:bodyPr>
            <a:spAutoFit/>
          </a:bodyPr>
          <a:lstStyle/>
          <a:p>
            <a:pPr algn="ctr">
              <a:defRPr/>
            </a:pPr>
            <a:r>
              <a:rPr lang="en-US" sz="2800" b="1" dirty="0">
                <a:solidFill>
                  <a:srgbClr val="9F0F10"/>
                </a:solidFill>
                <a:effectLst>
                  <a:outerShdw blurRad="38100" dist="38100" dir="2700000" algn="tl">
                    <a:srgbClr val="C0C0C0"/>
                  </a:outerShdw>
                </a:effectLst>
                <a:cs typeface="Times New Roman" charset="0"/>
              </a:rPr>
              <a:t>Hackers and Computer Crime</a:t>
            </a:r>
          </a:p>
        </p:txBody>
      </p:sp>
      <p:sp>
        <p:nvSpPr>
          <p:cNvPr id="21509" name="Rectangle 11"/>
          <p:cNvSpPr>
            <a:spLocks noChangeArrowheads="1"/>
          </p:cNvSpPr>
          <p:nvPr/>
        </p:nvSpPr>
        <p:spPr bwMode="auto">
          <a:xfrm>
            <a:off x="381000" y="913598"/>
            <a:ext cx="8534400" cy="4953000"/>
          </a:xfrm>
          <a:prstGeom prst="rect">
            <a:avLst/>
          </a:prstGeom>
          <a:noFill/>
          <a:ln w="12700">
            <a:noFill/>
            <a:miter lim="800000"/>
            <a:headEnd/>
            <a:tailEnd/>
          </a:ln>
        </p:spPr>
        <p:txBody>
          <a:bodyPr lIns="90488" tIns="0" rIns="90488" bIns="44450"/>
          <a:lstStyle/>
          <a:p>
            <a:pPr marL="342900" indent="-342900">
              <a:spcAft>
                <a:spcPts val="1200"/>
              </a:spcAft>
              <a:buFontTx/>
              <a:buChar char="•"/>
            </a:pPr>
            <a:r>
              <a:rPr lang="en-US" sz="2400" b="1" dirty="0" err="1" smtClean="0">
                <a:cs typeface="Times New Roman" pitchFamily="18" charset="0"/>
              </a:rPr>
              <a:t>Pharming</a:t>
            </a:r>
            <a:r>
              <a:rPr lang="en-US" sz="2400" b="1" dirty="0" smtClean="0">
                <a:cs typeface="Times New Roman" pitchFamily="18" charset="0"/>
              </a:rPr>
              <a:t>/ spoofing</a:t>
            </a:r>
          </a:p>
          <a:p>
            <a:pPr marL="800100" lvl="1" indent="-342900">
              <a:spcAft>
                <a:spcPts val="1200"/>
              </a:spcAft>
              <a:buFontTx/>
              <a:buChar char="•"/>
            </a:pPr>
            <a:r>
              <a:rPr lang="en-US" sz="2400" dirty="0" smtClean="0">
                <a:cs typeface="Times New Roman" pitchFamily="18" charset="0"/>
              </a:rPr>
              <a:t>R</a:t>
            </a:r>
            <a:r>
              <a:rPr lang="en-US" sz="2400" dirty="0" smtClean="0"/>
              <a:t>edirects users to a bogus Web page, even when individual types correct Web page address into his or her browser</a:t>
            </a:r>
            <a:endParaRPr lang="en-US" sz="2400" b="1" dirty="0" smtClean="0">
              <a:cs typeface="Times New Roman" pitchFamily="18" charset="0"/>
            </a:endParaRPr>
          </a:p>
          <a:p>
            <a:pPr marL="342900" indent="-342900">
              <a:spcAft>
                <a:spcPts val="1200"/>
              </a:spcAft>
              <a:buFontTx/>
              <a:buChar char="•"/>
            </a:pPr>
            <a:r>
              <a:rPr lang="en-US" sz="2400" b="1" dirty="0" smtClean="0">
                <a:cs typeface="Times New Roman" pitchFamily="18" charset="0"/>
              </a:rPr>
              <a:t>Click fraud</a:t>
            </a:r>
          </a:p>
          <a:p>
            <a:pPr marL="800100" lvl="1" indent="-342900">
              <a:spcAft>
                <a:spcPts val="1200"/>
              </a:spcAft>
              <a:buFontTx/>
              <a:buChar char="•"/>
            </a:pPr>
            <a:r>
              <a:rPr lang="en-US" sz="2400" dirty="0" smtClean="0">
                <a:cs typeface="Times New Roman" pitchFamily="18" charset="0"/>
              </a:rPr>
              <a:t>O</a:t>
            </a:r>
            <a:r>
              <a:rPr lang="en-US" sz="2400" dirty="0" smtClean="0"/>
              <a:t>ccurs when individual or computer program fraudulently clicks on online ad without any intention of learning more about the advertiser or making a purchase</a:t>
            </a:r>
          </a:p>
          <a:p>
            <a:pPr marL="800100" lvl="1" indent="-342900">
              <a:spcAft>
                <a:spcPts val="1200"/>
              </a:spcAft>
              <a:buFontTx/>
              <a:buChar char="•"/>
            </a:pPr>
            <a:r>
              <a:rPr lang="en-US" sz="2400" dirty="0" smtClean="0">
                <a:cs typeface="Times New Roman" pitchFamily="18" charset="0"/>
              </a:rPr>
              <a:t>Drives up competitors advertising costs</a:t>
            </a:r>
          </a:p>
          <a:p>
            <a:pPr marL="342900" indent="-342900">
              <a:spcAft>
                <a:spcPts val="1200"/>
              </a:spcAft>
              <a:buFontTx/>
              <a:buChar char="•"/>
            </a:pPr>
            <a:r>
              <a:rPr lang="en-US" sz="2400" b="1" dirty="0" smtClean="0"/>
              <a:t>Link </a:t>
            </a:r>
            <a:r>
              <a:rPr lang="en-US" sz="2400" b="1" dirty="0"/>
              <a:t>farming </a:t>
            </a:r>
            <a:endParaRPr lang="en-US" sz="2400" dirty="0" smtClean="0"/>
          </a:p>
          <a:p>
            <a:pPr marL="800100" lvl="1" indent="-342900">
              <a:spcAft>
                <a:spcPts val="1200"/>
              </a:spcAft>
              <a:buFontTx/>
              <a:buChar char="•"/>
            </a:pPr>
            <a:r>
              <a:rPr lang="en-US" sz="2400" dirty="0" smtClean="0"/>
              <a:t>a </a:t>
            </a:r>
            <a:r>
              <a:rPr lang="en-US" sz="2400" dirty="0"/>
              <a:t>type of online advertising fraud where fraudsters attempt </a:t>
            </a:r>
            <a:r>
              <a:rPr lang="en-US" sz="2400" dirty="0" smtClean="0"/>
              <a:t>to increase </a:t>
            </a:r>
            <a:r>
              <a:rPr lang="en-US" sz="2400" dirty="0"/>
              <a:t>a page's results in organic search by creating a series of bogus Web sites linking back to it</a:t>
            </a:r>
            <a:endParaRPr lang="en-US" sz="2400" dirty="0" smtClean="0">
              <a:cs typeface="Times New Roman" pitchFamily="18" charset="0"/>
            </a:endParaRPr>
          </a:p>
          <a:p>
            <a:pPr marL="342900" indent="-342900">
              <a:spcBef>
                <a:spcPct val="50000"/>
              </a:spcBef>
            </a:pPr>
            <a:endParaRPr lang="en-US" b="1" dirty="0">
              <a:cs typeface="Times New Roman" pitchFamily="18"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ChangeArrowheads="1"/>
          </p:cNvSpPr>
          <p:nvPr/>
        </p:nvSpPr>
        <p:spPr bwMode="auto">
          <a:xfrm>
            <a:off x="685800" y="0"/>
            <a:ext cx="7467600" cy="584775"/>
          </a:xfrm>
          <a:prstGeom prst="rect">
            <a:avLst/>
          </a:prstGeom>
          <a:noFill/>
          <a:ln w="9525">
            <a:noFill/>
            <a:miter lim="800000"/>
            <a:headEnd/>
            <a:tailEnd/>
          </a:ln>
          <a:effectLst/>
        </p:spPr>
        <p:txBody>
          <a:bodyPr>
            <a:spAutoFit/>
          </a:bodyPr>
          <a:lstStyle/>
          <a:p>
            <a:pPr algn="ctr">
              <a:defRPr/>
            </a:pPr>
            <a:r>
              <a:rPr lang="en-US" sz="3200" b="1" dirty="0">
                <a:solidFill>
                  <a:srgbClr val="9F0F10"/>
                </a:solidFill>
                <a:effectLst>
                  <a:outerShdw blurRad="38100" dist="38100" dir="2700000" algn="tl">
                    <a:srgbClr val="C0C0C0"/>
                  </a:outerShdw>
                </a:effectLst>
                <a:cs typeface="Times New Roman" charset="0"/>
              </a:rPr>
              <a:t>Internal Threats: Employees</a:t>
            </a:r>
          </a:p>
        </p:txBody>
      </p:sp>
      <p:sp>
        <p:nvSpPr>
          <p:cNvPr id="23555" name="Rectangle 22"/>
          <p:cNvSpPr>
            <a:spLocks noChangeArrowheads="1"/>
          </p:cNvSpPr>
          <p:nvPr/>
        </p:nvSpPr>
        <p:spPr bwMode="auto">
          <a:xfrm>
            <a:off x="0" y="990600"/>
            <a:ext cx="9144000" cy="5181600"/>
          </a:xfrm>
          <a:prstGeom prst="rect">
            <a:avLst/>
          </a:prstGeom>
          <a:noFill/>
          <a:ln w="12700">
            <a:noFill/>
            <a:miter lim="800000"/>
            <a:headEnd/>
            <a:tailEnd/>
          </a:ln>
        </p:spPr>
        <p:txBody>
          <a:bodyPr lIns="90488" tIns="0" rIns="90488" bIns="44450"/>
          <a:lstStyle/>
          <a:p>
            <a:pPr marL="342900" indent="-342900">
              <a:lnSpc>
                <a:spcPct val="110000"/>
              </a:lnSpc>
              <a:spcAft>
                <a:spcPts val="1200"/>
              </a:spcAft>
              <a:buFontTx/>
              <a:buChar char="•"/>
            </a:pPr>
            <a:r>
              <a:rPr lang="en-US" sz="3200" b="1" dirty="0">
                <a:cs typeface="Times New Roman" pitchFamily="18" charset="0"/>
              </a:rPr>
              <a:t>Security threats often originate inside an organization.</a:t>
            </a:r>
          </a:p>
          <a:p>
            <a:pPr marL="800100" lvl="1" indent="-342900">
              <a:lnSpc>
                <a:spcPct val="110000"/>
              </a:lnSpc>
              <a:spcAft>
                <a:spcPts val="1200"/>
              </a:spcAft>
              <a:buFontTx/>
              <a:buChar char="•"/>
            </a:pPr>
            <a:r>
              <a:rPr lang="en-US" sz="2800" b="1" dirty="0">
                <a:cs typeface="Times New Roman" pitchFamily="18" charset="0"/>
              </a:rPr>
              <a:t>Inside knowledge</a:t>
            </a:r>
          </a:p>
          <a:p>
            <a:pPr marL="800100" lvl="1" indent="-342900">
              <a:lnSpc>
                <a:spcPct val="110000"/>
              </a:lnSpc>
              <a:spcAft>
                <a:spcPts val="1200"/>
              </a:spcAft>
              <a:buFontTx/>
              <a:buChar char="•"/>
            </a:pPr>
            <a:r>
              <a:rPr lang="en-US" sz="2800" b="1" dirty="0">
                <a:cs typeface="Times New Roman" pitchFamily="18" charset="0"/>
              </a:rPr>
              <a:t>Sloppy security procedures</a:t>
            </a:r>
          </a:p>
          <a:p>
            <a:pPr marL="1257300" lvl="2" indent="-342900">
              <a:lnSpc>
                <a:spcPct val="110000"/>
              </a:lnSpc>
              <a:spcAft>
                <a:spcPts val="1200"/>
              </a:spcAft>
              <a:buFontTx/>
              <a:buChar char="•"/>
            </a:pPr>
            <a:r>
              <a:rPr lang="en-US" sz="2800" dirty="0">
                <a:cs typeface="Times New Roman" pitchFamily="18" charset="0"/>
              </a:rPr>
              <a:t>User lack of </a:t>
            </a:r>
            <a:r>
              <a:rPr lang="en-US" sz="2800" dirty="0" smtClean="0">
                <a:cs typeface="Times New Roman" pitchFamily="18" charset="0"/>
              </a:rPr>
              <a:t>knowledge</a:t>
            </a:r>
          </a:p>
          <a:p>
            <a:pPr marL="1257300" lvl="2" indent="-342900">
              <a:lnSpc>
                <a:spcPct val="110000"/>
              </a:lnSpc>
              <a:spcAft>
                <a:spcPts val="1200"/>
              </a:spcAft>
              <a:buFontTx/>
              <a:buChar char="•"/>
            </a:pPr>
            <a:r>
              <a:rPr lang="en-US" sz="2800" dirty="0" smtClean="0">
                <a:cs typeface="Times New Roman" pitchFamily="18" charset="0"/>
              </a:rPr>
              <a:t>Separation of duties, control</a:t>
            </a:r>
          </a:p>
          <a:p>
            <a:pPr marL="1714500" lvl="3" indent="-342900">
              <a:lnSpc>
                <a:spcPct val="110000"/>
              </a:lnSpc>
              <a:spcAft>
                <a:spcPts val="1200"/>
              </a:spcAft>
              <a:buFontTx/>
              <a:buChar char="•"/>
            </a:pPr>
            <a:r>
              <a:rPr lang="en-US" sz="2800" b="1" dirty="0" smtClean="0">
                <a:hlinkClick r:id="rId3"/>
              </a:rPr>
              <a:t>San Francisco Hack: Where Was the Oversight?</a:t>
            </a:r>
            <a:endParaRPr lang="en-US" sz="2800" dirty="0">
              <a:cs typeface="Times New Roman" pitchFamily="18"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a:xfrm>
            <a:off x="457200" y="-228600"/>
            <a:ext cx="8229600" cy="1143000"/>
          </a:xfrm>
        </p:spPr>
        <p:txBody>
          <a:bodyPr/>
          <a:lstStyle/>
          <a:p>
            <a:r>
              <a:rPr lang="en-US" dirty="0" smtClean="0"/>
              <a:t>Security Testing</a:t>
            </a:r>
          </a:p>
        </p:txBody>
      </p:sp>
      <p:sp>
        <p:nvSpPr>
          <p:cNvPr id="291843" name="Rectangle 3"/>
          <p:cNvSpPr>
            <a:spLocks noGrp="1" noChangeArrowheads="1"/>
          </p:cNvSpPr>
          <p:nvPr>
            <p:ph type="body" idx="1"/>
          </p:nvPr>
        </p:nvSpPr>
        <p:spPr>
          <a:xfrm>
            <a:off x="0" y="685800"/>
            <a:ext cx="9144000" cy="4857750"/>
          </a:xfrm>
        </p:spPr>
        <p:txBody>
          <a:bodyPr>
            <a:noAutofit/>
          </a:bodyPr>
          <a:lstStyle/>
          <a:p>
            <a:pPr>
              <a:lnSpc>
                <a:spcPct val="90000"/>
              </a:lnSpc>
            </a:pPr>
            <a:r>
              <a:rPr lang="en-US" sz="2300" dirty="0" smtClean="0"/>
              <a:t>You may be aware that there are professional security firms that organizations can hire to break into their own networks to test security. </a:t>
            </a:r>
            <a:r>
              <a:rPr lang="en-US" sz="2300" dirty="0" err="1" smtClean="0"/>
              <a:t>BABank</a:t>
            </a:r>
            <a:r>
              <a:rPr lang="en-US" sz="2300" dirty="0" smtClean="0"/>
              <a:t> (pseudonym) was about to launch a new online banking application, so it hired such a firm to test its security before the launch.  The bank’s system failed the security test – badly.</a:t>
            </a:r>
          </a:p>
          <a:p>
            <a:pPr>
              <a:lnSpc>
                <a:spcPct val="90000"/>
              </a:lnSpc>
            </a:pPr>
            <a:r>
              <a:rPr lang="en-US" sz="2300" dirty="0" smtClean="0"/>
              <a:t>The security team began by mapping the bank’s network.  It used network security analysis software to test password security, and dialing software to test for dial-in phone numbers. This process found many accounts with default passwords (i.e. passwords set by the manufacturer that are supposed to be changed when the systems are first set up). </a:t>
            </a:r>
          </a:p>
          <a:p>
            <a:pPr>
              <a:lnSpc>
                <a:spcPct val="90000"/>
              </a:lnSpc>
            </a:pPr>
            <a:r>
              <a:rPr lang="en-US" sz="2300" dirty="0" smtClean="0"/>
              <a:t>The team then tricked several high-profile users into revealing their passwords to gain access to several high-privilege accounts.  Once into these computers, the team used password-cracking software to find passwords on these computers and ultimately gain the administrator passwords on several servers.  </a:t>
            </a:r>
          </a:p>
          <a:p>
            <a:pPr>
              <a:lnSpc>
                <a:spcPct val="90000"/>
              </a:lnSpc>
            </a:pPr>
            <a:r>
              <a:rPr lang="en-US" sz="2300" dirty="0" smtClean="0"/>
              <a:t>At this point, the team transferred $1000 into their test account.  They could have transferred much more, but the security point was made.</a:t>
            </a:r>
          </a:p>
          <a:p>
            <a:pPr>
              <a:lnSpc>
                <a:spcPct val="90000"/>
              </a:lnSpc>
            </a:pPr>
            <a:endParaRPr lang="en-US" sz="2300" dirty="0" smtClean="0"/>
          </a:p>
        </p:txBody>
      </p:sp>
    </p:spTree>
    <p:extLst>
      <p:ext uri="{BB962C8B-B14F-4D97-AF65-F5344CB8AC3E}">
        <p14:creationId xmlns:p14="http://schemas.microsoft.com/office/powerpoint/2010/main" val="24726659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ChangeArrowheads="1"/>
          </p:cNvSpPr>
          <p:nvPr/>
        </p:nvSpPr>
        <p:spPr bwMode="auto">
          <a:xfrm>
            <a:off x="685800" y="0"/>
            <a:ext cx="7467600" cy="584775"/>
          </a:xfrm>
          <a:prstGeom prst="rect">
            <a:avLst/>
          </a:prstGeom>
          <a:noFill/>
          <a:ln w="9525">
            <a:noFill/>
            <a:miter lim="800000"/>
            <a:headEnd/>
            <a:tailEnd/>
          </a:ln>
          <a:effectLst/>
        </p:spPr>
        <p:txBody>
          <a:bodyPr>
            <a:spAutoFit/>
          </a:bodyPr>
          <a:lstStyle/>
          <a:p>
            <a:pPr algn="ctr">
              <a:defRPr/>
            </a:pPr>
            <a:r>
              <a:rPr lang="en-US" sz="3200" b="1" dirty="0">
                <a:solidFill>
                  <a:srgbClr val="9F0F10"/>
                </a:solidFill>
                <a:effectLst>
                  <a:outerShdw blurRad="38100" dist="38100" dir="2700000" algn="tl">
                    <a:srgbClr val="C0C0C0"/>
                  </a:outerShdw>
                </a:effectLst>
                <a:cs typeface="Times New Roman" charset="0"/>
              </a:rPr>
              <a:t>Internal Threats: Employees</a:t>
            </a:r>
          </a:p>
        </p:txBody>
      </p:sp>
      <p:sp>
        <p:nvSpPr>
          <p:cNvPr id="23555" name="Rectangle 22"/>
          <p:cNvSpPr>
            <a:spLocks noChangeArrowheads="1"/>
          </p:cNvSpPr>
          <p:nvPr/>
        </p:nvSpPr>
        <p:spPr bwMode="auto">
          <a:xfrm>
            <a:off x="0" y="914400"/>
            <a:ext cx="9144000" cy="5181600"/>
          </a:xfrm>
          <a:prstGeom prst="rect">
            <a:avLst/>
          </a:prstGeom>
          <a:noFill/>
          <a:ln w="12700">
            <a:noFill/>
            <a:miter lim="800000"/>
            <a:headEnd/>
            <a:tailEnd/>
          </a:ln>
        </p:spPr>
        <p:txBody>
          <a:bodyPr lIns="90488" tIns="0" rIns="90488" bIns="44450"/>
          <a:lstStyle/>
          <a:p>
            <a:pPr marL="800100" lvl="1" indent="-342900">
              <a:lnSpc>
                <a:spcPct val="110000"/>
              </a:lnSpc>
              <a:spcAft>
                <a:spcPts val="1200"/>
              </a:spcAft>
              <a:buFontTx/>
              <a:buChar char="•"/>
            </a:pPr>
            <a:r>
              <a:rPr lang="en-US" sz="2800" b="1" dirty="0" smtClean="0">
                <a:cs typeface="Times New Roman" pitchFamily="18" charset="0"/>
              </a:rPr>
              <a:t>Social engineering:</a:t>
            </a:r>
          </a:p>
          <a:p>
            <a:pPr marL="800100" lvl="1" indent="-342900">
              <a:lnSpc>
                <a:spcPct val="110000"/>
              </a:lnSpc>
              <a:spcAft>
                <a:spcPts val="1200"/>
              </a:spcAft>
              <a:buFontTx/>
              <a:buChar char="•"/>
            </a:pPr>
            <a:r>
              <a:rPr lang="en-US" sz="2400" dirty="0" smtClean="0">
                <a:latin typeface="Trebuchet MS" pitchFamily="-105" charset="0"/>
                <a:ea typeface="ヒラギノ角ゴ Pro W3" pitchFamily="-105" charset="-128"/>
              </a:rPr>
              <a:t>Con games trick employees into revealing information or performing other tasks that compromise a firm. </a:t>
            </a:r>
          </a:p>
          <a:p>
            <a:pPr marL="800100" lvl="1" indent="-342900">
              <a:lnSpc>
                <a:spcPct val="110000"/>
              </a:lnSpc>
              <a:spcAft>
                <a:spcPts val="1200"/>
              </a:spcAft>
              <a:buFontTx/>
              <a:buChar char="•"/>
            </a:pPr>
            <a:r>
              <a:rPr lang="en-US" sz="2400" dirty="0" smtClean="0">
                <a:latin typeface="Trebuchet MS" pitchFamily="-105" charset="0"/>
                <a:ea typeface="ヒラギノ角ゴ Pro W3" pitchFamily="-105" charset="-128"/>
              </a:rPr>
              <a:t>Examples of social engineering methods include:</a:t>
            </a:r>
          </a:p>
          <a:p>
            <a:pPr lvl="3">
              <a:spcBef>
                <a:spcPct val="50000"/>
              </a:spcBef>
              <a:buFont typeface="Arial" pitchFamily="34" charset="0"/>
              <a:buChar char="•"/>
            </a:pPr>
            <a:r>
              <a:rPr lang="en-US" sz="2400" dirty="0" smtClean="0">
                <a:latin typeface="Trebuchet MS" pitchFamily="-105" charset="0"/>
                <a:ea typeface="ヒラギノ角ゴ Pro W3" pitchFamily="-105" charset="-128"/>
              </a:rPr>
              <a:t>Baiting someone to add, deny, or clarify information that can help an attacker</a:t>
            </a:r>
          </a:p>
          <a:p>
            <a:pPr lvl="3">
              <a:spcBef>
                <a:spcPct val="50000"/>
              </a:spcBef>
              <a:buFont typeface="Arial" pitchFamily="34" charset="0"/>
              <a:buChar char="•"/>
            </a:pPr>
            <a:r>
              <a:rPr lang="en-US" sz="2400" dirty="0" smtClean="0">
                <a:latin typeface="Trebuchet MS" pitchFamily="-105" charset="0"/>
                <a:ea typeface="ヒラギノ角ゴ Pro W3" pitchFamily="-105" charset="-128"/>
              </a:rPr>
              <a:t>Using harassment, guilt, or intimidation</a:t>
            </a:r>
          </a:p>
          <a:p>
            <a:pPr lvl="1">
              <a:spcBef>
                <a:spcPct val="50000"/>
              </a:spcBef>
              <a:buFont typeface="Arial" pitchFamily="34" charset="0"/>
              <a:buChar char="•"/>
            </a:pPr>
            <a:r>
              <a:rPr lang="en-US" sz="2400" dirty="0" smtClean="0">
                <a:latin typeface="Trebuchet MS" pitchFamily="-105" charset="0"/>
                <a:ea typeface="ヒラギノ角ゴ Pro W3" pitchFamily="-105" charset="-128"/>
              </a:rPr>
              <a:t>Social media sites are a major source of information for 	social engineering scammers</a:t>
            </a:r>
          </a:p>
          <a:p>
            <a:pPr lvl="1">
              <a:spcBef>
                <a:spcPct val="50000"/>
              </a:spcBef>
              <a:buFont typeface="Arial" pitchFamily="34" charset="0"/>
              <a:buChar char="•"/>
            </a:pPr>
            <a:r>
              <a:rPr lang="en-US" sz="2400" b="1" dirty="0" err="1" smtClean="0">
                <a:latin typeface="Trebuchet MS" pitchFamily="-105" charset="0"/>
                <a:ea typeface="ヒラギノ角ゴ Pro W3" pitchFamily="-105" charset="-128"/>
              </a:rPr>
              <a:t>ChoicePoint</a:t>
            </a:r>
            <a:r>
              <a:rPr lang="en-US" sz="2400" b="1" dirty="0" smtClean="0">
                <a:latin typeface="Trebuchet MS" pitchFamily="-105" charset="0"/>
                <a:ea typeface="ヒラギノ角ゴ Pro W3" pitchFamily="-105" charset="-128"/>
              </a:rPr>
              <a:t> </a:t>
            </a:r>
            <a:r>
              <a:rPr lang="en-US" sz="2400" dirty="0" smtClean="0">
                <a:latin typeface="Trebuchet MS" pitchFamily="-105" charset="0"/>
                <a:ea typeface="ヒラギノ角ゴ Pro W3" pitchFamily="-105" charset="-128"/>
              </a:rPr>
              <a:t>was penetrated through social engineering</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ChangeArrowheads="1"/>
          </p:cNvSpPr>
          <p:nvPr/>
        </p:nvSpPr>
        <p:spPr bwMode="auto">
          <a:xfrm>
            <a:off x="914400" y="533400"/>
            <a:ext cx="7467600" cy="584775"/>
          </a:xfrm>
          <a:prstGeom prst="rect">
            <a:avLst/>
          </a:prstGeom>
          <a:noFill/>
          <a:ln w="9525">
            <a:noFill/>
            <a:miter lim="800000"/>
            <a:headEnd/>
            <a:tailEnd/>
          </a:ln>
          <a:effectLst/>
        </p:spPr>
        <p:txBody>
          <a:bodyPr>
            <a:spAutoFit/>
          </a:bodyPr>
          <a:lstStyle/>
          <a:p>
            <a:pPr algn="ctr">
              <a:defRPr/>
            </a:pPr>
            <a:r>
              <a:rPr lang="en-US" sz="3200" b="1" dirty="0">
                <a:solidFill>
                  <a:srgbClr val="9F0F10"/>
                </a:solidFill>
                <a:effectLst>
                  <a:outerShdw blurRad="38100" dist="38100" dir="2700000" algn="tl">
                    <a:srgbClr val="C0C0C0"/>
                  </a:outerShdw>
                </a:effectLst>
                <a:cs typeface="Times New Roman" charset="0"/>
              </a:rPr>
              <a:t>Software Vulnerability</a:t>
            </a:r>
          </a:p>
        </p:txBody>
      </p:sp>
      <p:sp>
        <p:nvSpPr>
          <p:cNvPr id="24581" name="Rectangle 30"/>
          <p:cNvSpPr>
            <a:spLocks noChangeArrowheads="1"/>
          </p:cNvSpPr>
          <p:nvPr/>
        </p:nvSpPr>
        <p:spPr bwMode="auto">
          <a:xfrm>
            <a:off x="457200" y="1295400"/>
            <a:ext cx="8077200" cy="5181600"/>
          </a:xfrm>
          <a:prstGeom prst="rect">
            <a:avLst/>
          </a:prstGeom>
          <a:noFill/>
          <a:ln w="12700">
            <a:noFill/>
            <a:miter lim="800000"/>
            <a:headEnd/>
            <a:tailEnd/>
          </a:ln>
        </p:spPr>
        <p:txBody>
          <a:bodyPr lIns="90488" tIns="0" rIns="90488" bIns="44450"/>
          <a:lstStyle/>
          <a:p>
            <a:pPr marL="342900" indent="-342900">
              <a:spcAft>
                <a:spcPts val="1200"/>
              </a:spcAft>
              <a:buFontTx/>
              <a:buChar char="•"/>
            </a:pPr>
            <a:r>
              <a:rPr lang="en-US" b="1" dirty="0">
                <a:cs typeface="Times New Roman" pitchFamily="18" charset="0"/>
              </a:rPr>
              <a:t>Commercial software contains flaws that create security vulnerabilities.</a:t>
            </a:r>
          </a:p>
          <a:p>
            <a:pPr marL="800100" lvl="1" indent="-342900">
              <a:spcAft>
                <a:spcPts val="1200"/>
              </a:spcAft>
              <a:buFontTx/>
              <a:buChar char="•"/>
            </a:pPr>
            <a:r>
              <a:rPr lang="en-US" sz="2000" dirty="0">
                <a:cs typeface="Times New Roman" pitchFamily="18" charset="0"/>
              </a:rPr>
              <a:t>Hidden bugs (program code defects)</a:t>
            </a:r>
          </a:p>
          <a:p>
            <a:pPr marL="1257300" lvl="2" indent="-342900">
              <a:spcAft>
                <a:spcPts val="1200"/>
              </a:spcAft>
              <a:buFontTx/>
              <a:buChar char="•"/>
            </a:pPr>
            <a:r>
              <a:rPr lang="en-US" sz="2000" dirty="0">
                <a:cs typeface="Times New Roman" pitchFamily="18" charset="0"/>
              </a:rPr>
              <a:t>Zero defects cannot be achieved because complete testing is not possible with large programs</a:t>
            </a:r>
          </a:p>
          <a:p>
            <a:pPr marL="800100" lvl="1" indent="-342900">
              <a:spcAft>
                <a:spcPts val="1200"/>
              </a:spcAft>
              <a:buFontTx/>
              <a:buChar char="•"/>
            </a:pPr>
            <a:r>
              <a:rPr lang="en-US" sz="2000" dirty="0">
                <a:cs typeface="Times New Roman" pitchFamily="18" charset="0"/>
              </a:rPr>
              <a:t>Flaws can open networks to intruders</a:t>
            </a:r>
          </a:p>
          <a:p>
            <a:pPr marL="342900" indent="-342900">
              <a:spcAft>
                <a:spcPts val="1200"/>
              </a:spcAft>
              <a:buFontTx/>
              <a:buChar char="•"/>
            </a:pPr>
            <a:r>
              <a:rPr lang="en-US" b="1" dirty="0">
                <a:cs typeface="Times New Roman" pitchFamily="18" charset="0"/>
              </a:rPr>
              <a:t>Patches</a:t>
            </a:r>
          </a:p>
          <a:p>
            <a:pPr marL="800100" lvl="1" indent="-342900">
              <a:spcAft>
                <a:spcPts val="1200"/>
              </a:spcAft>
              <a:buFontTx/>
              <a:buChar char="•"/>
            </a:pPr>
            <a:r>
              <a:rPr lang="en-US" sz="2000" dirty="0">
                <a:cs typeface="Times New Roman" pitchFamily="18" charset="0"/>
              </a:rPr>
              <a:t>Vendors release small pieces of software to repair flaws.</a:t>
            </a:r>
          </a:p>
          <a:p>
            <a:pPr marL="800100" lvl="1" indent="-342900">
              <a:spcAft>
                <a:spcPts val="1200"/>
              </a:spcAft>
              <a:buFontTx/>
              <a:buChar char="•"/>
            </a:pPr>
            <a:r>
              <a:rPr lang="en-US" sz="2000" dirty="0">
                <a:cs typeface="Times New Roman" pitchFamily="18" charset="0"/>
              </a:rPr>
              <a:t>However, amount of software in use can mean exploits created faster than patches can be released and implemented.</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ChangeArrowheads="1"/>
          </p:cNvSpPr>
          <p:nvPr/>
        </p:nvSpPr>
        <p:spPr bwMode="auto">
          <a:xfrm>
            <a:off x="762000" y="1790700"/>
            <a:ext cx="8077200" cy="4038600"/>
          </a:xfrm>
          <a:prstGeom prst="rect">
            <a:avLst/>
          </a:prstGeom>
          <a:noFill/>
          <a:ln w="12700">
            <a:noFill/>
            <a:miter lim="800000"/>
            <a:headEnd/>
            <a:tailEnd/>
          </a:ln>
          <a:effectLst/>
        </p:spPr>
        <p:txBody>
          <a:bodyPr lIns="90488" tIns="44450" rIns="90488" bIns="44450"/>
          <a:lstStyle/>
          <a:p>
            <a:pPr marL="342900" indent="-342900">
              <a:defRPr/>
            </a:pPr>
            <a:endParaRPr lang="en-US" b="1" dirty="0">
              <a:effectLst>
                <a:outerShdw blurRad="38100" dist="38100" dir="2700000" algn="tl">
                  <a:srgbClr val="C0C0C0"/>
                </a:outerShdw>
              </a:effectLst>
              <a:cs typeface="Times New Roman" charset="0"/>
            </a:endParaRPr>
          </a:p>
        </p:txBody>
      </p:sp>
      <p:sp>
        <p:nvSpPr>
          <p:cNvPr id="13334" name="Rectangle 22"/>
          <p:cNvSpPr>
            <a:spLocks noChangeArrowheads="1"/>
          </p:cNvSpPr>
          <p:nvPr/>
        </p:nvSpPr>
        <p:spPr bwMode="auto">
          <a:xfrm>
            <a:off x="457200" y="1828800"/>
            <a:ext cx="8001000" cy="4267200"/>
          </a:xfrm>
          <a:prstGeom prst="rect">
            <a:avLst/>
          </a:prstGeom>
          <a:noFill/>
          <a:ln w="12700">
            <a:noFill/>
            <a:miter lim="800000"/>
            <a:headEnd/>
            <a:tailEnd/>
          </a:ln>
          <a:effectLst/>
        </p:spPr>
        <p:txBody>
          <a:bodyPr lIns="90488" tIns="0" rIns="90488" bIns="44450"/>
          <a:lstStyle/>
          <a:p>
            <a:pPr marL="342900" indent="-342900">
              <a:lnSpc>
                <a:spcPct val="70000"/>
              </a:lnSpc>
              <a:spcBef>
                <a:spcPct val="5000"/>
              </a:spcBef>
            </a:pPr>
            <a:endParaRPr lang="en-US" b="1" dirty="0">
              <a:effectLst>
                <a:outerShdw blurRad="38100" dist="38100" dir="2700000" algn="tl">
                  <a:srgbClr val="C0C0C0"/>
                </a:outerShdw>
              </a:effectLst>
              <a:cs typeface="Times New Roman" pitchFamily="18" charset="0"/>
            </a:endParaRPr>
          </a:p>
          <a:p>
            <a:pPr marL="342900" indent="-342900">
              <a:lnSpc>
                <a:spcPct val="110000"/>
              </a:lnSpc>
              <a:spcAft>
                <a:spcPts val="1200"/>
              </a:spcAft>
              <a:buFontTx/>
              <a:buChar char="•"/>
            </a:pPr>
            <a:r>
              <a:rPr lang="en-US" sz="2800" b="1" dirty="0">
                <a:cs typeface="Times New Roman" pitchFamily="18" charset="0"/>
              </a:rPr>
              <a:t>Failed computer systems can lead to significant or total loss of business function.</a:t>
            </a:r>
            <a:endParaRPr lang="en-US" sz="3200" b="1" dirty="0">
              <a:cs typeface="Times New Roman" pitchFamily="18" charset="0"/>
            </a:endParaRPr>
          </a:p>
          <a:p>
            <a:pPr marL="342900" indent="-342900">
              <a:lnSpc>
                <a:spcPct val="110000"/>
              </a:lnSpc>
              <a:spcAft>
                <a:spcPts val="1200"/>
              </a:spcAft>
              <a:buFontTx/>
              <a:buChar char="•"/>
            </a:pPr>
            <a:r>
              <a:rPr lang="en-US" sz="2800" b="1" dirty="0">
                <a:cs typeface="Times New Roman" pitchFamily="18" charset="0"/>
              </a:rPr>
              <a:t>Firms now more vulnerable than ever.</a:t>
            </a:r>
          </a:p>
          <a:p>
            <a:pPr marL="342900" indent="-342900">
              <a:lnSpc>
                <a:spcPct val="110000"/>
              </a:lnSpc>
              <a:spcAft>
                <a:spcPts val="1200"/>
              </a:spcAft>
              <a:buFontTx/>
              <a:buChar char="•"/>
            </a:pPr>
            <a:r>
              <a:rPr lang="en-US" sz="2800" b="1" dirty="0">
                <a:cs typeface="Times New Roman" pitchFamily="18" charset="0"/>
              </a:rPr>
              <a:t>A security breach may cut into firm’s market value almost immediately.</a:t>
            </a:r>
          </a:p>
          <a:p>
            <a:pPr marL="342900" indent="-342900">
              <a:lnSpc>
                <a:spcPct val="110000"/>
              </a:lnSpc>
              <a:spcAft>
                <a:spcPts val="1200"/>
              </a:spcAft>
              <a:buFontTx/>
              <a:buChar char="•"/>
            </a:pPr>
            <a:r>
              <a:rPr lang="en-US" sz="2800" b="1" dirty="0">
                <a:cs typeface="Times New Roman" pitchFamily="18" charset="0"/>
              </a:rPr>
              <a:t>Inadequate security and controls also bring forth issues of liability.</a:t>
            </a:r>
          </a:p>
          <a:p>
            <a:pPr marL="342900" indent="-342900">
              <a:lnSpc>
                <a:spcPct val="140000"/>
              </a:lnSpc>
              <a:spcAft>
                <a:spcPct val="25000"/>
              </a:spcAft>
              <a:buFontTx/>
              <a:buChar char="•"/>
            </a:pPr>
            <a:endParaRPr lang="en-US" sz="2200" b="1" dirty="0"/>
          </a:p>
        </p:txBody>
      </p:sp>
      <p:sp>
        <p:nvSpPr>
          <p:cNvPr id="25604" name="Text Box 25"/>
          <p:cNvSpPr txBox="1">
            <a:spLocks noChangeArrowheads="1"/>
          </p:cNvSpPr>
          <p:nvPr/>
        </p:nvSpPr>
        <p:spPr bwMode="auto">
          <a:xfrm>
            <a:off x="914400" y="457200"/>
            <a:ext cx="7543800" cy="584775"/>
          </a:xfrm>
          <a:prstGeom prst="rect">
            <a:avLst/>
          </a:prstGeom>
          <a:noFill/>
          <a:ln w="12700">
            <a:noFill/>
            <a:miter lim="800000"/>
            <a:headEnd/>
            <a:tailEnd/>
          </a:ln>
        </p:spPr>
        <p:txBody>
          <a:bodyPr wrap="square">
            <a:spAutoFit/>
          </a:bodyPr>
          <a:lstStyle/>
          <a:p>
            <a:pPr algn="ctr" eaLnBrk="0" hangingPunct="0">
              <a:spcBef>
                <a:spcPct val="50000"/>
              </a:spcBef>
            </a:pPr>
            <a:r>
              <a:rPr lang="en-US" sz="3200" b="1" dirty="0">
                <a:cs typeface="Times New Roman" pitchFamily="18" charset="0"/>
              </a:rPr>
              <a:t>Business Value of Security and Control</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ChangeArrowheads="1"/>
          </p:cNvSpPr>
          <p:nvPr/>
        </p:nvSpPr>
        <p:spPr bwMode="auto">
          <a:xfrm>
            <a:off x="152400" y="762000"/>
            <a:ext cx="8534400" cy="461665"/>
          </a:xfrm>
          <a:prstGeom prst="rect">
            <a:avLst/>
          </a:prstGeom>
          <a:noFill/>
          <a:ln w="9525">
            <a:noFill/>
            <a:miter lim="800000"/>
            <a:headEnd/>
            <a:tailEnd/>
          </a:ln>
          <a:effectLst/>
        </p:spPr>
        <p:txBody>
          <a:bodyPr wrap="square">
            <a:spAutoFit/>
          </a:bodyPr>
          <a:lstStyle/>
          <a:p>
            <a:pPr algn="ctr">
              <a:defRPr/>
            </a:pPr>
            <a:r>
              <a:rPr lang="en-US" sz="2000" b="1" dirty="0">
                <a:solidFill>
                  <a:srgbClr val="9F0F10"/>
                </a:solidFill>
                <a:effectLst>
                  <a:outerShdw blurRad="38100" dist="38100" dir="2700000" algn="tl">
                    <a:srgbClr val="C0C0C0"/>
                  </a:outerShdw>
                </a:effectLst>
                <a:cs typeface="Times New Roman" charset="0"/>
              </a:rPr>
              <a:t>Legal </a:t>
            </a:r>
            <a:r>
              <a:rPr lang="en-US" sz="2400" b="1" dirty="0">
                <a:solidFill>
                  <a:srgbClr val="9F0F10"/>
                </a:solidFill>
                <a:effectLst>
                  <a:outerShdw blurRad="38100" dist="38100" dir="2700000" algn="tl">
                    <a:srgbClr val="C0C0C0"/>
                  </a:outerShdw>
                </a:effectLst>
                <a:cs typeface="Times New Roman" charset="0"/>
              </a:rPr>
              <a:t>and</a:t>
            </a:r>
            <a:r>
              <a:rPr lang="en-US" sz="2000" b="1" dirty="0">
                <a:solidFill>
                  <a:srgbClr val="9F0F10"/>
                </a:solidFill>
                <a:effectLst>
                  <a:outerShdw blurRad="38100" dist="38100" dir="2700000" algn="tl">
                    <a:srgbClr val="C0C0C0"/>
                  </a:outerShdw>
                </a:effectLst>
                <a:cs typeface="Times New Roman" charset="0"/>
              </a:rPr>
              <a:t> Regulatory Requirements for Electronic Records Management</a:t>
            </a:r>
          </a:p>
        </p:txBody>
      </p:sp>
      <p:sp>
        <p:nvSpPr>
          <p:cNvPr id="26627" name="Text Box 8"/>
          <p:cNvSpPr txBox="1">
            <a:spLocks noChangeArrowheads="1"/>
          </p:cNvSpPr>
          <p:nvPr/>
        </p:nvSpPr>
        <p:spPr bwMode="auto">
          <a:xfrm>
            <a:off x="1600200" y="381000"/>
            <a:ext cx="6629400" cy="336550"/>
          </a:xfrm>
          <a:prstGeom prst="rect">
            <a:avLst/>
          </a:prstGeom>
          <a:noFill/>
          <a:ln w="12700">
            <a:noFill/>
            <a:miter lim="800000"/>
            <a:headEnd/>
            <a:tailEnd/>
          </a:ln>
        </p:spPr>
        <p:txBody>
          <a:bodyPr>
            <a:spAutoFit/>
          </a:bodyPr>
          <a:lstStyle/>
          <a:p>
            <a:pPr algn="ctr" eaLnBrk="0" hangingPunct="0">
              <a:spcBef>
                <a:spcPct val="50000"/>
              </a:spcBef>
            </a:pPr>
            <a:r>
              <a:rPr lang="en-US" sz="1600" b="1" dirty="0">
                <a:cs typeface="Times New Roman" pitchFamily="18" charset="0"/>
              </a:rPr>
              <a:t>Business Value of Security and Control</a:t>
            </a:r>
          </a:p>
        </p:txBody>
      </p:sp>
      <p:sp>
        <p:nvSpPr>
          <p:cNvPr id="108554" name="Rectangle 10"/>
          <p:cNvSpPr>
            <a:spLocks noChangeArrowheads="1"/>
          </p:cNvSpPr>
          <p:nvPr/>
        </p:nvSpPr>
        <p:spPr bwMode="auto">
          <a:xfrm>
            <a:off x="457200" y="1524000"/>
            <a:ext cx="8001000" cy="5029200"/>
          </a:xfrm>
          <a:prstGeom prst="rect">
            <a:avLst/>
          </a:prstGeom>
          <a:noFill/>
          <a:ln w="12700">
            <a:noFill/>
            <a:miter lim="800000"/>
            <a:headEnd/>
            <a:tailEnd/>
          </a:ln>
        </p:spPr>
        <p:txBody>
          <a:bodyPr lIns="90488" tIns="0" rIns="90488" bIns="44450"/>
          <a:lstStyle/>
          <a:p>
            <a:pPr marL="342900" indent="-342900">
              <a:spcAft>
                <a:spcPct val="50000"/>
              </a:spcAft>
              <a:buFontTx/>
              <a:buChar char="•"/>
            </a:pPr>
            <a:r>
              <a:rPr lang="en-US" sz="2000" dirty="0"/>
              <a:t>Firms face new legal obligations for the retention and storage of electronic records as well as for privacy protection</a:t>
            </a:r>
          </a:p>
          <a:p>
            <a:pPr marL="800100" lvl="1" indent="-342900">
              <a:spcAft>
                <a:spcPct val="50000"/>
              </a:spcAft>
              <a:buFontTx/>
              <a:buChar char="•"/>
            </a:pPr>
            <a:r>
              <a:rPr lang="en-US" sz="2400" b="1" dirty="0">
                <a:cs typeface="Times New Roman" pitchFamily="18" charset="0"/>
              </a:rPr>
              <a:t>HIPAA: </a:t>
            </a:r>
            <a:r>
              <a:rPr lang="en-US" sz="2400" dirty="0"/>
              <a:t>medical security and privacy rules and procedures</a:t>
            </a:r>
          </a:p>
          <a:p>
            <a:pPr marL="800100" lvl="1" indent="-342900">
              <a:spcAft>
                <a:spcPct val="50000"/>
              </a:spcAft>
              <a:buFontTx/>
              <a:buChar char="•"/>
            </a:pPr>
            <a:r>
              <a:rPr lang="en-US" sz="2400" b="1" dirty="0">
                <a:cs typeface="Times New Roman" pitchFamily="18" charset="0"/>
              </a:rPr>
              <a:t>Gramm-Leach-Bliley Act: </a:t>
            </a:r>
            <a:r>
              <a:rPr lang="en-US" sz="2400" dirty="0">
                <a:cs typeface="Times New Roman" pitchFamily="18" charset="0"/>
              </a:rPr>
              <a:t>r</a:t>
            </a:r>
            <a:r>
              <a:rPr lang="en-US" sz="2400" dirty="0"/>
              <a:t>equires financial institutions to ensure the security and confidentiality of customer data</a:t>
            </a:r>
          </a:p>
          <a:p>
            <a:pPr marL="800100" lvl="1" indent="-342900">
              <a:spcAft>
                <a:spcPct val="50000"/>
              </a:spcAft>
              <a:buFontTx/>
              <a:buChar char="•"/>
            </a:pPr>
            <a:r>
              <a:rPr lang="en-US" sz="2400" b="1" dirty="0">
                <a:cs typeface="Times New Roman" pitchFamily="18" charset="0"/>
              </a:rPr>
              <a:t>Sarbanes-Oxley Act: </a:t>
            </a:r>
            <a:r>
              <a:rPr lang="en-US" sz="2400" dirty="0"/>
              <a:t>imposes responsibility on companies and their management to safeguard the accuracy and integrity of financial information that is used internally and released externally</a:t>
            </a:r>
            <a:endParaRPr lang="en-US" sz="2000" b="1" dirty="0">
              <a:cs typeface="Times New Roman" pitchFamily="18" charset="0"/>
            </a:endParaRPr>
          </a:p>
        </p:txBody>
      </p:sp>
    </p:spTree>
  </p:cSld>
  <p:clrMapOvr>
    <a:masterClrMapping/>
  </p:clrMapOvr>
  <p:transition advClick="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ChangeArrowheads="1"/>
          </p:cNvSpPr>
          <p:nvPr/>
        </p:nvSpPr>
        <p:spPr bwMode="auto">
          <a:xfrm>
            <a:off x="838200" y="762000"/>
            <a:ext cx="7772400" cy="584775"/>
          </a:xfrm>
          <a:prstGeom prst="rect">
            <a:avLst/>
          </a:prstGeom>
          <a:noFill/>
          <a:ln w="9525">
            <a:noFill/>
            <a:miter lim="800000"/>
            <a:headEnd/>
            <a:tailEnd/>
          </a:ln>
          <a:effectLst/>
        </p:spPr>
        <p:txBody>
          <a:bodyPr>
            <a:spAutoFit/>
          </a:bodyPr>
          <a:lstStyle/>
          <a:p>
            <a:pPr algn="ctr">
              <a:defRPr/>
            </a:pPr>
            <a:r>
              <a:rPr lang="en-US" sz="3200" b="1" dirty="0">
                <a:solidFill>
                  <a:srgbClr val="9F0F10"/>
                </a:solidFill>
                <a:effectLst>
                  <a:outerShdw blurRad="38100" dist="38100" dir="2700000" algn="tl">
                    <a:srgbClr val="C0C0C0"/>
                  </a:outerShdw>
                </a:effectLst>
                <a:cs typeface="Times New Roman" charset="0"/>
              </a:rPr>
              <a:t>Electronic Evidence and Computer Forensics</a:t>
            </a:r>
          </a:p>
        </p:txBody>
      </p:sp>
      <p:sp>
        <p:nvSpPr>
          <p:cNvPr id="27651" name="Rectangle 10"/>
          <p:cNvSpPr>
            <a:spLocks noChangeArrowheads="1"/>
          </p:cNvSpPr>
          <p:nvPr/>
        </p:nvSpPr>
        <p:spPr bwMode="auto">
          <a:xfrm>
            <a:off x="533400" y="1600200"/>
            <a:ext cx="8001000" cy="4191000"/>
          </a:xfrm>
          <a:prstGeom prst="rect">
            <a:avLst/>
          </a:prstGeom>
          <a:noFill/>
          <a:ln w="12700">
            <a:noFill/>
            <a:miter lim="800000"/>
            <a:headEnd/>
            <a:tailEnd/>
          </a:ln>
        </p:spPr>
        <p:txBody>
          <a:bodyPr lIns="90488" tIns="0" rIns="90488" bIns="44450"/>
          <a:lstStyle/>
          <a:p>
            <a:pPr marL="342900" indent="-342900">
              <a:spcAft>
                <a:spcPts val="600"/>
              </a:spcAft>
              <a:buFontTx/>
              <a:buChar char="•"/>
            </a:pPr>
            <a:r>
              <a:rPr lang="en-US" sz="2000" b="1" dirty="0">
                <a:cs typeface="Times New Roman" pitchFamily="18" charset="0"/>
              </a:rPr>
              <a:t>Evidence for white collar crimes often found in digital form</a:t>
            </a:r>
          </a:p>
          <a:p>
            <a:pPr marL="800100" lvl="1" indent="-342900">
              <a:spcAft>
                <a:spcPts val="600"/>
              </a:spcAft>
              <a:buFontTx/>
              <a:buChar char="•"/>
            </a:pPr>
            <a:r>
              <a:rPr lang="en-US" sz="2400" dirty="0">
                <a:cs typeface="Times New Roman" pitchFamily="18" charset="0"/>
              </a:rPr>
              <a:t>Data stored on computer devices, e-mail, instant messages, e-commerce transactions</a:t>
            </a:r>
          </a:p>
          <a:p>
            <a:pPr marL="342900" indent="-342900">
              <a:spcAft>
                <a:spcPts val="600"/>
              </a:spcAft>
              <a:buFontTx/>
              <a:buChar char="•"/>
            </a:pPr>
            <a:r>
              <a:rPr lang="en-US" sz="2000" b="1" dirty="0">
                <a:cs typeface="Times New Roman" pitchFamily="18" charset="0"/>
              </a:rPr>
              <a:t>Proper control of data can save time, money when responding to legal discovery request</a:t>
            </a:r>
          </a:p>
          <a:p>
            <a:pPr marL="342900" indent="-342900">
              <a:spcAft>
                <a:spcPts val="600"/>
              </a:spcAft>
              <a:buFontTx/>
              <a:buChar char="•"/>
            </a:pPr>
            <a:r>
              <a:rPr lang="en-US" sz="2000" b="1" dirty="0">
                <a:cs typeface="Times New Roman" pitchFamily="18" charset="0"/>
              </a:rPr>
              <a:t>Computer forensics: </a:t>
            </a:r>
          </a:p>
          <a:p>
            <a:pPr marL="800100" lvl="1" indent="-342900">
              <a:spcAft>
                <a:spcPts val="600"/>
              </a:spcAft>
              <a:buFontTx/>
              <a:buChar char="•"/>
            </a:pPr>
            <a:r>
              <a:rPr lang="en-US" sz="2400" dirty="0">
                <a:cs typeface="Times New Roman" pitchFamily="18" charset="0"/>
              </a:rPr>
              <a:t>Scientific collection, examination, authentication, preservation, and analysis of data from computer storage media for use as evidence in court of law</a:t>
            </a:r>
          </a:p>
          <a:p>
            <a:pPr marL="800100" lvl="1" indent="-342900">
              <a:spcAft>
                <a:spcPts val="600"/>
              </a:spcAft>
              <a:buFontTx/>
              <a:buChar char="•"/>
            </a:pPr>
            <a:r>
              <a:rPr lang="en-US" sz="2400" dirty="0">
                <a:cs typeface="Times New Roman" pitchFamily="18" charset="0"/>
              </a:rPr>
              <a:t>Includes recovery of ambient and hidden data</a:t>
            </a:r>
          </a:p>
        </p:txBody>
      </p:sp>
      <p:sp>
        <p:nvSpPr>
          <p:cNvPr id="27652" name="Text Box 12"/>
          <p:cNvSpPr txBox="1">
            <a:spLocks noChangeArrowheads="1"/>
          </p:cNvSpPr>
          <p:nvPr/>
        </p:nvSpPr>
        <p:spPr bwMode="auto">
          <a:xfrm>
            <a:off x="1600200" y="304800"/>
            <a:ext cx="6629400" cy="336550"/>
          </a:xfrm>
          <a:prstGeom prst="rect">
            <a:avLst/>
          </a:prstGeom>
          <a:noFill/>
          <a:ln w="12700">
            <a:noFill/>
            <a:miter lim="800000"/>
            <a:headEnd/>
            <a:tailEnd/>
          </a:ln>
        </p:spPr>
        <p:txBody>
          <a:bodyPr>
            <a:spAutoFit/>
          </a:bodyPr>
          <a:lstStyle/>
          <a:p>
            <a:pPr algn="ctr" eaLnBrk="0" hangingPunct="0">
              <a:spcBef>
                <a:spcPct val="50000"/>
              </a:spcBef>
            </a:pPr>
            <a:r>
              <a:rPr lang="en-US" sz="1600" b="1" dirty="0">
                <a:cs typeface="Times New Roman" pitchFamily="18" charset="0"/>
              </a:rPr>
              <a:t>Business Value of Security and Control</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bwMode="auto">
          <a:noFill/>
          <a:ln>
            <a:miter lim="800000"/>
            <a:headEnd/>
            <a:tailEnd/>
          </a:ln>
        </p:spPr>
        <p:txBody>
          <a:bodyPr/>
          <a:lstStyle/>
          <a:p>
            <a:r>
              <a:rPr lang="en-US"/>
              <a:t>1-</a:t>
            </a:r>
            <a:fld id="{94C34E7C-CA57-4F73-861F-316CBEAEF310}" type="slidenum">
              <a:rPr lang="en-US"/>
              <a:pPr/>
              <a:t>3</a:t>
            </a:fld>
            <a:endParaRPr lang="en-US"/>
          </a:p>
        </p:txBody>
      </p:sp>
      <p:sp>
        <p:nvSpPr>
          <p:cNvPr id="10243" name="Rectangle 2"/>
          <p:cNvSpPr>
            <a:spLocks noGrp="1"/>
          </p:cNvSpPr>
          <p:nvPr>
            <p:ph type="title"/>
          </p:nvPr>
        </p:nvSpPr>
        <p:spPr/>
        <p:txBody>
          <a:bodyPr/>
          <a:lstStyle/>
          <a:p>
            <a:r>
              <a:rPr lang="en-US" smtClean="0">
                <a:latin typeface="Trebuchet MS" pitchFamily="-105" charset="0"/>
                <a:ea typeface="ヒラギノ角ゴ Pro W3" pitchFamily="-105" charset="-128"/>
              </a:rPr>
              <a:t>Learning Objectives</a:t>
            </a:r>
          </a:p>
        </p:txBody>
      </p:sp>
      <p:sp>
        <p:nvSpPr>
          <p:cNvPr id="10244" name="Rectangle 3"/>
          <p:cNvSpPr>
            <a:spLocks noGrp="1"/>
          </p:cNvSpPr>
          <p:nvPr>
            <p:ph type="body" idx="1"/>
          </p:nvPr>
        </p:nvSpPr>
        <p:spPr>
          <a:xfrm>
            <a:off x="457200" y="1295400"/>
            <a:ext cx="8229600" cy="4800600"/>
          </a:xfrm>
        </p:spPr>
        <p:txBody>
          <a:bodyPr>
            <a:normAutofit fontScale="77500" lnSpcReduction="20000"/>
          </a:bodyPr>
          <a:lstStyle/>
          <a:p>
            <a:pPr>
              <a:lnSpc>
                <a:spcPct val="120000"/>
              </a:lnSpc>
            </a:pPr>
            <a:r>
              <a:rPr lang="en-US" dirty="0" smtClean="0">
                <a:latin typeface="Trebuchet MS" pitchFamily="-105" charset="0"/>
                <a:ea typeface="ヒラギノ角ゴ Pro W3" pitchFamily="-105" charset="-128"/>
              </a:rPr>
              <a:t>Understand infiltration techniques such as social engineering, phishing, malware, Web site compromises (such as SQL injection), and more</a:t>
            </a:r>
          </a:p>
          <a:p>
            <a:pPr>
              <a:lnSpc>
                <a:spcPct val="120000"/>
              </a:lnSpc>
            </a:pPr>
            <a:r>
              <a:rPr lang="en-US" dirty="0" smtClean="0">
                <a:latin typeface="Trebuchet MS" pitchFamily="-105" charset="0"/>
                <a:ea typeface="ヒラギノ角ゴ Pro W3" pitchFamily="-105" charset="-128"/>
              </a:rPr>
              <a:t>Identify various methods and techniques to thwart infiltration</a:t>
            </a:r>
          </a:p>
          <a:p>
            <a:pPr>
              <a:lnSpc>
                <a:spcPct val="120000"/>
              </a:lnSpc>
            </a:pPr>
            <a:r>
              <a:rPr lang="en-US" dirty="0" smtClean="0">
                <a:latin typeface="Trebuchet MS" pitchFamily="-105" charset="0"/>
                <a:ea typeface="ヒラギノ角ゴ Pro W3" pitchFamily="-105" charset="-128"/>
              </a:rPr>
              <a:t>Identify critical steps to improve your individual and organizational information security</a:t>
            </a:r>
          </a:p>
          <a:p>
            <a:pPr>
              <a:lnSpc>
                <a:spcPct val="120000"/>
              </a:lnSpc>
            </a:pPr>
            <a:r>
              <a:rPr lang="en-US" dirty="0" smtClean="0">
                <a:latin typeface="Trebuchet MS" pitchFamily="-105" charset="0"/>
                <a:ea typeface="ヒラギノ角ゴ Pro W3" pitchFamily="-105" charset="-128"/>
              </a:rPr>
              <a:t>Recognize the major information security issues that organizations face; as well as the resources, methods, and approaches that can help make firms more secure</a:t>
            </a:r>
          </a:p>
          <a:p>
            <a:pPr>
              <a:lnSpc>
                <a:spcPct val="120000"/>
              </a:lnSpc>
              <a:buNone/>
            </a:pPr>
            <a:endParaRPr lang="en-US" dirty="0" smtClean="0">
              <a:latin typeface="Trebuchet MS" pitchFamily="-105" charset="0"/>
              <a:ea typeface="ヒラギノ角ゴ Pro W3" pitchFamily="-105" charset="-128"/>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4"/>
          <p:cNvSpPr txBox="1">
            <a:spLocks noChangeArrowheads="1"/>
          </p:cNvSpPr>
          <p:nvPr/>
        </p:nvSpPr>
        <p:spPr bwMode="auto">
          <a:xfrm>
            <a:off x="609600" y="381000"/>
            <a:ext cx="7543800" cy="523220"/>
          </a:xfrm>
          <a:prstGeom prst="rect">
            <a:avLst/>
          </a:prstGeom>
          <a:noFill/>
          <a:ln w="12700">
            <a:noFill/>
            <a:miter lim="800000"/>
            <a:headEnd/>
            <a:tailEnd/>
          </a:ln>
        </p:spPr>
        <p:txBody>
          <a:bodyPr wrap="square">
            <a:spAutoFit/>
          </a:bodyPr>
          <a:lstStyle/>
          <a:p>
            <a:pPr algn="ctr" eaLnBrk="0" hangingPunct="0">
              <a:spcBef>
                <a:spcPct val="50000"/>
              </a:spcBef>
            </a:pPr>
            <a:r>
              <a:rPr lang="en-US" sz="2800" b="1" dirty="0">
                <a:cs typeface="Times New Roman" pitchFamily="18" charset="0"/>
              </a:rPr>
              <a:t>Establishing a Framework for Security and Control</a:t>
            </a:r>
          </a:p>
        </p:txBody>
      </p:sp>
      <p:sp>
        <p:nvSpPr>
          <p:cNvPr id="29699" name="Rectangle 5"/>
          <p:cNvSpPr>
            <a:spLocks noChangeArrowheads="1"/>
          </p:cNvSpPr>
          <p:nvPr/>
        </p:nvSpPr>
        <p:spPr bwMode="auto">
          <a:xfrm>
            <a:off x="762000" y="1219200"/>
            <a:ext cx="8001000" cy="4114800"/>
          </a:xfrm>
          <a:prstGeom prst="rect">
            <a:avLst/>
          </a:prstGeom>
          <a:noFill/>
          <a:ln w="12700">
            <a:noFill/>
            <a:miter lim="800000"/>
            <a:headEnd/>
            <a:tailEnd/>
          </a:ln>
        </p:spPr>
        <p:txBody>
          <a:bodyPr lIns="90488" tIns="0" rIns="90488" bIns="44450"/>
          <a:lstStyle/>
          <a:p>
            <a:pPr marL="342900" indent="-342900">
              <a:lnSpc>
                <a:spcPct val="110000"/>
              </a:lnSpc>
              <a:spcAft>
                <a:spcPts val="1200"/>
              </a:spcAft>
              <a:buFontTx/>
              <a:buChar char="•"/>
            </a:pPr>
            <a:r>
              <a:rPr lang="en-US" sz="3600" b="1" dirty="0"/>
              <a:t>Types of general controls</a:t>
            </a:r>
          </a:p>
          <a:p>
            <a:pPr marL="800100" lvl="1" indent="-342900">
              <a:lnSpc>
                <a:spcPct val="110000"/>
              </a:lnSpc>
              <a:spcAft>
                <a:spcPts val="1200"/>
              </a:spcAft>
              <a:buFontTx/>
              <a:buChar char="•"/>
            </a:pPr>
            <a:r>
              <a:rPr lang="en-US" sz="2400" b="1" dirty="0">
                <a:cs typeface="Times New Roman" pitchFamily="18" charset="0"/>
              </a:rPr>
              <a:t>Software controls</a:t>
            </a:r>
          </a:p>
          <a:p>
            <a:pPr marL="800100" lvl="1" indent="-342900">
              <a:lnSpc>
                <a:spcPct val="110000"/>
              </a:lnSpc>
              <a:spcAft>
                <a:spcPts val="1200"/>
              </a:spcAft>
              <a:buFontTx/>
              <a:buChar char="•"/>
            </a:pPr>
            <a:r>
              <a:rPr lang="en-US" sz="2400" b="1" dirty="0">
                <a:cs typeface="Times New Roman" pitchFamily="18" charset="0"/>
              </a:rPr>
              <a:t>Hardware controls</a:t>
            </a:r>
          </a:p>
          <a:p>
            <a:pPr marL="800100" lvl="1" indent="-342900">
              <a:lnSpc>
                <a:spcPct val="110000"/>
              </a:lnSpc>
              <a:spcAft>
                <a:spcPts val="1200"/>
              </a:spcAft>
              <a:buFontTx/>
              <a:buChar char="•"/>
            </a:pPr>
            <a:r>
              <a:rPr lang="en-US" sz="2400" b="1" dirty="0">
                <a:cs typeface="Times New Roman" pitchFamily="18" charset="0"/>
              </a:rPr>
              <a:t>Computer operations controls</a:t>
            </a:r>
          </a:p>
          <a:p>
            <a:pPr marL="800100" lvl="1" indent="-342900">
              <a:lnSpc>
                <a:spcPct val="110000"/>
              </a:lnSpc>
              <a:spcAft>
                <a:spcPts val="1200"/>
              </a:spcAft>
              <a:buFontTx/>
              <a:buChar char="•"/>
            </a:pPr>
            <a:r>
              <a:rPr lang="en-US" sz="2400" b="1" dirty="0">
                <a:cs typeface="Times New Roman" pitchFamily="18" charset="0"/>
              </a:rPr>
              <a:t>Data security controls</a:t>
            </a:r>
          </a:p>
          <a:p>
            <a:pPr marL="800100" lvl="1" indent="-342900">
              <a:lnSpc>
                <a:spcPct val="110000"/>
              </a:lnSpc>
              <a:spcAft>
                <a:spcPts val="1200"/>
              </a:spcAft>
              <a:buFontTx/>
              <a:buChar char="•"/>
            </a:pPr>
            <a:r>
              <a:rPr lang="en-US" sz="2400" b="1" dirty="0">
                <a:cs typeface="Times New Roman" pitchFamily="18" charset="0"/>
              </a:rPr>
              <a:t>Implementation controls</a:t>
            </a:r>
          </a:p>
          <a:p>
            <a:pPr marL="800100" lvl="1" indent="-342900">
              <a:lnSpc>
                <a:spcPct val="110000"/>
              </a:lnSpc>
              <a:spcAft>
                <a:spcPts val="1200"/>
              </a:spcAft>
              <a:buFontTx/>
              <a:buChar char="•"/>
            </a:pPr>
            <a:r>
              <a:rPr lang="en-US" sz="2400" b="1" dirty="0">
                <a:cs typeface="Times New Roman" pitchFamily="18" charset="0"/>
              </a:rPr>
              <a:t>Administrative controls</a:t>
            </a:r>
          </a:p>
          <a:p>
            <a:pPr marL="1714500" lvl="3" indent="-342900">
              <a:buFontTx/>
              <a:buChar char="•"/>
            </a:pPr>
            <a:endParaRPr lang="en-US" b="1" dirty="0">
              <a:cs typeface="Times New Roman" pitchFamily="18" charset="0"/>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4"/>
          <p:cNvSpPr txBox="1">
            <a:spLocks noChangeArrowheads="1"/>
          </p:cNvSpPr>
          <p:nvPr/>
        </p:nvSpPr>
        <p:spPr bwMode="auto">
          <a:xfrm>
            <a:off x="838200" y="304800"/>
            <a:ext cx="7696200" cy="523220"/>
          </a:xfrm>
          <a:prstGeom prst="rect">
            <a:avLst/>
          </a:prstGeom>
          <a:noFill/>
          <a:ln w="12700">
            <a:noFill/>
            <a:miter lim="800000"/>
            <a:headEnd/>
            <a:tailEnd/>
          </a:ln>
        </p:spPr>
        <p:txBody>
          <a:bodyPr wrap="square">
            <a:spAutoFit/>
          </a:bodyPr>
          <a:lstStyle/>
          <a:p>
            <a:pPr algn="ctr" eaLnBrk="0" hangingPunct="0">
              <a:spcBef>
                <a:spcPct val="50000"/>
              </a:spcBef>
            </a:pPr>
            <a:r>
              <a:rPr lang="en-US" sz="2800" b="1" dirty="0">
                <a:cs typeface="Times New Roman" pitchFamily="18" charset="0"/>
              </a:rPr>
              <a:t>Establishing a Framework for Security and Control</a:t>
            </a:r>
          </a:p>
        </p:txBody>
      </p:sp>
      <p:sp>
        <p:nvSpPr>
          <p:cNvPr id="30723" name="Rectangle 5"/>
          <p:cNvSpPr>
            <a:spLocks noChangeArrowheads="1"/>
          </p:cNvSpPr>
          <p:nvPr/>
        </p:nvSpPr>
        <p:spPr bwMode="auto">
          <a:xfrm>
            <a:off x="457200" y="1600200"/>
            <a:ext cx="8001000" cy="4876800"/>
          </a:xfrm>
          <a:prstGeom prst="rect">
            <a:avLst/>
          </a:prstGeom>
          <a:noFill/>
          <a:ln w="12700">
            <a:noFill/>
            <a:miter lim="800000"/>
            <a:headEnd/>
            <a:tailEnd/>
          </a:ln>
        </p:spPr>
        <p:txBody>
          <a:bodyPr lIns="90488" tIns="0" rIns="90488" bIns="44450"/>
          <a:lstStyle/>
          <a:p>
            <a:pPr marL="342900" indent="-342900">
              <a:spcAft>
                <a:spcPts val="1200"/>
              </a:spcAft>
              <a:buFontTx/>
              <a:buChar char="•"/>
            </a:pPr>
            <a:r>
              <a:rPr lang="en-US" sz="3200" b="1" dirty="0"/>
              <a:t>Application controls</a:t>
            </a:r>
          </a:p>
          <a:p>
            <a:pPr marL="800100" lvl="1" indent="-342900">
              <a:spcAft>
                <a:spcPts val="1200"/>
              </a:spcAft>
              <a:buFontTx/>
              <a:buChar char="•"/>
            </a:pPr>
            <a:r>
              <a:rPr lang="en-US" dirty="0"/>
              <a:t>Specific controls unique to each computerized application, such as payroll or order processing.</a:t>
            </a:r>
          </a:p>
          <a:p>
            <a:pPr marL="800100" lvl="1" indent="-342900">
              <a:spcAft>
                <a:spcPts val="1200"/>
              </a:spcAft>
              <a:buFontTx/>
              <a:buChar char="•"/>
            </a:pPr>
            <a:r>
              <a:rPr lang="en-US" dirty="0"/>
              <a:t>Include both automated and manual procedures.</a:t>
            </a:r>
          </a:p>
          <a:p>
            <a:pPr marL="800100" lvl="1" indent="-342900">
              <a:spcAft>
                <a:spcPts val="1200"/>
              </a:spcAft>
              <a:buFontTx/>
              <a:buChar char="•"/>
            </a:pPr>
            <a:r>
              <a:rPr lang="en-US" dirty="0"/>
              <a:t>Ensure that only authorized data are completely and accurately processed by that application.</a:t>
            </a:r>
          </a:p>
          <a:p>
            <a:pPr marL="800100" lvl="1" indent="-342900">
              <a:spcAft>
                <a:spcPts val="1200"/>
              </a:spcAft>
              <a:buFontTx/>
              <a:buChar char="•"/>
            </a:pPr>
            <a:r>
              <a:rPr lang="en-US" dirty="0"/>
              <a:t>Include:</a:t>
            </a:r>
          </a:p>
          <a:p>
            <a:pPr marL="1257300" lvl="2" indent="-342900">
              <a:spcAft>
                <a:spcPts val="1200"/>
              </a:spcAft>
              <a:buFontTx/>
              <a:buChar char="•"/>
            </a:pPr>
            <a:r>
              <a:rPr lang="en-US" b="1" dirty="0"/>
              <a:t>Input controls</a:t>
            </a:r>
          </a:p>
          <a:p>
            <a:pPr marL="1257300" lvl="2" indent="-342900">
              <a:spcAft>
                <a:spcPts val="1200"/>
              </a:spcAft>
              <a:buFontTx/>
              <a:buChar char="•"/>
            </a:pPr>
            <a:r>
              <a:rPr lang="en-US" b="1" dirty="0"/>
              <a:t>Processing controls</a:t>
            </a:r>
          </a:p>
          <a:p>
            <a:pPr marL="1257300" lvl="2" indent="-342900">
              <a:spcAft>
                <a:spcPts val="1200"/>
              </a:spcAft>
              <a:buFontTx/>
              <a:buChar char="•"/>
            </a:pPr>
            <a:r>
              <a:rPr lang="en-US" b="1" dirty="0"/>
              <a:t>Output controls</a:t>
            </a:r>
            <a:endParaRPr lang="en-US" b="1" dirty="0">
              <a:cs typeface="Times New Roman" pitchFamily="18" charset="0"/>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4"/>
          <p:cNvSpPr txBox="1">
            <a:spLocks noChangeArrowheads="1"/>
          </p:cNvSpPr>
          <p:nvPr/>
        </p:nvSpPr>
        <p:spPr bwMode="auto">
          <a:xfrm>
            <a:off x="1524000" y="457200"/>
            <a:ext cx="6629400" cy="461665"/>
          </a:xfrm>
          <a:prstGeom prst="rect">
            <a:avLst/>
          </a:prstGeom>
          <a:noFill/>
          <a:ln w="12700">
            <a:noFill/>
            <a:miter lim="800000"/>
            <a:headEnd/>
            <a:tailEnd/>
          </a:ln>
        </p:spPr>
        <p:txBody>
          <a:bodyPr>
            <a:spAutoFit/>
          </a:bodyPr>
          <a:lstStyle/>
          <a:p>
            <a:pPr algn="ctr" eaLnBrk="0" hangingPunct="0">
              <a:spcBef>
                <a:spcPct val="50000"/>
              </a:spcBef>
            </a:pPr>
            <a:r>
              <a:rPr lang="en-US" sz="2400" b="1" dirty="0">
                <a:cs typeface="Times New Roman" pitchFamily="18" charset="0"/>
              </a:rPr>
              <a:t>Establishing a Framework for Security and Control</a:t>
            </a:r>
          </a:p>
        </p:txBody>
      </p:sp>
      <p:sp>
        <p:nvSpPr>
          <p:cNvPr id="31747" name="Rectangle 5"/>
          <p:cNvSpPr>
            <a:spLocks noChangeArrowheads="1"/>
          </p:cNvSpPr>
          <p:nvPr/>
        </p:nvSpPr>
        <p:spPr bwMode="auto">
          <a:xfrm>
            <a:off x="457200" y="1219200"/>
            <a:ext cx="8229600" cy="3276600"/>
          </a:xfrm>
          <a:prstGeom prst="rect">
            <a:avLst/>
          </a:prstGeom>
          <a:noFill/>
          <a:ln w="12700">
            <a:noFill/>
            <a:miter lim="800000"/>
            <a:headEnd/>
            <a:tailEnd/>
          </a:ln>
        </p:spPr>
        <p:txBody>
          <a:bodyPr lIns="90488" tIns="0" rIns="90488" bIns="44450"/>
          <a:lstStyle/>
          <a:p>
            <a:pPr marL="342900" indent="-342900">
              <a:spcAft>
                <a:spcPts val="600"/>
              </a:spcAft>
              <a:buFontTx/>
              <a:buChar char="•"/>
            </a:pPr>
            <a:r>
              <a:rPr lang="en-US" sz="2400" b="1" dirty="0">
                <a:cs typeface="Times New Roman" pitchFamily="18" charset="0"/>
              </a:rPr>
              <a:t>Risk assessment</a:t>
            </a:r>
          </a:p>
          <a:p>
            <a:pPr marL="800100" lvl="1" indent="-342900">
              <a:spcAft>
                <a:spcPts val="600"/>
              </a:spcAft>
              <a:buFontTx/>
              <a:buChar char="•"/>
            </a:pPr>
            <a:r>
              <a:rPr lang="en-US" sz="2000" dirty="0">
                <a:cs typeface="Times New Roman" pitchFamily="18" charset="0"/>
              </a:rPr>
              <a:t>D</a:t>
            </a:r>
            <a:r>
              <a:rPr lang="en-US" sz="2000" dirty="0"/>
              <a:t>etermines level of risk to firm if specific activity or process is not properly controlled</a:t>
            </a:r>
          </a:p>
          <a:p>
            <a:pPr marL="1257300" lvl="2" indent="-342900">
              <a:spcAft>
                <a:spcPts val="600"/>
              </a:spcAft>
              <a:buFontTx/>
              <a:buChar char="•"/>
            </a:pPr>
            <a:r>
              <a:rPr lang="en-US" sz="1800" b="1" dirty="0">
                <a:cs typeface="Times New Roman" pitchFamily="18" charset="0"/>
              </a:rPr>
              <a:t>Types of threat</a:t>
            </a:r>
          </a:p>
          <a:p>
            <a:pPr marL="1257300" lvl="2" indent="-342900">
              <a:spcAft>
                <a:spcPts val="600"/>
              </a:spcAft>
              <a:buFontTx/>
              <a:buChar char="•"/>
            </a:pPr>
            <a:r>
              <a:rPr lang="en-US" sz="1800" b="1" dirty="0">
                <a:cs typeface="Times New Roman" pitchFamily="18" charset="0"/>
              </a:rPr>
              <a:t>Probability of occurrence during year</a:t>
            </a:r>
          </a:p>
          <a:p>
            <a:pPr marL="1257300" lvl="2" indent="-342900">
              <a:spcAft>
                <a:spcPts val="600"/>
              </a:spcAft>
              <a:buFontTx/>
              <a:buChar char="•"/>
            </a:pPr>
            <a:r>
              <a:rPr lang="en-US" sz="1800" b="1" dirty="0">
                <a:cs typeface="Times New Roman" pitchFamily="18" charset="0"/>
              </a:rPr>
              <a:t>Potential losses, value of threat</a:t>
            </a:r>
          </a:p>
          <a:p>
            <a:pPr marL="1257300" lvl="2" indent="-342900">
              <a:spcAft>
                <a:spcPts val="600"/>
              </a:spcAft>
              <a:buFontTx/>
              <a:buChar char="•"/>
            </a:pPr>
            <a:r>
              <a:rPr lang="en-US" sz="1800" b="1" dirty="0">
                <a:cs typeface="Times New Roman" pitchFamily="18" charset="0"/>
              </a:rPr>
              <a:t>Expected annual loss</a:t>
            </a:r>
          </a:p>
        </p:txBody>
      </p:sp>
      <p:graphicFrame>
        <p:nvGraphicFramePr>
          <p:cNvPr id="5" name="Table 4"/>
          <p:cNvGraphicFramePr>
            <a:graphicFrameLocks noGrp="1"/>
          </p:cNvGraphicFramePr>
          <p:nvPr/>
        </p:nvGraphicFramePr>
        <p:xfrm>
          <a:off x="1524000" y="4495800"/>
          <a:ext cx="6096000" cy="1798321"/>
        </p:xfrm>
        <a:graphic>
          <a:graphicData uri="http://schemas.openxmlformats.org/drawingml/2006/table">
            <a:tbl>
              <a:tblPr firstRow="1" bandRow="1">
                <a:tableStyleId>{8EC20E35-A176-4012-BC5E-935CFFF8708E}</a:tableStyleId>
              </a:tblPr>
              <a:tblGrid>
                <a:gridCol w="1524000"/>
                <a:gridCol w="1524000"/>
                <a:gridCol w="1524000"/>
                <a:gridCol w="1524000"/>
              </a:tblGrid>
              <a:tr h="523783">
                <a:tc>
                  <a:txBody>
                    <a:bodyPr/>
                    <a:lstStyle/>
                    <a:p>
                      <a:r>
                        <a:rPr lang="en-US" sz="1200" dirty="0" smtClean="0">
                          <a:latin typeface="Arial" pitchFamily="34" charset="0"/>
                          <a:cs typeface="Arial" pitchFamily="34" charset="0"/>
                        </a:rPr>
                        <a:t>EXPOSURE</a:t>
                      </a:r>
                      <a:endParaRPr lang="en-US" sz="1200" b="1"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PROBABILITY</a:t>
                      </a:r>
                      <a:endParaRPr lang="en-US" sz="1200" b="1"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LOSS RANGE</a:t>
                      </a:r>
                      <a:endParaRPr lang="en-US" sz="1200" b="1"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EXPECTED</a:t>
                      </a:r>
                      <a:r>
                        <a:rPr lang="en-US" sz="1200" baseline="0" dirty="0" smtClean="0">
                          <a:latin typeface="Arial" pitchFamily="34" charset="0"/>
                          <a:cs typeface="Arial" pitchFamily="34" charset="0"/>
                        </a:rPr>
                        <a:t> ANNUAL LOSS</a:t>
                      </a:r>
                      <a:endParaRPr lang="en-US" sz="1200" b="1" dirty="0">
                        <a:latin typeface="Arial" pitchFamily="34" charset="0"/>
                        <a:cs typeface="Arial" pitchFamily="34" charset="0"/>
                      </a:endParaRPr>
                    </a:p>
                  </a:txBody>
                  <a:tcPr/>
                </a:tc>
              </a:tr>
              <a:tr h="424846">
                <a:tc>
                  <a:txBody>
                    <a:bodyPr/>
                    <a:lstStyle/>
                    <a:p>
                      <a:r>
                        <a:rPr lang="en-US" sz="1200" b="1" dirty="0" smtClean="0">
                          <a:latin typeface="Arial" pitchFamily="34" charset="0"/>
                          <a:cs typeface="Arial" pitchFamily="34" charset="0"/>
                        </a:rPr>
                        <a:t>Power failure</a:t>
                      </a:r>
                      <a:endParaRPr lang="en-US" sz="1200" b="1" dirty="0">
                        <a:latin typeface="Arial" pitchFamily="34" charset="0"/>
                        <a:cs typeface="Arial" pitchFamily="34" charset="0"/>
                      </a:endParaRPr>
                    </a:p>
                  </a:txBody>
                  <a:tcPr/>
                </a:tc>
                <a:tc>
                  <a:txBody>
                    <a:bodyPr/>
                    <a:lstStyle/>
                    <a:p>
                      <a:r>
                        <a:rPr lang="en-US" sz="1200" b="1" dirty="0" smtClean="0">
                          <a:latin typeface="Arial" pitchFamily="34" charset="0"/>
                          <a:cs typeface="Arial" pitchFamily="34" charset="0"/>
                        </a:rPr>
                        <a:t>30%</a:t>
                      </a:r>
                      <a:endParaRPr lang="en-US" sz="1200" b="1" dirty="0">
                        <a:latin typeface="Arial" pitchFamily="34" charset="0"/>
                        <a:cs typeface="Arial" pitchFamily="34" charset="0"/>
                      </a:endParaRPr>
                    </a:p>
                  </a:txBody>
                  <a:tcPr/>
                </a:tc>
                <a:tc>
                  <a:txBody>
                    <a:bodyPr/>
                    <a:lstStyle/>
                    <a:p>
                      <a:r>
                        <a:rPr lang="en-US" sz="1200" b="1" dirty="0" smtClean="0">
                          <a:latin typeface="Arial" pitchFamily="34" charset="0"/>
                          <a:cs typeface="Arial" pitchFamily="34" charset="0"/>
                        </a:rPr>
                        <a:t>$5K - $200K</a:t>
                      </a:r>
                      <a:endParaRPr lang="en-US" sz="1200" b="1" dirty="0">
                        <a:latin typeface="Arial" pitchFamily="34" charset="0"/>
                        <a:cs typeface="Arial" pitchFamily="34" charset="0"/>
                      </a:endParaRPr>
                    </a:p>
                  </a:txBody>
                  <a:tcPr/>
                </a:tc>
                <a:tc>
                  <a:txBody>
                    <a:bodyPr/>
                    <a:lstStyle/>
                    <a:p>
                      <a:r>
                        <a:rPr lang="en-US" sz="1200" b="1" dirty="0" smtClean="0">
                          <a:latin typeface="Arial" pitchFamily="34" charset="0"/>
                          <a:cs typeface="Arial" pitchFamily="34" charset="0"/>
                        </a:rPr>
                        <a:t>$30,750</a:t>
                      </a:r>
                      <a:endParaRPr lang="en-US" sz="1200" b="1" dirty="0">
                        <a:latin typeface="Arial" pitchFamily="34" charset="0"/>
                        <a:cs typeface="Arial" pitchFamily="34" charset="0"/>
                      </a:endParaRPr>
                    </a:p>
                  </a:txBody>
                  <a:tcPr/>
                </a:tc>
              </a:tr>
              <a:tr h="424846">
                <a:tc>
                  <a:txBody>
                    <a:bodyPr/>
                    <a:lstStyle/>
                    <a:p>
                      <a:r>
                        <a:rPr lang="en-US" sz="1200" b="1" dirty="0" smtClean="0">
                          <a:latin typeface="Arial" pitchFamily="34" charset="0"/>
                          <a:cs typeface="Arial" pitchFamily="34" charset="0"/>
                        </a:rPr>
                        <a:t>Embezzlement</a:t>
                      </a:r>
                      <a:endParaRPr lang="en-US" sz="1200" b="1" dirty="0">
                        <a:latin typeface="Arial" pitchFamily="34" charset="0"/>
                        <a:cs typeface="Arial" pitchFamily="34" charset="0"/>
                      </a:endParaRPr>
                    </a:p>
                  </a:txBody>
                  <a:tcPr/>
                </a:tc>
                <a:tc>
                  <a:txBody>
                    <a:bodyPr/>
                    <a:lstStyle/>
                    <a:p>
                      <a:r>
                        <a:rPr lang="en-US" sz="1200" b="1" dirty="0" smtClean="0">
                          <a:latin typeface="Arial" pitchFamily="34" charset="0"/>
                          <a:cs typeface="Arial" pitchFamily="34" charset="0"/>
                        </a:rPr>
                        <a:t>5%</a:t>
                      </a:r>
                      <a:endParaRPr lang="en-US" sz="1200" b="1" dirty="0">
                        <a:latin typeface="Arial" pitchFamily="34" charset="0"/>
                        <a:cs typeface="Arial" pitchFamily="34" charset="0"/>
                      </a:endParaRPr>
                    </a:p>
                  </a:txBody>
                  <a:tcPr/>
                </a:tc>
                <a:tc>
                  <a:txBody>
                    <a:bodyPr/>
                    <a:lstStyle/>
                    <a:p>
                      <a:r>
                        <a:rPr lang="en-US" sz="1200" b="1" dirty="0" smtClean="0">
                          <a:latin typeface="Arial" pitchFamily="34" charset="0"/>
                          <a:cs typeface="Arial" pitchFamily="34" charset="0"/>
                        </a:rPr>
                        <a:t>$1K - $50K</a:t>
                      </a:r>
                      <a:endParaRPr lang="en-US" sz="1200" b="1" dirty="0">
                        <a:latin typeface="Arial" pitchFamily="34" charset="0"/>
                        <a:cs typeface="Arial" pitchFamily="34" charset="0"/>
                      </a:endParaRPr>
                    </a:p>
                  </a:txBody>
                  <a:tcPr/>
                </a:tc>
                <a:tc>
                  <a:txBody>
                    <a:bodyPr/>
                    <a:lstStyle/>
                    <a:p>
                      <a:r>
                        <a:rPr lang="en-US" sz="1200" b="1" dirty="0" smtClean="0">
                          <a:latin typeface="Arial" pitchFamily="34" charset="0"/>
                          <a:cs typeface="Arial" pitchFamily="34" charset="0"/>
                        </a:rPr>
                        <a:t>$1,275</a:t>
                      </a:r>
                      <a:endParaRPr lang="en-US" sz="1200" b="1" dirty="0">
                        <a:latin typeface="Arial" pitchFamily="34" charset="0"/>
                        <a:cs typeface="Arial" pitchFamily="34" charset="0"/>
                      </a:endParaRPr>
                    </a:p>
                  </a:txBody>
                  <a:tcPr/>
                </a:tc>
              </a:tr>
              <a:tr h="424846">
                <a:tc>
                  <a:txBody>
                    <a:bodyPr/>
                    <a:lstStyle/>
                    <a:p>
                      <a:r>
                        <a:rPr lang="en-US" sz="1200" b="1" dirty="0" smtClean="0">
                          <a:latin typeface="Arial" pitchFamily="34" charset="0"/>
                          <a:cs typeface="Arial" pitchFamily="34" charset="0"/>
                        </a:rPr>
                        <a:t>User</a:t>
                      </a:r>
                      <a:r>
                        <a:rPr lang="en-US" sz="1200" b="1" baseline="0" dirty="0" smtClean="0">
                          <a:latin typeface="Arial" pitchFamily="34" charset="0"/>
                          <a:cs typeface="Arial" pitchFamily="34" charset="0"/>
                        </a:rPr>
                        <a:t> error</a:t>
                      </a:r>
                      <a:endParaRPr lang="en-US" sz="1200" b="1" dirty="0">
                        <a:latin typeface="Arial" pitchFamily="34" charset="0"/>
                        <a:cs typeface="Arial" pitchFamily="34" charset="0"/>
                      </a:endParaRPr>
                    </a:p>
                  </a:txBody>
                  <a:tcPr/>
                </a:tc>
                <a:tc>
                  <a:txBody>
                    <a:bodyPr/>
                    <a:lstStyle/>
                    <a:p>
                      <a:r>
                        <a:rPr lang="en-US" sz="1200" b="1" dirty="0" smtClean="0">
                          <a:latin typeface="Arial" pitchFamily="34" charset="0"/>
                          <a:cs typeface="Arial" pitchFamily="34" charset="0"/>
                        </a:rPr>
                        <a:t>98%</a:t>
                      </a:r>
                      <a:endParaRPr lang="en-US" sz="1200" b="1" dirty="0">
                        <a:latin typeface="Arial" pitchFamily="34" charset="0"/>
                        <a:cs typeface="Arial" pitchFamily="34" charset="0"/>
                      </a:endParaRPr>
                    </a:p>
                  </a:txBody>
                  <a:tcPr/>
                </a:tc>
                <a:tc>
                  <a:txBody>
                    <a:bodyPr/>
                    <a:lstStyle/>
                    <a:p>
                      <a:r>
                        <a:rPr lang="en-US" sz="1200" b="1" dirty="0" smtClean="0">
                          <a:latin typeface="Arial" pitchFamily="34" charset="0"/>
                          <a:cs typeface="Arial" pitchFamily="34" charset="0"/>
                        </a:rPr>
                        <a:t>$200 - $40K</a:t>
                      </a:r>
                      <a:endParaRPr lang="en-US" sz="1200" b="1" dirty="0">
                        <a:latin typeface="Arial" pitchFamily="34" charset="0"/>
                        <a:cs typeface="Arial" pitchFamily="34" charset="0"/>
                      </a:endParaRPr>
                    </a:p>
                  </a:txBody>
                  <a:tcPr/>
                </a:tc>
                <a:tc>
                  <a:txBody>
                    <a:bodyPr/>
                    <a:lstStyle/>
                    <a:p>
                      <a:r>
                        <a:rPr lang="en-US" sz="1200" b="1" dirty="0" smtClean="0">
                          <a:latin typeface="Arial" pitchFamily="34" charset="0"/>
                          <a:cs typeface="Arial" pitchFamily="34" charset="0"/>
                        </a:rPr>
                        <a:t>$19,698</a:t>
                      </a:r>
                      <a:endParaRPr lang="en-US" sz="1200" b="1" dirty="0">
                        <a:latin typeface="Arial" pitchFamily="34" charset="0"/>
                        <a:cs typeface="Arial" pitchFamily="34" charset="0"/>
                      </a:endParaRPr>
                    </a:p>
                  </a:txBody>
                  <a:tcPr/>
                </a:tc>
              </a:tr>
            </a:tbl>
          </a:graphicData>
        </a:graphic>
      </p:graphicFrame>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ChangeArrowheads="1"/>
          </p:cNvSpPr>
          <p:nvPr/>
        </p:nvSpPr>
        <p:spPr bwMode="auto">
          <a:xfrm>
            <a:off x="685800" y="1612900"/>
            <a:ext cx="7772400" cy="457200"/>
          </a:xfrm>
          <a:prstGeom prst="rect">
            <a:avLst/>
          </a:prstGeom>
          <a:noFill/>
          <a:ln w="9525">
            <a:noFill/>
            <a:miter lim="800000"/>
            <a:headEnd/>
            <a:tailEnd/>
          </a:ln>
          <a:effectLst/>
        </p:spPr>
        <p:txBody>
          <a:bodyPr>
            <a:spAutoFit/>
          </a:bodyPr>
          <a:lstStyle/>
          <a:p>
            <a:pPr algn="ctr">
              <a:defRPr/>
            </a:pPr>
            <a:endParaRPr lang="en-US" b="1" dirty="0">
              <a:solidFill>
                <a:srgbClr val="9F0F10"/>
              </a:solidFill>
              <a:effectLst>
                <a:outerShdw blurRad="38100" dist="38100" dir="2700000" algn="tl">
                  <a:srgbClr val="C0C0C0"/>
                </a:outerShdw>
              </a:effectLst>
              <a:cs typeface="Times New Roman" charset="0"/>
            </a:endParaRPr>
          </a:p>
        </p:txBody>
      </p:sp>
      <p:sp>
        <p:nvSpPr>
          <p:cNvPr id="35843" name="Text Box 8"/>
          <p:cNvSpPr txBox="1">
            <a:spLocks noChangeArrowheads="1"/>
          </p:cNvSpPr>
          <p:nvPr/>
        </p:nvSpPr>
        <p:spPr bwMode="auto">
          <a:xfrm>
            <a:off x="1600200" y="304800"/>
            <a:ext cx="6629400" cy="336550"/>
          </a:xfrm>
          <a:prstGeom prst="rect">
            <a:avLst/>
          </a:prstGeom>
          <a:noFill/>
          <a:ln w="12700">
            <a:noFill/>
            <a:miter lim="800000"/>
            <a:headEnd/>
            <a:tailEnd/>
          </a:ln>
        </p:spPr>
        <p:txBody>
          <a:bodyPr>
            <a:spAutoFit/>
          </a:bodyPr>
          <a:lstStyle/>
          <a:p>
            <a:pPr algn="ctr" eaLnBrk="0" hangingPunct="0">
              <a:spcBef>
                <a:spcPct val="50000"/>
              </a:spcBef>
            </a:pPr>
            <a:r>
              <a:rPr lang="en-US" sz="1600" b="1" dirty="0">
                <a:cs typeface="Times New Roman" pitchFamily="18" charset="0"/>
              </a:rPr>
              <a:t>Establishing a Framework for Security and Control</a:t>
            </a:r>
          </a:p>
        </p:txBody>
      </p:sp>
      <p:sp>
        <p:nvSpPr>
          <p:cNvPr id="35845" name="Rectangle 10"/>
          <p:cNvSpPr>
            <a:spLocks noChangeArrowheads="1"/>
          </p:cNvSpPr>
          <p:nvPr/>
        </p:nvSpPr>
        <p:spPr bwMode="auto">
          <a:xfrm>
            <a:off x="228600" y="1600200"/>
            <a:ext cx="8001000" cy="3886200"/>
          </a:xfrm>
          <a:prstGeom prst="rect">
            <a:avLst/>
          </a:prstGeom>
          <a:noFill/>
          <a:ln w="12700">
            <a:noFill/>
            <a:miter lim="800000"/>
            <a:headEnd/>
            <a:tailEnd/>
          </a:ln>
        </p:spPr>
        <p:txBody>
          <a:bodyPr lIns="90488" tIns="0" rIns="90488" bIns="44450"/>
          <a:lstStyle/>
          <a:p>
            <a:pPr marL="342900" indent="-342900">
              <a:lnSpc>
                <a:spcPct val="70000"/>
              </a:lnSpc>
              <a:spcBef>
                <a:spcPct val="5000"/>
              </a:spcBef>
            </a:pPr>
            <a:endParaRPr lang="en-US" b="1" dirty="0">
              <a:cs typeface="Times New Roman" pitchFamily="18" charset="0"/>
            </a:endParaRPr>
          </a:p>
          <a:p>
            <a:pPr marL="342900" indent="-342900">
              <a:spcAft>
                <a:spcPct val="50000"/>
              </a:spcAft>
              <a:buFontTx/>
              <a:buChar char="•"/>
            </a:pPr>
            <a:r>
              <a:rPr lang="en-US" sz="2400" b="1" dirty="0">
                <a:cs typeface="Times New Roman" pitchFamily="18" charset="0"/>
              </a:rPr>
              <a:t>Disaster recovery planning: </a:t>
            </a:r>
            <a:r>
              <a:rPr lang="en-US" sz="2400" dirty="0">
                <a:cs typeface="Times New Roman" pitchFamily="18" charset="0"/>
              </a:rPr>
              <a:t>devises plans for restoration of disrupted services</a:t>
            </a:r>
          </a:p>
          <a:p>
            <a:pPr marL="342900" indent="-342900">
              <a:spcAft>
                <a:spcPct val="50000"/>
              </a:spcAft>
              <a:buFontTx/>
              <a:buChar char="•"/>
            </a:pPr>
            <a:r>
              <a:rPr lang="en-US" sz="2400" b="1" dirty="0">
                <a:cs typeface="Times New Roman" pitchFamily="18" charset="0"/>
              </a:rPr>
              <a:t>Business continuity planning: </a:t>
            </a:r>
            <a:r>
              <a:rPr lang="en-US" sz="2400" dirty="0">
                <a:cs typeface="Times New Roman" pitchFamily="18" charset="0"/>
              </a:rPr>
              <a:t>focuses on restoring business operations after disaster</a:t>
            </a:r>
          </a:p>
          <a:p>
            <a:pPr marL="800100" lvl="1" indent="-342900">
              <a:spcAft>
                <a:spcPct val="50000"/>
              </a:spcAft>
              <a:buFontTx/>
              <a:buChar char="•"/>
            </a:pPr>
            <a:r>
              <a:rPr lang="en-US" sz="2400" dirty="0">
                <a:cs typeface="Times New Roman" pitchFamily="18" charset="0"/>
              </a:rPr>
              <a:t>Both types of plans needed to identify firm’s most critical systems</a:t>
            </a:r>
          </a:p>
          <a:p>
            <a:pPr marL="800100" lvl="1" indent="-342900">
              <a:spcAft>
                <a:spcPct val="50000"/>
              </a:spcAft>
              <a:buFontTx/>
              <a:buChar char="•"/>
            </a:pPr>
            <a:r>
              <a:rPr lang="en-US" sz="2400" dirty="0">
                <a:cs typeface="Times New Roman" pitchFamily="18" charset="0"/>
              </a:rPr>
              <a:t>Business impact analysis to determine impact of an outage</a:t>
            </a:r>
          </a:p>
          <a:p>
            <a:pPr marL="800100" lvl="1" indent="-342900">
              <a:spcAft>
                <a:spcPct val="50000"/>
              </a:spcAft>
              <a:buFontTx/>
              <a:buChar char="•"/>
            </a:pPr>
            <a:r>
              <a:rPr lang="en-US" sz="2400" dirty="0">
                <a:cs typeface="Times New Roman" pitchFamily="18" charset="0"/>
              </a:rPr>
              <a:t>Management must determine which systems restored first</a:t>
            </a:r>
          </a:p>
        </p:txBody>
      </p:sp>
      <p:sp>
        <p:nvSpPr>
          <p:cNvPr id="109579" name="Rectangle 11"/>
          <p:cNvSpPr>
            <a:spLocks noChangeArrowheads="1"/>
          </p:cNvSpPr>
          <p:nvPr/>
        </p:nvSpPr>
        <p:spPr bwMode="auto">
          <a:xfrm>
            <a:off x="304800" y="914400"/>
            <a:ext cx="8001000" cy="461665"/>
          </a:xfrm>
          <a:prstGeom prst="rect">
            <a:avLst/>
          </a:prstGeom>
          <a:noFill/>
          <a:ln w="9525">
            <a:noFill/>
            <a:miter lim="800000"/>
            <a:headEnd/>
            <a:tailEnd/>
          </a:ln>
          <a:effectLst/>
        </p:spPr>
        <p:txBody>
          <a:bodyPr wrap="square">
            <a:spAutoFit/>
          </a:bodyPr>
          <a:lstStyle/>
          <a:p>
            <a:pPr algn="ctr">
              <a:defRPr/>
            </a:pPr>
            <a:r>
              <a:rPr lang="en-US" sz="2400" b="1" dirty="0">
                <a:solidFill>
                  <a:srgbClr val="9F0F10"/>
                </a:solidFill>
                <a:effectLst>
                  <a:outerShdw blurRad="38100" dist="38100" dir="2700000" algn="tl">
                    <a:srgbClr val="C0C0C0"/>
                  </a:outerShdw>
                </a:effectLst>
                <a:cs typeface="Times New Roman" charset="0"/>
              </a:rPr>
              <a:t>Disaster Recovery Planning and Business Continuity Planning</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15"/>
          <p:cNvSpPr txBox="1">
            <a:spLocks noChangeArrowheads="1"/>
          </p:cNvSpPr>
          <p:nvPr/>
        </p:nvSpPr>
        <p:spPr bwMode="auto">
          <a:xfrm>
            <a:off x="1600200" y="228600"/>
            <a:ext cx="6629400" cy="336550"/>
          </a:xfrm>
          <a:prstGeom prst="rect">
            <a:avLst/>
          </a:prstGeom>
          <a:noFill/>
          <a:ln w="12700">
            <a:noFill/>
            <a:miter lim="800000"/>
            <a:headEnd/>
            <a:tailEnd/>
          </a:ln>
        </p:spPr>
        <p:txBody>
          <a:bodyPr>
            <a:spAutoFit/>
          </a:bodyPr>
          <a:lstStyle/>
          <a:p>
            <a:pPr algn="ctr" eaLnBrk="0" hangingPunct="0">
              <a:spcBef>
                <a:spcPct val="50000"/>
              </a:spcBef>
            </a:pPr>
            <a:r>
              <a:rPr lang="en-US" sz="1600" b="1" dirty="0">
                <a:cs typeface="Times New Roman" pitchFamily="18" charset="0"/>
              </a:rPr>
              <a:t>Establishing a Framework for Security and Control</a:t>
            </a:r>
          </a:p>
        </p:txBody>
      </p:sp>
      <p:sp>
        <p:nvSpPr>
          <p:cNvPr id="97297" name="Rectangle 17"/>
          <p:cNvSpPr>
            <a:spLocks noChangeArrowheads="1"/>
          </p:cNvSpPr>
          <p:nvPr/>
        </p:nvSpPr>
        <p:spPr bwMode="auto">
          <a:xfrm>
            <a:off x="685800" y="838200"/>
            <a:ext cx="7772400" cy="584775"/>
          </a:xfrm>
          <a:prstGeom prst="rect">
            <a:avLst/>
          </a:prstGeom>
          <a:noFill/>
          <a:ln w="9525">
            <a:noFill/>
            <a:miter lim="800000"/>
            <a:headEnd/>
            <a:tailEnd/>
          </a:ln>
          <a:effectLst/>
        </p:spPr>
        <p:txBody>
          <a:bodyPr>
            <a:spAutoFit/>
          </a:bodyPr>
          <a:lstStyle/>
          <a:p>
            <a:pPr algn="ctr">
              <a:defRPr/>
            </a:pPr>
            <a:r>
              <a:rPr lang="en-US" sz="3200" b="1" dirty="0">
                <a:solidFill>
                  <a:srgbClr val="9F0F10"/>
                </a:solidFill>
                <a:effectLst>
                  <a:outerShdw blurRad="38100" dist="38100" dir="2700000" algn="tl">
                    <a:srgbClr val="C0C0C0"/>
                  </a:outerShdw>
                </a:effectLst>
                <a:cs typeface="Times New Roman" charset="0"/>
              </a:rPr>
              <a:t>The Role of Auditing</a:t>
            </a:r>
          </a:p>
        </p:txBody>
      </p:sp>
      <p:sp>
        <p:nvSpPr>
          <p:cNvPr id="36869" name="Rectangle 18"/>
          <p:cNvSpPr>
            <a:spLocks noChangeArrowheads="1"/>
          </p:cNvSpPr>
          <p:nvPr/>
        </p:nvSpPr>
        <p:spPr bwMode="auto">
          <a:xfrm>
            <a:off x="533400" y="1600200"/>
            <a:ext cx="8001000" cy="4114800"/>
          </a:xfrm>
          <a:prstGeom prst="rect">
            <a:avLst/>
          </a:prstGeom>
          <a:noFill/>
          <a:ln w="12700">
            <a:noFill/>
            <a:miter lim="800000"/>
            <a:headEnd/>
            <a:tailEnd/>
          </a:ln>
        </p:spPr>
        <p:txBody>
          <a:bodyPr lIns="90488" tIns="0" rIns="90488" bIns="44450"/>
          <a:lstStyle/>
          <a:p>
            <a:pPr marL="342900" indent="-342900">
              <a:spcAft>
                <a:spcPts val="1200"/>
              </a:spcAft>
              <a:buFontTx/>
              <a:buChar char="•"/>
            </a:pPr>
            <a:r>
              <a:rPr lang="en-US" sz="2000" b="1" dirty="0">
                <a:cs typeface="Times New Roman" pitchFamily="18" charset="0"/>
              </a:rPr>
              <a:t>MIS audit</a:t>
            </a:r>
          </a:p>
          <a:p>
            <a:pPr marL="800100" lvl="1" indent="-342900">
              <a:spcAft>
                <a:spcPts val="1200"/>
              </a:spcAft>
              <a:buFontTx/>
              <a:buChar char="•"/>
            </a:pPr>
            <a:r>
              <a:rPr lang="en-US" sz="2400" dirty="0">
                <a:cs typeface="Times New Roman" pitchFamily="18" charset="0"/>
              </a:rPr>
              <a:t>E</a:t>
            </a:r>
            <a:r>
              <a:rPr lang="en-US" sz="2400" dirty="0"/>
              <a:t>xamines firm’s overall security environment as well as controls governing individual information systems</a:t>
            </a:r>
          </a:p>
          <a:p>
            <a:pPr marL="800100" lvl="1" indent="-342900">
              <a:spcAft>
                <a:spcPts val="1200"/>
              </a:spcAft>
              <a:buFontTx/>
              <a:buChar char="•"/>
            </a:pPr>
            <a:r>
              <a:rPr lang="en-US" sz="2400" dirty="0"/>
              <a:t>Reviews technologies, procedures, documentation, training, and personnel </a:t>
            </a:r>
          </a:p>
          <a:p>
            <a:pPr marL="800100" lvl="1" indent="-342900">
              <a:spcAft>
                <a:spcPts val="1200"/>
              </a:spcAft>
              <a:buFontTx/>
              <a:buChar char="•"/>
            </a:pPr>
            <a:r>
              <a:rPr lang="en-US" sz="2400" dirty="0"/>
              <a:t>May even simulate disaster to test response of technology, IS staff, other employees</a:t>
            </a:r>
          </a:p>
          <a:p>
            <a:pPr marL="800100" lvl="1" indent="-342900">
              <a:spcAft>
                <a:spcPts val="1200"/>
              </a:spcAft>
              <a:buFontTx/>
              <a:buChar char="•"/>
            </a:pPr>
            <a:r>
              <a:rPr lang="en-US" sz="2400" dirty="0"/>
              <a:t>Lists and ranks all control weaknesses and estimates probability of their occurrence.</a:t>
            </a:r>
          </a:p>
          <a:p>
            <a:pPr marL="800100" lvl="1" indent="-342900">
              <a:spcAft>
                <a:spcPts val="1200"/>
              </a:spcAft>
              <a:buFontTx/>
              <a:buChar char="•"/>
            </a:pPr>
            <a:r>
              <a:rPr lang="en-US" sz="2400" dirty="0"/>
              <a:t>Assesses financial and organizational impact of each threat</a:t>
            </a:r>
            <a:endParaRPr lang="en-US" sz="2400" b="1" dirty="0">
              <a:cs typeface="Times New Roman" pitchFamily="18" charset="0"/>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8" name="Rectangle 6"/>
          <p:cNvSpPr>
            <a:spLocks noChangeArrowheads="1"/>
          </p:cNvSpPr>
          <p:nvPr/>
        </p:nvSpPr>
        <p:spPr bwMode="auto">
          <a:xfrm>
            <a:off x="762000" y="1066800"/>
            <a:ext cx="7772400" cy="584775"/>
          </a:xfrm>
          <a:prstGeom prst="rect">
            <a:avLst/>
          </a:prstGeom>
          <a:noFill/>
          <a:ln w="9525">
            <a:noFill/>
            <a:miter lim="800000"/>
            <a:headEnd/>
            <a:tailEnd/>
          </a:ln>
          <a:effectLst/>
        </p:spPr>
        <p:txBody>
          <a:bodyPr>
            <a:spAutoFit/>
          </a:bodyPr>
          <a:lstStyle/>
          <a:p>
            <a:pPr algn="ctr">
              <a:defRPr/>
            </a:pPr>
            <a:r>
              <a:rPr lang="en-US" sz="3200" b="1" dirty="0">
                <a:solidFill>
                  <a:srgbClr val="9F0F10"/>
                </a:solidFill>
                <a:effectLst>
                  <a:outerShdw blurRad="38100" dist="38100" dir="2700000" algn="tl">
                    <a:srgbClr val="C0C0C0"/>
                  </a:outerShdw>
                </a:effectLst>
                <a:cs typeface="Times New Roman" charset="0"/>
              </a:rPr>
              <a:t>Access</a:t>
            </a:r>
            <a:r>
              <a:rPr lang="en-US" b="1" dirty="0">
                <a:solidFill>
                  <a:srgbClr val="9F0F10"/>
                </a:solidFill>
                <a:effectLst>
                  <a:outerShdw blurRad="38100" dist="38100" dir="2700000" algn="tl">
                    <a:srgbClr val="C0C0C0"/>
                  </a:outerShdw>
                </a:effectLst>
                <a:cs typeface="Times New Roman" charset="0"/>
              </a:rPr>
              <a:t> </a:t>
            </a:r>
            <a:r>
              <a:rPr lang="en-US" sz="3200" b="1" dirty="0">
                <a:solidFill>
                  <a:srgbClr val="9F0F10"/>
                </a:solidFill>
                <a:effectLst>
                  <a:outerShdw blurRad="38100" dist="38100" dir="2700000" algn="tl">
                    <a:srgbClr val="C0C0C0"/>
                  </a:outerShdw>
                </a:effectLst>
                <a:cs typeface="Times New Roman" charset="0"/>
              </a:rPr>
              <a:t>Control</a:t>
            </a:r>
            <a:endParaRPr lang="en-US" b="1" dirty="0">
              <a:solidFill>
                <a:srgbClr val="9F0F10"/>
              </a:solidFill>
              <a:effectLst>
                <a:outerShdw blurRad="38100" dist="38100" dir="2700000" algn="tl">
                  <a:srgbClr val="C0C0C0"/>
                </a:outerShdw>
              </a:effectLst>
              <a:cs typeface="Times New Roman" charset="0"/>
            </a:endParaRPr>
          </a:p>
        </p:txBody>
      </p:sp>
      <p:sp>
        <p:nvSpPr>
          <p:cNvPr id="38915" name="Text Box 8"/>
          <p:cNvSpPr txBox="1">
            <a:spLocks noChangeArrowheads="1"/>
          </p:cNvSpPr>
          <p:nvPr/>
        </p:nvSpPr>
        <p:spPr bwMode="auto">
          <a:xfrm>
            <a:off x="1600200" y="381000"/>
            <a:ext cx="6629400" cy="523220"/>
          </a:xfrm>
          <a:prstGeom prst="rect">
            <a:avLst/>
          </a:prstGeom>
          <a:noFill/>
          <a:ln w="12700">
            <a:noFill/>
            <a:miter lim="800000"/>
            <a:headEnd/>
            <a:tailEnd/>
          </a:ln>
        </p:spPr>
        <p:txBody>
          <a:bodyPr>
            <a:spAutoFit/>
          </a:bodyPr>
          <a:lstStyle/>
          <a:p>
            <a:pPr algn="ctr" eaLnBrk="0" hangingPunct="0">
              <a:spcBef>
                <a:spcPct val="50000"/>
              </a:spcBef>
            </a:pPr>
            <a:r>
              <a:rPr lang="en-US" sz="2800" b="1" dirty="0">
                <a:cs typeface="Times New Roman" pitchFamily="18" charset="0"/>
              </a:rPr>
              <a:t>Technologies and Tools for Security</a:t>
            </a:r>
          </a:p>
        </p:txBody>
      </p:sp>
      <p:sp>
        <p:nvSpPr>
          <p:cNvPr id="38916" name="Rectangle 9"/>
          <p:cNvSpPr>
            <a:spLocks noChangeArrowheads="1"/>
          </p:cNvSpPr>
          <p:nvPr/>
        </p:nvSpPr>
        <p:spPr bwMode="auto">
          <a:xfrm>
            <a:off x="457200" y="1828800"/>
            <a:ext cx="8458200" cy="4114800"/>
          </a:xfrm>
          <a:prstGeom prst="rect">
            <a:avLst/>
          </a:prstGeom>
          <a:noFill/>
          <a:ln w="12700">
            <a:noFill/>
            <a:miter lim="800000"/>
            <a:headEnd/>
            <a:tailEnd/>
          </a:ln>
        </p:spPr>
        <p:txBody>
          <a:bodyPr lIns="90488" tIns="0" rIns="90488" bIns="44450"/>
          <a:lstStyle/>
          <a:p>
            <a:pPr marL="342900" indent="-342900">
              <a:spcAft>
                <a:spcPts val="1200"/>
              </a:spcAft>
              <a:buFontTx/>
              <a:buChar char="•"/>
            </a:pPr>
            <a:r>
              <a:rPr lang="en-US" sz="2800" b="1" dirty="0"/>
              <a:t>Policies and procedures to prevent improper access to systems by unauthorized insiders and outsiders</a:t>
            </a:r>
          </a:p>
          <a:p>
            <a:pPr marL="800100" lvl="1" indent="-342900">
              <a:spcAft>
                <a:spcPts val="1200"/>
              </a:spcAft>
              <a:buFontTx/>
              <a:buChar char="•"/>
            </a:pPr>
            <a:r>
              <a:rPr lang="en-US" sz="2400" b="1" dirty="0">
                <a:cs typeface="Times New Roman" pitchFamily="18" charset="0"/>
              </a:rPr>
              <a:t>Authorization</a:t>
            </a:r>
          </a:p>
          <a:p>
            <a:pPr marL="800100" lvl="1" indent="-342900">
              <a:spcAft>
                <a:spcPts val="1200"/>
              </a:spcAft>
              <a:buFontTx/>
              <a:buChar char="•"/>
            </a:pPr>
            <a:r>
              <a:rPr lang="en-US" sz="2400" b="1" dirty="0">
                <a:cs typeface="Times New Roman" pitchFamily="18" charset="0"/>
              </a:rPr>
              <a:t>Authentication</a:t>
            </a:r>
          </a:p>
          <a:p>
            <a:pPr marL="1257300" lvl="2" indent="-342900">
              <a:spcAft>
                <a:spcPts val="1200"/>
              </a:spcAft>
              <a:buFontTx/>
              <a:buChar char="•"/>
            </a:pPr>
            <a:r>
              <a:rPr lang="en-US" sz="2800" b="1" dirty="0">
                <a:cs typeface="Times New Roman" pitchFamily="18" charset="0"/>
              </a:rPr>
              <a:t>Password systems</a:t>
            </a:r>
          </a:p>
          <a:p>
            <a:pPr marL="1257300" lvl="2" indent="-342900">
              <a:spcAft>
                <a:spcPts val="1200"/>
              </a:spcAft>
              <a:buFontTx/>
              <a:buChar char="•"/>
            </a:pPr>
            <a:r>
              <a:rPr lang="en-US" sz="2800" b="1" dirty="0" smtClean="0">
                <a:cs typeface="Times New Roman" pitchFamily="18" charset="0"/>
              </a:rPr>
              <a:t>Tokens </a:t>
            </a:r>
            <a:r>
              <a:rPr lang="en-US" b="1" dirty="0" smtClean="0">
                <a:cs typeface="Times New Roman" pitchFamily="18" charset="0"/>
              </a:rPr>
              <a:t>- </a:t>
            </a:r>
            <a:r>
              <a:rPr lang="en-US" dirty="0" smtClean="0"/>
              <a:t>may be a physical device  or software that an authorized user of computer services is given to ease authentication</a:t>
            </a:r>
            <a:r>
              <a:rPr lang="en-US" sz="1400" dirty="0" smtClean="0"/>
              <a:t>. </a:t>
            </a:r>
            <a:endParaRPr lang="en-US" sz="2800" dirty="0" smtClean="0"/>
          </a:p>
          <a:p>
            <a:pPr marL="1257300" lvl="2" indent="-342900">
              <a:spcAft>
                <a:spcPts val="1200"/>
              </a:spcAft>
              <a:buFontTx/>
              <a:buChar char="•"/>
            </a:pPr>
            <a:r>
              <a:rPr lang="en-US" sz="2800" b="1" dirty="0" smtClean="0">
                <a:cs typeface="Times New Roman" pitchFamily="18" charset="0"/>
              </a:rPr>
              <a:t>Smart </a:t>
            </a:r>
            <a:r>
              <a:rPr lang="en-US" sz="2800" b="1" dirty="0">
                <a:cs typeface="Times New Roman" pitchFamily="18" charset="0"/>
              </a:rPr>
              <a:t>cards</a:t>
            </a:r>
          </a:p>
          <a:p>
            <a:pPr marL="1257300" lvl="2" indent="-342900">
              <a:spcAft>
                <a:spcPts val="1200"/>
              </a:spcAft>
              <a:buFontTx/>
              <a:buChar char="•"/>
            </a:pPr>
            <a:r>
              <a:rPr lang="en-US" sz="2800" b="1" dirty="0">
                <a:cs typeface="Times New Roman" pitchFamily="18" charset="0"/>
              </a:rPr>
              <a:t>Biometric authentication</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p:cNvSpPr>
            <a:spLocks noChangeArrowheads="1"/>
          </p:cNvSpPr>
          <p:nvPr/>
        </p:nvSpPr>
        <p:spPr bwMode="auto">
          <a:xfrm>
            <a:off x="914400" y="0"/>
            <a:ext cx="8229600" cy="461665"/>
          </a:xfrm>
          <a:prstGeom prst="rect">
            <a:avLst/>
          </a:prstGeom>
          <a:noFill/>
          <a:ln w="9525">
            <a:noFill/>
            <a:miter lim="800000"/>
            <a:headEnd/>
            <a:tailEnd/>
          </a:ln>
          <a:effectLst/>
        </p:spPr>
        <p:txBody>
          <a:bodyPr wrap="square">
            <a:spAutoFit/>
          </a:bodyPr>
          <a:lstStyle/>
          <a:p>
            <a:pPr algn="ctr">
              <a:defRPr/>
            </a:pPr>
            <a:r>
              <a:rPr lang="en-US" sz="2400" b="1" dirty="0">
                <a:solidFill>
                  <a:srgbClr val="9F0F10"/>
                </a:solidFill>
                <a:effectLst>
                  <a:outerShdw blurRad="38100" dist="38100" dir="2700000" algn="tl">
                    <a:srgbClr val="C0C0C0"/>
                  </a:outerShdw>
                </a:effectLst>
                <a:cs typeface="Times New Roman" charset="0"/>
              </a:rPr>
              <a:t>Firewalls, Intrusion Detection Systems, and Antivirus Software</a:t>
            </a:r>
          </a:p>
        </p:txBody>
      </p:sp>
      <p:sp>
        <p:nvSpPr>
          <p:cNvPr id="6" name="Rectangle 3"/>
          <p:cNvSpPr txBox="1">
            <a:spLocks/>
          </p:cNvSpPr>
          <p:nvPr/>
        </p:nvSpPr>
        <p:spPr>
          <a:xfrm>
            <a:off x="0" y="685800"/>
            <a:ext cx="8915400" cy="3733800"/>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Trebuchet MS" pitchFamily="-105" charset="0"/>
                <a:ea typeface="ヒラギノ角ゴ Pro W3" pitchFamily="-105" charset="-128"/>
                <a:cs typeface="+mn-cs"/>
              </a:rPr>
              <a:t>Lock down networks</a:t>
            </a:r>
          </a:p>
          <a:p>
            <a:pPr marL="742950" marR="0" lvl="1" indent="-285750" algn="l" defTabSz="914400" rtl="0" eaLnBrk="1" fontAlgn="auto" latinLnBrk="0" hangingPunct="1">
              <a:lnSpc>
                <a:spcPct val="100000"/>
              </a:lnSpc>
              <a:spcBef>
                <a:spcPct val="20000"/>
              </a:spcBef>
              <a:spcAft>
                <a:spcPts val="120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Trebuchet MS" pitchFamily="-105" charset="0"/>
                <a:ea typeface="ヒラギノ角ゴ Pro W3" pitchFamily="-105" charset="-128"/>
                <a:cs typeface="+mn-cs"/>
              </a:rPr>
              <a:t>Firewalls control network traffic, block unauthorized traffic and permit acceptable use</a:t>
            </a:r>
          </a:p>
          <a:p>
            <a:pPr marL="742950" marR="0" lvl="1" indent="-285750" algn="l" defTabSz="914400" rtl="0" eaLnBrk="1" fontAlgn="auto" latinLnBrk="0" hangingPunct="1">
              <a:lnSpc>
                <a:spcPct val="100000"/>
              </a:lnSpc>
              <a:spcBef>
                <a:spcPct val="20000"/>
              </a:spcBef>
              <a:spcAft>
                <a:spcPts val="1200"/>
              </a:spcAft>
              <a:buClrTx/>
              <a:buSzTx/>
              <a:buFont typeface="Arial" pitchFamily="34" charset="0"/>
              <a:buChar char="–"/>
              <a:tabLst/>
              <a:defRPr/>
            </a:pPr>
            <a:r>
              <a:rPr kumimoji="0" lang="en-US" sz="2000" i="1" u="sng" strike="noStrike" kern="1200" cap="none" spc="0" normalizeH="0" baseline="0" noProof="0" dirty="0" smtClean="0">
                <a:ln>
                  <a:noFill/>
                </a:ln>
                <a:solidFill>
                  <a:schemeClr val="tx1"/>
                </a:solidFill>
                <a:effectLst/>
                <a:uLnTx/>
                <a:uFillTx/>
                <a:latin typeface="Trebuchet MS" pitchFamily="-105" charset="0"/>
                <a:ea typeface="ヒラギノ角ゴ Pro W3" pitchFamily="-105" charset="-128"/>
                <a:cs typeface="+mn-cs"/>
              </a:rPr>
              <a:t>Intrusion detection systems </a:t>
            </a:r>
            <a:r>
              <a:rPr kumimoji="0" lang="en-US" sz="2000" b="0" i="0" u="none" strike="noStrike" kern="1200" cap="none" spc="0" normalizeH="0" baseline="0" noProof="0" dirty="0" smtClean="0">
                <a:ln>
                  <a:noFill/>
                </a:ln>
                <a:solidFill>
                  <a:schemeClr val="tx1"/>
                </a:solidFill>
                <a:effectLst/>
                <a:uLnTx/>
                <a:uFillTx/>
                <a:latin typeface="Trebuchet MS" pitchFamily="-105" charset="0"/>
                <a:ea typeface="ヒラギノ角ゴ Pro W3" pitchFamily="-105" charset="-128"/>
                <a:cs typeface="+mn-cs"/>
              </a:rPr>
              <a:t>monitor network use for hacking attempts and take preventive action</a:t>
            </a:r>
          </a:p>
          <a:p>
            <a:pPr marL="1200150" lvl="2" indent="-285750">
              <a:spcBef>
                <a:spcPct val="20000"/>
              </a:spcBef>
              <a:spcAft>
                <a:spcPts val="1200"/>
              </a:spcAft>
              <a:buFont typeface="Arial" pitchFamily="34" charset="0"/>
              <a:buChar char="–"/>
              <a:defRPr/>
            </a:pPr>
            <a:r>
              <a:rPr lang="en-US" sz="2000" dirty="0" smtClean="0"/>
              <a:t>use scanning software to look for known problems such as bad passwords, the removal of important files, security attacks in progress, and system administration errors. </a:t>
            </a:r>
            <a:endParaRPr kumimoji="0" lang="en-US" sz="2000" b="0" i="0" u="none" strike="noStrike" kern="1200" cap="none" spc="0" normalizeH="0" baseline="0" noProof="0" dirty="0" smtClean="0">
              <a:ln>
                <a:noFill/>
              </a:ln>
              <a:solidFill>
                <a:schemeClr val="tx1"/>
              </a:solidFill>
              <a:effectLst/>
              <a:uLnTx/>
              <a:uFillTx/>
              <a:latin typeface="Trebuchet MS" pitchFamily="-105" charset="0"/>
              <a:ea typeface="ヒラギノ角ゴ Pro W3" pitchFamily="-105" charset="-128"/>
              <a:cs typeface="+mn-cs"/>
            </a:endParaRPr>
          </a:p>
          <a:p>
            <a:pPr marL="742950" marR="0" lvl="1" indent="-285750" algn="l" defTabSz="914400" rtl="0" eaLnBrk="1" fontAlgn="auto" latinLnBrk="0" hangingPunct="1">
              <a:lnSpc>
                <a:spcPct val="100000"/>
              </a:lnSpc>
              <a:spcBef>
                <a:spcPct val="20000"/>
              </a:spcBef>
              <a:spcAft>
                <a:spcPts val="1200"/>
              </a:spcAft>
              <a:buClrTx/>
              <a:buSzTx/>
              <a:buFont typeface="Arial" pitchFamily="34" charset="0"/>
              <a:buChar char="–"/>
              <a:tabLst/>
              <a:defRPr/>
            </a:pPr>
            <a:r>
              <a:rPr kumimoji="0" lang="en-US" sz="2000" b="0" i="0" u="none" strike="noStrike" kern="1200" cap="none" spc="0" normalizeH="0" baseline="0" noProof="0" dirty="0" err="1" smtClean="0">
                <a:ln>
                  <a:noFill/>
                </a:ln>
                <a:solidFill>
                  <a:schemeClr val="tx1"/>
                </a:solidFill>
                <a:effectLst/>
                <a:uLnTx/>
                <a:uFillTx/>
                <a:latin typeface="Trebuchet MS" pitchFamily="-105" charset="0"/>
                <a:ea typeface="ヒラギノ角ゴ Pro W3" pitchFamily="-105" charset="-128"/>
                <a:cs typeface="+mn-cs"/>
              </a:rPr>
              <a:t>Honeypots</a:t>
            </a:r>
            <a:r>
              <a:rPr kumimoji="0" lang="en-US" sz="2000" b="0" i="0" u="none" strike="noStrike" kern="1200" cap="none" spc="0" normalizeH="0" baseline="0" noProof="0" dirty="0" smtClean="0">
                <a:ln>
                  <a:noFill/>
                </a:ln>
                <a:solidFill>
                  <a:schemeClr val="tx1"/>
                </a:solidFill>
                <a:effectLst/>
                <a:uLnTx/>
                <a:uFillTx/>
                <a:latin typeface="Trebuchet MS" pitchFamily="-105" charset="0"/>
                <a:ea typeface="ヒラギノ角ゴ Pro W3" pitchFamily="-105" charset="-128"/>
                <a:cs typeface="+mn-cs"/>
              </a:rPr>
              <a:t> are seemingly tempting, bogus targets meant to lure hackers </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2"/>
          <p:cNvSpPr>
            <a:spLocks noChangeArrowheads="1"/>
          </p:cNvSpPr>
          <p:nvPr/>
        </p:nvSpPr>
        <p:spPr bwMode="auto">
          <a:xfrm>
            <a:off x="762000" y="1600200"/>
            <a:ext cx="7772400" cy="3886200"/>
          </a:xfrm>
          <a:prstGeom prst="rect">
            <a:avLst/>
          </a:prstGeom>
          <a:noFill/>
          <a:ln w="9525">
            <a:noFill/>
            <a:miter lim="800000"/>
            <a:headEnd/>
            <a:tailEnd/>
          </a:ln>
        </p:spPr>
        <p:txBody>
          <a:bodyPr/>
          <a:lstStyle/>
          <a:p>
            <a:pPr marL="342900" indent="-342900">
              <a:lnSpc>
                <a:spcPct val="110000"/>
              </a:lnSpc>
              <a:spcBef>
                <a:spcPts val="1200"/>
              </a:spcBef>
              <a:buFontTx/>
              <a:buChar char="•"/>
            </a:pPr>
            <a:r>
              <a:rPr lang="en-US" sz="2400" b="1" dirty="0"/>
              <a:t>Encryption: </a:t>
            </a:r>
          </a:p>
          <a:p>
            <a:pPr marL="800100" lvl="1" indent="-342900">
              <a:lnSpc>
                <a:spcPct val="110000"/>
              </a:lnSpc>
              <a:spcBef>
                <a:spcPts val="1200"/>
              </a:spcBef>
              <a:buFontTx/>
              <a:buChar char="•"/>
            </a:pPr>
            <a:r>
              <a:rPr lang="en-US" sz="2400" b="1" dirty="0"/>
              <a:t>Transforming text or data into cipher text that cannot be read by unintended recipients</a:t>
            </a:r>
          </a:p>
          <a:p>
            <a:pPr marL="800100" lvl="1" indent="-342900">
              <a:lnSpc>
                <a:spcPct val="110000"/>
              </a:lnSpc>
              <a:spcBef>
                <a:spcPts val="1200"/>
              </a:spcBef>
              <a:buFontTx/>
              <a:buChar char="•"/>
            </a:pPr>
            <a:r>
              <a:rPr lang="en-US" sz="2000" b="1" dirty="0"/>
              <a:t>Two methods for encryption on networks</a:t>
            </a:r>
          </a:p>
          <a:p>
            <a:pPr marL="1200150" lvl="2" indent="-285750">
              <a:lnSpc>
                <a:spcPct val="110000"/>
              </a:lnSpc>
              <a:spcBef>
                <a:spcPts val="1200"/>
              </a:spcBef>
              <a:buFontTx/>
              <a:buChar char="•"/>
            </a:pPr>
            <a:r>
              <a:rPr lang="en-US" sz="2400" b="1" dirty="0"/>
              <a:t>Secure Sockets Layer (SSL) and successor Transport Layer Security (TLS)</a:t>
            </a:r>
          </a:p>
          <a:p>
            <a:pPr marL="1200150" lvl="2" indent="-285750">
              <a:lnSpc>
                <a:spcPct val="110000"/>
              </a:lnSpc>
              <a:spcBef>
                <a:spcPts val="1200"/>
              </a:spcBef>
              <a:buFontTx/>
              <a:buChar char="•"/>
            </a:pPr>
            <a:r>
              <a:rPr lang="en-US" sz="2400" b="1" dirty="0"/>
              <a:t>Secure Hypertext Transfer Protocol (S-HTTP)</a:t>
            </a:r>
          </a:p>
        </p:txBody>
      </p:sp>
      <p:sp>
        <p:nvSpPr>
          <p:cNvPr id="94221" name="Rectangle 13"/>
          <p:cNvSpPr>
            <a:spLocks noChangeArrowheads="1"/>
          </p:cNvSpPr>
          <p:nvPr/>
        </p:nvSpPr>
        <p:spPr bwMode="auto">
          <a:xfrm>
            <a:off x="762000" y="609600"/>
            <a:ext cx="7467600" cy="461665"/>
          </a:xfrm>
          <a:prstGeom prst="rect">
            <a:avLst/>
          </a:prstGeom>
          <a:noFill/>
          <a:ln w="9525">
            <a:noFill/>
            <a:miter lim="800000"/>
            <a:headEnd/>
            <a:tailEnd/>
          </a:ln>
          <a:effectLst/>
        </p:spPr>
        <p:txBody>
          <a:bodyPr>
            <a:spAutoFit/>
          </a:bodyPr>
          <a:lstStyle/>
          <a:p>
            <a:pPr algn="ctr">
              <a:defRPr/>
            </a:pPr>
            <a:r>
              <a:rPr lang="en-US" sz="2400" b="1" dirty="0">
                <a:solidFill>
                  <a:srgbClr val="9F0F10"/>
                </a:solidFill>
                <a:effectLst>
                  <a:outerShdw blurRad="38100" dist="38100" dir="2700000" algn="tl">
                    <a:srgbClr val="C0C0C0"/>
                  </a:outerShdw>
                </a:effectLst>
                <a:cs typeface="Times New Roman" charset="0"/>
              </a:rPr>
              <a:t>Encryption and Public Key Infrastructure</a:t>
            </a:r>
          </a:p>
        </p:txBody>
      </p:sp>
      <p:sp>
        <p:nvSpPr>
          <p:cNvPr id="45060" name="Text Box 14"/>
          <p:cNvSpPr txBox="1">
            <a:spLocks noChangeArrowheads="1"/>
          </p:cNvSpPr>
          <p:nvPr/>
        </p:nvSpPr>
        <p:spPr bwMode="auto">
          <a:xfrm>
            <a:off x="1447800" y="228600"/>
            <a:ext cx="6629400" cy="336550"/>
          </a:xfrm>
          <a:prstGeom prst="rect">
            <a:avLst/>
          </a:prstGeom>
          <a:noFill/>
          <a:ln w="12700">
            <a:noFill/>
            <a:miter lim="800000"/>
            <a:headEnd/>
            <a:tailEnd/>
          </a:ln>
        </p:spPr>
        <p:txBody>
          <a:bodyPr>
            <a:spAutoFit/>
          </a:bodyPr>
          <a:lstStyle/>
          <a:p>
            <a:pPr algn="ctr" eaLnBrk="0" hangingPunct="0">
              <a:spcBef>
                <a:spcPct val="50000"/>
              </a:spcBef>
            </a:pPr>
            <a:r>
              <a:rPr lang="en-US" sz="1600" b="1" dirty="0">
                <a:cs typeface="Times New Roman" pitchFamily="18" charset="0"/>
              </a:rPr>
              <a:t>Technologies and Tools for Security</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533400" y="838200"/>
            <a:ext cx="8382000" cy="4343400"/>
          </a:xfrm>
          <a:prstGeom prst="rect">
            <a:avLst/>
          </a:prstGeom>
          <a:noFill/>
          <a:ln w="9525">
            <a:noFill/>
            <a:miter lim="800000"/>
            <a:headEnd/>
            <a:tailEnd/>
          </a:ln>
        </p:spPr>
        <p:txBody>
          <a:bodyPr/>
          <a:lstStyle/>
          <a:p>
            <a:pPr marL="342900" indent="-342900">
              <a:spcAft>
                <a:spcPts val="1200"/>
              </a:spcAft>
              <a:buFontTx/>
              <a:buChar char="•"/>
            </a:pPr>
            <a:r>
              <a:rPr lang="en-US" sz="2400" b="1" dirty="0"/>
              <a:t>Online transaction processing requires 100 percent availability, no downtime.</a:t>
            </a:r>
          </a:p>
          <a:p>
            <a:pPr marL="342900" indent="-342900">
              <a:spcAft>
                <a:spcPts val="1200"/>
              </a:spcAft>
              <a:buFontTx/>
              <a:buChar char="•"/>
            </a:pPr>
            <a:r>
              <a:rPr lang="en-US" sz="2400" b="1" dirty="0"/>
              <a:t>Fault-tolerant computer systems</a:t>
            </a:r>
          </a:p>
          <a:p>
            <a:pPr marL="800100" lvl="1" indent="-342900">
              <a:spcAft>
                <a:spcPts val="1200"/>
              </a:spcAft>
              <a:buFontTx/>
              <a:buChar char="•"/>
            </a:pPr>
            <a:r>
              <a:rPr lang="en-US" sz="2400" dirty="0"/>
              <a:t>For continuous availability, e.g., stock </a:t>
            </a:r>
            <a:r>
              <a:rPr lang="en-US" sz="2400" dirty="0" smtClean="0"/>
              <a:t>markets</a:t>
            </a:r>
          </a:p>
          <a:p>
            <a:pPr marL="800100" lvl="1" indent="-342900">
              <a:spcAft>
                <a:spcPts val="1200"/>
              </a:spcAft>
              <a:buFontTx/>
              <a:buChar char="•"/>
            </a:pPr>
            <a:r>
              <a:rPr lang="en-US" sz="2400" dirty="0" smtClean="0"/>
              <a:t>Required for 100% availability, online transaction processing</a:t>
            </a:r>
            <a:endParaRPr lang="en-US" sz="2400" dirty="0"/>
          </a:p>
          <a:p>
            <a:pPr marL="800100" lvl="1" indent="-342900">
              <a:spcAft>
                <a:spcPts val="1200"/>
              </a:spcAft>
              <a:buFontTx/>
              <a:buChar char="•"/>
            </a:pPr>
            <a:r>
              <a:rPr lang="en-US" sz="2400" dirty="0"/>
              <a:t>Contain redundant hardware, software, and power supply components that create an environment that provides continuous, uninterrupted service</a:t>
            </a:r>
            <a:endParaRPr lang="en-US" sz="2400" b="1" dirty="0"/>
          </a:p>
          <a:p>
            <a:pPr marL="342900" indent="-342900">
              <a:spcAft>
                <a:spcPts val="1200"/>
              </a:spcAft>
              <a:buFontTx/>
              <a:buChar char="•"/>
            </a:pPr>
            <a:r>
              <a:rPr lang="en-US" sz="2400" b="1" dirty="0"/>
              <a:t>High-availability computing</a:t>
            </a:r>
          </a:p>
          <a:p>
            <a:pPr marL="800100" lvl="1" indent="-342900">
              <a:spcAft>
                <a:spcPts val="1200"/>
              </a:spcAft>
              <a:buFontTx/>
              <a:buChar char="•"/>
            </a:pPr>
            <a:r>
              <a:rPr lang="en-US" sz="2400" dirty="0"/>
              <a:t>Helps recover quickly from crash</a:t>
            </a:r>
          </a:p>
          <a:p>
            <a:pPr marL="800100" lvl="1" indent="-342900">
              <a:spcAft>
                <a:spcPts val="1200"/>
              </a:spcAft>
              <a:buFontTx/>
              <a:buChar char="•"/>
            </a:pPr>
            <a:r>
              <a:rPr lang="en-US" sz="2400" dirty="0"/>
              <a:t>Minimizes, does not eliminate, downtime</a:t>
            </a:r>
          </a:p>
        </p:txBody>
      </p:sp>
      <p:sp>
        <p:nvSpPr>
          <p:cNvPr id="116739" name="Rectangle 3"/>
          <p:cNvSpPr>
            <a:spLocks noChangeArrowheads="1"/>
          </p:cNvSpPr>
          <p:nvPr/>
        </p:nvSpPr>
        <p:spPr bwMode="auto">
          <a:xfrm>
            <a:off x="990600" y="228600"/>
            <a:ext cx="7467600" cy="646331"/>
          </a:xfrm>
          <a:prstGeom prst="rect">
            <a:avLst/>
          </a:prstGeom>
          <a:noFill/>
          <a:ln w="9525">
            <a:noFill/>
            <a:miter lim="800000"/>
            <a:headEnd/>
            <a:tailEnd/>
          </a:ln>
          <a:effectLst/>
        </p:spPr>
        <p:txBody>
          <a:bodyPr>
            <a:spAutoFit/>
          </a:bodyPr>
          <a:lstStyle/>
          <a:p>
            <a:pPr algn="ctr">
              <a:defRPr/>
            </a:pPr>
            <a:r>
              <a:rPr lang="en-US" sz="3600" b="1" dirty="0">
                <a:solidFill>
                  <a:srgbClr val="9F0F10"/>
                </a:solidFill>
                <a:effectLst>
                  <a:outerShdw blurRad="38100" dist="38100" dir="2700000" algn="tl">
                    <a:srgbClr val="C0C0C0"/>
                  </a:outerShdw>
                </a:effectLst>
                <a:cs typeface="Times New Roman" charset="0"/>
              </a:rPr>
              <a:t>Ensuring System Availability</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Hot Site</a:t>
            </a:r>
            <a:endParaRPr lang="en-US" b="1" dirty="0"/>
          </a:p>
        </p:txBody>
      </p:sp>
      <p:sp>
        <p:nvSpPr>
          <p:cNvPr id="3" name="Content Placeholder 2"/>
          <p:cNvSpPr>
            <a:spLocks noGrp="1"/>
          </p:cNvSpPr>
          <p:nvPr>
            <p:ph idx="1"/>
          </p:nvPr>
        </p:nvSpPr>
        <p:spPr>
          <a:xfrm>
            <a:off x="457200" y="914400"/>
            <a:ext cx="8458200" cy="5334000"/>
          </a:xfrm>
        </p:spPr>
        <p:txBody>
          <a:bodyPr>
            <a:noAutofit/>
          </a:bodyPr>
          <a:lstStyle/>
          <a:p>
            <a:r>
              <a:rPr lang="en-US" sz="2000" dirty="0" smtClean="0"/>
              <a:t>A hot site is a commercial disaster recovery service that allows a business to continue computer and network operations in the event of a computer or equipment disaster.</a:t>
            </a:r>
          </a:p>
          <a:p>
            <a:r>
              <a:rPr lang="en-US" sz="2000" dirty="0" smtClean="0"/>
              <a:t> If an firm’s data center becomes inoperable it can move all data processing operations to a hot site. </a:t>
            </a:r>
          </a:p>
          <a:p>
            <a:r>
              <a:rPr lang="en-US" sz="2000" dirty="0" smtClean="0"/>
              <a:t>A hot site is a duplicate of the original site of the organization, with full computer systems as well as near-complete backups of user data.</a:t>
            </a:r>
          </a:p>
          <a:p>
            <a:pPr lvl="1"/>
            <a:r>
              <a:rPr lang="en-US" sz="2000" dirty="0" smtClean="0"/>
              <a:t>The site has all the equipment needed for the enterprise to continue operation, including office space and furniture, telephone jacks and computer equipment.</a:t>
            </a:r>
          </a:p>
          <a:p>
            <a:r>
              <a:rPr lang="en-US" sz="2000" dirty="0" smtClean="0"/>
              <a:t>Real time synchronization between the two sites may be used to completely mirror the data environment of the original site. </a:t>
            </a:r>
          </a:p>
          <a:p>
            <a:r>
              <a:rPr lang="en-US" sz="2000" dirty="0" smtClean="0"/>
              <a:t>Following a disruption to the original site, the hot site exists so that the organization can relocate with minimal losses to normal operations. </a:t>
            </a:r>
          </a:p>
          <a:p>
            <a:r>
              <a:rPr lang="en-US" sz="2000" dirty="0" smtClean="0"/>
              <a:t>Ideally, a hot site will be up and running within a matter of hours or even less.</a:t>
            </a:r>
          </a:p>
          <a:p>
            <a:r>
              <a:rPr lang="en-US" sz="2000" dirty="0" smtClean="0"/>
              <a:t>Example – Hurricane Katrina - oil company hot sites</a:t>
            </a:r>
            <a:endParaRPr 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bwMode="auto">
          <a:noFill/>
          <a:ln>
            <a:miter lim="800000"/>
            <a:headEnd/>
            <a:tailEnd/>
          </a:ln>
        </p:spPr>
        <p:txBody>
          <a:bodyPr/>
          <a:lstStyle/>
          <a:p>
            <a:r>
              <a:rPr lang="en-US" dirty="0"/>
              <a:t>1-</a:t>
            </a:r>
            <a:fld id="{AD7EB833-7AA8-4A3B-AF2A-612B43891024}" type="slidenum">
              <a:rPr lang="en-US"/>
              <a:pPr/>
              <a:t>4</a:t>
            </a:fld>
            <a:endParaRPr lang="en-US" dirty="0"/>
          </a:p>
        </p:txBody>
      </p:sp>
      <p:sp>
        <p:nvSpPr>
          <p:cNvPr id="12291" name="Rectangle 2"/>
          <p:cNvSpPr>
            <a:spLocks noGrp="1"/>
          </p:cNvSpPr>
          <p:nvPr>
            <p:ph type="title"/>
          </p:nvPr>
        </p:nvSpPr>
        <p:spPr/>
        <p:txBody>
          <a:bodyPr/>
          <a:lstStyle/>
          <a:p>
            <a:r>
              <a:rPr lang="en-US" smtClean="0">
                <a:latin typeface="Trebuchet MS" pitchFamily="-105" charset="0"/>
                <a:ea typeface="ヒラギノ角ゴ Pro W3" pitchFamily="-105" charset="-128"/>
              </a:rPr>
              <a:t>Introduction </a:t>
            </a:r>
          </a:p>
        </p:txBody>
      </p:sp>
      <p:sp>
        <p:nvSpPr>
          <p:cNvPr id="12292" name="Rectangle 3"/>
          <p:cNvSpPr>
            <a:spLocks noGrp="1"/>
          </p:cNvSpPr>
          <p:nvPr>
            <p:ph type="body" idx="1"/>
          </p:nvPr>
        </p:nvSpPr>
        <p:spPr>
          <a:xfrm>
            <a:off x="609600" y="1447800"/>
            <a:ext cx="8229600" cy="3462867"/>
          </a:xfrm>
        </p:spPr>
        <p:txBody>
          <a:bodyPr>
            <a:noAutofit/>
          </a:bodyPr>
          <a:lstStyle/>
          <a:p>
            <a:pPr>
              <a:spcBef>
                <a:spcPct val="50000"/>
              </a:spcBef>
            </a:pPr>
            <a:r>
              <a:rPr lang="en-US" sz="2400" dirty="0" smtClean="0">
                <a:latin typeface="Trebuchet MS" pitchFamily="-105" charset="0"/>
                <a:ea typeface="ヒラギノ角ゴ Pro W3" pitchFamily="-105" charset="-128"/>
              </a:rPr>
              <a:t>Business establishments are increasingly under risk of information security threats</a:t>
            </a:r>
          </a:p>
          <a:p>
            <a:pPr lvl="1">
              <a:spcBef>
                <a:spcPct val="50000"/>
              </a:spcBef>
            </a:pPr>
            <a:r>
              <a:rPr lang="en-US" sz="2000" dirty="0" smtClean="0">
                <a:latin typeface="Trebuchet MS" pitchFamily="-105" charset="0"/>
                <a:ea typeface="ヒラギノ角ゴ Pro W3" pitchFamily="-105" charset="-128"/>
              </a:rPr>
              <a:t>Network in TJX retail store was infiltrated via an insecure Wi-Fi base station</a:t>
            </a:r>
          </a:p>
          <a:p>
            <a:pPr lvl="1">
              <a:spcBef>
                <a:spcPct val="50000"/>
              </a:spcBef>
            </a:pPr>
            <a:r>
              <a:rPr lang="en-US" sz="2000" dirty="0" smtClean="0">
                <a:latin typeface="Trebuchet MS" pitchFamily="-105" charset="0"/>
                <a:ea typeface="ヒラギノ角ゴ Pro W3" pitchFamily="-105" charset="-128"/>
              </a:rPr>
              <a:t>45.7 million credit and debit card numbers were stolen</a:t>
            </a:r>
          </a:p>
          <a:p>
            <a:pPr lvl="1">
              <a:spcBef>
                <a:spcPct val="50000"/>
              </a:spcBef>
            </a:pPr>
            <a:r>
              <a:rPr lang="en-US" sz="2000" dirty="0" smtClean="0">
                <a:latin typeface="Trebuchet MS" pitchFamily="-105" charset="0"/>
                <a:ea typeface="ヒラギノ角ゴ Pro W3" pitchFamily="-105" charset="-128"/>
              </a:rPr>
              <a:t>Driver’s licenses and other private information pilfered from 450,000 customers</a:t>
            </a:r>
          </a:p>
          <a:p>
            <a:pPr lvl="1">
              <a:spcBef>
                <a:spcPct val="50000"/>
              </a:spcBef>
            </a:pPr>
            <a:r>
              <a:rPr lang="en-US" sz="2000" dirty="0" smtClean="0">
                <a:latin typeface="Trebuchet MS" pitchFamily="-105" charset="0"/>
                <a:ea typeface="ヒラギノ角ゴ Pro W3" pitchFamily="-105" charset="-128"/>
              </a:rPr>
              <a:t>TJX suffered under settlement costs and court-imposed punitive action to the tune of $150 million</a:t>
            </a:r>
          </a:p>
          <a:p>
            <a:pPr lvl="1">
              <a:spcBef>
                <a:spcPct val="50000"/>
              </a:spcBef>
            </a:pPr>
            <a:r>
              <a:rPr lang="en-US" sz="2000" b="1" dirty="0" smtClean="0">
                <a:latin typeface="Trebuchet MS" pitchFamily="34" charset="0"/>
              </a:rPr>
              <a:t>Even without lawsuit liabilities</a:t>
            </a:r>
            <a:r>
              <a:rPr lang="en-US" sz="2000" dirty="0" smtClean="0"/>
              <a:t>, </a:t>
            </a:r>
            <a:r>
              <a:rPr lang="en-US" sz="2000" b="1" dirty="0" smtClean="0">
                <a:latin typeface="Trebuchet MS" pitchFamily="34" charset="0"/>
              </a:rPr>
              <a:t>Forrester</a:t>
            </a:r>
            <a:r>
              <a:rPr lang="en-US" sz="2000" dirty="0" smtClean="0">
                <a:latin typeface="Trebuchet MS" pitchFamily="34" charset="0"/>
              </a:rPr>
              <a:t> </a:t>
            </a:r>
            <a:r>
              <a:rPr lang="en-US" sz="2000" b="1" dirty="0" smtClean="0">
                <a:latin typeface="Trebuchet MS" pitchFamily="34" charset="0"/>
              </a:rPr>
              <a:t>Research estimates that the cost to TJX for the data breach could surpass $1 billion over five years</a:t>
            </a:r>
            <a:r>
              <a:rPr lang="en-US" sz="2000" dirty="0" smtClean="0">
                <a:latin typeface="Trebuchet MS" pitchFamily="34" charset="0"/>
              </a:rPr>
              <a:t>.</a:t>
            </a:r>
          </a:p>
          <a:p>
            <a:pPr lvl="1">
              <a:spcBef>
                <a:spcPct val="50000"/>
              </a:spcBef>
            </a:pPr>
            <a:endParaRPr lang="en-US" sz="2000" dirty="0" smtClean="0">
              <a:latin typeface="Trebuchet MS" pitchFamily="-105" charset="0"/>
              <a:ea typeface="ヒラギノ角ゴ Pro W3" pitchFamily="-105" charset="-128"/>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US" b="1" dirty="0" smtClean="0"/>
              <a:t>Cold Site</a:t>
            </a:r>
            <a:endParaRPr lang="en-US" b="1" dirty="0"/>
          </a:p>
        </p:txBody>
      </p:sp>
      <p:sp>
        <p:nvSpPr>
          <p:cNvPr id="3" name="Content Placeholder 2"/>
          <p:cNvSpPr>
            <a:spLocks noGrp="1"/>
          </p:cNvSpPr>
          <p:nvPr>
            <p:ph idx="1"/>
          </p:nvPr>
        </p:nvSpPr>
        <p:spPr>
          <a:xfrm>
            <a:off x="304800" y="990600"/>
            <a:ext cx="8839200" cy="5638800"/>
          </a:xfrm>
        </p:spPr>
        <p:txBody>
          <a:bodyPr>
            <a:normAutofit fontScale="77500" lnSpcReduction="20000"/>
          </a:bodyPr>
          <a:lstStyle/>
          <a:p>
            <a:r>
              <a:rPr lang="en-US" dirty="0" smtClean="0"/>
              <a:t>A cold site is the most inexpensive type of backup site for an organization to operate.</a:t>
            </a:r>
          </a:p>
          <a:p>
            <a:r>
              <a:rPr lang="en-US" dirty="0" smtClean="0"/>
              <a:t> Does not include backed up copies of data and information from the original location of the organization, </a:t>
            </a:r>
          </a:p>
          <a:p>
            <a:r>
              <a:rPr lang="en-US" dirty="0" smtClean="0"/>
              <a:t>Does not include hardware already set up. </a:t>
            </a:r>
          </a:p>
          <a:p>
            <a:pPr lvl="1"/>
            <a:r>
              <a:rPr lang="en-US" dirty="0" smtClean="0"/>
              <a:t>The lack of hardware contributes to the minimal startup costs of the cold site,</a:t>
            </a:r>
          </a:p>
          <a:p>
            <a:pPr lvl="1"/>
            <a:r>
              <a:rPr lang="en-US" dirty="0" smtClean="0"/>
              <a:t> Requires additional time following the disaster to have the operation running at a capacity close to that prior to the disaster. </a:t>
            </a:r>
          </a:p>
          <a:p>
            <a:r>
              <a:rPr lang="en-US" dirty="0" smtClean="0"/>
              <a:t>Typically, a business has an annual contract with a company that offers hot and cold site services with a monthly service charge. </a:t>
            </a:r>
          </a:p>
          <a:p>
            <a:r>
              <a:rPr lang="en-US" dirty="0" smtClean="0"/>
              <a:t>Some disaster recovery services offer backup services so that all company data is available regardless of whether a hot site or cold site is used.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bwMode="auto">
          <a:noFill/>
          <a:ln>
            <a:miter lim="800000"/>
            <a:headEnd/>
            <a:tailEnd/>
          </a:ln>
        </p:spPr>
        <p:txBody>
          <a:bodyPr/>
          <a:lstStyle/>
          <a:p>
            <a:r>
              <a:rPr lang="en-US"/>
              <a:t>1-</a:t>
            </a:r>
            <a:fld id="{7B9351C2-B8E9-49A8-8DBA-7D46CC3212F1}" type="slidenum">
              <a:rPr lang="en-US"/>
              <a:pPr/>
              <a:t>5</a:t>
            </a:fld>
            <a:endParaRPr lang="en-US"/>
          </a:p>
        </p:txBody>
      </p:sp>
      <p:sp>
        <p:nvSpPr>
          <p:cNvPr id="13315" name="Rectangle 2"/>
          <p:cNvSpPr>
            <a:spLocks noGrp="1"/>
          </p:cNvSpPr>
          <p:nvPr>
            <p:ph type="title"/>
          </p:nvPr>
        </p:nvSpPr>
        <p:spPr>
          <a:xfrm>
            <a:off x="457200" y="0"/>
            <a:ext cx="8229600" cy="838200"/>
          </a:xfrm>
        </p:spPr>
        <p:txBody>
          <a:bodyPr/>
          <a:lstStyle/>
          <a:p>
            <a:r>
              <a:rPr lang="en-US" dirty="0" smtClean="0">
                <a:latin typeface="Trebuchet MS" pitchFamily="-105" charset="0"/>
                <a:ea typeface="ヒラギノ角ゴ Pro W3" pitchFamily="-105" charset="-128"/>
              </a:rPr>
              <a:t>The TJX Breach</a:t>
            </a:r>
          </a:p>
        </p:txBody>
      </p:sp>
      <p:sp>
        <p:nvSpPr>
          <p:cNvPr id="13316" name="Rectangle 3"/>
          <p:cNvSpPr>
            <a:spLocks noGrp="1"/>
          </p:cNvSpPr>
          <p:nvPr>
            <p:ph type="body" idx="1"/>
          </p:nvPr>
        </p:nvSpPr>
        <p:spPr>
          <a:xfrm>
            <a:off x="533400" y="1066800"/>
            <a:ext cx="8458200" cy="5410200"/>
          </a:xfrm>
        </p:spPr>
        <p:txBody>
          <a:bodyPr>
            <a:normAutofit fontScale="62500" lnSpcReduction="20000"/>
          </a:bodyPr>
          <a:lstStyle/>
          <a:p>
            <a:pPr>
              <a:lnSpc>
                <a:spcPct val="120000"/>
              </a:lnSpc>
              <a:spcBef>
                <a:spcPct val="50000"/>
              </a:spcBef>
            </a:pPr>
            <a:r>
              <a:rPr lang="en-US" dirty="0" smtClean="0">
                <a:latin typeface="Trebuchet MS" pitchFamily="-105" charset="0"/>
                <a:ea typeface="ヒラギノ角ゴ Pro W3" pitchFamily="-105" charset="-128"/>
              </a:rPr>
              <a:t>Factors that amplified severity of TJX security breach are:</a:t>
            </a:r>
          </a:p>
          <a:p>
            <a:pPr lvl="1">
              <a:lnSpc>
                <a:spcPct val="120000"/>
              </a:lnSpc>
              <a:spcBef>
                <a:spcPct val="50000"/>
              </a:spcBef>
            </a:pPr>
            <a:r>
              <a:rPr lang="en-US" dirty="0" smtClean="0">
                <a:latin typeface="Trebuchet MS" pitchFamily="-105" charset="0"/>
                <a:ea typeface="ヒラギノ角ゴ Pro W3" pitchFamily="-105" charset="-128"/>
              </a:rPr>
              <a:t>Personnel betrayal: An alleged FBI informant used insider information to mastermind the attacks</a:t>
            </a:r>
          </a:p>
          <a:p>
            <a:pPr lvl="1">
              <a:lnSpc>
                <a:spcPct val="120000"/>
              </a:lnSpc>
              <a:spcBef>
                <a:spcPct val="50000"/>
              </a:spcBef>
            </a:pPr>
            <a:r>
              <a:rPr lang="en-US" b="1" dirty="0" smtClean="0">
                <a:latin typeface="Trebuchet MS" pitchFamily="-105" charset="0"/>
                <a:ea typeface="ヒラギノ角ゴ Pro W3" pitchFamily="-105" charset="-128"/>
              </a:rPr>
              <a:t>Management </a:t>
            </a:r>
            <a:r>
              <a:rPr lang="en-US" dirty="0" smtClean="0">
                <a:latin typeface="Trebuchet MS" pitchFamily="-105" charset="0"/>
                <a:ea typeface="ヒラギノ角ゴ Pro W3" pitchFamily="-105" charset="-128"/>
              </a:rPr>
              <a:t>gaffe</a:t>
            </a:r>
            <a:r>
              <a:rPr lang="en-US" b="1" dirty="0" smtClean="0">
                <a:latin typeface="Trebuchet MS" pitchFamily="-105" charset="0"/>
                <a:ea typeface="ヒラギノ角ゴ Pro W3" pitchFamily="-105" charset="-128"/>
              </a:rPr>
              <a:t>: </a:t>
            </a:r>
            <a:r>
              <a:rPr lang="en-US" dirty="0" smtClean="0"/>
              <a:t>Executives made conscious </a:t>
            </a:r>
            <a:r>
              <a:rPr lang="en-US" b="1" dirty="0" smtClean="0"/>
              <a:t>decisions not to upgrade legacy systems that were vulnerable to security compromises</a:t>
            </a:r>
            <a:endParaRPr lang="en-US" dirty="0" smtClean="0">
              <a:latin typeface="Trebuchet MS" pitchFamily="-105" charset="0"/>
              <a:ea typeface="ヒラギノ角ゴ Pro W3" pitchFamily="-105" charset="-128"/>
            </a:endParaRPr>
          </a:p>
          <a:p>
            <a:pPr lvl="1">
              <a:lnSpc>
                <a:spcPct val="120000"/>
              </a:lnSpc>
              <a:spcBef>
                <a:spcPct val="50000"/>
              </a:spcBef>
            </a:pPr>
            <a:r>
              <a:rPr lang="en-US" b="1" dirty="0" smtClean="0">
                <a:latin typeface="Trebuchet MS" pitchFamily="-105" charset="0"/>
                <a:ea typeface="ヒラギノ角ゴ Pro W3" pitchFamily="-105" charset="-128"/>
              </a:rPr>
              <a:t>Technology</a:t>
            </a:r>
            <a:r>
              <a:rPr lang="en-US" dirty="0" smtClean="0">
                <a:latin typeface="Trebuchet MS" pitchFamily="-105" charset="0"/>
                <a:ea typeface="ヒラギノ角ゴ Pro W3" pitchFamily="-105" charset="-128"/>
              </a:rPr>
              <a:t> lapse: TJX </a:t>
            </a:r>
            <a:r>
              <a:rPr lang="en-US" i="1" dirty="0" smtClean="0">
                <a:latin typeface="Trebuchet MS" pitchFamily="-105" charset="0"/>
                <a:ea typeface="ヒラギノ角ゴ Pro W3" pitchFamily="-105" charset="-128"/>
              </a:rPr>
              <a:t>used WEP, a insecure wireless security technology</a:t>
            </a:r>
          </a:p>
          <a:p>
            <a:pPr lvl="2">
              <a:lnSpc>
                <a:spcPct val="120000"/>
              </a:lnSpc>
              <a:spcBef>
                <a:spcPct val="50000"/>
              </a:spcBef>
            </a:pPr>
            <a:r>
              <a:rPr lang="en-US" sz="2900" dirty="0" smtClean="0"/>
              <a:t>failed to follow the </a:t>
            </a:r>
            <a:r>
              <a:rPr lang="en-US" sz="2900" b="1" dirty="0" smtClean="0"/>
              <a:t>most basic security measures</a:t>
            </a:r>
            <a:r>
              <a:rPr lang="en-US" sz="2900" dirty="0" smtClean="0"/>
              <a:t> like installing </a:t>
            </a:r>
            <a:r>
              <a:rPr lang="en-US" sz="2900" b="1" dirty="0" smtClean="0"/>
              <a:t>antivirus software, upgrading wireless security, encrypting data, and creating and using access controls, and establishing information system controls</a:t>
            </a:r>
            <a:r>
              <a:rPr lang="en-US" sz="2900" dirty="0" smtClean="0"/>
              <a:t> (general and application). </a:t>
            </a:r>
            <a:endParaRPr lang="en-US" sz="2900" dirty="0" smtClean="0">
              <a:latin typeface="Trebuchet MS" pitchFamily="-105" charset="0"/>
              <a:ea typeface="ヒラギノ角ゴ Pro W3" pitchFamily="-105" charset="-128"/>
            </a:endParaRPr>
          </a:p>
          <a:p>
            <a:pPr lvl="1">
              <a:lnSpc>
                <a:spcPct val="120000"/>
              </a:lnSpc>
              <a:spcBef>
                <a:spcPct val="50000"/>
              </a:spcBef>
            </a:pPr>
            <a:r>
              <a:rPr lang="en-US" b="1" dirty="0" smtClean="0">
                <a:latin typeface="Trebuchet MS" pitchFamily="-105" charset="0"/>
                <a:ea typeface="ヒラギノ角ゴ Pro W3" pitchFamily="-105" charset="-128"/>
              </a:rPr>
              <a:t>Procedural</a:t>
            </a:r>
            <a:r>
              <a:rPr lang="en-US" dirty="0" smtClean="0">
                <a:latin typeface="Trebuchet MS" pitchFamily="-105" charset="0"/>
                <a:ea typeface="ヒラギノ角ゴ Pro W3" pitchFamily="-105" charset="-128"/>
              </a:rPr>
              <a:t> gaffes: TJX had received an </a:t>
            </a:r>
            <a:r>
              <a:rPr lang="en-US" i="1" dirty="0" smtClean="0">
                <a:latin typeface="Trebuchet MS" pitchFamily="-105" charset="0"/>
                <a:ea typeface="ヒラギノ角ゴ Pro W3" pitchFamily="-105" charset="-128"/>
              </a:rPr>
              <a:t>extension on the rollout of mechanisms that might have discovered and plugged the hole </a:t>
            </a:r>
            <a:r>
              <a:rPr lang="en-US" dirty="0" smtClean="0">
                <a:latin typeface="Trebuchet MS" pitchFamily="-105" charset="0"/>
                <a:ea typeface="ヒラギノ角ゴ Pro W3" pitchFamily="-105" charset="-128"/>
              </a:rPr>
              <a:t>before the hackers got in</a:t>
            </a:r>
          </a:p>
          <a:p>
            <a:pPr lvl="2">
              <a:lnSpc>
                <a:spcPct val="120000"/>
              </a:lnSpc>
              <a:spcBef>
                <a:spcPct val="50000"/>
              </a:spcBef>
            </a:pPr>
            <a:r>
              <a:rPr lang="en-US" sz="2900" b="1" smtClean="0"/>
              <a:t>Also willfully </a:t>
            </a:r>
            <a:r>
              <a:rPr lang="en-US" sz="2900" b="1" dirty="0" smtClean="0"/>
              <a:t>violated the Payment Card Industry (PCI) Data Security Standard by holding onto data for years</a:t>
            </a:r>
            <a:endParaRPr lang="en-US" sz="2900" dirty="0" smtClean="0">
              <a:latin typeface="Trebuchet MS" pitchFamily="-105" charset="0"/>
              <a:ea typeface="ヒラギノ角ゴ Pro W3" pitchFamily="-105" charset="-128"/>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0"/>
          </p:nvPr>
        </p:nvSpPr>
        <p:spPr bwMode="auto">
          <a:noFill/>
          <a:ln>
            <a:miter lim="800000"/>
            <a:headEnd/>
            <a:tailEnd/>
          </a:ln>
        </p:spPr>
        <p:txBody>
          <a:bodyPr/>
          <a:lstStyle/>
          <a:p>
            <a:r>
              <a:rPr lang="en-US"/>
              <a:t>1-</a:t>
            </a:r>
            <a:fld id="{1EB73694-5F18-49A8-99C9-2748A8BA29F4}" type="slidenum">
              <a:rPr lang="en-US"/>
              <a:pPr/>
              <a:t>6</a:t>
            </a:fld>
            <a:endParaRPr lang="en-US"/>
          </a:p>
        </p:txBody>
      </p:sp>
      <p:sp>
        <p:nvSpPr>
          <p:cNvPr id="14339" name="Rectangle 2"/>
          <p:cNvSpPr>
            <a:spLocks noGrp="1"/>
          </p:cNvSpPr>
          <p:nvPr>
            <p:ph type="title"/>
          </p:nvPr>
        </p:nvSpPr>
        <p:spPr/>
        <p:txBody>
          <a:bodyPr/>
          <a:lstStyle/>
          <a:p>
            <a:r>
              <a:rPr lang="en-US" dirty="0" smtClean="0">
                <a:latin typeface="Trebuchet MS" pitchFamily="-105" charset="0"/>
                <a:ea typeface="ヒラギノ角ゴ Pro W3" pitchFamily="-105" charset="-128"/>
              </a:rPr>
              <a:t>Lessons Learned </a:t>
            </a:r>
          </a:p>
        </p:txBody>
      </p:sp>
      <p:sp>
        <p:nvSpPr>
          <p:cNvPr id="14340" name="Rectangle 3"/>
          <p:cNvSpPr>
            <a:spLocks noGrp="1"/>
          </p:cNvSpPr>
          <p:nvPr>
            <p:ph type="body" idx="1"/>
          </p:nvPr>
        </p:nvSpPr>
        <p:spPr>
          <a:xfrm>
            <a:off x="457200" y="1524000"/>
            <a:ext cx="8229600" cy="3657600"/>
          </a:xfrm>
        </p:spPr>
        <p:txBody>
          <a:bodyPr>
            <a:normAutofit fontScale="77500" lnSpcReduction="20000"/>
          </a:bodyPr>
          <a:lstStyle/>
          <a:p>
            <a:pPr>
              <a:lnSpc>
                <a:spcPct val="130000"/>
              </a:lnSpc>
            </a:pPr>
            <a:r>
              <a:rPr lang="en-US" dirty="0" smtClean="0">
                <a:latin typeface="Trebuchet MS" pitchFamily="-105" charset="0"/>
                <a:ea typeface="ヒラギノ角ゴ Pro W3" pitchFamily="-105" charset="-128"/>
              </a:rPr>
              <a:t>Information security must be a top organizational priority</a:t>
            </a:r>
          </a:p>
          <a:p>
            <a:pPr>
              <a:lnSpc>
                <a:spcPct val="130000"/>
              </a:lnSpc>
            </a:pPr>
            <a:r>
              <a:rPr lang="en-US" dirty="0" smtClean="0">
                <a:latin typeface="Trebuchet MS" pitchFamily="-105" charset="0"/>
                <a:ea typeface="ヒラギノ角ゴ Pro W3" pitchFamily="-105" charset="-128"/>
              </a:rPr>
              <a:t>Information security isn’t just a technology problem; a host of personnel and procedural factors can create and amplify a firm’s vulnerability </a:t>
            </a:r>
          </a:p>
          <a:p>
            <a:pPr>
              <a:lnSpc>
                <a:spcPct val="130000"/>
              </a:lnSpc>
            </a:pPr>
            <a:r>
              <a:rPr lang="en-US" dirty="0" smtClean="0">
                <a:latin typeface="Trebuchet MS" pitchFamily="-105" charset="0"/>
                <a:ea typeface="ヒラギノ角ゴ Pro W3" pitchFamily="-105" charset="-128"/>
              </a:rPr>
              <a:t>A constant vigilance regarding security needs to be part of individual skill sets and a key component of organizations’ culture</a:t>
            </a:r>
          </a:p>
        </p:txBody>
      </p:sp>
      <p:sp>
        <p:nvSpPr>
          <p:cNvPr id="14342" name="Text Box 6"/>
          <p:cNvSpPr txBox="1">
            <a:spLocks noChangeArrowheads="1"/>
          </p:cNvSpPr>
          <p:nvPr/>
        </p:nvSpPr>
        <p:spPr bwMode="auto">
          <a:xfrm>
            <a:off x="7470775" y="2129367"/>
            <a:ext cx="1060450" cy="400110"/>
          </a:xfrm>
          <a:prstGeom prst="rect">
            <a:avLst/>
          </a:prstGeom>
          <a:noFill/>
          <a:ln w="9525">
            <a:noFill/>
            <a:miter lim="800000"/>
            <a:headEnd/>
            <a:tailEnd/>
          </a:ln>
        </p:spPr>
        <p:txBody>
          <a:bodyPr>
            <a:spAutoFit/>
          </a:bodyPr>
          <a:lstStyle/>
          <a:p>
            <a:pPr algn="ctr">
              <a:spcBef>
                <a:spcPct val="50000"/>
              </a:spcBef>
            </a:pPr>
            <a:r>
              <a:rPr lang="en-US" sz="1000">
                <a:solidFill>
                  <a:schemeClr val="bg1"/>
                </a:solidFill>
              </a:rPr>
              <a:t>Item number: 95409048</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1219200" y="533400"/>
            <a:ext cx="6629400" cy="461665"/>
          </a:xfrm>
          <a:prstGeom prst="rect">
            <a:avLst/>
          </a:prstGeom>
          <a:noFill/>
          <a:ln w="12700">
            <a:noFill/>
            <a:miter lim="800000"/>
            <a:headEnd/>
            <a:tailEnd/>
          </a:ln>
        </p:spPr>
        <p:txBody>
          <a:bodyPr>
            <a:spAutoFit/>
          </a:bodyPr>
          <a:lstStyle/>
          <a:p>
            <a:pPr algn="ctr" eaLnBrk="0" hangingPunct="0">
              <a:spcBef>
                <a:spcPct val="50000"/>
              </a:spcBef>
            </a:pPr>
            <a:r>
              <a:rPr lang="en-US" sz="2400" b="1" dirty="0">
                <a:cs typeface="Times New Roman" pitchFamily="18" charset="0"/>
              </a:rPr>
              <a:t>System Vulnerability and Abuse</a:t>
            </a:r>
          </a:p>
        </p:txBody>
      </p:sp>
      <p:sp>
        <p:nvSpPr>
          <p:cNvPr id="7171" name="Rectangle 6"/>
          <p:cNvSpPr>
            <a:spLocks noChangeArrowheads="1"/>
          </p:cNvSpPr>
          <p:nvPr/>
        </p:nvSpPr>
        <p:spPr bwMode="auto">
          <a:xfrm>
            <a:off x="457200" y="1219200"/>
            <a:ext cx="8001000" cy="4876800"/>
          </a:xfrm>
          <a:prstGeom prst="rect">
            <a:avLst/>
          </a:prstGeom>
          <a:noFill/>
          <a:ln w="12700">
            <a:noFill/>
            <a:miter lim="800000"/>
            <a:headEnd/>
            <a:tailEnd/>
          </a:ln>
        </p:spPr>
        <p:txBody>
          <a:bodyPr lIns="90488" tIns="0" rIns="90488" bIns="44450"/>
          <a:lstStyle/>
          <a:p>
            <a:pPr marL="342900" indent="-342900">
              <a:spcAft>
                <a:spcPts val="1800"/>
              </a:spcAft>
              <a:buFontTx/>
              <a:buChar char="•"/>
            </a:pPr>
            <a:r>
              <a:rPr lang="en-US" sz="2000" b="1" dirty="0">
                <a:cs typeface="Times New Roman" pitchFamily="18" charset="0"/>
              </a:rPr>
              <a:t>An unprotected computer connected to Internet may be disabled within seconds</a:t>
            </a:r>
            <a:endParaRPr lang="en-US" sz="2000" b="1" dirty="0"/>
          </a:p>
          <a:p>
            <a:pPr marL="342900" indent="-342900">
              <a:spcAft>
                <a:spcPts val="1800"/>
              </a:spcAft>
              <a:buFontTx/>
              <a:buChar char="•"/>
            </a:pPr>
            <a:r>
              <a:rPr lang="en-US" sz="2000" b="1" dirty="0">
                <a:cs typeface="Times New Roman" pitchFamily="18" charset="0"/>
              </a:rPr>
              <a:t>Security: </a:t>
            </a:r>
          </a:p>
          <a:p>
            <a:pPr marL="800100" lvl="1" indent="-342900">
              <a:spcAft>
                <a:spcPts val="1800"/>
              </a:spcAft>
              <a:buFontTx/>
              <a:buChar char="•"/>
            </a:pPr>
            <a:r>
              <a:rPr lang="en-US" sz="2400" dirty="0">
                <a:cs typeface="Times New Roman" pitchFamily="18" charset="0"/>
              </a:rPr>
              <a:t>Policies, procedures, and technical measures used to prevent unauthorized access, alteration, theft, or physical damage to information systems</a:t>
            </a:r>
          </a:p>
          <a:p>
            <a:pPr marL="342900" indent="-342900">
              <a:spcAft>
                <a:spcPts val="1800"/>
              </a:spcAft>
              <a:buFontTx/>
              <a:buChar char="•"/>
            </a:pPr>
            <a:r>
              <a:rPr lang="en-US" sz="2000" b="1" dirty="0">
                <a:cs typeface="Times New Roman" pitchFamily="18" charset="0"/>
              </a:rPr>
              <a:t>Controls: </a:t>
            </a:r>
          </a:p>
          <a:p>
            <a:pPr marL="800100" lvl="1" indent="-342900">
              <a:spcAft>
                <a:spcPts val="1800"/>
              </a:spcAft>
              <a:buFontTx/>
              <a:buChar char="•"/>
            </a:pPr>
            <a:r>
              <a:rPr lang="en-US" sz="2400" dirty="0">
                <a:cs typeface="Times New Roman" pitchFamily="18" charset="0"/>
              </a:rPr>
              <a:t>Methods, policies, and organizational procedures that ensure safety of organization’s assets; accuracy and reliability of its accounting records; and operational adherence to management standards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ChangeArrowheads="1"/>
          </p:cNvSpPr>
          <p:nvPr/>
        </p:nvSpPr>
        <p:spPr bwMode="auto">
          <a:xfrm>
            <a:off x="609600" y="762000"/>
            <a:ext cx="7772400" cy="400110"/>
          </a:xfrm>
          <a:prstGeom prst="rect">
            <a:avLst/>
          </a:prstGeom>
          <a:noFill/>
          <a:ln w="9525">
            <a:noFill/>
            <a:miter lim="800000"/>
            <a:headEnd/>
            <a:tailEnd/>
          </a:ln>
          <a:effectLst/>
        </p:spPr>
        <p:txBody>
          <a:bodyPr>
            <a:spAutoFit/>
          </a:bodyPr>
          <a:lstStyle/>
          <a:p>
            <a:pPr algn="ctr">
              <a:defRPr/>
            </a:pPr>
            <a:r>
              <a:rPr lang="en-US" sz="2000" b="1" dirty="0">
                <a:solidFill>
                  <a:srgbClr val="9F0F10"/>
                </a:solidFill>
                <a:effectLst>
                  <a:outerShdw blurRad="38100" dist="38100" dir="2700000" algn="tl">
                    <a:srgbClr val="C0C0C0"/>
                  </a:outerShdw>
                </a:effectLst>
                <a:cs typeface="Times New Roman" charset="0"/>
              </a:rPr>
              <a:t>Why Systems Are Vulnerable</a:t>
            </a:r>
          </a:p>
        </p:txBody>
      </p:sp>
      <p:sp>
        <p:nvSpPr>
          <p:cNvPr id="8195" name="Rectangle 11"/>
          <p:cNvSpPr>
            <a:spLocks noChangeArrowheads="1"/>
          </p:cNvSpPr>
          <p:nvPr/>
        </p:nvSpPr>
        <p:spPr bwMode="auto">
          <a:xfrm>
            <a:off x="457200" y="2057400"/>
            <a:ext cx="8001000" cy="4343400"/>
          </a:xfrm>
          <a:prstGeom prst="rect">
            <a:avLst/>
          </a:prstGeom>
          <a:noFill/>
          <a:ln w="12700">
            <a:noFill/>
            <a:miter lim="800000"/>
            <a:headEnd/>
            <a:tailEnd/>
          </a:ln>
        </p:spPr>
        <p:txBody>
          <a:bodyPr lIns="90488" tIns="0" rIns="90488" bIns="44450"/>
          <a:lstStyle/>
          <a:p>
            <a:pPr marL="342900" indent="-342900">
              <a:spcAft>
                <a:spcPts val="600"/>
              </a:spcAft>
              <a:buFontTx/>
              <a:buChar char="•"/>
            </a:pPr>
            <a:r>
              <a:rPr lang="en-US" b="1" dirty="0">
                <a:cs typeface="Times New Roman" pitchFamily="18" charset="0"/>
              </a:rPr>
              <a:t>Hardware problems</a:t>
            </a:r>
          </a:p>
          <a:p>
            <a:pPr marL="800100" lvl="1" indent="-342900">
              <a:spcAft>
                <a:spcPts val="600"/>
              </a:spcAft>
              <a:buFontTx/>
              <a:buChar char="•"/>
            </a:pPr>
            <a:r>
              <a:rPr lang="en-US" sz="2000" dirty="0">
                <a:cs typeface="Times New Roman" pitchFamily="18" charset="0"/>
              </a:rPr>
              <a:t>Breakdowns, configuration errors, damage from improper use or crime</a:t>
            </a:r>
          </a:p>
          <a:p>
            <a:pPr marL="342900" indent="-342900">
              <a:spcAft>
                <a:spcPts val="600"/>
              </a:spcAft>
              <a:buFontTx/>
              <a:buChar char="•"/>
            </a:pPr>
            <a:r>
              <a:rPr lang="en-US" b="1" dirty="0">
                <a:cs typeface="Times New Roman" pitchFamily="18" charset="0"/>
              </a:rPr>
              <a:t>Software problems</a:t>
            </a:r>
          </a:p>
          <a:p>
            <a:pPr marL="800100" lvl="1" indent="-342900">
              <a:spcAft>
                <a:spcPts val="600"/>
              </a:spcAft>
              <a:buFontTx/>
              <a:buChar char="•"/>
            </a:pPr>
            <a:r>
              <a:rPr lang="en-US" sz="2000" dirty="0">
                <a:cs typeface="Times New Roman" pitchFamily="18" charset="0"/>
              </a:rPr>
              <a:t>Programming errors, installation errors, unauthorized changes</a:t>
            </a:r>
          </a:p>
          <a:p>
            <a:pPr marL="342900" indent="-342900">
              <a:spcAft>
                <a:spcPts val="600"/>
              </a:spcAft>
              <a:buFontTx/>
              <a:buChar char="•"/>
            </a:pPr>
            <a:r>
              <a:rPr lang="en-US" b="1" dirty="0">
                <a:cs typeface="Times New Roman" pitchFamily="18" charset="0"/>
              </a:rPr>
              <a:t>Disasters</a:t>
            </a:r>
          </a:p>
          <a:p>
            <a:pPr marL="800100" lvl="1" indent="-342900">
              <a:spcAft>
                <a:spcPts val="600"/>
              </a:spcAft>
              <a:buFontTx/>
              <a:buChar char="•"/>
            </a:pPr>
            <a:r>
              <a:rPr lang="en-US" sz="2000" dirty="0">
                <a:cs typeface="Times New Roman" pitchFamily="18" charset="0"/>
              </a:rPr>
              <a:t>Power failures, flood, fires, and so on</a:t>
            </a:r>
          </a:p>
          <a:p>
            <a:pPr marL="342900" indent="-342900">
              <a:spcAft>
                <a:spcPts val="600"/>
              </a:spcAft>
              <a:buFontTx/>
              <a:buChar char="•"/>
            </a:pPr>
            <a:r>
              <a:rPr lang="en-US" b="1" dirty="0">
                <a:cs typeface="Times New Roman" pitchFamily="18" charset="0"/>
              </a:rPr>
              <a:t>Use of networks and computers outside of firm’s control </a:t>
            </a:r>
          </a:p>
          <a:p>
            <a:pPr marL="800100" lvl="1" indent="-342900">
              <a:spcAft>
                <a:spcPts val="600"/>
              </a:spcAft>
              <a:buFontTx/>
              <a:buChar char="•"/>
            </a:pPr>
            <a:r>
              <a:rPr lang="en-US" sz="2000" dirty="0">
                <a:cs typeface="Times New Roman" pitchFamily="18" charset="0"/>
              </a:rPr>
              <a:t>E.g., with domestic or offshore outsourcing vendors</a:t>
            </a:r>
          </a:p>
          <a:p>
            <a:pPr marL="342900" indent="-342900">
              <a:spcBef>
                <a:spcPct val="50000"/>
              </a:spcBef>
            </a:pPr>
            <a:endParaRPr lang="en-US" b="1" dirty="0">
              <a:cs typeface="Times New Roman" pitchFamily="18" charset="0"/>
            </a:endParaRPr>
          </a:p>
        </p:txBody>
      </p:sp>
      <p:sp>
        <p:nvSpPr>
          <p:cNvPr id="8196" name="Text Box 12"/>
          <p:cNvSpPr txBox="1">
            <a:spLocks noChangeArrowheads="1"/>
          </p:cNvSpPr>
          <p:nvPr/>
        </p:nvSpPr>
        <p:spPr bwMode="auto">
          <a:xfrm>
            <a:off x="1371600" y="228600"/>
            <a:ext cx="6629400" cy="336550"/>
          </a:xfrm>
          <a:prstGeom prst="rect">
            <a:avLst/>
          </a:prstGeom>
          <a:noFill/>
          <a:ln w="12700">
            <a:noFill/>
            <a:miter lim="800000"/>
            <a:headEnd/>
            <a:tailEnd/>
          </a:ln>
        </p:spPr>
        <p:txBody>
          <a:bodyPr>
            <a:spAutoFit/>
          </a:bodyPr>
          <a:lstStyle/>
          <a:p>
            <a:pPr algn="ctr" eaLnBrk="0" hangingPunct="0">
              <a:spcBef>
                <a:spcPct val="50000"/>
              </a:spcBef>
            </a:pPr>
            <a:r>
              <a:rPr lang="en-US" sz="1600" b="1" dirty="0">
                <a:cs typeface="Times New Roman" pitchFamily="18" charset="0"/>
              </a:rPr>
              <a:t>System Vulnerability and Abuse</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ChangeArrowheads="1"/>
          </p:cNvSpPr>
          <p:nvPr/>
        </p:nvSpPr>
        <p:spPr bwMode="auto">
          <a:xfrm>
            <a:off x="381000" y="762000"/>
            <a:ext cx="8229600" cy="523220"/>
          </a:xfrm>
          <a:prstGeom prst="rect">
            <a:avLst/>
          </a:prstGeom>
          <a:noFill/>
          <a:ln w="9525">
            <a:noFill/>
            <a:miter lim="800000"/>
            <a:headEnd/>
            <a:tailEnd/>
          </a:ln>
          <a:effectLst/>
        </p:spPr>
        <p:txBody>
          <a:bodyPr>
            <a:spAutoFit/>
          </a:bodyPr>
          <a:lstStyle/>
          <a:p>
            <a:pPr algn="ctr">
              <a:defRPr/>
            </a:pPr>
            <a:r>
              <a:rPr lang="en-US" sz="2800" b="1" dirty="0">
                <a:solidFill>
                  <a:srgbClr val="9F0F10"/>
                </a:solidFill>
                <a:effectLst>
                  <a:outerShdw blurRad="38100" dist="38100" dir="2700000" algn="tl">
                    <a:srgbClr val="C0C0C0"/>
                  </a:outerShdw>
                </a:effectLst>
                <a:cs typeface="Times New Roman" charset="0"/>
              </a:rPr>
              <a:t>Contemporary Security Challenges and Vulnerabilities</a:t>
            </a:r>
          </a:p>
        </p:txBody>
      </p:sp>
      <p:sp>
        <p:nvSpPr>
          <p:cNvPr id="9220" name="Text Box 6"/>
          <p:cNvSpPr txBox="1">
            <a:spLocks noChangeArrowheads="1"/>
          </p:cNvSpPr>
          <p:nvPr/>
        </p:nvSpPr>
        <p:spPr bwMode="auto">
          <a:xfrm>
            <a:off x="228600" y="5257800"/>
            <a:ext cx="8763000" cy="1069975"/>
          </a:xfrm>
          <a:prstGeom prst="rect">
            <a:avLst/>
          </a:prstGeom>
          <a:noFill/>
          <a:ln w="9525">
            <a:noFill/>
            <a:miter lim="800000"/>
            <a:headEnd/>
            <a:tailEnd/>
          </a:ln>
        </p:spPr>
        <p:txBody>
          <a:bodyPr>
            <a:spAutoFit/>
          </a:bodyPr>
          <a:lstStyle/>
          <a:p>
            <a:pPr>
              <a:spcBef>
                <a:spcPct val="50000"/>
              </a:spcBef>
            </a:pPr>
            <a:r>
              <a:rPr lang="en-US" sz="1600" b="1"/>
              <a:t>The architecture of a Web-based application typically includes a Web client, a server, and corporate information systems linked to databases. Each of these components presents security challenges and vulnerabilities. Floods, fires, power failures, and other electrical problems can cause disruptions at any point in the network.</a:t>
            </a:r>
            <a:endParaRPr lang="en-US" sz="1600"/>
          </a:p>
        </p:txBody>
      </p:sp>
      <p:sp>
        <p:nvSpPr>
          <p:cNvPr id="9221" name="Text Box 9"/>
          <p:cNvSpPr txBox="1">
            <a:spLocks noChangeArrowheads="1"/>
          </p:cNvSpPr>
          <p:nvPr/>
        </p:nvSpPr>
        <p:spPr bwMode="auto">
          <a:xfrm>
            <a:off x="1524000" y="381000"/>
            <a:ext cx="6629400" cy="336550"/>
          </a:xfrm>
          <a:prstGeom prst="rect">
            <a:avLst/>
          </a:prstGeom>
          <a:noFill/>
          <a:ln w="12700">
            <a:noFill/>
            <a:miter lim="800000"/>
            <a:headEnd/>
            <a:tailEnd/>
          </a:ln>
        </p:spPr>
        <p:txBody>
          <a:bodyPr>
            <a:spAutoFit/>
          </a:bodyPr>
          <a:lstStyle/>
          <a:p>
            <a:pPr algn="ctr" eaLnBrk="0" hangingPunct="0">
              <a:spcBef>
                <a:spcPct val="50000"/>
              </a:spcBef>
            </a:pPr>
            <a:r>
              <a:rPr lang="en-US" sz="1600" b="1" dirty="0">
                <a:cs typeface="Times New Roman" pitchFamily="18" charset="0"/>
              </a:rPr>
              <a:t>System Vulnerability and Abuse</a:t>
            </a:r>
          </a:p>
        </p:txBody>
      </p:sp>
      <p:pic>
        <p:nvPicPr>
          <p:cNvPr id="9223" name="Picture 11" descr="fig07"/>
          <p:cNvPicPr>
            <a:picLocks noChangeAspect="1" noChangeArrowheads="1"/>
          </p:cNvPicPr>
          <p:nvPr/>
        </p:nvPicPr>
        <p:blipFill>
          <a:blip r:embed="rId3" cstate="print"/>
          <a:srcRect/>
          <a:stretch>
            <a:fillRect/>
          </a:stretch>
        </p:blipFill>
        <p:spPr bwMode="auto">
          <a:xfrm>
            <a:off x="762000" y="2209800"/>
            <a:ext cx="7626350" cy="2941638"/>
          </a:xfrm>
          <a:prstGeom prst="rect">
            <a:avLst/>
          </a:prstGeom>
          <a:noFill/>
          <a:ln w="9525">
            <a:noFill/>
            <a:miter lim="800000"/>
            <a:headEnd/>
            <a:tailEnd/>
          </a:ln>
        </p:spPr>
      </p:pic>
      <p:sp>
        <p:nvSpPr>
          <p:cNvPr id="9219" name="Text Box 5"/>
          <p:cNvSpPr txBox="1">
            <a:spLocks noChangeArrowheads="1"/>
          </p:cNvSpPr>
          <p:nvPr/>
        </p:nvSpPr>
        <p:spPr bwMode="auto">
          <a:xfrm>
            <a:off x="7791450" y="4662488"/>
            <a:ext cx="1276350" cy="366712"/>
          </a:xfrm>
          <a:prstGeom prst="rect">
            <a:avLst/>
          </a:prstGeom>
          <a:noFill/>
          <a:ln w="9525">
            <a:noFill/>
            <a:miter lim="800000"/>
            <a:headEnd/>
            <a:tailEnd/>
          </a:ln>
        </p:spPr>
        <p:txBody>
          <a:bodyPr wrap="none">
            <a:spAutoFit/>
          </a:bodyPr>
          <a:lstStyle/>
          <a:p>
            <a:r>
              <a:rPr lang="en-US" sz="1800" b="1"/>
              <a:t>Figure 7-1</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401</TotalTime>
  <Words>5499</Words>
  <Application>Microsoft Office PowerPoint</Application>
  <PresentationFormat>On-screen Show (4:3)</PresentationFormat>
  <Paragraphs>456</Paragraphs>
  <Slides>40</Slides>
  <Notes>32</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PowerPoint Presentation</vt:lpstr>
      <vt:lpstr>Learning Objectives</vt:lpstr>
      <vt:lpstr>Learning Objectives</vt:lpstr>
      <vt:lpstr>Introduction </vt:lpstr>
      <vt:lpstr>The TJX Breach</vt:lpstr>
      <vt:lpstr>Lessons Learned </vt:lpstr>
      <vt:lpstr>PowerPoint Presentation</vt:lpstr>
      <vt:lpstr>PowerPoint Presentation</vt:lpstr>
      <vt:lpstr>PowerPoint Presentation</vt:lpstr>
      <vt:lpstr>PowerPoint Presentation</vt:lpstr>
      <vt:lpstr>Compromising Web Sites</vt:lpstr>
      <vt:lpstr>PowerPoint Presentation</vt:lpstr>
      <vt:lpstr>PowerPoint Presentation</vt:lpstr>
      <vt:lpstr>PowerPoint Presentation</vt:lpstr>
      <vt:lpstr>PowerPoint Presentation</vt:lpstr>
      <vt:lpstr>Cookies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Security Testing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Hot Site</vt:lpstr>
      <vt:lpstr>Cold Site</vt:lpstr>
    </vt:vector>
  </TitlesOfParts>
  <Company>Furman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 Dept</dc:creator>
  <cp:lastModifiedBy>CS Dept</cp:lastModifiedBy>
  <cp:revision>50</cp:revision>
  <dcterms:created xsi:type="dcterms:W3CDTF">2010-11-15T14:34:57Z</dcterms:created>
  <dcterms:modified xsi:type="dcterms:W3CDTF">2012-11-09T13:04:36Z</dcterms:modified>
</cp:coreProperties>
</file>