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7" r:id="rId2"/>
    <p:sldId id="276" r:id="rId3"/>
    <p:sldId id="278" r:id="rId4"/>
    <p:sldId id="258" r:id="rId5"/>
    <p:sldId id="259" r:id="rId6"/>
    <p:sldId id="260" r:id="rId7"/>
    <p:sldId id="261" r:id="rId8"/>
    <p:sldId id="262" r:id="rId9"/>
    <p:sldId id="263" r:id="rId10"/>
    <p:sldId id="264" r:id="rId11"/>
    <p:sldId id="265" r:id="rId12"/>
    <p:sldId id="279"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ACE090-8DFE-4B31-970F-B8024D121411}" type="datetimeFigureOut">
              <a:rPr lang="en-US" smtClean="0"/>
              <a:t>4/14/2013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520D3D-0EDC-4DA0-ADDB-98A795846D9D}" type="slidenum">
              <a:rPr lang="en-US" smtClean="0"/>
              <a:t>‹#›</a:t>
            </a:fld>
            <a:endParaRPr lang="en-US"/>
          </a:p>
        </p:txBody>
      </p:sp>
    </p:spTree>
    <p:extLst>
      <p:ext uri="{BB962C8B-B14F-4D97-AF65-F5344CB8AC3E}">
        <p14:creationId xmlns:p14="http://schemas.microsoft.com/office/powerpoint/2010/main" val="4079655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r>
              <a:rPr lang="en-US" smtClean="0"/>
              <a:t>© The KTP Company, 2005</a:t>
            </a:r>
          </a:p>
          <a:p>
            <a:pPr eaLnBrk="1" hangingPunct="1"/>
            <a:endParaRPr lang="en-US">
              <a:latin typeface="Times New Roman" pitchFamily="18" charset="0"/>
            </a:endParaRPr>
          </a:p>
        </p:txBody>
      </p:sp>
      <p:sp>
        <p:nvSpPr>
          <p:cNvPr id="1259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0E5B5B46-2111-4A8B-89CC-7F41C43A4198}" type="slidenum">
              <a:rPr lang="en-US" smtClean="0">
                <a:latin typeface="Times New Roman" pitchFamily="18" charset="0"/>
              </a:rPr>
              <a:pPr eaLnBrk="1" hangingPunct="1"/>
              <a:t>19</a:t>
            </a:fld>
            <a:endParaRPr lang="en-US" smtClean="0">
              <a:latin typeface="Times New Roman" pitchFamily="18" charset="0"/>
            </a:endParaRPr>
          </a:p>
        </p:txBody>
      </p:sp>
      <p:sp>
        <p:nvSpPr>
          <p:cNvPr id="125956" name="Rectangle 2"/>
          <p:cNvSpPr>
            <a:spLocks noChangeArrowheads="1" noTextEdit="1"/>
          </p:cNvSpPr>
          <p:nvPr>
            <p:ph type="sldImg"/>
          </p:nvPr>
        </p:nvSpPr>
        <p:spPr>
          <a:ln/>
        </p:spPr>
      </p:sp>
      <p:sp>
        <p:nvSpPr>
          <p:cNvPr id="125957" name="Rectangle 3"/>
          <p:cNvSpPr>
            <a:spLocks noChangeArrowheads="1"/>
          </p:cNvSpPr>
          <p:nvPr>
            <p:ph type="body" idx="1"/>
          </p:nvPr>
        </p:nvSpPr>
        <p:spPr bwMode="auto">
          <a:xfrm>
            <a:off x="686421" y="4344025"/>
            <a:ext cx="5485158" cy="4114488"/>
          </a:xfrm>
          <a:prstGeom prst="rect">
            <a:avLst/>
          </a:prstGeom>
          <a:solidFill>
            <a:srgbClr val="FFFFFF"/>
          </a:solidFill>
          <a:ln>
            <a:solidFill>
              <a:srgbClr val="000000"/>
            </a:solidFill>
            <a:miter lim="800000"/>
            <a:headEnd/>
            <a:tailEnd/>
          </a:ln>
        </p:spPr>
        <p:txBody>
          <a:bodyPr lIns="91435" tIns="45718" rIns="91435" bIns="45718"/>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r>
              <a:rPr lang="en-US" smtClean="0"/>
              <a:t>© The KTP Company, 2005</a:t>
            </a:r>
          </a:p>
          <a:p>
            <a:pPr eaLnBrk="1" hangingPunct="1"/>
            <a:endParaRPr lang="en-US">
              <a:latin typeface="Times New Roman" pitchFamily="18" charset="0"/>
            </a:endParaRPr>
          </a:p>
        </p:txBody>
      </p:sp>
      <p:sp>
        <p:nvSpPr>
          <p:cNvPr id="1269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3863B559-A81E-47B8-AA8E-10E968436A49}" type="slidenum">
              <a:rPr lang="en-US" smtClean="0">
                <a:latin typeface="Times New Roman" pitchFamily="18" charset="0"/>
              </a:rPr>
              <a:pPr eaLnBrk="1" hangingPunct="1"/>
              <a:t>20</a:t>
            </a:fld>
            <a:endParaRPr lang="en-US" smtClean="0">
              <a:latin typeface="Times New Roman" pitchFamily="18" charset="0"/>
            </a:endParaRPr>
          </a:p>
        </p:txBody>
      </p:sp>
      <p:sp>
        <p:nvSpPr>
          <p:cNvPr id="126980" name="Rectangle 2"/>
          <p:cNvSpPr>
            <a:spLocks noChangeArrowheads="1" noTextEdit="1"/>
          </p:cNvSpPr>
          <p:nvPr>
            <p:ph type="sldImg"/>
          </p:nvPr>
        </p:nvSpPr>
        <p:spPr>
          <a:ln/>
        </p:spPr>
      </p:sp>
      <p:sp>
        <p:nvSpPr>
          <p:cNvPr id="126981" name="Rectangle 3"/>
          <p:cNvSpPr>
            <a:spLocks noChangeArrowheads="1"/>
          </p:cNvSpPr>
          <p:nvPr>
            <p:ph type="body" idx="1"/>
          </p:nvPr>
        </p:nvSpPr>
        <p:spPr bwMode="auto">
          <a:xfrm>
            <a:off x="686421" y="4344025"/>
            <a:ext cx="5485158" cy="4114488"/>
          </a:xfrm>
          <a:prstGeom prst="rect">
            <a:avLst/>
          </a:prstGeom>
          <a:solidFill>
            <a:srgbClr val="FFFFFF"/>
          </a:solidFill>
          <a:ln>
            <a:solidFill>
              <a:srgbClr val="000000"/>
            </a:solidFill>
            <a:miter lim="800000"/>
            <a:headEnd/>
            <a:tailEnd/>
          </a:ln>
        </p:spPr>
        <p:txBody>
          <a:bodyPr lIns="91435" tIns="45718" rIns="91435" bIns="45718"/>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ea typeface="ＭＳ Ｐゴシック" pitchFamily="1" charset="-128"/>
              </a:defRPr>
            </a:lvl1pPr>
            <a:lvl2pPr marL="729057" indent="-280406" defTabSz="914437" eaLnBrk="0" hangingPunct="0">
              <a:defRPr>
                <a:solidFill>
                  <a:schemeClr val="tx1"/>
                </a:solidFill>
                <a:latin typeface="Arial" charset="0"/>
                <a:ea typeface="ＭＳ Ｐゴシック" pitchFamily="1" charset="-128"/>
              </a:defRPr>
            </a:lvl2pPr>
            <a:lvl3pPr marL="1121626" indent="-224325" defTabSz="914437" eaLnBrk="0" hangingPunct="0">
              <a:defRPr>
                <a:solidFill>
                  <a:schemeClr val="tx1"/>
                </a:solidFill>
                <a:latin typeface="Arial" charset="0"/>
                <a:ea typeface="ＭＳ Ｐゴシック" pitchFamily="1" charset="-128"/>
              </a:defRPr>
            </a:lvl3pPr>
            <a:lvl4pPr marL="1570276" indent="-224325" defTabSz="914437" eaLnBrk="0" hangingPunct="0">
              <a:defRPr>
                <a:solidFill>
                  <a:schemeClr val="tx1"/>
                </a:solidFill>
                <a:latin typeface="Arial" charset="0"/>
                <a:ea typeface="ＭＳ Ｐゴシック" pitchFamily="1" charset="-128"/>
              </a:defRPr>
            </a:lvl4pPr>
            <a:lvl5pPr marL="2018927" indent="-224325" defTabSz="914437" eaLnBrk="0" hangingPunct="0">
              <a:defRPr>
                <a:solidFill>
                  <a:schemeClr val="tx1"/>
                </a:solidFill>
                <a:latin typeface="Arial" charset="0"/>
                <a:ea typeface="ＭＳ Ｐゴシック" pitchFamily="1" charset="-128"/>
              </a:defRPr>
            </a:lvl5pPr>
            <a:lvl6pPr marL="2467577" indent="-224325" defTabSz="914437" eaLnBrk="0" fontAlgn="base" hangingPunct="0">
              <a:spcBef>
                <a:spcPct val="0"/>
              </a:spcBef>
              <a:spcAft>
                <a:spcPct val="0"/>
              </a:spcAft>
              <a:defRPr>
                <a:solidFill>
                  <a:schemeClr val="tx1"/>
                </a:solidFill>
                <a:latin typeface="Arial" charset="0"/>
                <a:ea typeface="ＭＳ Ｐゴシック" pitchFamily="1" charset="-128"/>
              </a:defRPr>
            </a:lvl6pPr>
            <a:lvl7pPr marL="2916227" indent="-224325" defTabSz="914437" eaLnBrk="0" fontAlgn="base" hangingPunct="0">
              <a:spcBef>
                <a:spcPct val="0"/>
              </a:spcBef>
              <a:spcAft>
                <a:spcPct val="0"/>
              </a:spcAft>
              <a:defRPr>
                <a:solidFill>
                  <a:schemeClr val="tx1"/>
                </a:solidFill>
                <a:latin typeface="Arial" charset="0"/>
                <a:ea typeface="ＭＳ Ｐゴシック" pitchFamily="1" charset="-128"/>
              </a:defRPr>
            </a:lvl7pPr>
            <a:lvl8pPr marL="3364878" indent="-224325" defTabSz="914437" eaLnBrk="0" fontAlgn="base" hangingPunct="0">
              <a:spcBef>
                <a:spcPct val="0"/>
              </a:spcBef>
              <a:spcAft>
                <a:spcPct val="0"/>
              </a:spcAft>
              <a:defRPr>
                <a:solidFill>
                  <a:schemeClr val="tx1"/>
                </a:solidFill>
                <a:latin typeface="Arial" charset="0"/>
                <a:ea typeface="ＭＳ Ｐゴシック" pitchFamily="1" charset="-128"/>
              </a:defRPr>
            </a:lvl8pPr>
            <a:lvl9pPr marL="3813528" indent="-224325" defTabSz="914437"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endParaRPr lang="en-US"/>
          </a:p>
          <a:p>
            <a:pPr eaLnBrk="1" hangingPunct="1"/>
            <a:endParaRPr lang="en-US">
              <a:latin typeface="Times New Roman" pitchFamily="18" charset="0"/>
            </a:endParaRPr>
          </a:p>
        </p:txBody>
      </p:sp>
      <p:sp>
        <p:nvSpPr>
          <p:cNvPr id="2037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ea typeface="ＭＳ Ｐゴシック" pitchFamily="1" charset="-128"/>
              </a:defRPr>
            </a:lvl1pPr>
            <a:lvl2pPr marL="729057" indent="-280406" defTabSz="914437" eaLnBrk="0" hangingPunct="0">
              <a:defRPr>
                <a:solidFill>
                  <a:schemeClr val="tx1"/>
                </a:solidFill>
                <a:latin typeface="Arial" charset="0"/>
                <a:ea typeface="ＭＳ Ｐゴシック" pitchFamily="1" charset="-128"/>
              </a:defRPr>
            </a:lvl2pPr>
            <a:lvl3pPr marL="1121626" indent="-224325" defTabSz="914437" eaLnBrk="0" hangingPunct="0">
              <a:defRPr>
                <a:solidFill>
                  <a:schemeClr val="tx1"/>
                </a:solidFill>
                <a:latin typeface="Arial" charset="0"/>
                <a:ea typeface="ＭＳ Ｐゴシック" pitchFamily="1" charset="-128"/>
              </a:defRPr>
            </a:lvl3pPr>
            <a:lvl4pPr marL="1570276" indent="-224325" defTabSz="914437" eaLnBrk="0" hangingPunct="0">
              <a:defRPr>
                <a:solidFill>
                  <a:schemeClr val="tx1"/>
                </a:solidFill>
                <a:latin typeface="Arial" charset="0"/>
                <a:ea typeface="ＭＳ Ｐゴシック" pitchFamily="1" charset="-128"/>
              </a:defRPr>
            </a:lvl4pPr>
            <a:lvl5pPr marL="2018927" indent="-224325" defTabSz="914437" eaLnBrk="0" hangingPunct="0">
              <a:defRPr>
                <a:solidFill>
                  <a:schemeClr val="tx1"/>
                </a:solidFill>
                <a:latin typeface="Arial" charset="0"/>
                <a:ea typeface="ＭＳ Ｐゴシック" pitchFamily="1" charset="-128"/>
              </a:defRPr>
            </a:lvl5pPr>
            <a:lvl6pPr marL="2467577" indent="-224325" defTabSz="914437" eaLnBrk="0" fontAlgn="base" hangingPunct="0">
              <a:spcBef>
                <a:spcPct val="0"/>
              </a:spcBef>
              <a:spcAft>
                <a:spcPct val="0"/>
              </a:spcAft>
              <a:defRPr>
                <a:solidFill>
                  <a:schemeClr val="tx1"/>
                </a:solidFill>
                <a:latin typeface="Arial" charset="0"/>
                <a:ea typeface="ＭＳ Ｐゴシック" pitchFamily="1" charset="-128"/>
              </a:defRPr>
            </a:lvl6pPr>
            <a:lvl7pPr marL="2916227" indent="-224325" defTabSz="914437" eaLnBrk="0" fontAlgn="base" hangingPunct="0">
              <a:spcBef>
                <a:spcPct val="0"/>
              </a:spcBef>
              <a:spcAft>
                <a:spcPct val="0"/>
              </a:spcAft>
              <a:defRPr>
                <a:solidFill>
                  <a:schemeClr val="tx1"/>
                </a:solidFill>
                <a:latin typeface="Arial" charset="0"/>
                <a:ea typeface="ＭＳ Ｐゴシック" pitchFamily="1" charset="-128"/>
              </a:defRPr>
            </a:lvl7pPr>
            <a:lvl8pPr marL="3364878" indent="-224325" defTabSz="914437" eaLnBrk="0" fontAlgn="base" hangingPunct="0">
              <a:spcBef>
                <a:spcPct val="0"/>
              </a:spcBef>
              <a:spcAft>
                <a:spcPct val="0"/>
              </a:spcAft>
              <a:defRPr>
                <a:solidFill>
                  <a:schemeClr val="tx1"/>
                </a:solidFill>
                <a:latin typeface="Arial" charset="0"/>
                <a:ea typeface="ＭＳ Ｐゴシック" pitchFamily="1" charset="-128"/>
              </a:defRPr>
            </a:lvl8pPr>
            <a:lvl9pPr marL="3813528" indent="-224325" defTabSz="914437"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fld id="{8884EF0F-A62A-4EF5-921A-568975B9C174}" type="slidenum">
              <a:rPr lang="en-US" smtClean="0">
                <a:latin typeface="Times New Roman" pitchFamily="18" charset="0"/>
              </a:rPr>
              <a:pPr eaLnBrk="1" hangingPunct="1"/>
              <a:t>2</a:t>
            </a:fld>
            <a:endParaRPr lang="en-US" smtClean="0">
              <a:latin typeface="Times New Roman" pitchFamily="18" charset="0"/>
            </a:endParaRPr>
          </a:p>
        </p:txBody>
      </p:sp>
      <p:sp>
        <p:nvSpPr>
          <p:cNvPr id="203780" name="Rectangle 2"/>
          <p:cNvSpPr>
            <a:spLocks noGrp="1" noRot="1" noChangeAspect="1" noChangeArrowheads="1" noTextEdit="1"/>
          </p:cNvSpPr>
          <p:nvPr>
            <p:ph type="sldImg"/>
          </p:nvPr>
        </p:nvSpPr>
        <p:spPr>
          <a:ln/>
        </p:spPr>
      </p:sp>
      <p:sp>
        <p:nvSpPr>
          <p:cNvPr id="203781" name="Rectangle 3"/>
          <p:cNvSpPr>
            <a:spLocks noGrp="1" noChangeArrowheads="1"/>
          </p:cNvSpPr>
          <p:nvPr>
            <p:ph type="body" idx="1"/>
          </p:nvPr>
        </p:nvSpPr>
        <p:spPr bwMode="auto">
          <a:xfrm>
            <a:off x="686421" y="4344025"/>
            <a:ext cx="5485158"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43000" y="685800"/>
            <a:ext cx="4572000" cy="3429000"/>
          </a:xfrm>
          <a:ln/>
        </p:spPr>
      </p:sp>
      <p:sp>
        <p:nvSpPr>
          <p:cNvPr id="110595" name="Rectangle 3"/>
          <p:cNvSpPr>
            <a:spLocks noGrp="1" noChangeArrowheads="1"/>
          </p:cNvSpPr>
          <p:nvPr>
            <p:ph type="body" idx="1"/>
          </p:nvPr>
        </p:nvSpPr>
        <p:spPr bwMode="auto">
          <a:xfrm>
            <a:off x="686421" y="4344025"/>
            <a:ext cx="5485158" cy="4114488"/>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89725" tIns="44862" rIns="89725" bIns="44862"/>
          <a:lstStyle/>
          <a:p>
            <a:r>
              <a:rPr lang="en-US" smtClean="0">
                <a:latin typeface="Arial" pitchFamily="34" charset="0"/>
                <a:ea typeface="ＭＳ Ｐゴシック" pitchFamily="34" charset="-128"/>
              </a:rPr>
              <a:t>To accomplish the business goal of I/S, it is crucial that I/S be run as a business.  This means balancing efficiency (costs) and effectiveness (quality) to produce the value that customers require.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686421" y="4344025"/>
            <a:ext cx="5485158" cy="4114488"/>
          </a:xfrm>
          <a:prstGeom prst="rect">
            <a:avLst/>
          </a:prstGeom>
        </p:spPr>
        <p:txBody>
          <a:bodyPr>
            <a:normAutofit fontScale="85000" lnSpcReduction="20000"/>
          </a:bodyPr>
          <a:lstStyle/>
          <a:p>
            <a:pPr>
              <a:defRPr/>
            </a:pPr>
            <a:r>
              <a:rPr lang="en-US" dirty="0" smtClean="0"/>
              <a:t>The incandescent light bulb first emerged some thirty years before Thomas Edison famously "turned night into day"? </a:t>
            </a:r>
          </a:p>
          <a:p>
            <a:pPr>
              <a:defRPr/>
            </a:pPr>
            <a:r>
              <a:rPr lang="en-US" dirty="0" smtClean="0"/>
              <a:t>Henry Ford's revolutionary assembly line came from blend of observations from Singer sewing machines, meatpacking, and Campbell's Soup?</a:t>
            </a:r>
            <a:br>
              <a:rPr lang="en-US" dirty="0" smtClean="0"/>
            </a:br>
            <a:endParaRPr lang="en-US" dirty="0" smtClean="0"/>
          </a:p>
          <a:p>
            <a:pPr>
              <a:defRPr/>
            </a:pPr>
            <a:r>
              <a:rPr lang="en-US" dirty="0" smtClean="0"/>
              <a:t>For example, Design Continuum designed the Reebok Pump shoe around an inflatable insert made from IV bags</a:t>
            </a:r>
          </a:p>
          <a:p>
            <a:pPr>
              <a:defRPr/>
            </a:pPr>
            <a:r>
              <a:rPr lang="en-US" dirty="0" smtClean="0"/>
              <a:t/>
            </a:r>
            <a:br>
              <a:rPr lang="en-US" dirty="0" smtClean="0"/>
            </a:br>
            <a:r>
              <a:rPr lang="en-US" dirty="0" smtClean="0"/>
              <a:t>Andrew </a:t>
            </a:r>
            <a:r>
              <a:rPr lang="en-US" dirty="0" err="1" smtClean="0"/>
              <a:t>Hargadon</a:t>
            </a:r>
            <a:r>
              <a:rPr lang="en-US" dirty="0" smtClean="0"/>
              <a:t> argues that our romantic notions about innovation as invention are actually undermining our ability to pursue breakthrough innovations.</a:t>
            </a:r>
            <a:br>
              <a:rPr lang="en-US" dirty="0" smtClean="0"/>
            </a:br>
            <a:r>
              <a:rPr lang="en-US" dirty="0" smtClean="0"/>
              <a:t/>
            </a:r>
            <a:br>
              <a:rPr lang="en-US" dirty="0" smtClean="0"/>
            </a:br>
            <a:r>
              <a:rPr lang="en-US" dirty="0" smtClean="0"/>
              <a:t>Innovation is really about creatively recombining ideas, people, and objects from past technologies in ways that spark new technological revolutions.</a:t>
            </a:r>
            <a:br>
              <a:rPr lang="en-US" dirty="0" smtClean="0"/>
            </a:br>
            <a:r>
              <a:rPr lang="en-US" dirty="0" smtClean="0"/>
              <a:t/>
            </a:r>
            <a:br>
              <a:rPr lang="en-US" dirty="0" smtClean="0"/>
            </a:br>
            <a:r>
              <a:rPr lang="en-US" dirty="0" smtClean="0"/>
              <a:t>Technology brokers simultaneously bridge the gaps in existing networks that separate distant industries, firms, and divisions to see how established ideas can be applied in new ways and places, and build new networks to guide these creative </a:t>
            </a:r>
            <a:r>
              <a:rPr lang="en-US" dirty="0" err="1" smtClean="0"/>
              <a:t>recombinations</a:t>
            </a:r>
            <a:r>
              <a:rPr lang="en-US" dirty="0" smtClean="0"/>
              <a:t> to mass acceptance. </a:t>
            </a:r>
            <a:r>
              <a:rPr lang="en-US" i="1" dirty="0" smtClean="0"/>
              <a:t>How Breakthroughs Happen</a:t>
            </a:r>
            <a:r>
              <a:rPr lang="en-US" dirty="0" smtClean="0"/>
              <a:t> identifies three distinct strategies for technology brokering that managers can implement in their organizations.</a:t>
            </a:r>
            <a:br>
              <a:rPr lang="en-US" dirty="0" smtClean="0"/>
            </a:br>
            <a:r>
              <a:rPr lang="en-US" dirty="0" smtClean="0"/>
              <a:t/>
            </a:r>
            <a:br>
              <a:rPr lang="en-US" dirty="0" smtClean="0"/>
            </a:br>
            <a:r>
              <a:rPr lang="en-US" dirty="0" err="1" smtClean="0"/>
              <a:t>Hargadon</a:t>
            </a:r>
            <a:r>
              <a:rPr lang="en-US" dirty="0" smtClean="0"/>
              <a:t> suggests that Edison and his counterparts were no smarter than the rest of us-they were simply better at moving through the networked world of their time. </a:t>
            </a:r>
            <a:br>
              <a:rPr lang="en-US" dirty="0" smtClean="0"/>
            </a:br>
            <a:endParaRPr lang="en-US" dirty="0"/>
          </a:p>
        </p:txBody>
      </p:sp>
      <p:sp>
        <p:nvSpPr>
          <p:cNvPr id="1187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 The KTP Company, 2005</a:t>
            </a:r>
          </a:p>
          <a:p>
            <a:pPr eaLnBrk="1" hangingPunct="1"/>
            <a:endParaRPr lang="en-US" smtClean="0">
              <a:latin typeface="Times New Roman" pitchFamily="18" charset="0"/>
            </a:endParaRPr>
          </a:p>
        </p:txBody>
      </p:sp>
      <p:sp>
        <p:nvSpPr>
          <p:cNvPr id="1187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53AF9D4B-E9F8-4A28-AEAD-337984F1E3AD}" type="slidenum">
              <a:rPr lang="en-US" smtClean="0">
                <a:latin typeface="Times New Roman" pitchFamily="18" charset="0"/>
              </a:rPr>
              <a:pPr eaLnBrk="1" hangingPunct="1"/>
              <a:t>10</a:t>
            </a:fld>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bwMode="auto">
          <a:xfrm>
            <a:off x="686421" y="4344025"/>
            <a:ext cx="5485158" cy="4114488"/>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lIns="88052" tIns="44026" rIns="88052" bIns="44026"/>
          <a:lstStyle/>
          <a:p>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r>
              <a:rPr lang="en-US" smtClean="0"/>
              <a:t>© The KTP Company, 2005</a:t>
            </a:r>
          </a:p>
          <a:p>
            <a:pPr eaLnBrk="1" hangingPunct="1"/>
            <a:endParaRPr lang="en-US">
              <a:latin typeface="Times New Roman" pitchFamily="18" charset="0"/>
            </a:endParaRPr>
          </a:p>
        </p:txBody>
      </p:sp>
      <p:sp>
        <p:nvSpPr>
          <p:cNvPr id="1208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D28E3DAF-4372-4C54-A921-7863A3D01F7C}" type="slidenum">
              <a:rPr lang="en-US" smtClean="0">
                <a:latin typeface="Times New Roman" pitchFamily="18" charset="0"/>
              </a:rPr>
              <a:pPr eaLnBrk="1" hangingPunct="1"/>
              <a:t>14</a:t>
            </a:fld>
            <a:endParaRPr lang="en-US" smtClean="0">
              <a:latin typeface="Times New Roman" pitchFamily="18" charset="0"/>
            </a:endParaRPr>
          </a:p>
        </p:txBody>
      </p:sp>
      <p:sp>
        <p:nvSpPr>
          <p:cNvPr id="120836" name="Rectangle 2"/>
          <p:cNvSpPr>
            <a:spLocks noChangeArrowheads="1" noTextEdit="1"/>
          </p:cNvSpPr>
          <p:nvPr>
            <p:ph type="sldImg"/>
          </p:nvPr>
        </p:nvSpPr>
        <p:spPr>
          <a:ln/>
        </p:spPr>
      </p:sp>
      <p:sp>
        <p:nvSpPr>
          <p:cNvPr id="120837" name="Rectangle 3"/>
          <p:cNvSpPr>
            <a:spLocks noChangeArrowheads="1"/>
          </p:cNvSpPr>
          <p:nvPr>
            <p:ph type="body" idx="1"/>
          </p:nvPr>
        </p:nvSpPr>
        <p:spPr bwMode="auto">
          <a:xfrm>
            <a:off x="686421" y="4344025"/>
            <a:ext cx="5485158" cy="4114488"/>
          </a:xfrm>
          <a:prstGeom prst="rect">
            <a:avLst/>
          </a:prstGeom>
          <a:solidFill>
            <a:srgbClr val="FFFFFF"/>
          </a:solidFill>
          <a:ln>
            <a:solidFill>
              <a:srgbClr val="000000"/>
            </a:solidFill>
            <a:miter lim="800000"/>
            <a:headEnd/>
            <a:tailEnd/>
          </a:ln>
        </p:spPr>
        <p:txBody>
          <a:bodyPr lIns="91435" tIns="45718" rIns="91435" bIns="45718"/>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r>
              <a:rPr lang="en-US" smtClean="0"/>
              <a:t>© The KTP Company, 2005</a:t>
            </a:r>
          </a:p>
          <a:p>
            <a:pPr eaLnBrk="1" hangingPunct="1"/>
            <a:endParaRPr lang="en-US">
              <a:latin typeface="Times New Roman" pitchFamily="18" charset="0"/>
            </a:endParaRPr>
          </a:p>
        </p:txBody>
      </p:sp>
      <p:sp>
        <p:nvSpPr>
          <p:cNvPr id="1228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BC3CF8B1-9E0B-4345-97D9-690D8EC3A2B5}" type="slidenum">
              <a:rPr lang="en-US" smtClean="0">
                <a:latin typeface="Times New Roman" pitchFamily="18" charset="0"/>
              </a:rPr>
              <a:pPr eaLnBrk="1" hangingPunct="1"/>
              <a:t>16</a:t>
            </a:fld>
            <a:endParaRPr lang="en-US" smtClean="0">
              <a:latin typeface="Times New Roman" pitchFamily="18" charset="0"/>
            </a:endParaRPr>
          </a:p>
        </p:txBody>
      </p:sp>
      <p:sp>
        <p:nvSpPr>
          <p:cNvPr id="122884" name="Rectangle 2"/>
          <p:cNvSpPr>
            <a:spLocks noChangeArrowheads="1" noTextEdit="1"/>
          </p:cNvSpPr>
          <p:nvPr>
            <p:ph type="sldImg"/>
          </p:nvPr>
        </p:nvSpPr>
        <p:spPr>
          <a:ln/>
        </p:spPr>
      </p:sp>
      <p:sp>
        <p:nvSpPr>
          <p:cNvPr id="122885" name="Rectangle 3"/>
          <p:cNvSpPr>
            <a:spLocks noChangeArrowheads="1"/>
          </p:cNvSpPr>
          <p:nvPr>
            <p:ph type="body" idx="1"/>
          </p:nvPr>
        </p:nvSpPr>
        <p:spPr bwMode="auto">
          <a:xfrm>
            <a:off x="686421" y="4344025"/>
            <a:ext cx="5485158" cy="4114488"/>
          </a:xfrm>
          <a:prstGeom prst="rect">
            <a:avLst/>
          </a:prstGeom>
          <a:solidFill>
            <a:srgbClr val="FFFFFF"/>
          </a:solidFill>
          <a:ln>
            <a:solidFill>
              <a:srgbClr val="000000"/>
            </a:solidFill>
            <a:miter lim="800000"/>
            <a:headEnd/>
            <a:tailEnd/>
          </a:ln>
        </p:spPr>
        <p:txBody>
          <a:bodyPr lIns="91435" tIns="45718" rIns="91435" bIns="45718"/>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r>
              <a:rPr lang="en-US" smtClean="0"/>
              <a:t>© The KTP Company, 2005</a:t>
            </a:r>
          </a:p>
          <a:p>
            <a:pPr eaLnBrk="1" hangingPunct="1"/>
            <a:endParaRPr lang="en-US">
              <a:latin typeface="Times New Roman" pitchFamily="18" charset="0"/>
            </a:endParaRPr>
          </a:p>
        </p:txBody>
      </p:sp>
      <p:sp>
        <p:nvSpPr>
          <p:cNvPr id="1239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EEA62116-A6D5-4024-BD00-2E559B9C74C9}" type="slidenum">
              <a:rPr lang="en-US" smtClean="0">
                <a:latin typeface="Times New Roman" pitchFamily="18" charset="0"/>
              </a:rPr>
              <a:pPr eaLnBrk="1" hangingPunct="1"/>
              <a:t>17</a:t>
            </a:fld>
            <a:endParaRPr lang="en-US" smtClean="0">
              <a:latin typeface="Times New Roman" pitchFamily="18" charset="0"/>
            </a:endParaRPr>
          </a:p>
        </p:txBody>
      </p:sp>
      <p:sp>
        <p:nvSpPr>
          <p:cNvPr id="123908" name="Rectangle 2"/>
          <p:cNvSpPr>
            <a:spLocks noChangeArrowheads="1" noTextEdit="1"/>
          </p:cNvSpPr>
          <p:nvPr>
            <p:ph type="sldImg"/>
          </p:nvPr>
        </p:nvSpPr>
        <p:spPr>
          <a:ln/>
        </p:spPr>
      </p:sp>
      <p:sp>
        <p:nvSpPr>
          <p:cNvPr id="123909" name="Rectangle 3"/>
          <p:cNvSpPr>
            <a:spLocks noChangeArrowheads="1"/>
          </p:cNvSpPr>
          <p:nvPr>
            <p:ph type="body" idx="1"/>
          </p:nvPr>
        </p:nvSpPr>
        <p:spPr bwMode="auto">
          <a:xfrm>
            <a:off x="686421" y="4344025"/>
            <a:ext cx="5485158" cy="4114488"/>
          </a:xfrm>
          <a:prstGeom prst="rect">
            <a:avLst/>
          </a:prstGeom>
          <a:solidFill>
            <a:srgbClr val="FFFFFF"/>
          </a:solidFill>
          <a:ln>
            <a:solidFill>
              <a:srgbClr val="000000"/>
            </a:solidFill>
            <a:miter lim="800000"/>
            <a:headEnd/>
            <a:tailEnd/>
          </a:ln>
        </p:spPr>
        <p:txBody>
          <a:bodyPr lIns="91435" tIns="45718" rIns="91435" bIns="45718"/>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r>
              <a:rPr lang="en-US" smtClean="0"/>
              <a:t>© The KTP Company, 2005</a:t>
            </a:r>
          </a:p>
          <a:p>
            <a:pPr eaLnBrk="1" hangingPunct="1"/>
            <a:endParaRPr lang="en-US">
              <a:latin typeface="Times New Roman" pitchFamily="18" charset="0"/>
            </a:endParaRPr>
          </a:p>
        </p:txBody>
      </p:sp>
      <p:sp>
        <p:nvSpPr>
          <p:cNvPr id="1249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2759E65E-6D43-4AEA-8DFF-69406D216D63}" type="slidenum">
              <a:rPr lang="en-US" smtClean="0">
                <a:latin typeface="Times New Roman" pitchFamily="18" charset="0"/>
              </a:rPr>
              <a:pPr eaLnBrk="1" hangingPunct="1"/>
              <a:t>18</a:t>
            </a:fld>
            <a:endParaRPr lang="en-US" smtClean="0">
              <a:latin typeface="Times New Roman" pitchFamily="18" charset="0"/>
            </a:endParaRPr>
          </a:p>
        </p:txBody>
      </p:sp>
      <p:sp>
        <p:nvSpPr>
          <p:cNvPr id="124932" name="Rectangle 2"/>
          <p:cNvSpPr>
            <a:spLocks noChangeArrowheads="1" noTextEdit="1"/>
          </p:cNvSpPr>
          <p:nvPr>
            <p:ph type="sldImg"/>
          </p:nvPr>
        </p:nvSpPr>
        <p:spPr>
          <a:ln/>
        </p:spPr>
      </p:sp>
      <p:sp>
        <p:nvSpPr>
          <p:cNvPr id="124933" name="Rectangle 3"/>
          <p:cNvSpPr>
            <a:spLocks noChangeArrowheads="1"/>
          </p:cNvSpPr>
          <p:nvPr>
            <p:ph type="body" idx="1"/>
          </p:nvPr>
        </p:nvSpPr>
        <p:spPr bwMode="auto">
          <a:xfrm>
            <a:off x="686421" y="4344025"/>
            <a:ext cx="5485158" cy="4114488"/>
          </a:xfrm>
          <a:prstGeom prst="rect">
            <a:avLst/>
          </a:prstGeom>
          <a:solidFill>
            <a:srgbClr val="FFFFFF"/>
          </a:solidFill>
          <a:ln>
            <a:solidFill>
              <a:srgbClr val="000000"/>
            </a:solidFill>
            <a:miter lim="800000"/>
            <a:headEnd/>
            <a:tailEnd/>
          </a:ln>
        </p:spPr>
        <p:txBody>
          <a:bodyPr lIns="91435" tIns="45718" rIns="91435" bIns="45718"/>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4249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82641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681535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4A54B9-3F30-4522-BC99-154B4E21F9B7}" type="slidenum">
              <a:rPr lang="en-US"/>
              <a:pPr>
                <a:defRPr/>
              </a:pPr>
              <a:t>‹#›</a:t>
            </a:fld>
            <a:endParaRPr lang="en-US"/>
          </a:p>
        </p:txBody>
      </p:sp>
    </p:spTree>
    <p:extLst>
      <p:ext uri="{BB962C8B-B14F-4D97-AF65-F5344CB8AC3E}">
        <p14:creationId xmlns:p14="http://schemas.microsoft.com/office/powerpoint/2010/main" val="80044715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43296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38729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55107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5598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778791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86468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557593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4/14/2013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20422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C699CB88-5E1A-4FAC-892A-60949ACB1F6F}" type="datetimeFigureOut">
              <a:rPr lang="en-US" smtClean="0"/>
              <a:pPr eaLnBrk="1" latinLnBrk="0" hangingPunct="1"/>
              <a:t>4/14/2013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8172280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ctrTitle"/>
          </p:nvPr>
        </p:nvSpPr>
        <p:spPr/>
        <p:txBody>
          <a:bodyPr/>
          <a:lstStyle/>
          <a:p>
            <a:pPr eaLnBrk="1" hangingPunct="1"/>
            <a:r>
              <a:rPr lang="en-US" sz="3200" dirty="0" smtClean="0"/>
              <a:t>Strategy and Sustaining and Disruptive Technologies</a:t>
            </a:r>
            <a:endParaRPr lang="en-US" sz="3200" dirty="0" smtClean="0"/>
          </a:p>
        </p:txBody>
      </p:sp>
      <p:sp>
        <p:nvSpPr>
          <p:cNvPr id="5" name="Rectangle 6"/>
          <p:cNvSpPr>
            <a:spLocks noGrp="1" noChangeArrowheads="1"/>
          </p:cNvSpPr>
          <p:nvPr>
            <p:ph type="sldNum" sz="quarter" idx="12"/>
          </p:nvPr>
        </p:nvSpPr>
        <p:spPr/>
        <p:txBody>
          <a:bodyPr/>
          <a:lstStyle/>
          <a:p>
            <a:pPr>
              <a:defRPr/>
            </a:pPr>
            <a:fld id="{5C8851A3-9DC0-4275-98D8-B14AC0C6C7E4}" type="slidenum">
              <a:rPr lang="en-US" altLang="en-US"/>
              <a:pPr>
                <a:defRPr/>
              </a:pPr>
              <a:t>1</a:t>
            </a:fld>
            <a:endParaRPr lang="en-US" altLang="en-US"/>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698344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smtClean="0"/>
              <a:t>Hargadon’s “Rules”</a:t>
            </a:r>
          </a:p>
        </p:txBody>
      </p:sp>
      <p:sp>
        <p:nvSpPr>
          <p:cNvPr id="20484" name="Rectangle 3"/>
          <p:cNvSpPr>
            <a:spLocks noGrp="1" noChangeArrowheads="1"/>
          </p:cNvSpPr>
          <p:nvPr>
            <p:ph idx="1"/>
          </p:nvPr>
        </p:nvSpPr>
        <p:spPr>
          <a:xfrm>
            <a:off x="457200" y="1417638"/>
            <a:ext cx="8229600" cy="4530725"/>
          </a:xfrm>
        </p:spPr>
        <p:txBody>
          <a:bodyPr/>
          <a:lstStyle/>
          <a:p>
            <a:pPr eaLnBrk="1" hangingPunct="1"/>
            <a:r>
              <a:rPr lang="en-US" altLang="ja-JP" sz="2400" b="1" smtClean="0">
                <a:solidFill>
                  <a:schemeClr val="tx2"/>
                </a:solidFill>
                <a:ea typeface="ＭＳ Ｐゴシック" charset="-128"/>
              </a:rPr>
              <a:t>The future is already here</a:t>
            </a:r>
            <a:r>
              <a:rPr lang="en-US" altLang="ja-JP" sz="2400" b="1" smtClean="0">
                <a:ea typeface="ＭＳ Ｐゴシック" charset="-128"/>
              </a:rPr>
              <a:t> </a:t>
            </a:r>
          </a:p>
          <a:p>
            <a:pPr lvl="1" eaLnBrk="1" hangingPunct="1"/>
            <a:r>
              <a:rPr lang="en-US" altLang="ja-JP" smtClean="0">
                <a:solidFill>
                  <a:schemeClr val="tx2"/>
                </a:solidFill>
                <a:ea typeface="ＭＳ Ｐゴシック" charset="-128"/>
              </a:rPr>
              <a:t>In other words, organizations that seek to anticipate and exploit change will do well to consider carefully the activities, products, and services they and others are focused on in the present.  </a:t>
            </a:r>
          </a:p>
          <a:p>
            <a:pPr lvl="1" eaLnBrk="1" hangingPunct="1"/>
            <a:r>
              <a:rPr lang="en-US" altLang="ja-JP" smtClean="0">
                <a:solidFill>
                  <a:schemeClr val="tx2"/>
                </a:solidFill>
                <a:ea typeface="ＭＳ Ｐゴシック" charset="-128"/>
              </a:rPr>
              <a:t>It is almost always the baseline of present activities that allows organizations to make the insightful moves that position them as change leaders in their industry.</a:t>
            </a:r>
            <a:r>
              <a:rPr lang="en-US" altLang="ja-JP" smtClean="0">
                <a:ea typeface="ＭＳ Ｐゴシック" charset="-128"/>
              </a:rPr>
              <a:t> </a:t>
            </a:r>
            <a:endParaRPr lang="en-US" altLang="ja-JP" smtClean="0">
              <a:solidFill>
                <a:schemeClr val="tx2"/>
              </a:solidFill>
              <a:ea typeface="ＭＳ Ｐゴシック" charset="-128"/>
            </a:endParaRPr>
          </a:p>
        </p:txBody>
      </p:sp>
      <p:sp>
        <p:nvSpPr>
          <p:cNvPr id="4" name="Slide Number Placeholder 5"/>
          <p:cNvSpPr>
            <a:spLocks noGrp="1"/>
          </p:cNvSpPr>
          <p:nvPr>
            <p:ph type="sldNum" sz="quarter" idx="12"/>
          </p:nvPr>
        </p:nvSpPr>
        <p:spPr/>
        <p:txBody>
          <a:bodyPr/>
          <a:lstStyle/>
          <a:p>
            <a:pPr>
              <a:defRPr/>
            </a:pPr>
            <a:fld id="{DD8E9269-9699-44A0-99EB-38A1DDC5E1F4}" type="slidenum">
              <a:rPr lang="en-US" altLang="en-US"/>
              <a:pPr>
                <a:defRPr/>
              </a:pPr>
              <a:t>10</a:t>
            </a:fld>
            <a:endParaRPr lang="en-US" altLang="en-US"/>
          </a:p>
        </p:txBody>
      </p:sp>
    </p:spTree>
    <p:extLst>
      <p:ext uri="{BB962C8B-B14F-4D97-AF65-F5344CB8AC3E}">
        <p14:creationId xmlns:p14="http://schemas.microsoft.com/office/powerpoint/2010/main" val="36094759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smtClean="0"/>
              <a:t>Hargadon’s “Rules”</a:t>
            </a:r>
          </a:p>
        </p:txBody>
      </p:sp>
      <p:sp>
        <p:nvSpPr>
          <p:cNvPr id="21508" name="Rectangle 3"/>
          <p:cNvSpPr>
            <a:spLocks noGrp="1" noChangeArrowheads="1"/>
          </p:cNvSpPr>
          <p:nvPr>
            <p:ph idx="1"/>
          </p:nvPr>
        </p:nvSpPr>
        <p:spPr>
          <a:xfrm>
            <a:off x="457200" y="1169988"/>
            <a:ext cx="8229600" cy="4530725"/>
          </a:xfrm>
        </p:spPr>
        <p:txBody>
          <a:bodyPr>
            <a:normAutofit/>
          </a:bodyPr>
          <a:lstStyle/>
          <a:p>
            <a:pPr eaLnBrk="1" hangingPunct="1"/>
            <a:r>
              <a:rPr lang="en-US" altLang="ja-JP" sz="2400" b="1" smtClean="0">
                <a:solidFill>
                  <a:schemeClr val="tx2"/>
                </a:solidFill>
                <a:ea typeface="ＭＳ Ｐゴシック" charset="-128"/>
              </a:rPr>
              <a:t>Analogy trumps invention</a:t>
            </a:r>
            <a:r>
              <a:rPr lang="en-US" altLang="ja-JP" sz="2400" b="1" smtClean="0">
                <a:ea typeface="ＭＳ Ｐゴシック" charset="-128"/>
              </a:rPr>
              <a:t> </a:t>
            </a:r>
          </a:p>
          <a:p>
            <a:pPr lvl="1" eaLnBrk="1" hangingPunct="1"/>
            <a:r>
              <a:rPr lang="en-US" altLang="ja-JP" sz="2000" smtClean="0">
                <a:solidFill>
                  <a:schemeClr val="tx2"/>
                </a:solidFill>
                <a:ea typeface="ＭＳ Ｐゴシック" charset="-128"/>
              </a:rPr>
              <a:t>Instead of searching for insights and flashes of brilliance that no one else has thought about or considered, a more promising approach is to look for successful ideas and inventions in other areas and think creatively about how to combine them, modify them, and apply them to the opportunity or problem you have at hand.  </a:t>
            </a:r>
          </a:p>
          <a:p>
            <a:pPr lvl="1" eaLnBrk="1" hangingPunct="1"/>
            <a:r>
              <a:rPr lang="en-US" altLang="ja-JP" sz="2000" smtClean="0">
                <a:solidFill>
                  <a:schemeClr val="tx2"/>
                </a:solidFill>
                <a:ea typeface="ＭＳ Ｐゴシック" charset="-128"/>
              </a:rPr>
              <a:t>This approach has more promise simply because it is much easier to recognize the similarities between two situations than to come up with something neither you nor anyone else has ever thought of before. </a:t>
            </a:r>
          </a:p>
          <a:p>
            <a:pPr lvl="1" eaLnBrk="1" hangingPunct="1"/>
            <a:r>
              <a:rPr lang="en-US" altLang="ja-JP" sz="2000" smtClean="0">
                <a:solidFill>
                  <a:schemeClr val="tx2"/>
                </a:solidFill>
                <a:ea typeface="ＭＳ Ｐゴシック" charset="-128"/>
              </a:rPr>
              <a:t>In this approach, you attempt to </a:t>
            </a:r>
            <a:r>
              <a:rPr lang="en-US" altLang="ja-JP" sz="2000" b="1" i="1" smtClean="0">
                <a:solidFill>
                  <a:schemeClr val="accent1"/>
                </a:solidFill>
                <a:ea typeface="ＭＳ Ｐゴシック" charset="-128"/>
              </a:rPr>
              <a:t>think inside other boxes</a:t>
            </a:r>
            <a:r>
              <a:rPr lang="en-US" altLang="ja-JP" sz="2000" smtClean="0">
                <a:solidFill>
                  <a:schemeClr val="tx2"/>
                </a:solidFill>
                <a:ea typeface="ＭＳ Ｐゴシック" charset="-128"/>
              </a:rPr>
              <a:t>, to use Hargadon’s phrase, instead of trying to follow the more common advice of thinking “outside the box.” </a:t>
            </a:r>
          </a:p>
        </p:txBody>
      </p:sp>
      <p:sp>
        <p:nvSpPr>
          <p:cNvPr id="4" name="Slide Number Placeholder 5"/>
          <p:cNvSpPr>
            <a:spLocks noGrp="1"/>
          </p:cNvSpPr>
          <p:nvPr>
            <p:ph type="sldNum" sz="quarter" idx="12"/>
          </p:nvPr>
        </p:nvSpPr>
        <p:spPr/>
        <p:txBody>
          <a:bodyPr/>
          <a:lstStyle/>
          <a:p>
            <a:pPr>
              <a:defRPr/>
            </a:pPr>
            <a:fld id="{C9CB76E8-0F33-4B0B-B65C-DA41653BB2C2}" type="slidenum">
              <a:rPr lang="en-US" altLang="en-US"/>
              <a:pPr>
                <a:defRPr/>
              </a:pPr>
              <a:t>11</a:t>
            </a:fld>
            <a:endParaRPr lang="en-US" altLang="en-US"/>
          </a:p>
        </p:txBody>
      </p:sp>
    </p:spTree>
    <p:extLst>
      <p:ext uri="{BB962C8B-B14F-4D97-AF65-F5344CB8AC3E}">
        <p14:creationId xmlns:p14="http://schemas.microsoft.com/office/powerpoint/2010/main" val="33490494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520700" y="228600"/>
            <a:ext cx="8623300" cy="1527175"/>
          </a:xfrm>
        </p:spPr>
        <p:txBody>
          <a:bodyPr/>
          <a:lstStyle/>
          <a:p>
            <a:r>
              <a:rPr lang="en-US" smtClean="0">
                <a:ea typeface="ＭＳ Ｐゴシック" pitchFamily="34" charset="-128"/>
              </a:rPr>
              <a:t>Guiding Principles – Technology</a:t>
            </a:r>
          </a:p>
        </p:txBody>
      </p:sp>
      <p:sp>
        <p:nvSpPr>
          <p:cNvPr id="14339" name="Rectangle 3"/>
          <p:cNvSpPr>
            <a:spLocks noGrp="1" noChangeArrowheads="1"/>
          </p:cNvSpPr>
          <p:nvPr>
            <p:ph type="body" idx="1"/>
          </p:nvPr>
        </p:nvSpPr>
        <p:spPr>
          <a:xfrm>
            <a:off x="723900" y="1362075"/>
            <a:ext cx="7010400" cy="3832225"/>
          </a:xfrm>
        </p:spPr>
        <p:txBody>
          <a:bodyPr/>
          <a:lstStyle/>
          <a:p>
            <a:pPr marL="457200" indent="-457200">
              <a:buFont typeface="Wingdings" pitchFamily="2" charset="2"/>
              <a:buNone/>
            </a:pPr>
            <a:r>
              <a:rPr lang="en-US" sz="2000" smtClean="0">
                <a:ea typeface="ＭＳ Ｐゴシック" pitchFamily="34" charset="-128"/>
              </a:rPr>
              <a:t>	</a:t>
            </a:r>
            <a:r>
              <a:rPr lang="en-US" sz="2000" b="1" i="1" smtClean="0">
                <a:solidFill>
                  <a:schemeClr val="tx2"/>
                </a:solidFill>
                <a:ea typeface="ＭＳ Ｐゴシック" pitchFamily="34" charset="-128"/>
              </a:rPr>
              <a:t>Technology itself is never a primary cause of either greatness or decline in a business. </a:t>
            </a:r>
            <a:r>
              <a:rPr lang="en-US" sz="2000" i="1" smtClean="0">
                <a:solidFill>
                  <a:schemeClr val="tx2"/>
                </a:solidFill>
                <a:ea typeface="ＭＳ Ｐゴシック" pitchFamily="34" charset="-128"/>
              </a:rPr>
              <a:t>Avoid technology fads and bandwagons. Recognize that you cannot make good use of technology until you know which technology is relevant to the business it supports. </a:t>
            </a:r>
          </a:p>
          <a:p>
            <a:pPr marL="457200" indent="-457200">
              <a:buFont typeface="Wingdings" pitchFamily="2" charset="2"/>
              <a:buNone/>
            </a:pPr>
            <a:endParaRPr lang="en-US" sz="2000" i="1" smtClean="0">
              <a:solidFill>
                <a:schemeClr val="tx2"/>
              </a:solidFill>
              <a:ea typeface="ＭＳ Ｐゴシック" pitchFamily="34" charset="-128"/>
            </a:endParaRPr>
          </a:p>
          <a:p>
            <a:pPr marL="457200" indent="-457200">
              <a:buFont typeface="Wingdings" pitchFamily="2" charset="2"/>
              <a:buNone/>
            </a:pPr>
            <a:r>
              <a:rPr lang="en-US" sz="2000" i="1" smtClean="0">
                <a:solidFill>
                  <a:schemeClr val="tx2"/>
                </a:solidFill>
                <a:ea typeface="ＭＳ Ｐゴシック" pitchFamily="34" charset="-128"/>
              </a:rPr>
              <a:t>	</a:t>
            </a:r>
            <a:r>
              <a:rPr lang="en-US" sz="2000" b="1" i="1" smtClean="0">
                <a:solidFill>
                  <a:schemeClr val="tx2"/>
                </a:solidFill>
                <a:ea typeface="ＭＳ Ｐゴシック" pitchFamily="34" charset="-128"/>
              </a:rPr>
              <a:t>Technology can accelerate business momentum, but not create it.  </a:t>
            </a:r>
            <a:r>
              <a:rPr lang="en-US" sz="2000" i="1" smtClean="0">
                <a:solidFill>
                  <a:schemeClr val="tx2"/>
                </a:solidFill>
                <a:ea typeface="ＭＳ Ｐゴシック" pitchFamily="34" charset="-128"/>
              </a:rPr>
              <a:t>Therefore, you need the discipline to say no to the use of technology. Crawl, walk, run is a very effective approach to technology change!</a:t>
            </a:r>
            <a:endParaRPr lang="en-US" i="1" smtClean="0">
              <a:solidFill>
                <a:schemeClr val="tx2"/>
              </a:solidFill>
              <a:ea typeface="ＭＳ Ｐゴシック" pitchFamily="34" charset="-128"/>
            </a:endParaRPr>
          </a:p>
        </p:txBody>
      </p:sp>
      <p:sp>
        <p:nvSpPr>
          <p:cNvPr id="8397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13470497-7BA8-464D-9F33-610E4BE3CE61}" type="slidenum">
              <a:rPr lang="en-US" smtClean="0"/>
              <a:pPr eaLnBrk="1" hangingPunct="1"/>
              <a:t>12</a:t>
            </a:fld>
            <a:endParaRPr lang="en-US" smtClean="0"/>
          </a:p>
        </p:txBody>
      </p:sp>
      <p:pic>
        <p:nvPicPr>
          <p:cNvPr id="83973" name="Picture 6" descr="triangle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2463" y="6232525"/>
            <a:ext cx="731837"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6"/>
          <p:cNvSpPr txBox="1">
            <a:spLocks noChangeArrowheads="1"/>
          </p:cNvSpPr>
          <p:nvPr/>
        </p:nvSpPr>
        <p:spPr bwMode="auto">
          <a:xfrm>
            <a:off x="1128713" y="4951413"/>
            <a:ext cx="6975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defRPr/>
            </a:pPr>
            <a:r>
              <a:rPr lang="en-US" sz="2400" b="1" dirty="0" smtClean="0">
                <a:solidFill>
                  <a:schemeClr val="accent5">
                    <a:lumMod val="50000"/>
                  </a:schemeClr>
                </a:solidFill>
              </a:rPr>
              <a:t>How does this relate to the context within which I/S projects are undertaken?</a:t>
            </a:r>
          </a:p>
        </p:txBody>
      </p:sp>
    </p:spTree>
    <p:extLst>
      <p:ext uri="{BB962C8B-B14F-4D97-AF65-F5344CB8AC3E}">
        <p14:creationId xmlns:p14="http://schemas.microsoft.com/office/powerpoint/2010/main" val="344396291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fade">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dirty="0" smtClean="0"/>
              <a:t>Guiding </a:t>
            </a:r>
            <a:r>
              <a:rPr lang="en-US" dirty="0" smtClean="0"/>
              <a:t>Principles</a:t>
            </a:r>
          </a:p>
        </p:txBody>
      </p:sp>
      <p:sp>
        <p:nvSpPr>
          <p:cNvPr id="25604" name="Rectangle 3"/>
          <p:cNvSpPr>
            <a:spLocks noGrp="1" noChangeArrowheads="1"/>
          </p:cNvSpPr>
          <p:nvPr>
            <p:ph idx="1"/>
          </p:nvPr>
        </p:nvSpPr>
        <p:spPr>
          <a:xfrm>
            <a:off x="228600" y="1733550"/>
            <a:ext cx="8686800" cy="3829050"/>
          </a:xfrm>
        </p:spPr>
        <p:txBody>
          <a:bodyPr/>
          <a:lstStyle/>
          <a:p>
            <a:pPr eaLnBrk="1" hangingPunct="1">
              <a:buFont typeface="Wingdings" pitchFamily="2" charset="2"/>
              <a:buNone/>
            </a:pPr>
            <a:r>
              <a:rPr lang="en-US" altLang="ja-JP" sz="2000" smtClean="0">
                <a:solidFill>
                  <a:schemeClr val="tx2"/>
                </a:solidFill>
                <a:ea typeface="ＭＳ Ｐゴシック" charset="-128"/>
              </a:rPr>
              <a:t>	</a:t>
            </a:r>
            <a:r>
              <a:rPr lang="en-US" altLang="ja-JP" sz="2000" u="sng" smtClean="0">
                <a:solidFill>
                  <a:schemeClr val="tx2"/>
                </a:solidFill>
                <a:ea typeface="ＭＳ Ｐゴシック" charset="-128"/>
              </a:rPr>
              <a:t>Maintain an attitude of healthy discontent. </a:t>
            </a:r>
            <a:r>
              <a:rPr lang="en-US" altLang="ja-JP" sz="2000" smtClean="0">
                <a:solidFill>
                  <a:schemeClr val="tx2"/>
                </a:solidFill>
                <a:ea typeface="ＭＳ Ｐゴシック" charset="-128"/>
              </a:rPr>
              <a:t>Sound management requires a probing, inquiring mind.  Satisfaction with the status quo should be avoided.  As you carry out your responsibilities as a manager, </a:t>
            </a:r>
            <a:r>
              <a:rPr lang="en-US" altLang="ja-JP" sz="2000" b="1" smtClean="0">
                <a:solidFill>
                  <a:schemeClr val="accent1"/>
                </a:solidFill>
                <a:ea typeface="ＭＳ Ｐゴシック" charset="-128"/>
              </a:rPr>
              <a:t>intelligently question existing practices and procedures</a:t>
            </a:r>
            <a:r>
              <a:rPr lang="en-US" altLang="ja-JP" sz="2000" smtClean="0">
                <a:solidFill>
                  <a:schemeClr val="tx2"/>
                </a:solidFill>
                <a:ea typeface="ＭＳ Ｐゴシック" charset="-128"/>
              </a:rPr>
              <a:t>. Ensure the most effective, up-to-date methods are being used.  Actions based on the rationale, “that's the way we've always done it" should be examined closely.  As a manager, you must not be afraid to challenge precedent.  Be alert for antiquated or improper practices, which must be changed. </a:t>
            </a:r>
          </a:p>
        </p:txBody>
      </p:sp>
      <p:sp>
        <p:nvSpPr>
          <p:cNvPr id="4" name="Slide Number Placeholder 5"/>
          <p:cNvSpPr>
            <a:spLocks noGrp="1"/>
          </p:cNvSpPr>
          <p:nvPr>
            <p:ph type="sldNum" sz="quarter" idx="12"/>
          </p:nvPr>
        </p:nvSpPr>
        <p:spPr/>
        <p:txBody>
          <a:bodyPr/>
          <a:lstStyle/>
          <a:p>
            <a:pPr>
              <a:defRPr/>
            </a:pPr>
            <a:fld id="{BA3FA335-E79A-424C-915D-6A9ECA2DE848}" type="slidenum">
              <a:rPr lang="en-US" altLang="en-US"/>
              <a:pPr>
                <a:defRPr/>
              </a:pPr>
              <a:t>13</a:t>
            </a:fld>
            <a:endParaRPr lang="en-US" altLang="en-US"/>
          </a:p>
        </p:txBody>
      </p:sp>
    </p:spTree>
    <p:extLst>
      <p:ext uri="{BB962C8B-B14F-4D97-AF65-F5344CB8AC3E}">
        <p14:creationId xmlns:p14="http://schemas.microsoft.com/office/powerpoint/2010/main" val="1586451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533400" y="320675"/>
            <a:ext cx="7313613" cy="1143000"/>
          </a:xfrm>
        </p:spPr>
        <p:txBody>
          <a:bodyPr/>
          <a:lstStyle/>
          <a:p>
            <a:pPr eaLnBrk="1" hangingPunct="1"/>
            <a:r>
              <a:rPr lang="en-US" dirty="0" smtClean="0"/>
              <a:t>Group </a:t>
            </a:r>
            <a:r>
              <a:rPr lang="en-US" dirty="0" smtClean="0"/>
              <a:t>Exercise</a:t>
            </a:r>
          </a:p>
        </p:txBody>
      </p:sp>
      <p:sp>
        <p:nvSpPr>
          <p:cNvPr id="26628" name="Rectangle 3"/>
          <p:cNvSpPr>
            <a:spLocks noGrp="1" noChangeArrowheads="1"/>
          </p:cNvSpPr>
          <p:nvPr>
            <p:ph idx="1"/>
          </p:nvPr>
        </p:nvSpPr>
        <p:spPr>
          <a:xfrm>
            <a:off x="533400" y="1866900"/>
            <a:ext cx="6607175" cy="3646488"/>
          </a:xfrm>
        </p:spPr>
        <p:txBody>
          <a:bodyPr/>
          <a:lstStyle/>
          <a:p>
            <a:pPr marL="533400" indent="-533400" eaLnBrk="1" hangingPunct="1">
              <a:buSzPct val="85000"/>
              <a:buFont typeface="Wingdings" pitchFamily="2" charset="2"/>
              <a:buAutoNum type="arabicParenR"/>
            </a:pPr>
            <a:r>
              <a:rPr lang="en-US" sz="2000" dirty="0" smtClean="0">
                <a:solidFill>
                  <a:schemeClr val="tx2"/>
                </a:solidFill>
              </a:rPr>
              <a:t>Can </a:t>
            </a:r>
            <a:r>
              <a:rPr lang="en-US" sz="2000" dirty="0" smtClean="0">
                <a:solidFill>
                  <a:schemeClr val="tx2"/>
                </a:solidFill>
              </a:rPr>
              <a:t>you identify some examples of attempted revolutionary change in the IT industry that didn’t work out so well?</a:t>
            </a:r>
            <a:endParaRPr lang="en-US" sz="2000" dirty="0" smtClean="0"/>
          </a:p>
        </p:txBody>
      </p:sp>
      <p:sp>
        <p:nvSpPr>
          <p:cNvPr id="5" name="Slide Number Placeholder 5"/>
          <p:cNvSpPr>
            <a:spLocks noGrp="1"/>
          </p:cNvSpPr>
          <p:nvPr>
            <p:ph type="sldNum" sz="quarter" idx="12"/>
          </p:nvPr>
        </p:nvSpPr>
        <p:spPr/>
        <p:txBody>
          <a:bodyPr/>
          <a:lstStyle/>
          <a:p>
            <a:pPr>
              <a:defRPr/>
            </a:pPr>
            <a:fld id="{8B7803CF-6511-420B-96F4-43B54FBBEE9A}" type="slidenum">
              <a:rPr lang="en-US" altLang="en-US"/>
              <a:pPr>
                <a:defRPr/>
              </a:pPr>
              <a:t>14</a:t>
            </a:fld>
            <a:endParaRPr lang="en-US" altLang="en-US"/>
          </a:p>
        </p:txBody>
      </p:sp>
      <p:pic>
        <p:nvPicPr>
          <p:cNvPr id="26629" name="Picture 4" descr="group run thumbn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575" y="1965325"/>
            <a:ext cx="1411288" cy="2157413"/>
          </a:xfrm>
          <a:prstGeom prst="rect">
            <a:avLst/>
          </a:prstGeom>
          <a:noFill/>
          <a:ln w="254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0094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normAutofit/>
          </a:bodyPr>
          <a:lstStyle/>
          <a:p>
            <a:pPr eaLnBrk="1" hangingPunct="1"/>
            <a:r>
              <a:rPr lang="en-US" smtClean="0"/>
              <a:t>Group Exercise: Case Study of DEC</a:t>
            </a:r>
          </a:p>
        </p:txBody>
      </p:sp>
      <p:sp>
        <p:nvSpPr>
          <p:cNvPr id="28676" name="Rectangle 3"/>
          <p:cNvSpPr>
            <a:spLocks noGrp="1" noChangeArrowheads="1"/>
          </p:cNvSpPr>
          <p:nvPr>
            <p:ph idx="1"/>
          </p:nvPr>
        </p:nvSpPr>
        <p:spPr/>
        <p:txBody>
          <a:bodyPr/>
          <a:lstStyle/>
          <a:p>
            <a:pPr eaLnBrk="1" hangingPunct="1"/>
            <a:r>
              <a:rPr lang="en-US" sz="2400" smtClean="0">
                <a:solidFill>
                  <a:schemeClr val="tx2"/>
                </a:solidFill>
              </a:rPr>
              <a:t>Listen to the first part of the lecture by Clayton Christensen.</a:t>
            </a:r>
          </a:p>
          <a:p>
            <a:pPr eaLnBrk="1" hangingPunct="1"/>
            <a:r>
              <a:rPr lang="en-US" sz="2400" smtClean="0">
                <a:solidFill>
                  <a:schemeClr val="tx2"/>
                </a:solidFill>
              </a:rPr>
              <a:t>What happened to DEC?</a:t>
            </a:r>
          </a:p>
          <a:p>
            <a:pPr eaLnBrk="1" hangingPunct="1"/>
            <a:r>
              <a:rPr lang="en-US" sz="2400" smtClean="0">
                <a:solidFill>
                  <a:schemeClr val="tx2"/>
                </a:solidFill>
              </a:rPr>
              <a:t>How did this happen?</a:t>
            </a:r>
          </a:p>
          <a:p>
            <a:pPr eaLnBrk="1" hangingPunct="1"/>
            <a:r>
              <a:rPr lang="en-US" sz="2400" smtClean="0">
                <a:solidFill>
                  <a:schemeClr val="tx2"/>
                </a:solidFill>
              </a:rPr>
              <a:t>Could it have been avoided?</a:t>
            </a:r>
          </a:p>
          <a:p>
            <a:pPr eaLnBrk="1" hangingPunct="1"/>
            <a:r>
              <a:rPr lang="en-US" sz="2400" smtClean="0">
                <a:solidFill>
                  <a:schemeClr val="tx2"/>
                </a:solidFill>
              </a:rPr>
              <a:t>What would it have taken to do this?</a:t>
            </a:r>
          </a:p>
        </p:txBody>
      </p:sp>
      <p:sp>
        <p:nvSpPr>
          <p:cNvPr id="5" name="Slide Number Placeholder 5"/>
          <p:cNvSpPr>
            <a:spLocks noGrp="1"/>
          </p:cNvSpPr>
          <p:nvPr>
            <p:ph type="sldNum" sz="quarter" idx="12"/>
          </p:nvPr>
        </p:nvSpPr>
        <p:spPr/>
        <p:txBody>
          <a:bodyPr/>
          <a:lstStyle/>
          <a:p>
            <a:pPr>
              <a:defRPr/>
            </a:pPr>
            <a:fld id="{C11549BC-315F-4B73-9C14-00223A728BCA}" type="slidenum">
              <a:rPr lang="en-US" altLang="en-US"/>
              <a:pPr>
                <a:defRPr/>
              </a:pPr>
              <a:t>15</a:t>
            </a:fld>
            <a:endParaRPr lang="en-US" altLang="en-US"/>
          </a:p>
        </p:txBody>
      </p:sp>
      <p:pic>
        <p:nvPicPr>
          <p:cNvPr id="28677" name="Picture 4" descr="group run thumbn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0338" y="2719388"/>
            <a:ext cx="1987550" cy="3036887"/>
          </a:xfrm>
          <a:prstGeom prst="rect">
            <a:avLst/>
          </a:prstGeom>
          <a:noFill/>
          <a:ln w="254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5554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971550" y="301625"/>
            <a:ext cx="7712075" cy="1143000"/>
          </a:xfrm>
        </p:spPr>
        <p:txBody>
          <a:bodyPr>
            <a:normAutofit fontScale="90000"/>
          </a:bodyPr>
          <a:lstStyle/>
          <a:p>
            <a:pPr eaLnBrk="1" hangingPunct="1"/>
            <a:r>
              <a:rPr lang="en-US" smtClean="0"/>
              <a:t>Sustaining Technology/Innovation</a:t>
            </a:r>
          </a:p>
        </p:txBody>
      </p:sp>
      <p:sp>
        <p:nvSpPr>
          <p:cNvPr id="29700" name="Rectangle 3"/>
          <p:cNvSpPr>
            <a:spLocks noGrp="1" noChangeArrowheads="1"/>
          </p:cNvSpPr>
          <p:nvPr>
            <p:ph idx="1"/>
          </p:nvPr>
        </p:nvSpPr>
        <p:spPr>
          <a:xfrm>
            <a:off x="665163" y="1311275"/>
            <a:ext cx="7313612" cy="2741613"/>
          </a:xfrm>
        </p:spPr>
        <p:txBody>
          <a:bodyPr/>
          <a:lstStyle/>
          <a:p>
            <a:pPr eaLnBrk="1" hangingPunct="1">
              <a:buFont typeface="Wingdings" pitchFamily="2" charset="2"/>
              <a:buNone/>
            </a:pPr>
            <a:r>
              <a:rPr lang="en-US" sz="2400" smtClean="0"/>
              <a:t>	</a:t>
            </a:r>
            <a:r>
              <a:rPr lang="en-US" sz="2400" smtClean="0">
                <a:solidFill>
                  <a:schemeClr val="tx2"/>
                </a:solidFill>
              </a:rPr>
              <a:t>A </a:t>
            </a:r>
            <a:r>
              <a:rPr lang="en-US" sz="2400" b="1" smtClean="0">
                <a:solidFill>
                  <a:schemeClr val="accent1"/>
                </a:solidFill>
              </a:rPr>
              <a:t>sustaining technology/innovation</a:t>
            </a:r>
            <a:r>
              <a:rPr lang="en-US" sz="2400" b="1" smtClean="0">
                <a:solidFill>
                  <a:schemeClr val="tx2"/>
                </a:solidFill>
              </a:rPr>
              <a:t> </a:t>
            </a:r>
            <a:r>
              <a:rPr lang="en-US" sz="2400" smtClean="0">
                <a:solidFill>
                  <a:schemeClr val="tx2"/>
                </a:solidFill>
              </a:rPr>
              <a:t>is a technology or innovation employed to improve a company’s product or service to better meet their customers’ needs.</a:t>
            </a:r>
          </a:p>
          <a:p>
            <a:pPr eaLnBrk="1" hangingPunct="1">
              <a:buFont typeface="Wingdings" pitchFamily="2" charset="2"/>
              <a:buNone/>
            </a:pPr>
            <a:endParaRPr lang="en-US" sz="1800" smtClean="0">
              <a:solidFill>
                <a:schemeClr val="tx2"/>
              </a:solidFill>
            </a:endParaRPr>
          </a:p>
          <a:p>
            <a:pPr eaLnBrk="1" hangingPunct="1">
              <a:buFont typeface="Wingdings" pitchFamily="2" charset="2"/>
              <a:buNone/>
            </a:pPr>
            <a:r>
              <a:rPr lang="en-US" sz="2400" smtClean="0">
                <a:solidFill>
                  <a:schemeClr val="tx2"/>
                </a:solidFill>
              </a:rPr>
              <a:t>	 Sustaining innovations can be:</a:t>
            </a:r>
          </a:p>
        </p:txBody>
      </p:sp>
      <p:sp>
        <p:nvSpPr>
          <p:cNvPr id="7" name="Slide Number Placeholder 5"/>
          <p:cNvSpPr>
            <a:spLocks noGrp="1"/>
          </p:cNvSpPr>
          <p:nvPr>
            <p:ph type="sldNum" sz="quarter" idx="12"/>
          </p:nvPr>
        </p:nvSpPr>
        <p:spPr/>
        <p:txBody>
          <a:bodyPr/>
          <a:lstStyle/>
          <a:p>
            <a:pPr>
              <a:defRPr/>
            </a:pPr>
            <a:fld id="{48564BAF-CB2B-4647-86E3-5F0D98E763AE}" type="slidenum">
              <a:rPr lang="en-US" altLang="en-US"/>
              <a:pPr>
                <a:defRPr/>
              </a:pPr>
              <a:t>16</a:t>
            </a:fld>
            <a:endParaRPr lang="en-US" altLang="en-US"/>
          </a:p>
        </p:txBody>
      </p:sp>
      <p:sp>
        <p:nvSpPr>
          <p:cNvPr id="29701" name="Text Box 4"/>
          <p:cNvSpPr txBox="1">
            <a:spLocks noChangeArrowheads="1"/>
          </p:cNvSpPr>
          <p:nvPr/>
        </p:nvSpPr>
        <p:spPr bwMode="auto">
          <a:xfrm>
            <a:off x="2133600" y="3762375"/>
            <a:ext cx="35560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a:latin typeface="Verdana" pitchFamily="34" charset="0"/>
                <a:cs typeface="Arial" charset="0"/>
              </a:rPr>
              <a:t> </a:t>
            </a:r>
            <a:r>
              <a:rPr lang="en-US">
                <a:solidFill>
                  <a:schemeClr val="tx2"/>
                </a:solidFill>
                <a:latin typeface="Verdana" pitchFamily="34" charset="0"/>
                <a:cs typeface="Arial" charset="0"/>
              </a:rPr>
              <a:t>evolutionary</a:t>
            </a:r>
          </a:p>
          <a:p>
            <a:pPr eaLnBrk="1" hangingPunct="1">
              <a:buFontTx/>
              <a:buChar char="•"/>
            </a:pPr>
            <a:r>
              <a:rPr lang="en-US">
                <a:solidFill>
                  <a:schemeClr val="tx2"/>
                </a:solidFill>
                <a:latin typeface="Verdana" pitchFamily="34" charset="0"/>
                <a:cs typeface="Arial" charset="0"/>
              </a:rPr>
              <a:t> revolutionary</a:t>
            </a:r>
          </a:p>
          <a:p>
            <a:pPr eaLnBrk="1" hangingPunct="1">
              <a:buFontTx/>
              <a:buChar char="•"/>
            </a:pPr>
            <a:endParaRPr lang="en-US">
              <a:solidFill>
                <a:schemeClr val="tx2"/>
              </a:solidFill>
              <a:latin typeface="Verdana" pitchFamily="34" charset="0"/>
              <a:cs typeface="Arial" charset="0"/>
            </a:endParaRPr>
          </a:p>
          <a:p>
            <a:pPr eaLnBrk="1" hangingPunct="1">
              <a:buFontTx/>
              <a:buChar char="•"/>
            </a:pPr>
            <a:r>
              <a:rPr lang="en-US">
                <a:solidFill>
                  <a:schemeClr val="tx2"/>
                </a:solidFill>
                <a:latin typeface="Verdana" pitchFamily="34" charset="0"/>
                <a:cs typeface="Arial" charset="0"/>
              </a:rPr>
              <a:t> incremental and gradual</a:t>
            </a:r>
          </a:p>
          <a:p>
            <a:pPr eaLnBrk="1" hangingPunct="1">
              <a:buFontTx/>
              <a:buChar char="•"/>
            </a:pPr>
            <a:r>
              <a:rPr lang="en-US">
                <a:solidFill>
                  <a:schemeClr val="tx2"/>
                </a:solidFill>
                <a:latin typeface="Verdana" pitchFamily="34" charset="0"/>
                <a:cs typeface="Arial" charset="0"/>
              </a:rPr>
              <a:t> discontinuous and dramatic</a:t>
            </a:r>
          </a:p>
        </p:txBody>
      </p:sp>
      <p:sp>
        <p:nvSpPr>
          <p:cNvPr id="29702" name="Text Box 5"/>
          <p:cNvSpPr txBox="1">
            <a:spLocks noChangeArrowheads="1"/>
          </p:cNvSpPr>
          <p:nvPr/>
        </p:nvSpPr>
        <p:spPr bwMode="auto">
          <a:xfrm>
            <a:off x="1674813" y="5421313"/>
            <a:ext cx="5927725"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buClr>
                <a:schemeClr val="tx2"/>
              </a:buClr>
              <a:buSzPct val="70000"/>
              <a:buFont typeface="Wingdings" pitchFamily="2" charset="2"/>
              <a:buNone/>
            </a:pPr>
            <a:r>
              <a:rPr lang="en-US" b="1">
                <a:solidFill>
                  <a:schemeClr val="accent1"/>
                </a:solidFill>
                <a:latin typeface="Verdana" pitchFamily="34" charset="0"/>
                <a:cs typeface="Arial" charset="0"/>
              </a:rPr>
              <a:t>The distinction is not about the innovation itself but rather what it is used to do.</a:t>
            </a:r>
          </a:p>
          <a:p>
            <a:pPr eaLnBrk="1" hangingPunct="1"/>
            <a:endParaRPr lang="en-US" b="1">
              <a:solidFill>
                <a:schemeClr val="accent1"/>
              </a:solidFill>
              <a:latin typeface="Verdana" pitchFamily="34" charset="0"/>
              <a:cs typeface="Arial" charset="0"/>
            </a:endParaRPr>
          </a:p>
        </p:txBody>
      </p:sp>
      <p:pic>
        <p:nvPicPr>
          <p:cNvPr id="29703" name="Picture 6" descr="castle 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2325" y="2717800"/>
            <a:ext cx="2781300" cy="2089150"/>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99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971550" y="301625"/>
            <a:ext cx="7712075" cy="1143000"/>
          </a:xfrm>
        </p:spPr>
        <p:txBody>
          <a:bodyPr>
            <a:normAutofit fontScale="90000"/>
          </a:bodyPr>
          <a:lstStyle/>
          <a:p>
            <a:pPr eaLnBrk="1" hangingPunct="1"/>
            <a:r>
              <a:rPr lang="en-US" smtClean="0"/>
              <a:t>Disruptive Technology/Innovation</a:t>
            </a:r>
          </a:p>
        </p:txBody>
      </p:sp>
      <p:sp>
        <p:nvSpPr>
          <p:cNvPr id="30724" name="Rectangle 3"/>
          <p:cNvSpPr>
            <a:spLocks noGrp="1" noChangeArrowheads="1"/>
          </p:cNvSpPr>
          <p:nvPr>
            <p:ph idx="1"/>
          </p:nvPr>
        </p:nvSpPr>
        <p:spPr>
          <a:xfrm>
            <a:off x="381000" y="1409700"/>
            <a:ext cx="8229600" cy="3881438"/>
          </a:xfrm>
        </p:spPr>
        <p:txBody>
          <a:bodyPr/>
          <a:lstStyle/>
          <a:p>
            <a:pPr eaLnBrk="1" hangingPunct="1">
              <a:buFont typeface="Wingdings" pitchFamily="2" charset="2"/>
              <a:buNone/>
            </a:pPr>
            <a:r>
              <a:rPr lang="en-US" sz="2400" smtClean="0"/>
              <a:t>	</a:t>
            </a:r>
            <a:r>
              <a:rPr lang="en-US" sz="2400" smtClean="0">
                <a:solidFill>
                  <a:schemeClr val="tx2"/>
                </a:solidFill>
              </a:rPr>
              <a:t>A </a:t>
            </a:r>
            <a:r>
              <a:rPr lang="en-US" sz="2400" b="1" smtClean="0">
                <a:solidFill>
                  <a:schemeClr val="accent1"/>
                </a:solidFill>
              </a:rPr>
              <a:t>disruptive technology/innovation</a:t>
            </a:r>
            <a:r>
              <a:rPr lang="en-US" sz="2400" b="1" smtClean="0">
                <a:solidFill>
                  <a:schemeClr val="tx2"/>
                </a:solidFill>
              </a:rPr>
              <a:t> </a:t>
            </a:r>
            <a:r>
              <a:rPr lang="en-US" sz="2400" smtClean="0">
                <a:solidFill>
                  <a:schemeClr val="tx2"/>
                </a:solidFill>
              </a:rPr>
              <a:t>is a technology or innovation employed to appeal to or even create a new market.</a:t>
            </a:r>
          </a:p>
          <a:p>
            <a:pPr eaLnBrk="1" hangingPunct="1">
              <a:buFont typeface="Wingdings" pitchFamily="2" charset="2"/>
              <a:buNone/>
            </a:pPr>
            <a:endParaRPr lang="en-US" sz="1800" smtClean="0">
              <a:solidFill>
                <a:schemeClr val="tx2"/>
              </a:solidFill>
            </a:endParaRPr>
          </a:p>
          <a:p>
            <a:pPr eaLnBrk="1" hangingPunct="1">
              <a:buFont typeface="Wingdings" pitchFamily="2" charset="2"/>
              <a:buNone/>
            </a:pPr>
            <a:r>
              <a:rPr lang="en-US" sz="2400" smtClean="0">
                <a:solidFill>
                  <a:schemeClr val="tx2"/>
                </a:solidFill>
              </a:rPr>
              <a:t>	Disruptive technologies and innovations </a:t>
            </a:r>
            <a:br>
              <a:rPr lang="en-US" sz="2400" smtClean="0">
                <a:solidFill>
                  <a:schemeClr val="tx2"/>
                </a:solidFill>
              </a:rPr>
            </a:br>
            <a:r>
              <a:rPr lang="en-US" sz="2400" smtClean="0">
                <a:solidFill>
                  <a:schemeClr val="tx2"/>
                </a:solidFill>
              </a:rPr>
              <a:t>are often characterized (at least at first) by:</a:t>
            </a:r>
          </a:p>
        </p:txBody>
      </p:sp>
      <p:sp>
        <p:nvSpPr>
          <p:cNvPr id="8" name="Slide Number Placeholder 5"/>
          <p:cNvSpPr>
            <a:spLocks noGrp="1"/>
          </p:cNvSpPr>
          <p:nvPr>
            <p:ph type="sldNum" sz="quarter" idx="12"/>
          </p:nvPr>
        </p:nvSpPr>
        <p:spPr/>
        <p:txBody>
          <a:bodyPr/>
          <a:lstStyle/>
          <a:p>
            <a:pPr>
              <a:defRPr/>
            </a:pPr>
            <a:fld id="{3B080353-C66D-483D-84EB-7F89D6DE97D5}" type="slidenum">
              <a:rPr lang="en-US" altLang="en-US"/>
              <a:pPr>
                <a:defRPr/>
              </a:pPr>
              <a:t>17</a:t>
            </a:fld>
            <a:endParaRPr lang="en-US" altLang="en-US"/>
          </a:p>
        </p:txBody>
      </p:sp>
      <p:sp>
        <p:nvSpPr>
          <p:cNvPr id="30725" name="Text Box 4"/>
          <p:cNvSpPr txBox="1">
            <a:spLocks noChangeArrowheads="1"/>
          </p:cNvSpPr>
          <p:nvPr/>
        </p:nvSpPr>
        <p:spPr bwMode="auto">
          <a:xfrm>
            <a:off x="1562100" y="3849688"/>
            <a:ext cx="6138863"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a:solidFill>
                  <a:schemeClr val="tx2"/>
                </a:solidFill>
                <a:latin typeface="Verdana" pitchFamily="34" charset="0"/>
                <a:cs typeface="Arial" charset="0"/>
              </a:rPr>
              <a:t> inferior performance</a:t>
            </a:r>
          </a:p>
          <a:p>
            <a:pPr eaLnBrk="1" hangingPunct="1">
              <a:buFontTx/>
              <a:buChar char="•"/>
            </a:pPr>
            <a:r>
              <a:rPr lang="en-US">
                <a:solidFill>
                  <a:schemeClr val="tx2"/>
                </a:solidFill>
                <a:latin typeface="Verdana" pitchFamily="34" charset="0"/>
                <a:cs typeface="Arial" charset="0"/>
              </a:rPr>
              <a:t> lack of appeal to established </a:t>
            </a:r>
            <a:br>
              <a:rPr lang="en-US">
                <a:solidFill>
                  <a:schemeClr val="tx2"/>
                </a:solidFill>
                <a:latin typeface="Verdana" pitchFamily="34" charset="0"/>
                <a:cs typeface="Arial" charset="0"/>
              </a:rPr>
            </a:br>
            <a:r>
              <a:rPr lang="en-US">
                <a:solidFill>
                  <a:schemeClr val="tx2"/>
                </a:solidFill>
                <a:latin typeface="Verdana" pitchFamily="34" charset="0"/>
                <a:cs typeface="Arial" charset="0"/>
              </a:rPr>
              <a:t>   customer base</a:t>
            </a:r>
          </a:p>
          <a:p>
            <a:pPr eaLnBrk="1" hangingPunct="1">
              <a:buFontTx/>
              <a:buChar char="•"/>
            </a:pPr>
            <a:r>
              <a:rPr lang="en-US">
                <a:solidFill>
                  <a:schemeClr val="tx2"/>
                </a:solidFill>
                <a:latin typeface="Verdana" pitchFamily="34" charset="0"/>
                <a:cs typeface="Arial" charset="0"/>
              </a:rPr>
              <a:t> lower profit margins</a:t>
            </a:r>
          </a:p>
          <a:p>
            <a:pPr eaLnBrk="1" hangingPunct="1"/>
            <a:endParaRPr lang="en-US">
              <a:solidFill>
                <a:schemeClr val="tx2"/>
              </a:solidFill>
              <a:latin typeface="Verdana" pitchFamily="34" charset="0"/>
              <a:cs typeface="Arial" charset="0"/>
            </a:endParaRPr>
          </a:p>
          <a:p>
            <a:pPr eaLnBrk="1" hangingPunct="1">
              <a:buFontTx/>
              <a:buChar char="•"/>
            </a:pPr>
            <a:r>
              <a:rPr lang="en-US">
                <a:solidFill>
                  <a:schemeClr val="accent1"/>
                </a:solidFill>
                <a:latin typeface="Verdana" pitchFamily="34" charset="0"/>
                <a:cs typeface="Arial" charset="0"/>
              </a:rPr>
              <a:t> convenience</a:t>
            </a:r>
          </a:p>
          <a:p>
            <a:pPr eaLnBrk="1" hangingPunct="1">
              <a:buFontTx/>
              <a:buChar char="•"/>
            </a:pPr>
            <a:r>
              <a:rPr lang="en-US">
                <a:solidFill>
                  <a:schemeClr val="accent1"/>
                </a:solidFill>
                <a:latin typeface="Verdana" pitchFamily="34" charset="0"/>
                <a:cs typeface="Arial" charset="0"/>
              </a:rPr>
              <a:t> appeal to a select group of potential customers</a:t>
            </a:r>
          </a:p>
          <a:p>
            <a:pPr eaLnBrk="1" hangingPunct="1">
              <a:buFontTx/>
              <a:buChar char="•"/>
            </a:pPr>
            <a:r>
              <a:rPr lang="en-US">
                <a:solidFill>
                  <a:schemeClr val="accent1"/>
                </a:solidFill>
                <a:latin typeface="Verdana" pitchFamily="34" charset="0"/>
                <a:cs typeface="Arial" charset="0"/>
              </a:rPr>
              <a:t> lower cost</a:t>
            </a:r>
          </a:p>
        </p:txBody>
      </p:sp>
      <p:sp>
        <p:nvSpPr>
          <p:cNvPr id="30726" name="Text Box 5"/>
          <p:cNvSpPr txBox="1">
            <a:spLocks noChangeArrowheads="1"/>
          </p:cNvSpPr>
          <p:nvPr/>
        </p:nvSpPr>
        <p:spPr bwMode="auto">
          <a:xfrm>
            <a:off x="917575" y="3963988"/>
            <a:ext cx="3698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solidFill>
                  <a:schemeClr val="tx2"/>
                </a:solidFill>
              </a:rPr>
              <a:t>-</a:t>
            </a:r>
          </a:p>
        </p:txBody>
      </p:sp>
      <p:sp>
        <p:nvSpPr>
          <p:cNvPr id="30727" name="Text Box 6"/>
          <p:cNvSpPr txBox="1">
            <a:spLocks noChangeArrowheads="1"/>
          </p:cNvSpPr>
          <p:nvPr/>
        </p:nvSpPr>
        <p:spPr bwMode="auto">
          <a:xfrm>
            <a:off x="879475" y="5145088"/>
            <a:ext cx="5111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a:solidFill>
                  <a:schemeClr val="accent1"/>
                </a:solidFill>
              </a:rPr>
              <a:t>+</a:t>
            </a:r>
          </a:p>
        </p:txBody>
      </p:sp>
      <p:pic>
        <p:nvPicPr>
          <p:cNvPr id="30728" name="Picture 7" descr="demolition 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7188" y="2376488"/>
            <a:ext cx="1987550" cy="2647950"/>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287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971550" y="301625"/>
            <a:ext cx="7712075" cy="1143000"/>
          </a:xfrm>
        </p:spPr>
        <p:txBody>
          <a:bodyPr/>
          <a:lstStyle/>
          <a:p>
            <a:pPr eaLnBrk="1" hangingPunct="1"/>
            <a:r>
              <a:rPr lang="en-US" smtClean="0"/>
              <a:t>Sustaining or Disruptive?</a:t>
            </a:r>
          </a:p>
        </p:txBody>
      </p:sp>
      <p:sp>
        <p:nvSpPr>
          <p:cNvPr id="31748" name="Rectangle 3"/>
          <p:cNvSpPr>
            <a:spLocks noGrp="1" noChangeArrowheads="1"/>
          </p:cNvSpPr>
          <p:nvPr>
            <p:ph idx="1"/>
          </p:nvPr>
        </p:nvSpPr>
        <p:spPr>
          <a:xfrm>
            <a:off x="971550" y="1195388"/>
            <a:ext cx="7712075" cy="4881562"/>
          </a:xfrm>
        </p:spPr>
        <p:txBody>
          <a:bodyPr/>
          <a:lstStyle/>
          <a:p>
            <a:pPr eaLnBrk="1" hangingPunct="1"/>
            <a:r>
              <a:rPr lang="en-US" sz="2400" smtClean="0">
                <a:solidFill>
                  <a:schemeClr val="tx2"/>
                </a:solidFill>
              </a:rPr>
              <a:t>Microsoft’s development of Internet Explorer</a:t>
            </a:r>
          </a:p>
          <a:p>
            <a:pPr eaLnBrk="1" hangingPunct="1"/>
            <a:r>
              <a:rPr lang="en-US" sz="2400" smtClean="0">
                <a:solidFill>
                  <a:schemeClr val="tx2"/>
                </a:solidFill>
              </a:rPr>
              <a:t>Open-source software (like Linux)</a:t>
            </a:r>
          </a:p>
          <a:p>
            <a:pPr eaLnBrk="1" hangingPunct="1"/>
            <a:r>
              <a:rPr lang="en-US" sz="2400" smtClean="0">
                <a:solidFill>
                  <a:schemeClr val="tx2"/>
                </a:solidFill>
              </a:rPr>
              <a:t>More fuel-efficient cars</a:t>
            </a:r>
          </a:p>
          <a:p>
            <a:pPr eaLnBrk="1" hangingPunct="1"/>
            <a:r>
              <a:rPr lang="en-US" sz="2400" smtClean="0">
                <a:solidFill>
                  <a:schemeClr val="tx2"/>
                </a:solidFill>
              </a:rPr>
              <a:t>Electric cars</a:t>
            </a:r>
          </a:p>
          <a:p>
            <a:pPr eaLnBrk="1" hangingPunct="1"/>
            <a:r>
              <a:rPr lang="en-US" sz="2400" smtClean="0">
                <a:solidFill>
                  <a:schemeClr val="tx2"/>
                </a:solidFill>
              </a:rPr>
              <a:t>The personal computer</a:t>
            </a:r>
          </a:p>
          <a:p>
            <a:pPr eaLnBrk="1" hangingPunct="1"/>
            <a:r>
              <a:rPr lang="en-US" sz="2400" smtClean="0">
                <a:solidFill>
                  <a:schemeClr val="tx2"/>
                </a:solidFill>
              </a:rPr>
              <a:t>Selling computers via the Internet</a:t>
            </a:r>
          </a:p>
          <a:p>
            <a:pPr eaLnBrk="1" hangingPunct="1"/>
            <a:r>
              <a:rPr lang="en-US" sz="2400" smtClean="0">
                <a:solidFill>
                  <a:schemeClr val="tx2"/>
                </a:solidFill>
              </a:rPr>
              <a:t>Selling stocks via the Internet</a:t>
            </a:r>
          </a:p>
          <a:p>
            <a:pPr eaLnBrk="1" hangingPunct="1"/>
            <a:r>
              <a:rPr lang="en-US" sz="2400" smtClean="0">
                <a:solidFill>
                  <a:schemeClr val="tx2"/>
                </a:solidFill>
              </a:rPr>
              <a:t>Education via the Internet</a:t>
            </a:r>
          </a:p>
          <a:p>
            <a:pPr eaLnBrk="1" hangingPunct="1"/>
            <a:r>
              <a:rPr lang="en-US" sz="2400" smtClean="0">
                <a:solidFill>
                  <a:schemeClr val="tx2"/>
                </a:solidFill>
              </a:rPr>
              <a:t>Online banking</a:t>
            </a:r>
          </a:p>
          <a:p>
            <a:pPr eaLnBrk="1" hangingPunct="1"/>
            <a:r>
              <a:rPr lang="en-US" sz="2400" smtClean="0">
                <a:solidFill>
                  <a:schemeClr val="tx2"/>
                </a:solidFill>
              </a:rPr>
              <a:t>Insurance claims processing via the Internet</a:t>
            </a:r>
          </a:p>
        </p:txBody>
      </p:sp>
      <p:sp>
        <p:nvSpPr>
          <p:cNvPr id="5" name="Slide Number Placeholder 5"/>
          <p:cNvSpPr>
            <a:spLocks noGrp="1"/>
          </p:cNvSpPr>
          <p:nvPr>
            <p:ph type="sldNum" sz="quarter" idx="12"/>
          </p:nvPr>
        </p:nvSpPr>
        <p:spPr/>
        <p:txBody>
          <a:bodyPr/>
          <a:lstStyle/>
          <a:p>
            <a:pPr>
              <a:defRPr/>
            </a:pPr>
            <a:fld id="{48800198-FD02-4437-8D1B-D3B65F0088BD}" type="slidenum">
              <a:rPr lang="en-US" altLang="en-US"/>
              <a:pPr>
                <a:defRPr/>
              </a:pPr>
              <a:t>18</a:t>
            </a:fld>
            <a:endParaRPr lang="en-US" altLang="en-US"/>
          </a:p>
        </p:txBody>
      </p:sp>
      <p:sp>
        <p:nvSpPr>
          <p:cNvPr id="31749" name="Text Box 4"/>
          <p:cNvSpPr txBox="1">
            <a:spLocks noChangeArrowheads="1"/>
          </p:cNvSpPr>
          <p:nvPr/>
        </p:nvSpPr>
        <p:spPr bwMode="auto">
          <a:xfrm>
            <a:off x="6743700" y="2506663"/>
            <a:ext cx="24003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solidFill>
                  <a:schemeClr val="accent1"/>
                </a:solidFill>
                <a:latin typeface="Verdana" pitchFamily="34" charset="0"/>
                <a:cs typeface="Arial" charset="0"/>
              </a:rPr>
              <a:t>Sustaining vs. disruptive can depend on your perspective</a:t>
            </a:r>
          </a:p>
        </p:txBody>
      </p:sp>
    </p:spTree>
    <p:extLst>
      <p:ext uri="{BB962C8B-B14F-4D97-AF65-F5344CB8AC3E}">
        <p14:creationId xmlns:p14="http://schemas.microsoft.com/office/powerpoint/2010/main" val="1023319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974725" y="34413"/>
            <a:ext cx="7712075" cy="1143000"/>
          </a:xfrm>
        </p:spPr>
        <p:txBody>
          <a:bodyPr>
            <a:normAutofit fontScale="90000"/>
          </a:bodyPr>
          <a:lstStyle/>
          <a:p>
            <a:pPr eaLnBrk="1" hangingPunct="1"/>
            <a:r>
              <a:rPr lang="en-US" dirty="0" smtClean="0"/>
              <a:t>Market for Disruptive Innovations?</a:t>
            </a:r>
          </a:p>
        </p:txBody>
      </p:sp>
      <p:sp>
        <p:nvSpPr>
          <p:cNvPr id="32772" name="Rectangle 3"/>
          <p:cNvSpPr>
            <a:spLocks noGrp="1" noChangeArrowheads="1"/>
          </p:cNvSpPr>
          <p:nvPr>
            <p:ph idx="1"/>
          </p:nvPr>
        </p:nvSpPr>
        <p:spPr>
          <a:xfrm>
            <a:off x="514350" y="833438"/>
            <a:ext cx="8629650" cy="3489325"/>
          </a:xfrm>
        </p:spPr>
        <p:txBody>
          <a:bodyPr>
            <a:normAutofit/>
          </a:bodyPr>
          <a:lstStyle/>
          <a:p>
            <a:pPr eaLnBrk="1" hangingPunct="1">
              <a:lnSpc>
                <a:spcPct val="80000"/>
              </a:lnSpc>
            </a:pPr>
            <a:r>
              <a:rPr lang="en-US" sz="2400" dirty="0" smtClean="0">
                <a:solidFill>
                  <a:schemeClr val="tx2"/>
                </a:solidFill>
              </a:rPr>
              <a:t>The personal computer (in the early 1980s)</a:t>
            </a:r>
          </a:p>
          <a:p>
            <a:pPr eaLnBrk="1" hangingPunct="1">
              <a:lnSpc>
                <a:spcPct val="80000"/>
              </a:lnSpc>
            </a:pPr>
            <a:r>
              <a:rPr lang="en-US" sz="2400" dirty="0" smtClean="0">
                <a:solidFill>
                  <a:schemeClr val="tx2"/>
                </a:solidFill>
              </a:rPr>
              <a:t>PDAs</a:t>
            </a:r>
          </a:p>
          <a:p>
            <a:pPr eaLnBrk="1" hangingPunct="1">
              <a:lnSpc>
                <a:spcPct val="80000"/>
              </a:lnSpc>
            </a:pPr>
            <a:r>
              <a:rPr lang="en-US" sz="2400" dirty="0" smtClean="0">
                <a:solidFill>
                  <a:schemeClr val="tx2"/>
                </a:solidFill>
              </a:rPr>
              <a:t>Electric cars</a:t>
            </a:r>
          </a:p>
          <a:p>
            <a:pPr eaLnBrk="1" hangingPunct="1">
              <a:lnSpc>
                <a:spcPct val="80000"/>
              </a:lnSpc>
            </a:pPr>
            <a:r>
              <a:rPr lang="en-US" sz="2400" dirty="0" smtClean="0">
                <a:solidFill>
                  <a:schemeClr val="tx2"/>
                </a:solidFill>
              </a:rPr>
              <a:t>Buying computers via the Internet</a:t>
            </a:r>
          </a:p>
          <a:p>
            <a:pPr eaLnBrk="1" hangingPunct="1">
              <a:lnSpc>
                <a:spcPct val="80000"/>
              </a:lnSpc>
            </a:pPr>
            <a:r>
              <a:rPr lang="en-US" sz="2400" dirty="0" smtClean="0">
                <a:solidFill>
                  <a:schemeClr val="tx2"/>
                </a:solidFill>
              </a:rPr>
              <a:t>Buying stocks via the Internet</a:t>
            </a:r>
          </a:p>
          <a:p>
            <a:pPr eaLnBrk="1" hangingPunct="1">
              <a:lnSpc>
                <a:spcPct val="80000"/>
              </a:lnSpc>
            </a:pPr>
            <a:r>
              <a:rPr lang="en-US" sz="2400" dirty="0" smtClean="0">
                <a:solidFill>
                  <a:schemeClr val="tx2"/>
                </a:solidFill>
              </a:rPr>
              <a:t>Open-source software (like Linux)</a:t>
            </a:r>
          </a:p>
          <a:p>
            <a:pPr eaLnBrk="1" hangingPunct="1">
              <a:lnSpc>
                <a:spcPct val="80000"/>
              </a:lnSpc>
            </a:pPr>
            <a:r>
              <a:rPr lang="en-US" sz="2400" dirty="0" smtClean="0">
                <a:solidFill>
                  <a:schemeClr val="tx2"/>
                </a:solidFill>
              </a:rPr>
              <a:t>Online banking</a:t>
            </a:r>
          </a:p>
          <a:p>
            <a:pPr eaLnBrk="1" hangingPunct="1">
              <a:lnSpc>
                <a:spcPct val="80000"/>
              </a:lnSpc>
            </a:pPr>
            <a:r>
              <a:rPr lang="en-US" sz="2400" dirty="0" smtClean="0">
                <a:solidFill>
                  <a:schemeClr val="tx2"/>
                </a:solidFill>
              </a:rPr>
              <a:t>Digital goods (books, music, movies, newspapers) via the Internet</a:t>
            </a:r>
          </a:p>
          <a:p>
            <a:pPr eaLnBrk="1" hangingPunct="1">
              <a:lnSpc>
                <a:spcPct val="80000"/>
              </a:lnSpc>
            </a:pPr>
            <a:r>
              <a:rPr lang="en-US" sz="2400" dirty="0" smtClean="0">
                <a:solidFill>
                  <a:schemeClr val="tx2"/>
                </a:solidFill>
              </a:rPr>
              <a:t>Books &amp; travel via the Internet</a:t>
            </a:r>
          </a:p>
          <a:p>
            <a:pPr eaLnBrk="1" hangingPunct="1">
              <a:lnSpc>
                <a:spcPct val="80000"/>
              </a:lnSpc>
              <a:buFont typeface="Wingdings" pitchFamily="2" charset="2"/>
              <a:buNone/>
            </a:pPr>
            <a:endParaRPr lang="en-US" sz="2400" dirty="0" smtClean="0">
              <a:solidFill>
                <a:schemeClr val="tx2"/>
              </a:solidFill>
            </a:endParaRPr>
          </a:p>
        </p:txBody>
      </p:sp>
      <p:sp>
        <p:nvSpPr>
          <p:cNvPr id="6" name="Slide Number Placeholder 5"/>
          <p:cNvSpPr>
            <a:spLocks noGrp="1"/>
          </p:cNvSpPr>
          <p:nvPr>
            <p:ph type="sldNum" sz="quarter" idx="12"/>
          </p:nvPr>
        </p:nvSpPr>
        <p:spPr/>
        <p:txBody>
          <a:bodyPr/>
          <a:lstStyle/>
          <a:p>
            <a:pPr>
              <a:defRPr/>
            </a:pPr>
            <a:fld id="{3F529E45-2C1F-4F55-B9FC-63A9EC155931}" type="slidenum">
              <a:rPr lang="en-US" altLang="en-US"/>
              <a:pPr>
                <a:defRPr/>
              </a:pPr>
              <a:t>19</a:t>
            </a:fld>
            <a:endParaRPr lang="en-US" altLang="en-US"/>
          </a:p>
        </p:txBody>
      </p:sp>
      <p:sp>
        <p:nvSpPr>
          <p:cNvPr id="32773" name="Text Box 4"/>
          <p:cNvSpPr txBox="1">
            <a:spLocks noChangeArrowheads="1"/>
          </p:cNvSpPr>
          <p:nvPr/>
        </p:nvSpPr>
        <p:spPr bwMode="auto">
          <a:xfrm>
            <a:off x="971550" y="4322763"/>
            <a:ext cx="367665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solidFill>
                  <a:schemeClr val="accent1"/>
                </a:solidFill>
                <a:latin typeface="Verdana" pitchFamily="34" charset="0"/>
                <a:cs typeface="Arial" charset="0"/>
              </a:rPr>
              <a:t>How can such markets change over time?</a:t>
            </a:r>
          </a:p>
          <a:p>
            <a:pPr eaLnBrk="1" hangingPunct="1"/>
            <a:endParaRPr lang="en-US" sz="2000" b="1">
              <a:solidFill>
                <a:schemeClr val="accent1"/>
              </a:solidFill>
              <a:latin typeface="Verdana" pitchFamily="34" charset="0"/>
              <a:cs typeface="Arial" charset="0"/>
            </a:endParaRPr>
          </a:p>
          <a:p>
            <a:pPr eaLnBrk="1" hangingPunct="1"/>
            <a:r>
              <a:rPr lang="en-US" sz="2000" b="1">
                <a:solidFill>
                  <a:schemeClr val="accent1"/>
                </a:solidFill>
                <a:latin typeface="Verdana" pitchFamily="34" charset="0"/>
                <a:cs typeface="Arial" charset="0"/>
              </a:rPr>
              <a:t>How might the rate of potential change differ for these examples?</a:t>
            </a:r>
          </a:p>
        </p:txBody>
      </p:sp>
      <p:pic>
        <p:nvPicPr>
          <p:cNvPr id="32774" name="Picture 5" descr="market 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1200" y="4322763"/>
            <a:ext cx="4165600" cy="1798637"/>
          </a:xfrm>
          <a:prstGeom prst="rect">
            <a:avLst/>
          </a:prstGeom>
          <a:noFill/>
          <a:ln w="254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276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mtClean="0"/>
              <a:t>What is Strategy?</a:t>
            </a:r>
          </a:p>
        </p:txBody>
      </p:sp>
      <p:sp>
        <p:nvSpPr>
          <p:cNvPr id="819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 charset="-128"/>
              </a:defRPr>
            </a:lvl1pPr>
            <a:lvl2pPr marL="742950" indent="-285750" eaLnBrk="0" hangingPunct="0">
              <a:defRPr>
                <a:solidFill>
                  <a:schemeClr val="tx1"/>
                </a:solidFill>
                <a:latin typeface="Arial" charset="0"/>
                <a:ea typeface="ＭＳ Ｐゴシック" pitchFamily="1" charset="-128"/>
              </a:defRPr>
            </a:lvl2pPr>
            <a:lvl3pPr marL="1143000" indent="-228600" eaLnBrk="0" hangingPunct="0">
              <a:defRPr>
                <a:solidFill>
                  <a:schemeClr val="tx1"/>
                </a:solidFill>
                <a:latin typeface="Arial" charset="0"/>
                <a:ea typeface="ＭＳ Ｐゴシック" pitchFamily="1" charset="-128"/>
              </a:defRPr>
            </a:lvl3pPr>
            <a:lvl4pPr marL="1600200" indent="-228600" eaLnBrk="0" hangingPunct="0">
              <a:defRPr>
                <a:solidFill>
                  <a:schemeClr val="tx1"/>
                </a:solidFill>
                <a:latin typeface="Arial" charset="0"/>
                <a:ea typeface="ＭＳ Ｐゴシック" pitchFamily="1" charset="-128"/>
              </a:defRPr>
            </a:lvl4pPr>
            <a:lvl5pPr marL="2057400" indent="-228600" eaLnBrk="0" hangingPunct="0">
              <a:defRPr>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 charset="-128"/>
              </a:defRPr>
            </a:lvl9pPr>
          </a:lstStyle>
          <a:p>
            <a:pPr eaLnBrk="1" hangingPunct="1"/>
            <a:fld id="{7F9BB35D-ABA6-4167-8B98-3851340317EC}" type="slidenum">
              <a:rPr lang="en-US" smtClean="0">
                <a:latin typeface="Garamond" pitchFamily="18" charset="0"/>
              </a:rPr>
              <a:pPr eaLnBrk="1" hangingPunct="1"/>
              <a:t>2</a:t>
            </a:fld>
            <a:endParaRPr lang="en-US" smtClean="0">
              <a:latin typeface="Garamond" pitchFamily="18" charset="0"/>
            </a:endParaRPr>
          </a:p>
        </p:txBody>
      </p:sp>
      <p:sp>
        <p:nvSpPr>
          <p:cNvPr id="200708" name="Rectangle 3"/>
          <p:cNvSpPr>
            <a:spLocks noChangeArrowheads="1"/>
          </p:cNvSpPr>
          <p:nvPr/>
        </p:nvSpPr>
        <p:spPr bwMode="auto">
          <a:xfrm>
            <a:off x="652463" y="1027113"/>
            <a:ext cx="8034337"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p>
            <a:pPr marL="273050" indent="-273050" eaLnBrk="0" hangingPunct="0">
              <a:lnSpc>
                <a:spcPct val="120000"/>
              </a:lnSpc>
              <a:spcAft>
                <a:spcPts val="1800"/>
              </a:spcAft>
              <a:buClr>
                <a:schemeClr val="accent1"/>
              </a:buClr>
              <a:buSzPct val="65000"/>
              <a:buFont typeface="Wingdings" pitchFamily="1" charset="2"/>
              <a:buChar char="n"/>
              <a:defRPr/>
            </a:pPr>
            <a:r>
              <a:rPr lang="en-US" sz="2000" dirty="0">
                <a:solidFill>
                  <a:schemeClr val="tx2"/>
                </a:solidFill>
              </a:rPr>
              <a:t>Strategy is about creating a </a:t>
            </a:r>
            <a:r>
              <a:rPr lang="en-US" sz="2000" b="1" dirty="0">
                <a:solidFill>
                  <a:schemeClr val="accent5">
                    <a:lumMod val="50000"/>
                  </a:schemeClr>
                </a:solidFill>
              </a:rPr>
              <a:t>sustainable competitive advantage</a:t>
            </a:r>
          </a:p>
          <a:p>
            <a:pPr marL="273050" indent="-273050" eaLnBrk="0" hangingPunct="0">
              <a:lnSpc>
                <a:spcPct val="120000"/>
              </a:lnSpc>
              <a:spcAft>
                <a:spcPts val="1800"/>
              </a:spcAft>
              <a:buClr>
                <a:schemeClr val="accent1"/>
              </a:buClr>
              <a:buSzPct val="65000"/>
              <a:buFont typeface="Wingdings" pitchFamily="1" charset="2"/>
              <a:buChar char="n"/>
              <a:defRPr/>
            </a:pPr>
            <a:r>
              <a:rPr lang="en-US" sz="2000" dirty="0">
                <a:solidFill>
                  <a:schemeClr val="tx2"/>
                </a:solidFill>
              </a:rPr>
              <a:t>Sustainable advantage occurs only when you do</a:t>
            </a:r>
            <a:r>
              <a:rPr lang="en-US" sz="2000" dirty="0"/>
              <a:t> </a:t>
            </a:r>
            <a:r>
              <a:rPr lang="en-US" sz="2000" b="1" dirty="0">
                <a:solidFill>
                  <a:srgbClr val="946A32"/>
                </a:solidFill>
              </a:rPr>
              <a:t>different activities</a:t>
            </a:r>
            <a:r>
              <a:rPr lang="en-US" sz="2000" dirty="0">
                <a:solidFill>
                  <a:schemeClr val="accent1"/>
                </a:solidFill>
              </a:rPr>
              <a:t> </a:t>
            </a:r>
            <a:r>
              <a:rPr lang="en-US" sz="2000" dirty="0">
                <a:solidFill>
                  <a:schemeClr val="tx2"/>
                </a:solidFill>
              </a:rPr>
              <a:t>than your competitors, </a:t>
            </a:r>
            <a:r>
              <a:rPr lang="en-US" sz="2000" b="1" dirty="0">
                <a:solidFill>
                  <a:schemeClr val="accent5">
                    <a:lumMod val="50000"/>
                  </a:schemeClr>
                </a:solidFill>
              </a:rPr>
              <a:t>or</a:t>
            </a:r>
            <a:r>
              <a:rPr lang="en-US" sz="2000" dirty="0">
                <a:solidFill>
                  <a:schemeClr val="tx2"/>
                </a:solidFill>
              </a:rPr>
              <a:t> when you do the</a:t>
            </a:r>
            <a:r>
              <a:rPr lang="en-US" sz="2000" dirty="0"/>
              <a:t> </a:t>
            </a:r>
            <a:r>
              <a:rPr lang="en-US" sz="2000" b="1" dirty="0">
                <a:solidFill>
                  <a:srgbClr val="946A32"/>
                </a:solidFill>
              </a:rPr>
              <a:t>same activities differently</a:t>
            </a:r>
            <a:r>
              <a:rPr lang="en-US" sz="2000" dirty="0">
                <a:solidFill>
                  <a:schemeClr val="accent1"/>
                </a:solidFill>
              </a:rPr>
              <a:t> </a:t>
            </a:r>
            <a:r>
              <a:rPr lang="en-US" sz="2000" dirty="0">
                <a:solidFill>
                  <a:schemeClr val="tx2"/>
                </a:solidFill>
              </a:rPr>
              <a:t>in order to create value</a:t>
            </a:r>
            <a:endParaRPr lang="en-US" sz="2000" dirty="0"/>
          </a:p>
          <a:p>
            <a:pPr marL="273050" indent="-273050" eaLnBrk="0" hangingPunct="0">
              <a:lnSpc>
                <a:spcPct val="120000"/>
              </a:lnSpc>
              <a:spcAft>
                <a:spcPts val="1800"/>
              </a:spcAft>
              <a:buClr>
                <a:schemeClr val="accent1"/>
              </a:buClr>
              <a:buSzPct val="65000"/>
              <a:buFont typeface="Wingdings" pitchFamily="1" charset="2"/>
              <a:buChar char="n"/>
              <a:defRPr/>
            </a:pPr>
            <a:r>
              <a:rPr lang="en-US" sz="2000" dirty="0">
                <a:solidFill>
                  <a:schemeClr val="tx2"/>
                </a:solidFill>
              </a:rPr>
              <a:t>Operational excellence (doing things the same way as competitors, but perhaps doing them better) is important, but it</a:t>
            </a:r>
            <a:r>
              <a:rPr lang="en-US" sz="2000" dirty="0"/>
              <a:t> </a:t>
            </a:r>
            <a:r>
              <a:rPr lang="en-US" sz="2000" b="1" dirty="0">
                <a:solidFill>
                  <a:srgbClr val="946A32"/>
                </a:solidFill>
              </a:rPr>
              <a:t>is not strategy</a:t>
            </a:r>
          </a:p>
          <a:p>
            <a:pPr marL="273050" indent="-273050" eaLnBrk="0" hangingPunct="0">
              <a:lnSpc>
                <a:spcPct val="120000"/>
              </a:lnSpc>
              <a:spcAft>
                <a:spcPts val="1800"/>
              </a:spcAft>
              <a:buClr>
                <a:schemeClr val="accent1"/>
              </a:buClr>
              <a:buSzPct val="65000"/>
              <a:buFont typeface="Wingdings" pitchFamily="1" charset="2"/>
              <a:buChar char="n"/>
              <a:defRPr/>
            </a:pPr>
            <a:r>
              <a:rPr lang="en-US" sz="2000" dirty="0">
                <a:solidFill>
                  <a:schemeClr val="tx2"/>
                </a:solidFill>
              </a:rPr>
              <a:t>Competitors can “close the gap” on operational excellence by copying your  efficiencies and using best practices</a:t>
            </a:r>
          </a:p>
          <a:p>
            <a:pPr marL="273050" indent="-273050" eaLnBrk="0" hangingPunct="0">
              <a:lnSpc>
                <a:spcPct val="120000"/>
              </a:lnSpc>
              <a:spcAft>
                <a:spcPts val="1800"/>
              </a:spcAft>
              <a:buClr>
                <a:schemeClr val="accent1"/>
              </a:buClr>
              <a:buSzPct val="65000"/>
              <a:buFont typeface="Wingdings" pitchFamily="1" charset="2"/>
              <a:buChar char="n"/>
              <a:defRPr/>
            </a:pPr>
            <a:r>
              <a:rPr lang="en-US" sz="2000" dirty="0">
                <a:solidFill>
                  <a:schemeClr val="tx2"/>
                </a:solidFill>
              </a:rPr>
              <a:t>Operational excellence is necessary, but not sufficient – to create sustainable competitive advantage, you need both operational excellence and strategy </a:t>
            </a:r>
          </a:p>
        </p:txBody>
      </p:sp>
      <p:pic>
        <p:nvPicPr>
          <p:cNvPr id="81925" name="Picture 5" descr="triangle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242050"/>
            <a:ext cx="7048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2173758"/>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1117600" y="301625"/>
            <a:ext cx="7566025" cy="1143000"/>
          </a:xfrm>
        </p:spPr>
        <p:txBody>
          <a:bodyPr>
            <a:normAutofit fontScale="90000"/>
          </a:bodyPr>
          <a:lstStyle/>
          <a:p>
            <a:pPr eaLnBrk="1" hangingPunct="1"/>
            <a:r>
              <a:rPr lang="en-US" smtClean="0"/>
              <a:t>Markets and Technology Innovations</a:t>
            </a:r>
          </a:p>
        </p:txBody>
      </p:sp>
      <p:sp>
        <p:nvSpPr>
          <p:cNvPr id="19" name="Slide Number Placeholder 5"/>
          <p:cNvSpPr>
            <a:spLocks noGrp="1"/>
          </p:cNvSpPr>
          <p:nvPr>
            <p:ph type="sldNum" sz="quarter" idx="12"/>
          </p:nvPr>
        </p:nvSpPr>
        <p:spPr/>
        <p:txBody>
          <a:bodyPr/>
          <a:lstStyle/>
          <a:p>
            <a:pPr>
              <a:defRPr/>
            </a:pPr>
            <a:fld id="{E34E3C61-90D6-4241-90E5-F0D0C83B9694}" type="slidenum">
              <a:rPr lang="en-US" altLang="en-US"/>
              <a:pPr>
                <a:defRPr/>
              </a:pPr>
              <a:t>20</a:t>
            </a:fld>
            <a:endParaRPr lang="en-US" altLang="en-US"/>
          </a:p>
        </p:txBody>
      </p:sp>
      <p:sp>
        <p:nvSpPr>
          <p:cNvPr id="1506307" name="Line 3"/>
          <p:cNvSpPr>
            <a:spLocks noChangeShapeType="1"/>
          </p:cNvSpPr>
          <p:nvPr/>
        </p:nvSpPr>
        <p:spPr bwMode="auto">
          <a:xfrm flipV="1">
            <a:off x="1393825" y="2582863"/>
            <a:ext cx="5703888" cy="768350"/>
          </a:xfrm>
          <a:prstGeom prst="line">
            <a:avLst/>
          </a:prstGeom>
          <a:noFill/>
          <a:ln w="19050">
            <a:solidFill>
              <a:srgbClr val="FF0000"/>
            </a:solidFill>
            <a:prstDash val="dash"/>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06308" name="Text Box 4"/>
          <p:cNvSpPr txBox="1">
            <a:spLocks noChangeArrowheads="1"/>
          </p:cNvSpPr>
          <p:nvPr/>
        </p:nvSpPr>
        <p:spPr bwMode="auto">
          <a:xfrm>
            <a:off x="6599238" y="2771775"/>
            <a:ext cx="19351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solidFill>
                  <a:srgbClr val="CC3300"/>
                </a:solidFill>
                <a:latin typeface="Verdana" pitchFamily="34" charset="0"/>
                <a:cs typeface="Arial" charset="0"/>
              </a:rPr>
              <a:t>performance that market can absorb</a:t>
            </a:r>
          </a:p>
        </p:txBody>
      </p:sp>
      <p:sp>
        <p:nvSpPr>
          <p:cNvPr id="33798" name="Line 5"/>
          <p:cNvSpPr>
            <a:spLocks noChangeShapeType="1"/>
          </p:cNvSpPr>
          <p:nvPr/>
        </p:nvSpPr>
        <p:spPr bwMode="auto">
          <a:xfrm>
            <a:off x="1393825" y="1552575"/>
            <a:ext cx="0" cy="3729038"/>
          </a:xfrm>
          <a:prstGeom prst="line">
            <a:avLst/>
          </a:prstGeom>
          <a:noFill/>
          <a:ln w="19050">
            <a:solidFill>
              <a:schemeClr val="tx1"/>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33799" name="Line 6"/>
          <p:cNvSpPr>
            <a:spLocks noChangeShapeType="1"/>
          </p:cNvSpPr>
          <p:nvPr/>
        </p:nvSpPr>
        <p:spPr bwMode="auto">
          <a:xfrm>
            <a:off x="1393825" y="5281613"/>
            <a:ext cx="6502400" cy="0"/>
          </a:xfrm>
          <a:prstGeom prst="line">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800" name="Text Box 7"/>
          <p:cNvSpPr txBox="1">
            <a:spLocks noChangeArrowheads="1"/>
          </p:cNvSpPr>
          <p:nvPr/>
        </p:nvSpPr>
        <p:spPr bwMode="auto">
          <a:xfrm>
            <a:off x="7199313" y="5318125"/>
            <a:ext cx="8239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latin typeface="Verdana" pitchFamily="34" charset="0"/>
                <a:cs typeface="Arial" charset="0"/>
              </a:rPr>
              <a:t>time</a:t>
            </a:r>
          </a:p>
        </p:txBody>
      </p:sp>
      <p:sp>
        <p:nvSpPr>
          <p:cNvPr id="33801" name="WordArt 8"/>
          <p:cNvSpPr>
            <a:spLocks noChangeArrowheads="1" noChangeShapeType="1" noTextEdit="1"/>
          </p:cNvSpPr>
          <p:nvPr/>
        </p:nvSpPr>
        <p:spPr bwMode="auto">
          <a:xfrm rot="-4755884">
            <a:off x="15876" y="2419350"/>
            <a:ext cx="1797050" cy="492125"/>
          </a:xfrm>
          <a:prstGeom prst="rect">
            <a:avLst/>
          </a:prstGeom>
        </p:spPr>
        <p:txBody>
          <a:bodyPr wrap="none" fromWordArt="1">
            <a:prstTxWarp prst="textSlantUp">
              <a:avLst>
                <a:gd name="adj" fmla="val 55556"/>
              </a:avLst>
            </a:prstTxWarp>
          </a:bodyPr>
          <a:lstStyle/>
          <a:p>
            <a:pPr algn="ctr"/>
            <a:r>
              <a:rPr lang="en-US" sz="1400" b="1" kern="10">
                <a:ln w="9525">
                  <a:solidFill>
                    <a:srgbClr val="000000"/>
                  </a:solidFill>
                  <a:miter lim="800000"/>
                  <a:headEnd/>
                  <a:tailEnd/>
                </a:ln>
                <a:solidFill>
                  <a:srgbClr val="000000"/>
                </a:solidFill>
                <a:latin typeface="Verdana"/>
                <a:ea typeface="Verdana"/>
                <a:cs typeface="Verdana"/>
              </a:rPr>
              <a:t>performance</a:t>
            </a:r>
          </a:p>
        </p:txBody>
      </p:sp>
      <p:sp>
        <p:nvSpPr>
          <p:cNvPr id="33802" name="Line 9"/>
          <p:cNvSpPr>
            <a:spLocks noChangeShapeType="1"/>
          </p:cNvSpPr>
          <p:nvPr/>
        </p:nvSpPr>
        <p:spPr bwMode="auto">
          <a:xfrm>
            <a:off x="1393825" y="4019550"/>
            <a:ext cx="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06314" name="Line 10"/>
          <p:cNvSpPr>
            <a:spLocks noChangeShapeType="1"/>
          </p:cNvSpPr>
          <p:nvPr/>
        </p:nvSpPr>
        <p:spPr bwMode="auto">
          <a:xfrm flipV="1">
            <a:off x="1393825" y="1349375"/>
            <a:ext cx="5703888" cy="2466975"/>
          </a:xfrm>
          <a:prstGeom prst="line">
            <a:avLst/>
          </a:prstGeom>
          <a:noFill/>
          <a:ln w="19050">
            <a:solidFill>
              <a:srgbClr val="00008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06315" name="WordArt 11"/>
          <p:cNvSpPr>
            <a:spLocks noChangeArrowheads="1" noChangeShapeType="1" noTextEdit="1"/>
          </p:cNvSpPr>
          <p:nvPr/>
        </p:nvSpPr>
        <p:spPr bwMode="auto">
          <a:xfrm rot="-1217855">
            <a:off x="3606800" y="1868488"/>
            <a:ext cx="2562225" cy="342900"/>
          </a:xfrm>
          <a:prstGeom prst="rect">
            <a:avLst/>
          </a:prstGeom>
        </p:spPr>
        <p:txBody>
          <a:bodyPr wrap="none" fromWordArt="1">
            <a:prstTxWarp prst="textSlantUp">
              <a:avLst>
                <a:gd name="adj" fmla="val 55556"/>
              </a:avLst>
            </a:prstTxWarp>
          </a:bodyPr>
          <a:lstStyle/>
          <a:p>
            <a:pPr algn="ctr"/>
            <a:r>
              <a:rPr lang="en-US" sz="1000" b="1" kern="10">
                <a:ln w="9525">
                  <a:solidFill>
                    <a:srgbClr val="000000"/>
                  </a:solidFill>
                  <a:miter lim="800000"/>
                  <a:headEnd/>
                  <a:tailEnd/>
                </a:ln>
                <a:solidFill>
                  <a:srgbClr val="000000"/>
                </a:solidFill>
                <a:latin typeface="Verdana"/>
                <a:ea typeface="Verdana"/>
                <a:cs typeface="Verdana"/>
              </a:rPr>
              <a:t>technology performance enhancements</a:t>
            </a:r>
          </a:p>
        </p:txBody>
      </p:sp>
      <p:sp>
        <p:nvSpPr>
          <p:cNvPr id="33805" name="Text Box 12"/>
          <p:cNvSpPr txBox="1">
            <a:spLocks noChangeArrowheads="1"/>
          </p:cNvSpPr>
          <p:nvPr/>
        </p:nvSpPr>
        <p:spPr bwMode="auto">
          <a:xfrm>
            <a:off x="1301750" y="5715000"/>
            <a:ext cx="48672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latin typeface="Verdana" pitchFamily="34" charset="0"/>
                <a:cs typeface="Arial" charset="0"/>
              </a:rPr>
              <a:t>Adapted from </a:t>
            </a:r>
            <a:r>
              <a:rPr lang="en-US" sz="1200" i="1">
                <a:latin typeface="Verdana" pitchFamily="34" charset="0"/>
                <a:cs typeface="Arial" charset="0"/>
              </a:rPr>
              <a:t>The Innovator’s Dilemma</a:t>
            </a:r>
            <a:r>
              <a:rPr lang="en-US" sz="1200">
                <a:latin typeface="Verdana" pitchFamily="34" charset="0"/>
                <a:cs typeface="Arial" charset="0"/>
              </a:rPr>
              <a:t>, Clayton Christensen</a:t>
            </a:r>
          </a:p>
        </p:txBody>
      </p:sp>
      <p:sp>
        <p:nvSpPr>
          <p:cNvPr id="1506317" name="Line 13"/>
          <p:cNvSpPr>
            <a:spLocks noChangeShapeType="1"/>
          </p:cNvSpPr>
          <p:nvPr/>
        </p:nvSpPr>
        <p:spPr bwMode="auto">
          <a:xfrm flipV="1">
            <a:off x="3236913" y="1997075"/>
            <a:ext cx="3362325" cy="2174875"/>
          </a:xfrm>
          <a:prstGeom prst="line">
            <a:avLst/>
          </a:prstGeom>
          <a:noFill/>
          <a:ln w="19050">
            <a:solidFill>
              <a:srgbClr val="008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06318" name="Text Box 14"/>
          <p:cNvSpPr txBox="1">
            <a:spLocks noChangeArrowheads="1"/>
          </p:cNvSpPr>
          <p:nvPr/>
        </p:nvSpPr>
        <p:spPr bwMode="auto">
          <a:xfrm>
            <a:off x="2089150" y="1844675"/>
            <a:ext cx="151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0033CC"/>
                </a:solidFill>
                <a:latin typeface="Verdana" pitchFamily="34" charset="0"/>
                <a:cs typeface="Arial" charset="0"/>
              </a:rPr>
              <a:t>sustaining</a:t>
            </a:r>
          </a:p>
        </p:txBody>
      </p:sp>
      <p:sp>
        <p:nvSpPr>
          <p:cNvPr id="1506319" name="Line 15"/>
          <p:cNvSpPr>
            <a:spLocks noChangeShapeType="1"/>
          </p:cNvSpPr>
          <p:nvPr/>
        </p:nvSpPr>
        <p:spPr bwMode="auto">
          <a:xfrm>
            <a:off x="3019425" y="2211388"/>
            <a:ext cx="587375" cy="371475"/>
          </a:xfrm>
          <a:prstGeom prst="line">
            <a:avLst/>
          </a:prstGeom>
          <a:noFill/>
          <a:ln w="9525">
            <a:solidFill>
              <a:srgbClr val="0000FF"/>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06320" name="Text Box 16"/>
          <p:cNvSpPr txBox="1">
            <a:spLocks noChangeArrowheads="1"/>
          </p:cNvSpPr>
          <p:nvPr/>
        </p:nvSpPr>
        <p:spPr bwMode="auto">
          <a:xfrm>
            <a:off x="2847975" y="4471988"/>
            <a:ext cx="1479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rgbClr val="008000"/>
                </a:solidFill>
                <a:latin typeface="Verdana" pitchFamily="34" charset="0"/>
                <a:cs typeface="Arial" charset="0"/>
              </a:rPr>
              <a:t>disruptive</a:t>
            </a:r>
          </a:p>
        </p:txBody>
      </p:sp>
      <p:sp>
        <p:nvSpPr>
          <p:cNvPr id="1506321" name="Line 17"/>
          <p:cNvSpPr>
            <a:spLocks noChangeShapeType="1"/>
          </p:cNvSpPr>
          <p:nvPr/>
        </p:nvSpPr>
        <p:spPr bwMode="auto">
          <a:xfrm flipV="1">
            <a:off x="3606800" y="3968750"/>
            <a:ext cx="298450" cy="503238"/>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06322" name="WordArt 18"/>
          <p:cNvSpPr>
            <a:spLocks noChangeArrowheads="1" noChangeShapeType="1" noTextEdit="1"/>
          </p:cNvSpPr>
          <p:nvPr/>
        </p:nvSpPr>
        <p:spPr bwMode="auto">
          <a:xfrm rot="-1922384">
            <a:off x="3905250" y="3221038"/>
            <a:ext cx="2562225" cy="342900"/>
          </a:xfrm>
          <a:prstGeom prst="rect">
            <a:avLst/>
          </a:prstGeom>
        </p:spPr>
        <p:txBody>
          <a:bodyPr wrap="none" fromWordArt="1">
            <a:prstTxWarp prst="textSlantUp">
              <a:avLst>
                <a:gd name="adj" fmla="val 55556"/>
              </a:avLst>
            </a:prstTxWarp>
          </a:bodyPr>
          <a:lstStyle/>
          <a:p>
            <a:pPr algn="ctr"/>
            <a:r>
              <a:rPr lang="en-US" sz="1000" b="1" kern="10">
                <a:ln w="9525">
                  <a:solidFill>
                    <a:srgbClr val="000000"/>
                  </a:solidFill>
                  <a:miter lim="800000"/>
                  <a:headEnd/>
                  <a:tailEnd/>
                </a:ln>
                <a:solidFill>
                  <a:srgbClr val="000000"/>
                </a:solidFill>
                <a:latin typeface="Verdana"/>
                <a:ea typeface="Verdana"/>
                <a:cs typeface="Verdana"/>
              </a:rPr>
              <a:t>new technology performance</a:t>
            </a:r>
          </a:p>
        </p:txBody>
      </p:sp>
    </p:spTree>
    <p:extLst>
      <p:ext uri="{BB962C8B-B14F-4D97-AF65-F5344CB8AC3E}">
        <p14:creationId xmlns:p14="http://schemas.microsoft.com/office/powerpoint/2010/main" val="2216231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06307"/>
                                        </p:tgtEl>
                                        <p:attrNameLst>
                                          <p:attrName>style.visibility</p:attrName>
                                        </p:attrNameLst>
                                      </p:cBhvr>
                                      <p:to>
                                        <p:strVal val="visible"/>
                                      </p:to>
                                    </p:set>
                                    <p:animEffect transition="in" filter="dissolve">
                                      <p:cBhvr>
                                        <p:cTn id="7" dur="500"/>
                                        <p:tgtEl>
                                          <p:spTgt spid="150630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506308"/>
                                        </p:tgtEl>
                                        <p:attrNameLst>
                                          <p:attrName>style.visibility</p:attrName>
                                        </p:attrNameLst>
                                      </p:cBhvr>
                                      <p:to>
                                        <p:strVal val="visible"/>
                                      </p:to>
                                    </p:set>
                                    <p:animEffect transition="in" filter="dissolve">
                                      <p:cBhvr>
                                        <p:cTn id="10" dur="500"/>
                                        <p:tgtEl>
                                          <p:spTgt spid="150630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506314"/>
                                        </p:tgtEl>
                                        <p:attrNameLst>
                                          <p:attrName>style.visibility</p:attrName>
                                        </p:attrNameLst>
                                      </p:cBhvr>
                                      <p:to>
                                        <p:strVal val="visible"/>
                                      </p:to>
                                    </p:set>
                                    <p:animEffect transition="in" filter="dissolve">
                                      <p:cBhvr>
                                        <p:cTn id="15" dur="500"/>
                                        <p:tgtEl>
                                          <p:spTgt spid="150631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506315"/>
                                        </p:tgtEl>
                                        <p:attrNameLst>
                                          <p:attrName>style.visibility</p:attrName>
                                        </p:attrNameLst>
                                      </p:cBhvr>
                                      <p:to>
                                        <p:strVal val="visible"/>
                                      </p:to>
                                    </p:set>
                                    <p:animEffect transition="in" filter="dissolve">
                                      <p:cBhvr>
                                        <p:cTn id="18" dur="500"/>
                                        <p:tgtEl>
                                          <p:spTgt spid="150631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506317"/>
                                        </p:tgtEl>
                                        <p:attrNameLst>
                                          <p:attrName>style.visibility</p:attrName>
                                        </p:attrNameLst>
                                      </p:cBhvr>
                                      <p:to>
                                        <p:strVal val="visible"/>
                                      </p:to>
                                    </p:set>
                                    <p:animEffect transition="in" filter="dissolve">
                                      <p:cBhvr>
                                        <p:cTn id="23" dur="500"/>
                                        <p:tgtEl>
                                          <p:spTgt spid="150631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506322"/>
                                        </p:tgtEl>
                                        <p:attrNameLst>
                                          <p:attrName>style.visibility</p:attrName>
                                        </p:attrNameLst>
                                      </p:cBhvr>
                                      <p:to>
                                        <p:strVal val="visible"/>
                                      </p:to>
                                    </p:set>
                                    <p:animEffect transition="in" filter="dissolve">
                                      <p:cBhvr>
                                        <p:cTn id="26" dur="500"/>
                                        <p:tgtEl>
                                          <p:spTgt spid="150632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506318"/>
                                        </p:tgtEl>
                                        <p:attrNameLst>
                                          <p:attrName>style.visibility</p:attrName>
                                        </p:attrNameLst>
                                      </p:cBhvr>
                                      <p:to>
                                        <p:strVal val="visible"/>
                                      </p:to>
                                    </p:set>
                                    <p:animEffect transition="in" filter="dissolve">
                                      <p:cBhvr>
                                        <p:cTn id="31" dur="500"/>
                                        <p:tgtEl>
                                          <p:spTgt spid="1506318"/>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506319"/>
                                        </p:tgtEl>
                                        <p:attrNameLst>
                                          <p:attrName>style.visibility</p:attrName>
                                        </p:attrNameLst>
                                      </p:cBhvr>
                                      <p:to>
                                        <p:strVal val="visible"/>
                                      </p:to>
                                    </p:set>
                                    <p:animEffect transition="in" filter="dissolve">
                                      <p:cBhvr>
                                        <p:cTn id="34" dur="500"/>
                                        <p:tgtEl>
                                          <p:spTgt spid="1506319"/>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506320"/>
                                        </p:tgtEl>
                                        <p:attrNameLst>
                                          <p:attrName>style.visibility</p:attrName>
                                        </p:attrNameLst>
                                      </p:cBhvr>
                                      <p:to>
                                        <p:strVal val="visible"/>
                                      </p:to>
                                    </p:set>
                                    <p:animEffect transition="in" filter="dissolve">
                                      <p:cBhvr>
                                        <p:cTn id="37" dur="500"/>
                                        <p:tgtEl>
                                          <p:spTgt spid="1506320"/>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506321"/>
                                        </p:tgtEl>
                                        <p:attrNameLst>
                                          <p:attrName>style.visibility</p:attrName>
                                        </p:attrNameLst>
                                      </p:cBhvr>
                                      <p:to>
                                        <p:strVal val="visible"/>
                                      </p:to>
                                    </p:set>
                                    <p:animEffect transition="in" filter="dissolve">
                                      <p:cBhvr>
                                        <p:cTn id="40" dur="500"/>
                                        <p:tgtEl>
                                          <p:spTgt spid="150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6307" grpId="0" animBg="1"/>
      <p:bldP spid="1506308" grpId="0"/>
      <p:bldP spid="1506314" grpId="0" animBg="1"/>
      <p:bldP spid="1506315" grpId="0" animBg="1"/>
      <p:bldP spid="1506317" grpId="0" animBg="1"/>
      <p:bldP spid="1506318" grpId="0"/>
      <p:bldP spid="1506319" grpId="0" animBg="1"/>
      <p:bldP spid="1506320" grpId="0"/>
      <p:bldP spid="1506321" grpId="0" animBg="1"/>
      <p:bldP spid="15063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520700" y="277813"/>
            <a:ext cx="8377238" cy="1139825"/>
          </a:xfrm>
        </p:spPr>
        <p:txBody>
          <a:bodyPr>
            <a:normAutofit fontScale="90000"/>
          </a:bodyPr>
          <a:lstStyle/>
          <a:p>
            <a:r>
              <a:rPr lang="en-US" smtClean="0">
                <a:ea typeface="ＭＳ Ｐゴシック" pitchFamily="34" charset="-128"/>
              </a:rPr>
              <a:t>Success Requires that IT Be Run as a Business</a:t>
            </a:r>
          </a:p>
        </p:txBody>
      </p:sp>
      <p:sp>
        <p:nvSpPr>
          <p:cNvPr id="16387" name="Rectangle 3"/>
          <p:cNvSpPr>
            <a:spLocks noGrp="1" noChangeArrowheads="1"/>
          </p:cNvSpPr>
          <p:nvPr>
            <p:ph type="body" sz="half" idx="4294967295"/>
          </p:nvPr>
        </p:nvSpPr>
        <p:spPr>
          <a:xfrm>
            <a:off x="825500" y="1417638"/>
            <a:ext cx="6985000" cy="4286250"/>
          </a:xfrm>
        </p:spPr>
        <p:txBody>
          <a:bodyPr/>
          <a:lstStyle/>
          <a:p>
            <a:pPr>
              <a:lnSpc>
                <a:spcPct val="90000"/>
              </a:lnSpc>
              <a:defRPr/>
            </a:pPr>
            <a:r>
              <a:rPr lang="en-US" sz="2000" dirty="0" smtClean="0">
                <a:solidFill>
                  <a:schemeClr val="tx2"/>
                </a:solidFill>
              </a:rPr>
              <a:t>Three objectives:</a:t>
            </a:r>
          </a:p>
          <a:p>
            <a:pPr lvl="1">
              <a:lnSpc>
                <a:spcPct val="90000"/>
              </a:lnSpc>
              <a:defRPr/>
            </a:pPr>
            <a:r>
              <a:rPr lang="en-US" sz="2000" dirty="0" smtClean="0">
                <a:solidFill>
                  <a:schemeClr val="tx2"/>
                </a:solidFill>
              </a:rPr>
              <a:t>Efficiency </a:t>
            </a:r>
          </a:p>
          <a:p>
            <a:pPr lvl="2">
              <a:lnSpc>
                <a:spcPct val="90000"/>
              </a:lnSpc>
              <a:defRPr/>
            </a:pPr>
            <a:r>
              <a:rPr lang="en-US" sz="2000" dirty="0">
                <a:solidFill>
                  <a:schemeClr val="tx2"/>
                </a:solidFill>
              </a:rPr>
              <a:t>Use available resources as efficiently as possible   </a:t>
            </a:r>
            <a:r>
              <a:rPr lang="en-US" sz="1800" dirty="0">
                <a:solidFill>
                  <a:schemeClr val="tx2"/>
                </a:solidFill>
              </a:rPr>
              <a:t>                                                                                                                                                                                                                                                                                                                                                                                                                                                                                                                                                                   </a:t>
            </a:r>
            <a:endParaRPr lang="en-US" sz="1800" dirty="0" smtClean="0">
              <a:solidFill>
                <a:schemeClr val="tx2"/>
              </a:solidFill>
            </a:endParaRPr>
          </a:p>
          <a:p>
            <a:pPr lvl="1">
              <a:lnSpc>
                <a:spcPct val="90000"/>
              </a:lnSpc>
              <a:defRPr/>
            </a:pPr>
            <a:r>
              <a:rPr lang="en-US" sz="2000" dirty="0" smtClean="0">
                <a:solidFill>
                  <a:schemeClr val="tx2"/>
                </a:solidFill>
              </a:rPr>
              <a:t>Effectiveness</a:t>
            </a:r>
          </a:p>
          <a:p>
            <a:pPr lvl="2">
              <a:lnSpc>
                <a:spcPct val="90000"/>
              </a:lnSpc>
              <a:defRPr/>
            </a:pPr>
            <a:r>
              <a:rPr lang="en-US" sz="2000" dirty="0" smtClean="0">
                <a:solidFill>
                  <a:schemeClr val="tx2"/>
                </a:solidFill>
              </a:rPr>
              <a:t>Focus on technical competence/quality</a:t>
            </a:r>
          </a:p>
          <a:p>
            <a:pPr lvl="1">
              <a:lnSpc>
                <a:spcPct val="90000"/>
              </a:lnSpc>
              <a:defRPr/>
            </a:pPr>
            <a:r>
              <a:rPr lang="en-US" sz="2000" dirty="0" smtClean="0">
                <a:solidFill>
                  <a:schemeClr val="tx2"/>
                </a:solidFill>
              </a:rPr>
              <a:t>Value</a:t>
            </a:r>
          </a:p>
          <a:p>
            <a:pPr lvl="2">
              <a:lnSpc>
                <a:spcPct val="90000"/>
              </a:lnSpc>
              <a:defRPr/>
            </a:pPr>
            <a:r>
              <a:rPr lang="en-US" sz="2000" dirty="0" smtClean="0">
                <a:solidFill>
                  <a:schemeClr val="tx2"/>
                </a:solidFill>
              </a:rPr>
              <a:t>The right combination of effectiveness and efficiency to support the client’s ability to compete successfully</a:t>
            </a:r>
          </a:p>
          <a:p>
            <a:pPr marL="671512" lvl="2" indent="0">
              <a:lnSpc>
                <a:spcPct val="90000"/>
              </a:lnSpc>
              <a:buFont typeface="Wingdings" pitchFamily="2" charset="2"/>
              <a:buNone/>
              <a:defRPr/>
            </a:pPr>
            <a:endParaRPr lang="en-US" sz="2000" dirty="0" smtClean="0">
              <a:solidFill>
                <a:schemeClr val="tx2"/>
              </a:solidFill>
            </a:endParaRPr>
          </a:p>
          <a:p>
            <a:pPr>
              <a:lnSpc>
                <a:spcPct val="90000"/>
              </a:lnSpc>
              <a:defRPr/>
            </a:pPr>
            <a:r>
              <a:rPr lang="en-US" sz="2000" dirty="0">
                <a:solidFill>
                  <a:schemeClr val="tx2"/>
                </a:solidFill>
              </a:rPr>
              <a:t>T</a:t>
            </a:r>
            <a:r>
              <a:rPr lang="en-US" sz="2000" dirty="0" smtClean="0">
                <a:solidFill>
                  <a:schemeClr val="tx2"/>
                </a:solidFill>
              </a:rPr>
              <a:t>hese triple objectives need to be balanced</a:t>
            </a:r>
          </a:p>
          <a:p>
            <a:pPr marL="0" indent="0">
              <a:lnSpc>
                <a:spcPct val="90000"/>
              </a:lnSpc>
              <a:buFont typeface="Wingdings" pitchFamily="2" charset="2"/>
              <a:buNone/>
              <a:defRPr/>
            </a:pPr>
            <a:endParaRPr lang="en-US" sz="2000" dirty="0" smtClean="0">
              <a:solidFill>
                <a:schemeClr val="tx2"/>
              </a:solidFill>
            </a:endParaRPr>
          </a:p>
          <a:p>
            <a:pPr>
              <a:lnSpc>
                <a:spcPct val="90000"/>
              </a:lnSpc>
              <a:defRPr/>
            </a:pPr>
            <a:r>
              <a:rPr lang="en-US" sz="2000" dirty="0" smtClean="0">
                <a:solidFill>
                  <a:schemeClr val="tx2"/>
                </a:solidFill>
              </a:rPr>
              <a:t>Clients need an appropriate balance of efficiency (cost) and effectiveness (quality) to produce </a:t>
            </a:r>
            <a:r>
              <a:rPr lang="en-US" sz="2000" b="1" dirty="0" smtClean="0">
                <a:solidFill>
                  <a:schemeClr val="accent5">
                    <a:lumMod val="50000"/>
                  </a:schemeClr>
                </a:solidFill>
              </a:rPr>
              <a:t>value</a:t>
            </a:r>
          </a:p>
        </p:txBody>
      </p:sp>
      <p:sp>
        <p:nvSpPr>
          <p:cNvPr id="18436" name="Rectangle 4"/>
          <p:cNvSpPr>
            <a:spLocks noChangeArrowheads="1"/>
          </p:cNvSpPr>
          <p:nvPr/>
        </p:nvSpPr>
        <p:spPr bwMode="auto">
          <a:xfrm>
            <a:off x="0" y="23828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sz="2400">
              <a:latin typeface="Times New Roman" pitchFamily="18" charset="0"/>
            </a:endParaRPr>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5725FBA8-E15F-4863-B0AC-82E6158C8709}" type="slidenum">
              <a:rPr lang="en-US" sz="1200">
                <a:latin typeface="+mj-lt"/>
                <a:ea typeface="ＭＳ Ｐゴシック" pitchFamily="1" charset="-128"/>
              </a:rPr>
              <a:pPr algn="r">
                <a:defRPr/>
              </a:pPr>
              <a:t>3</a:t>
            </a:fld>
            <a:endParaRPr lang="en-US" sz="1200">
              <a:latin typeface="+mj-lt"/>
              <a:ea typeface="ＭＳ Ｐゴシック" pitchFamily="1" charset="-128"/>
            </a:endParaRPr>
          </a:p>
        </p:txBody>
      </p:sp>
      <p:pic>
        <p:nvPicPr>
          <p:cNvPr id="18438" name="Picture 4" descr="triangle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1513" y="6243638"/>
            <a:ext cx="6937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18617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fade">
                                      <p:cBhvr>
                                        <p:cTn id="15" dur="500"/>
                                        <p:tgtEl>
                                          <p:spTgt spid="1638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fade">
                                      <p:cBhvr>
                                        <p:cTn id="20" dur="500"/>
                                        <p:tgtEl>
                                          <p:spTgt spid="16387">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Effect transition="in" filter="fade">
                                      <p:cBhvr>
                                        <p:cTn id="23" dur="500"/>
                                        <p:tgtEl>
                                          <p:spTgt spid="16387">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387">
                                            <p:txEl>
                                              <p:pRg st="5" end="5"/>
                                            </p:txEl>
                                          </p:spTgt>
                                        </p:tgtEl>
                                        <p:attrNameLst>
                                          <p:attrName>style.visibility</p:attrName>
                                        </p:attrNameLst>
                                      </p:cBhvr>
                                      <p:to>
                                        <p:strVal val="visible"/>
                                      </p:to>
                                    </p:set>
                                    <p:animEffect transition="in" filter="fade">
                                      <p:cBhvr>
                                        <p:cTn id="28" dur="500"/>
                                        <p:tgtEl>
                                          <p:spTgt spid="16387">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animEffect transition="in" filter="fade">
                                      <p:cBhvr>
                                        <p:cTn id="31" dur="500"/>
                                        <p:tgtEl>
                                          <p:spTgt spid="16387">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387">
                                            <p:txEl>
                                              <p:pRg st="8" end="8"/>
                                            </p:txEl>
                                          </p:spTgt>
                                        </p:tgtEl>
                                        <p:attrNameLst>
                                          <p:attrName>style.visibility</p:attrName>
                                        </p:attrNameLst>
                                      </p:cBhvr>
                                      <p:to>
                                        <p:strVal val="visible"/>
                                      </p:to>
                                    </p:set>
                                    <p:animEffect transition="in" filter="fade">
                                      <p:cBhvr>
                                        <p:cTn id="36" dur="500"/>
                                        <p:tgtEl>
                                          <p:spTgt spid="16387">
                                            <p:txEl>
                                              <p:pRg st="8" end="8"/>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387">
                                            <p:txEl>
                                              <p:pRg st="10" end="10"/>
                                            </p:txEl>
                                          </p:spTgt>
                                        </p:tgtEl>
                                        <p:attrNameLst>
                                          <p:attrName>style.visibility</p:attrName>
                                        </p:attrNameLst>
                                      </p:cBhvr>
                                      <p:to>
                                        <p:strVal val="visible"/>
                                      </p:to>
                                    </p:set>
                                    <p:animEffect transition="in" filter="fade">
                                      <p:cBhvr>
                                        <p:cTn id="41" dur="500"/>
                                        <p:tgtEl>
                                          <p:spTgt spid="1638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Organizational Agility</a:t>
            </a:r>
          </a:p>
        </p:txBody>
      </p:sp>
      <p:sp>
        <p:nvSpPr>
          <p:cNvPr id="9220" name="Rectangle 3"/>
          <p:cNvSpPr>
            <a:spLocks noGrp="1" noChangeArrowheads="1"/>
          </p:cNvSpPr>
          <p:nvPr>
            <p:ph idx="1"/>
          </p:nvPr>
        </p:nvSpPr>
        <p:spPr>
          <a:xfrm>
            <a:off x="457200" y="1085850"/>
            <a:ext cx="8229600" cy="5029200"/>
          </a:xfrm>
        </p:spPr>
        <p:txBody>
          <a:bodyPr/>
          <a:lstStyle/>
          <a:p>
            <a:pPr eaLnBrk="1" hangingPunct="1">
              <a:buFont typeface="Wingdings" pitchFamily="2" charset="2"/>
              <a:buNone/>
            </a:pPr>
            <a:r>
              <a:rPr lang="en-US" altLang="ja-JP" sz="1800" smtClean="0">
                <a:ea typeface="ＭＳ Ｐゴシック" charset="-128"/>
              </a:rPr>
              <a:t>	</a:t>
            </a:r>
            <a:r>
              <a:rPr lang="en-US" altLang="ja-JP" sz="2000" smtClean="0">
                <a:solidFill>
                  <a:schemeClr val="tx2"/>
                </a:solidFill>
                <a:ea typeface="ＭＳ Ｐゴシック" charset="-128"/>
              </a:rPr>
              <a:t>Kathy Harris, Vice President and Distinguished Analyst in Gartner's Executive Leadership and Innovation team, recently made the following observation: </a:t>
            </a:r>
          </a:p>
          <a:p>
            <a:pPr eaLnBrk="1" hangingPunct="1">
              <a:buFont typeface="Wingdings" pitchFamily="2" charset="2"/>
              <a:buNone/>
            </a:pPr>
            <a:endParaRPr lang="en-US" altLang="ja-JP" sz="2000" smtClean="0">
              <a:solidFill>
                <a:schemeClr val="tx2"/>
              </a:solidFill>
              <a:ea typeface="ＭＳ Ｐゴシック" charset="-128"/>
            </a:endParaRPr>
          </a:p>
          <a:p>
            <a:pPr eaLnBrk="1" hangingPunct="1">
              <a:buFont typeface="Wingdings" pitchFamily="2" charset="2"/>
              <a:buNone/>
            </a:pPr>
            <a:r>
              <a:rPr lang="en-US" altLang="ja-JP" sz="2000" smtClean="0">
                <a:solidFill>
                  <a:schemeClr val="tx2"/>
                </a:solidFill>
                <a:ea typeface="ＭＳ Ｐゴシック" charset="-128"/>
              </a:rPr>
              <a:t>	“</a:t>
            </a:r>
            <a:r>
              <a:rPr lang="en-US" altLang="ja-JP" sz="2000" b="1" i="1" smtClean="0">
                <a:solidFill>
                  <a:schemeClr val="accent1"/>
                </a:solidFill>
                <a:ea typeface="ＭＳ Ｐゴシック" charset="-128"/>
              </a:rPr>
              <a:t>Agility </a:t>
            </a:r>
            <a:r>
              <a:rPr lang="en-US" altLang="ja-JP" sz="2000" b="1" smtClean="0">
                <a:solidFill>
                  <a:schemeClr val="accent1"/>
                </a:solidFill>
                <a:ea typeface="ＭＳ Ｐゴシック" charset="-128"/>
              </a:rPr>
              <a:t>is an organization’s ability to sense changes and to respond efficiently and effectively to them</a:t>
            </a:r>
            <a:r>
              <a:rPr lang="en-US" altLang="ja-JP" sz="2000" b="1" i="1" smtClean="0">
                <a:solidFill>
                  <a:schemeClr val="accent1"/>
                </a:solidFill>
                <a:ea typeface="ＭＳ Ｐゴシック" charset="-128"/>
              </a:rPr>
              <a:t>.</a:t>
            </a:r>
            <a:r>
              <a:rPr lang="en-US" altLang="ja-JP" sz="2000" i="1" smtClean="0">
                <a:solidFill>
                  <a:schemeClr val="tx2"/>
                </a:solidFill>
                <a:ea typeface="ＭＳ Ｐゴシック" charset="-128"/>
              </a:rPr>
              <a:t>  </a:t>
            </a:r>
            <a:r>
              <a:rPr lang="en-US" altLang="ja-JP" sz="2000" smtClean="0">
                <a:solidFill>
                  <a:schemeClr val="tx2"/>
                </a:solidFill>
                <a:ea typeface="ＭＳ Ｐゴシック" charset="-128"/>
              </a:rPr>
              <a:t>In 2009, if there’s one thing that organizations need, it’s agility. Our economy and the business environment are a steady stream of ups, downs and rapid change; in such an environment, the ability to sense, respond and react are true survival skills! …  Aim to make your organization agile throughout – this means ensuring that people, processes and technology are flexible and adaptable to change.”  </a:t>
            </a:r>
            <a:endParaRPr lang="en-US" sz="2000" smtClean="0"/>
          </a:p>
        </p:txBody>
      </p:sp>
      <p:sp>
        <p:nvSpPr>
          <p:cNvPr id="4" name="Slide Number Placeholder 5"/>
          <p:cNvSpPr>
            <a:spLocks noGrp="1"/>
          </p:cNvSpPr>
          <p:nvPr>
            <p:ph type="sldNum" sz="quarter" idx="12"/>
          </p:nvPr>
        </p:nvSpPr>
        <p:spPr/>
        <p:txBody>
          <a:bodyPr/>
          <a:lstStyle/>
          <a:p>
            <a:pPr>
              <a:defRPr/>
            </a:pPr>
            <a:fld id="{9D7F29FF-B473-42E1-B00F-3A2D2BA401AE}" type="slidenum">
              <a:rPr lang="en-US" altLang="en-US"/>
              <a:pPr>
                <a:defRPr/>
              </a:pPr>
              <a:t>4</a:t>
            </a:fld>
            <a:endParaRPr lang="en-US" altLang="en-US"/>
          </a:p>
        </p:txBody>
      </p:sp>
    </p:spTree>
    <p:extLst>
      <p:ext uri="{BB962C8B-B14F-4D97-AF65-F5344CB8AC3E}">
        <p14:creationId xmlns:p14="http://schemas.microsoft.com/office/powerpoint/2010/main" val="917105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smtClean="0"/>
              <a:t>Being a Change Leader</a:t>
            </a:r>
          </a:p>
        </p:txBody>
      </p:sp>
      <p:sp>
        <p:nvSpPr>
          <p:cNvPr id="10244" name="Rectangle 3"/>
          <p:cNvSpPr>
            <a:spLocks noGrp="1" noChangeArrowheads="1"/>
          </p:cNvSpPr>
          <p:nvPr>
            <p:ph idx="1"/>
          </p:nvPr>
        </p:nvSpPr>
        <p:spPr>
          <a:xfrm>
            <a:off x="457200" y="1085850"/>
            <a:ext cx="8229600" cy="5029200"/>
          </a:xfrm>
        </p:spPr>
        <p:txBody>
          <a:bodyPr>
            <a:normAutofit/>
          </a:bodyPr>
          <a:lstStyle/>
          <a:p>
            <a:pPr eaLnBrk="1" hangingPunct="1">
              <a:buFont typeface="Wingdings" pitchFamily="2" charset="2"/>
              <a:buNone/>
            </a:pPr>
            <a:r>
              <a:rPr lang="en-US" altLang="ja-JP" sz="1800" smtClean="0">
                <a:ea typeface="ＭＳ Ｐゴシック" charset="-128"/>
              </a:rPr>
              <a:t>	</a:t>
            </a:r>
            <a:r>
              <a:rPr lang="en-US" altLang="ja-JP" sz="2000" smtClean="0">
                <a:solidFill>
                  <a:schemeClr val="tx2"/>
                </a:solidFill>
                <a:ea typeface="ＭＳ Ｐゴシック" charset="-128"/>
              </a:rPr>
              <a:t>Peter Drucker, who has written extensively about innovation and change, declares that it is “a central 21st-century challenge that [organizations] become </a:t>
            </a:r>
            <a:r>
              <a:rPr lang="en-US" altLang="ja-JP" sz="2000" b="1" smtClean="0">
                <a:solidFill>
                  <a:schemeClr val="accent1"/>
                </a:solidFill>
                <a:ea typeface="ＭＳ Ｐゴシック" charset="-128"/>
              </a:rPr>
              <a:t>change leaders</a:t>
            </a:r>
            <a:r>
              <a:rPr lang="en-US" altLang="ja-JP" sz="2000" smtClean="0">
                <a:solidFill>
                  <a:schemeClr val="tx2"/>
                </a:solidFill>
                <a:ea typeface="ＭＳ Ｐゴシック" charset="-128"/>
              </a:rPr>
              <a:t>.”  </a:t>
            </a:r>
          </a:p>
          <a:p>
            <a:pPr eaLnBrk="1" hangingPunct="1">
              <a:buFont typeface="Wingdings" pitchFamily="2" charset="2"/>
              <a:buNone/>
            </a:pPr>
            <a:endParaRPr lang="en-US" altLang="ja-JP" sz="2000" smtClean="0">
              <a:solidFill>
                <a:schemeClr val="tx2"/>
              </a:solidFill>
              <a:ea typeface="ＭＳ Ｐゴシック" charset="-128"/>
            </a:endParaRPr>
          </a:p>
          <a:p>
            <a:pPr eaLnBrk="1" hangingPunct="1">
              <a:buFont typeface="Wingdings" pitchFamily="2" charset="2"/>
              <a:buNone/>
            </a:pPr>
            <a:r>
              <a:rPr lang="en-US" altLang="ja-JP" sz="1800" smtClean="0">
                <a:solidFill>
                  <a:schemeClr val="tx2"/>
                </a:solidFill>
                <a:ea typeface="ＭＳ Ｐゴシック" charset="-128"/>
              </a:rPr>
              <a:t>	</a:t>
            </a:r>
            <a:r>
              <a:rPr lang="en-US" altLang="ja-JP" sz="2000" smtClean="0">
                <a:solidFill>
                  <a:schemeClr val="tx2"/>
                </a:solidFill>
                <a:ea typeface="ＭＳ Ｐゴシック" charset="-128"/>
              </a:rPr>
              <a:t>He further asserts that change leader organizations will see change as opportunity, and hence will actively seek out the right kind of change for the organization.  </a:t>
            </a:r>
          </a:p>
          <a:p>
            <a:pPr eaLnBrk="1" hangingPunct="1">
              <a:buFont typeface="Wingdings" pitchFamily="2" charset="2"/>
              <a:buNone/>
            </a:pPr>
            <a:endParaRPr lang="en-US" altLang="ja-JP" sz="2000" smtClean="0">
              <a:solidFill>
                <a:schemeClr val="tx2"/>
              </a:solidFill>
              <a:ea typeface="ＭＳ Ｐゴシック" charset="-128"/>
            </a:endParaRPr>
          </a:p>
          <a:p>
            <a:pPr eaLnBrk="1" hangingPunct="1">
              <a:buFont typeface="Wingdings" pitchFamily="2" charset="2"/>
              <a:buNone/>
            </a:pPr>
            <a:r>
              <a:rPr lang="en-US" altLang="ja-JP" sz="2000" smtClean="0">
                <a:solidFill>
                  <a:schemeClr val="tx2"/>
                </a:solidFill>
                <a:ea typeface="ＭＳ Ｐゴシック" charset="-128"/>
              </a:rPr>
              <a:t>	While we might be tempted to assume that such organizations would embrace bold and daring steps to establish themselves as change leaders, </a:t>
            </a:r>
            <a:r>
              <a:rPr lang="en-US" altLang="ja-JP" sz="2000" b="1" smtClean="0">
                <a:solidFill>
                  <a:schemeClr val="accent1"/>
                </a:solidFill>
                <a:ea typeface="ＭＳ Ｐゴシック" charset="-128"/>
              </a:rPr>
              <a:t>the process Drucker describes for doing this is an evolutionary as opposed to a revolutionary one</a:t>
            </a:r>
            <a:r>
              <a:rPr lang="en-US" altLang="ja-JP" sz="2000" smtClean="0">
                <a:solidFill>
                  <a:schemeClr val="tx2"/>
                </a:solidFill>
                <a:ea typeface="ＭＳ Ｐゴシック" charset="-128"/>
              </a:rPr>
              <a:t>.  He advocates an analytical and systematic approach focused on creating continuous improvement as the primary basis for becoming a change leader. </a:t>
            </a:r>
            <a:endParaRPr lang="en-US" sz="2000" smtClean="0">
              <a:solidFill>
                <a:schemeClr val="tx2"/>
              </a:solidFill>
            </a:endParaRPr>
          </a:p>
        </p:txBody>
      </p:sp>
      <p:sp>
        <p:nvSpPr>
          <p:cNvPr id="4" name="Slide Number Placeholder 5"/>
          <p:cNvSpPr>
            <a:spLocks noGrp="1"/>
          </p:cNvSpPr>
          <p:nvPr>
            <p:ph type="sldNum" sz="quarter" idx="12"/>
          </p:nvPr>
        </p:nvSpPr>
        <p:spPr/>
        <p:txBody>
          <a:bodyPr/>
          <a:lstStyle/>
          <a:p>
            <a:pPr>
              <a:defRPr/>
            </a:pPr>
            <a:fld id="{48FA3BB2-C0C4-490D-B255-4A0AD7E15337}" type="slidenum">
              <a:rPr lang="en-US" altLang="en-US"/>
              <a:pPr>
                <a:defRPr/>
              </a:pPr>
              <a:t>5</a:t>
            </a:fld>
            <a:endParaRPr lang="en-US" altLang="en-US"/>
          </a:p>
        </p:txBody>
      </p:sp>
    </p:spTree>
    <p:extLst>
      <p:ext uri="{BB962C8B-B14F-4D97-AF65-F5344CB8AC3E}">
        <p14:creationId xmlns:p14="http://schemas.microsoft.com/office/powerpoint/2010/main" val="32870907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smtClean="0"/>
              <a:t>Good to Great</a:t>
            </a:r>
          </a:p>
        </p:txBody>
      </p:sp>
      <p:sp>
        <p:nvSpPr>
          <p:cNvPr id="11268" name="Rectangle 3"/>
          <p:cNvSpPr>
            <a:spLocks noGrp="1" noChangeArrowheads="1"/>
          </p:cNvSpPr>
          <p:nvPr>
            <p:ph idx="1"/>
          </p:nvPr>
        </p:nvSpPr>
        <p:spPr>
          <a:xfrm>
            <a:off x="457200" y="1417638"/>
            <a:ext cx="8229600" cy="4697412"/>
          </a:xfrm>
        </p:spPr>
        <p:txBody>
          <a:bodyPr/>
          <a:lstStyle/>
          <a:p>
            <a:pPr eaLnBrk="1" hangingPunct="1">
              <a:buFont typeface="Wingdings" pitchFamily="2" charset="2"/>
              <a:buNone/>
            </a:pPr>
            <a:r>
              <a:rPr lang="en-US" altLang="ja-JP" sz="2000" smtClean="0">
                <a:solidFill>
                  <a:schemeClr val="tx2"/>
                </a:solidFill>
                <a:ea typeface="ＭＳ Ｐゴシック" charset="-128"/>
              </a:rPr>
              <a:t>	In his book, </a:t>
            </a:r>
            <a:r>
              <a:rPr lang="en-US" altLang="ja-JP" sz="2000" i="1" smtClean="0">
                <a:solidFill>
                  <a:schemeClr val="tx2"/>
                </a:solidFill>
                <a:ea typeface="ＭＳ Ｐゴシック" charset="-128"/>
              </a:rPr>
              <a:t>Good to Great</a:t>
            </a:r>
            <a:r>
              <a:rPr lang="en-US" altLang="ja-JP" sz="2000" smtClean="0">
                <a:solidFill>
                  <a:schemeClr val="tx2"/>
                </a:solidFill>
                <a:ea typeface="ＭＳ Ｐゴシック" charset="-128"/>
              </a:rPr>
              <a:t>, Jim Collins also finds evidence of the value of an evolutionary approach to change.  In his study of companies that rose from good to great he found no pattern of singularly identifiable, transforming moments to which they could attribute their remarkable success. </a:t>
            </a:r>
          </a:p>
          <a:p>
            <a:pPr eaLnBrk="1" hangingPunct="1">
              <a:buFont typeface="Wingdings" pitchFamily="2" charset="2"/>
              <a:buNone/>
            </a:pPr>
            <a:endParaRPr lang="en-US" altLang="ja-JP" sz="2000" smtClean="0">
              <a:solidFill>
                <a:schemeClr val="tx2"/>
              </a:solidFill>
              <a:ea typeface="ＭＳ Ｐゴシック" charset="-128"/>
            </a:endParaRPr>
          </a:p>
          <a:p>
            <a:pPr eaLnBrk="1" hangingPunct="1">
              <a:buFont typeface="Wingdings" pitchFamily="2" charset="2"/>
              <a:buNone/>
            </a:pPr>
            <a:r>
              <a:rPr lang="en-US" altLang="ja-JP" sz="2000" smtClean="0">
                <a:solidFill>
                  <a:schemeClr val="tx2"/>
                </a:solidFill>
                <a:ea typeface="ＭＳ Ｐゴシック" charset="-128"/>
              </a:rPr>
              <a:t>	He writes, </a:t>
            </a:r>
            <a:r>
              <a:rPr lang="en-US" altLang="ja-JP" sz="2000" b="1" smtClean="0">
                <a:solidFill>
                  <a:schemeClr val="accent1"/>
                </a:solidFill>
                <a:ea typeface="ＭＳ Ｐゴシック" charset="-128"/>
              </a:rPr>
              <a:t>“revolutionary leaps in (company) results were evident, but not by revolutionary process.”</a:t>
            </a:r>
            <a:r>
              <a:rPr lang="en-US" altLang="ja-JP" sz="2000" smtClean="0">
                <a:solidFill>
                  <a:schemeClr val="tx2"/>
                </a:solidFill>
                <a:ea typeface="ＭＳ Ｐゴシック" charset="-128"/>
              </a:rPr>
              <a:t>  In other words, he found that, consistent with Drucker’s assertions, evolutionary, not revolutionary, processes were at work. </a:t>
            </a:r>
            <a:endParaRPr lang="en-US" sz="2000" smtClean="0">
              <a:solidFill>
                <a:schemeClr val="tx2"/>
              </a:solidFill>
            </a:endParaRPr>
          </a:p>
        </p:txBody>
      </p:sp>
      <p:sp>
        <p:nvSpPr>
          <p:cNvPr id="4" name="Slide Number Placeholder 5"/>
          <p:cNvSpPr>
            <a:spLocks noGrp="1"/>
          </p:cNvSpPr>
          <p:nvPr>
            <p:ph type="sldNum" sz="quarter" idx="12"/>
          </p:nvPr>
        </p:nvSpPr>
        <p:spPr/>
        <p:txBody>
          <a:bodyPr/>
          <a:lstStyle/>
          <a:p>
            <a:pPr>
              <a:defRPr/>
            </a:pPr>
            <a:fld id="{C65CD6AB-B7A9-4BD3-B65E-83451E1601ED}" type="slidenum">
              <a:rPr lang="en-US" altLang="en-US"/>
              <a:pPr>
                <a:defRPr/>
              </a:pPr>
              <a:t>6</a:t>
            </a:fld>
            <a:endParaRPr lang="en-US" altLang="en-US"/>
          </a:p>
        </p:txBody>
      </p:sp>
    </p:spTree>
    <p:extLst>
      <p:ext uri="{BB962C8B-B14F-4D97-AF65-F5344CB8AC3E}">
        <p14:creationId xmlns:p14="http://schemas.microsoft.com/office/powerpoint/2010/main" val="5220973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smtClean="0"/>
              <a:t>The Nature of Innovation</a:t>
            </a:r>
          </a:p>
        </p:txBody>
      </p:sp>
      <p:sp>
        <p:nvSpPr>
          <p:cNvPr id="17412" name="Rectangle 3"/>
          <p:cNvSpPr>
            <a:spLocks noGrp="1" noChangeArrowheads="1"/>
          </p:cNvSpPr>
          <p:nvPr>
            <p:ph idx="1"/>
          </p:nvPr>
        </p:nvSpPr>
        <p:spPr>
          <a:xfrm>
            <a:off x="457200" y="1417638"/>
            <a:ext cx="8229600" cy="4697412"/>
          </a:xfrm>
        </p:spPr>
        <p:txBody>
          <a:bodyPr>
            <a:normAutofit/>
          </a:bodyPr>
          <a:lstStyle/>
          <a:p>
            <a:pPr eaLnBrk="1" hangingPunct="1">
              <a:buFont typeface="Wingdings" pitchFamily="2" charset="2"/>
              <a:buNone/>
            </a:pPr>
            <a:r>
              <a:rPr lang="en-US" altLang="ja-JP" sz="2000" smtClean="0">
                <a:solidFill>
                  <a:schemeClr val="tx2"/>
                </a:solidFill>
                <a:ea typeface="ＭＳ Ｐゴシック" charset="-128"/>
              </a:rPr>
              <a:t>	Sustained improvements over time lead naturally to process and product innovations.</a:t>
            </a:r>
          </a:p>
          <a:p>
            <a:pPr eaLnBrk="1" hangingPunct="1">
              <a:buFont typeface="Wingdings" pitchFamily="2" charset="2"/>
              <a:buNone/>
            </a:pPr>
            <a:r>
              <a:rPr lang="en-US" altLang="ja-JP" sz="2000" smtClean="0">
                <a:solidFill>
                  <a:schemeClr val="tx2"/>
                </a:solidFill>
                <a:ea typeface="ＭＳ Ｐゴシック" charset="-128"/>
              </a:rPr>
              <a:t>	</a:t>
            </a:r>
          </a:p>
          <a:p>
            <a:pPr eaLnBrk="1" hangingPunct="1">
              <a:buFont typeface="Wingdings" pitchFamily="2" charset="2"/>
              <a:buNone/>
            </a:pPr>
            <a:r>
              <a:rPr lang="en-US" altLang="ja-JP" sz="2000" smtClean="0">
                <a:solidFill>
                  <a:schemeClr val="tx2"/>
                </a:solidFill>
                <a:ea typeface="ＭＳ Ｐゴシック" charset="-128"/>
              </a:rPr>
              <a:t>	Drucker has advocated that innovation is much more the product of systematic hard work – what he calls the </a:t>
            </a:r>
            <a:r>
              <a:rPr lang="en-US" altLang="ja-JP" sz="2000" b="1" i="1" smtClean="0">
                <a:solidFill>
                  <a:schemeClr val="tx2"/>
                </a:solidFill>
                <a:ea typeface="ＭＳ Ｐゴシック" charset="-128"/>
              </a:rPr>
              <a:t>practice of innovation</a:t>
            </a:r>
            <a:r>
              <a:rPr lang="en-US" altLang="ja-JP" sz="2000" smtClean="0">
                <a:solidFill>
                  <a:schemeClr val="tx2"/>
                </a:solidFill>
                <a:ea typeface="ＭＳ Ｐゴシック" charset="-128"/>
              </a:rPr>
              <a:t> –  than of flashes of insight and genius.  </a:t>
            </a:r>
          </a:p>
          <a:p>
            <a:pPr eaLnBrk="1" hangingPunct="1">
              <a:buFont typeface="Wingdings" pitchFamily="2" charset="2"/>
              <a:buNone/>
            </a:pPr>
            <a:endParaRPr lang="en-US" altLang="ja-JP" sz="2000" smtClean="0">
              <a:solidFill>
                <a:schemeClr val="tx2"/>
              </a:solidFill>
              <a:ea typeface="ＭＳ Ｐゴシック" charset="-128"/>
            </a:endParaRPr>
          </a:p>
          <a:p>
            <a:pPr eaLnBrk="1" hangingPunct="1">
              <a:buFont typeface="Wingdings" pitchFamily="2" charset="2"/>
              <a:buNone/>
            </a:pPr>
            <a:r>
              <a:rPr lang="en-US" altLang="ja-JP" sz="2000" smtClean="0">
                <a:solidFill>
                  <a:schemeClr val="tx2"/>
                </a:solidFill>
                <a:ea typeface="ＭＳ Ｐゴシック" charset="-128"/>
              </a:rPr>
              <a:t>	He expresses it as follows.  </a:t>
            </a:r>
            <a:r>
              <a:rPr lang="en-US" altLang="ja-JP" sz="2000" b="1" smtClean="0">
                <a:solidFill>
                  <a:schemeClr val="accent1"/>
                </a:solidFill>
                <a:ea typeface="ＭＳ Ｐゴシック" charset="-128"/>
              </a:rPr>
              <a:t>“To be effective, an innovation has to be simple, and it has to be focused.  The greatest praise an innovation can receive is for people to say, ‘This is obvious! Why didn’t I think of it?  It’s so simple!’ By contrast, grandiose ideas for things that will ‘revolutionize an industry’ are unlikely to work.”</a:t>
            </a:r>
            <a:r>
              <a:rPr lang="en-US" altLang="ja-JP" sz="2000" smtClean="0">
                <a:solidFill>
                  <a:schemeClr val="tx2"/>
                </a:solidFill>
                <a:ea typeface="ＭＳ Ｐゴシック" charset="-128"/>
              </a:rPr>
              <a:t> </a:t>
            </a:r>
            <a:endParaRPr lang="en-US" sz="2000" smtClean="0">
              <a:solidFill>
                <a:schemeClr val="tx2"/>
              </a:solidFill>
            </a:endParaRPr>
          </a:p>
        </p:txBody>
      </p:sp>
      <p:sp>
        <p:nvSpPr>
          <p:cNvPr id="4" name="Slide Number Placeholder 5"/>
          <p:cNvSpPr>
            <a:spLocks noGrp="1"/>
          </p:cNvSpPr>
          <p:nvPr>
            <p:ph type="sldNum" sz="quarter" idx="12"/>
          </p:nvPr>
        </p:nvSpPr>
        <p:spPr/>
        <p:txBody>
          <a:bodyPr/>
          <a:lstStyle/>
          <a:p>
            <a:pPr>
              <a:defRPr/>
            </a:pPr>
            <a:fld id="{D2FDAE17-4D7E-4ED0-9FB2-2D41C3493714}" type="slidenum">
              <a:rPr lang="en-US" altLang="en-US"/>
              <a:pPr>
                <a:defRPr/>
              </a:pPr>
              <a:t>7</a:t>
            </a:fld>
            <a:endParaRPr lang="en-US" altLang="en-US"/>
          </a:p>
        </p:txBody>
      </p:sp>
    </p:spTree>
    <p:extLst>
      <p:ext uri="{BB962C8B-B14F-4D97-AF65-F5344CB8AC3E}">
        <p14:creationId xmlns:p14="http://schemas.microsoft.com/office/powerpoint/2010/main" val="884796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smtClean="0"/>
              <a:t>The Practice of Innovation</a:t>
            </a:r>
          </a:p>
        </p:txBody>
      </p:sp>
      <p:sp>
        <p:nvSpPr>
          <p:cNvPr id="18436" name="Rectangle 3"/>
          <p:cNvSpPr>
            <a:spLocks noGrp="1" noChangeArrowheads="1"/>
          </p:cNvSpPr>
          <p:nvPr>
            <p:ph idx="1"/>
          </p:nvPr>
        </p:nvSpPr>
        <p:spPr/>
        <p:txBody>
          <a:bodyPr/>
          <a:lstStyle/>
          <a:p>
            <a:pPr eaLnBrk="1" hangingPunct="1"/>
            <a:r>
              <a:rPr lang="en-US" altLang="ja-JP" sz="2400" smtClean="0">
                <a:solidFill>
                  <a:schemeClr val="tx2"/>
                </a:solidFill>
                <a:ea typeface="ＭＳ Ｐゴシック" charset="-128"/>
              </a:rPr>
              <a:t>The process of systematically anticipating and pro-actively responding to change is very closely aligned with the practice of innovation.  </a:t>
            </a:r>
          </a:p>
          <a:p>
            <a:pPr eaLnBrk="1" hangingPunct="1"/>
            <a:r>
              <a:rPr lang="en-US" altLang="ja-JP" sz="2400" smtClean="0">
                <a:solidFill>
                  <a:schemeClr val="tx2"/>
                </a:solidFill>
                <a:ea typeface="ＭＳ Ｐゴシック" charset="-128"/>
              </a:rPr>
              <a:t>An innovation is more than a brilliant new idea.</a:t>
            </a:r>
          </a:p>
          <a:p>
            <a:pPr eaLnBrk="1" hangingPunct="1"/>
            <a:r>
              <a:rPr lang="en-US" altLang="ja-JP" sz="2400" smtClean="0">
                <a:solidFill>
                  <a:schemeClr val="tx2"/>
                </a:solidFill>
                <a:ea typeface="ＭＳ Ｐゴシック" charset="-128"/>
              </a:rPr>
              <a:t>An innovation is accomplished by creating something new that </a:t>
            </a:r>
            <a:r>
              <a:rPr lang="en-US" altLang="ja-JP" sz="2400" b="1" i="1" smtClean="0">
                <a:solidFill>
                  <a:schemeClr val="tx2"/>
                </a:solidFill>
                <a:ea typeface="ＭＳ Ｐゴシック" charset="-128"/>
              </a:rPr>
              <a:t>also</a:t>
            </a:r>
            <a:r>
              <a:rPr lang="en-US" altLang="ja-JP" sz="2400" smtClean="0">
                <a:solidFill>
                  <a:schemeClr val="tx2"/>
                </a:solidFill>
                <a:ea typeface="ＭＳ Ｐゴシック" charset="-128"/>
              </a:rPr>
              <a:t> proves to be appropriate and useful for some purpose. </a:t>
            </a:r>
          </a:p>
        </p:txBody>
      </p:sp>
      <p:sp>
        <p:nvSpPr>
          <p:cNvPr id="4" name="Slide Number Placeholder 5"/>
          <p:cNvSpPr>
            <a:spLocks noGrp="1"/>
          </p:cNvSpPr>
          <p:nvPr>
            <p:ph type="sldNum" sz="quarter" idx="12"/>
          </p:nvPr>
        </p:nvSpPr>
        <p:spPr/>
        <p:txBody>
          <a:bodyPr/>
          <a:lstStyle/>
          <a:p>
            <a:pPr>
              <a:defRPr/>
            </a:pPr>
            <a:fld id="{38EC6B1A-BA8C-4267-97AD-DB902BAD0702}" type="slidenum">
              <a:rPr lang="en-US" altLang="en-US"/>
              <a:pPr>
                <a:defRPr/>
              </a:pPr>
              <a:t>8</a:t>
            </a:fld>
            <a:endParaRPr lang="en-US" altLang="en-US"/>
          </a:p>
        </p:txBody>
      </p:sp>
    </p:spTree>
    <p:extLst>
      <p:ext uri="{BB962C8B-B14F-4D97-AF65-F5344CB8AC3E}">
        <p14:creationId xmlns:p14="http://schemas.microsoft.com/office/powerpoint/2010/main" val="1713047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smtClean="0"/>
              <a:t>Technology Brokering</a:t>
            </a:r>
          </a:p>
        </p:txBody>
      </p:sp>
      <p:sp>
        <p:nvSpPr>
          <p:cNvPr id="19460" name="Rectangle 3"/>
          <p:cNvSpPr>
            <a:spLocks noGrp="1" noChangeArrowheads="1"/>
          </p:cNvSpPr>
          <p:nvPr>
            <p:ph idx="1"/>
          </p:nvPr>
        </p:nvSpPr>
        <p:spPr>
          <a:xfrm>
            <a:off x="457200" y="1219200"/>
            <a:ext cx="8229600" cy="4530725"/>
          </a:xfrm>
        </p:spPr>
        <p:txBody>
          <a:bodyPr>
            <a:normAutofit/>
          </a:bodyPr>
          <a:lstStyle/>
          <a:p>
            <a:pPr eaLnBrk="1" hangingPunct="1"/>
            <a:r>
              <a:rPr lang="en-US" altLang="ja-JP" sz="2400" smtClean="0">
                <a:solidFill>
                  <a:schemeClr val="tx2"/>
                </a:solidFill>
                <a:ea typeface="ＭＳ Ｐゴシック" charset="-128"/>
              </a:rPr>
              <a:t>Andrew Hargadon explores the idea of innovation as systematic work in his book </a:t>
            </a:r>
            <a:r>
              <a:rPr lang="en-US" altLang="ja-JP" sz="2400" i="1" smtClean="0">
                <a:solidFill>
                  <a:schemeClr val="tx2"/>
                </a:solidFill>
                <a:ea typeface="ＭＳ Ｐゴシック" charset="-128"/>
              </a:rPr>
              <a:t>How Breakthroughs Happen.</a:t>
            </a:r>
            <a:r>
              <a:rPr lang="en-US" altLang="ja-JP" sz="2400" smtClean="0">
                <a:solidFill>
                  <a:schemeClr val="tx2"/>
                </a:solidFill>
                <a:ea typeface="ＭＳ Ｐゴシック" charset="-128"/>
              </a:rPr>
              <a:t> </a:t>
            </a:r>
          </a:p>
          <a:p>
            <a:pPr eaLnBrk="1" hangingPunct="1"/>
            <a:r>
              <a:rPr lang="en-US" altLang="ja-JP" sz="2400" smtClean="0">
                <a:solidFill>
                  <a:schemeClr val="tx2"/>
                </a:solidFill>
                <a:ea typeface="ＭＳ Ｐゴシック" charset="-128"/>
              </a:rPr>
              <a:t>Based on ten years of study into the origins of historic inventions and modern innovations the book’s findings reinforce that </a:t>
            </a:r>
            <a:r>
              <a:rPr lang="en-US" altLang="ja-JP" sz="2400" b="1" smtClean="0">
                <a:solidFill>
                  <a:schemeClr val="accent1"/>
                </a:solidFill>
                <a:ea typeface="ＭＳ Ｐゴシック" charset="-128"/>
              </a:rPr>
              <a:t>innovations do not usually result from flashes of brilliance</a:t>
            </a:r>
            <a:r>
              <a:rPr lang="en-US" altLang="ja-JP" sz="2400" smtClean="0">
                <a:solidFill>
                  <a:schemeClr val="tx2"/>
                </a:solidFill>
                <a:ea typeface="ＭＳ Ｐゴシック" charset="-128"/>
              </a:rPr>
              <a:t>.</a:t>
            </a:r>
          </a:p>
          <a:p>
            <a:pPr eaLnBrk="1" hangingPunct="1"/>
            <a:r>
              <a:rPr lang="en-US" altLang="ja-JP" sz="2400" smtClean="0">
                <a:solidFill>
                  <a:schemeClr val="tx2"/>
                </a:solidFill>
                <a:ea typeface="ＭＳ Ｐゴシック" charset="-128"/>
              </a:rPr>
              <a:t>Instead, innovations are much more likely to come about from the </a:t>
            </a:r>
            <a:r>
              <a:rPr lang="en-US" altLang="ja-JP" sz="2400" b="1" smtClean="0">
                <a:solidFill>
                  <a:schemeClr val="accent1"/>
                </a:solidFill>
                <a:ea typeface="ＭＳ Ｐゴシック" charset="-128"/>
              </a:rPr>
              <a:t>creative combination of ideas, concepts, and products from existing technologies</a:t>
            </a:r>
            <a:r>
              <a:rPr lang="en-US" altLang="ja-JP" sz="2400" smtClean="0">
                <a:solidFill>
                  <a:schemeClr val="tx2"/>
                </a:solidFill>
                <a:ea typeface="ＭＳ Ｐゴシック" charset="-128"/>
              </a:rPr>
              <a:t> in ways that spark new technological initiatives.</a:t>
            </a:r>
          </a:p>
          <a:p>
            <a:pPr eaLnBrk="1" hangingPunct="1"/>
            <a:r>
              <a:rPr lang="en-US" altLang="ja-JP" sz="2400" smtClean="0">
                <a:solidFill>
                  <a:schemeClr val="tx2"/>
                </a:solidFill>
                <a:ea typeface="ＭＳ Ｐゴシック" charset="-128"/>
              </a:rPr>
              <a:t>Hargadon calls this process </a:t>
            </a:r>
            <a:r>
              <a:rPr lang="en-US" altLang="ja-JP" sz="2400" b="1" smtClean="0">
                <a:solidFill>
                  <a:schemeClr val="tx2"/>
                </a:solidFill>
                <a:ea typeface="ＭＳ Ｐゴシック" charset="-128"/>
              </a:rPr>
              <a:t>technology brokering</a:t>
            </a:r>
            <a:r>
              <a:rPr lang="en-US" altLang="ja-JP" sz="2400" smtClean="0">
                <a:solidFill>
                  <a:schemeClr val="tx2"/>
                </a:solidFill>
                <a:ea typeface="ＭＳ Ｐゴシック" charset="-128"/>
              </a:rPr>
              <a:t>.</a:t>
            </a:r>
          </a:p>
        </p:txBody>
      </p:sp>
      <p:sp>
        <p:nvSpPr>
          <p:cNvPr id="4" name="Slide Number Placeholder 5"/>
          <p:cNvSpPr>
            <a:spLocks noGrp="1"/>
          </p:cNvSpPr>
          <p:nvPr>
            <p:ph type="sldNum" sz="quarter" idx="12"/>
          </p:nvPr>
        </p:nvSpPr>
        <p:spPr/>
        <p:txBody>
          <a:bodyPr/>
          <a:lstStyle/>
          <a:p>
            <a:pPr>
              <a:defRPr/>
            </a:pPr>
            <a:fld id="{F51F92E0-DA8D-446B-B166-5EBDFC4F9188}" type="slidenum">
              <a:rPr lang="en-US" altLang="en-US"/>
              <a:pPr>
                <a:defRPr/>
              </a:pPr>
              <a:t>9</a:t>
            </a:fld>
            <a:endParaRPr lang="en-US" altLang="en-US"/>
          </a:p>
        </p:txBody>
      </p:sp>
    </p:spTree>
    <p:extLst>
      <p:ext uri="{BB962C8B-B14F-4D97-AF65-F5344CB8AC3E}">
        <p14:creationId xmlns:p14="http://schemas.microsoft.com/office/powerpoint/2010/main" val="3607990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970</Words>
  <Application>Microsoft Office PowerPoint</Application>
  <PresentationFormat>On-screen Show (4:3)</PresentationFormat>
  <Paragraphs>169</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Strategy and Sustaining and Disruptive Technologies</vt:lpstr>
      <vt:lpstr>What is Strategy?</vt:lpstr>
      <vt:lpstr>Success Requires that IT Be Run as a Business</vt:lpstr>
      <vt:lpstr>Organizational Agility</vt:lpstr>
      <vt:lpstr>Being a Change Leader</vt:lpstr>
      <vt:lpstr>Good to Great</vt:lpstr>
      <vt:lpstr>The Nature of Innovation</vt:lpstr>
      <vt:lpstr>The Practice of Innovation</vt:lpstr>
      <vt:lpstr>Technology Brokering</vt:lpstr>
      <vt:lpstr>Hargadon’s “Rules”</vt:lpstr>
      <vt:lpstr>Hargadon’s “Rules”</vt:lpstr>
      <vt:lpstr>Guiding Principles – Technology</vt:lpstr>
      <vt:lpstr>Guiding Principles</vt:lpstr>
      <vt:lpstr>Group Exercise</vt:lpstr>
      <vt:lpstr>Group Exercise: Case Study of DEC</vt:lpstr>
      <vt:lpstr>Sustaining Technology/Innovation</vt:lpstr>
      <vt:lpstr>Disruptive Technology/Innovation</vt:lpstr>
      <vt:lpstr>Sustaining or Disruptive?</vt:lpstr>
      <vt:lpstr>Market for Disruptive Innovations?</vt:lpstr>
      <vt:lpstr>Markets and Technology Innovations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peggy</dc:creator>
  <cp:lastModifiedBy>peggy</cp:lastModifiedBy>
  <cp:revision>2</cp:revision>
  <dcterms:created xsi:type="dcterms:W3CDTF">2013-04-15T00:21:55Z</dcterms:created>
  <dcterms:modified xsi:type="dcterms:W3CDTF">2013-04-15T00:35:00Z</dcterms:modified>
</cp:coreProperties>
</file>