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58"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22933-6E75-45D9-A120-44E66CDD165A}" type="datetimeFigureOut">
              <a:rPr lang="en-US" smtClean="0"/>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02C5B-4D75-46FF-966F-AB0B4085A56F}" type="slidenum">
              <a:rPr lang="en-US" smtClean="0"/>
              <a:t>‹#›</a:t>
            </a:fld>
            <a:endParaRPr lang="en-US"/>
          </a:p>
        </p:txBody>
      </p:sp>
    </p:spTree>
    <p:extLst>
      <p:ext uri="{BB962C8B-B14F-4D97-AF65-F5344CB8AC3E}">
        <p14:creationId xmlns:p14="http://schemas.microsoft.com/office/powerpoint/2010/main" val="378257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973DBEF-5559-45BA-A7FE-C7D1F4DC41F7}"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F1D9F9E-2544-4A9C-9751-42A46FE918CB}" type="slidenum">
              <a:rPr lang="en-US" sz="1200" smtClean="0">
                <a:latin typeface="Times New Roman" pitchFamily="18" charset="0"/>
              </a:rPr>
              <a:pPr eaLnBrk="1" hangingPunct="1"/>
              <a:t>10</a:t>
            </a:fld>
            <a:endParaRPr 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FDB0671-9217-42E2-8452-76BBD8134AC7}" type="slidenum">
              <a:rPr lang="en-US" sz="1200" smtClean="0">
                <a:latin typeface="Times New Roman" pitchFamily="18" charset="0"/>
              </a:rPr>
              <a:pPr eaLnBrk="1" hangingPunct="1"/>
              <a:t>11</a:t>
            </a:fld>
            <a:endParaRPr 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F241DE9-9CBB-4BEF-BA5C-A43B7D32515C}" type="slidenum">
              <a:rPr lang="en-US" sz="1200" smtClean="0">
                <a:latin typeface="Times New Roman" pitchFamily="18" charset="0"/>
              </a:rPr>
              <a:pPr eaLnBrk="1" hangingPunct="1"/>
              <a:t>12</a:t>
            </a:fld>
            <a:endParaRPr 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50D9268-DBF8-41C3-B5BC-EA0ED90E58AD}" type="slidenum">
              <a:rPr lang="en-US" sz="1200" smtClean="0">
                <a:latin typeface="Times New Roman" pitchFamily="18" charset="0"/>
              </a:rPr>
              <a:pPr eaLnBrk="1" hangingPunct="1"/>
              <a:t>13</a:t>
            </a:fld>
            <a:endParaRPr 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0218F95-B9DD-4ED1-B839-3C126E37E25E}" type="slidenum">
              <a:rPr lang="en-US" sz="1200" smtClean="0">
                <a:latin typeface="Times New Roman" pitchFamily="18" charset="0"/>
              </a:rPr>
              <a:pPr eaLnBrk="1" hangingPunct="1"/>
              <a:t>14</a:t>
            </a:fld>
            <a:endParaRPr 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49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B087B35A-4C41-4CC1-B1FD-AECA7D449A0D}" type="slidenum">
              <a:rPr lang="en-US" sz="1200">
                <a:latin typeface="Times New Roman" pitchFamily="18" charset="0"/>
              </a:rPr>
              <a:pPr algn="r" eaLnBrk="1" hangingPunct="1"/>
              <a:t>15</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70B029-CAB2-4C24-A446-7B6818D2087F}" type="slidenum">
              <a:rPr lang="en-US" sz="1200" smtClean="0">
                <a:latin typeface="Times New Roman" pitchFamily="18" charset="0"/>
              </a:rPr>
              <a:pPr eaLnBrk="1" hangingPunct="1"/>
              <a:t>16</a:t>
            </a:fld>
            <a:endParaRPr 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E1595C1-B8BF-4F45-8EA9-68CDC94B5EA2}" type="slidenum">
              <a:rPr lang="en-US" sz="1200" smtClean="0">
                <a:latin typeface="Times New Roman" pitchFamily="18" charset="0"/>
              </a:rPr>
              <a:pPr eaLnBrk="1" hangingPunct="1"/>
              <a:t>17</a:t>
            </a:fld>
            <a:endParaRPr 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AF20BDE-E36D-4ACA-A76F-BCDFD2686C90}" type="slidenum">
              <a:rPr lang="en-US" sz="1200" smtClean="0">
                <a:latin typeface="Times New Roman" pitchFamily="18" charset="0"/>
              </a:rPr>
              <a:pPr eaLnBrk="1" hangingPunct="1"/>
              <a:t>18</a:t>
            </a:fld>
            <a:endParaRPr 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92E881C-3B1C-4E65-B345-ADE41CE6A145}" type="slidenum">
              <a:rPr lang="en-US" sz="1200" smtClean="0">
                <a:latin typeface="Times New Roman" pitchFamily="18" charset="0"/>
              </a:rPr>
              <a:pPr eaLnBrk="1" hangingPunct="1"/>
              <a:t>19</a:t>
            </a:fld>
            <a:endParaRPr 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D876BDE-BA68-416D-A5BA-CE5EC90D1C49}" type="slidenum">
              <a:rPr lang="en-US" sz="1200" smtClean="0">
                <a:latin typeface="Times New Roman" pitchFamily="18" charset="0"/>
              </a:rPr>
              <a:pPr eaLnBrk="1" hangingPunct="1"/>
              <a:t>2</a:t>
            </a:fld>
            <a:endParaRPr 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4BE7668-2CF7-434E-B754-BC298996D7FA}" type="slidenum">
              <a:rPr lang="en-US" sz="1200" smtClean="0">
                <a:latin typeface="Times New Roman" pitchFamily="18" charset="0"/>
              </a:rPr>
              <a:pPr eaLnBrk="1" hangingPunct="1"/>
              <a:t>20</a:t>
            </a:fld>
            <a:endParaRPr 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B9896AC-2DAA-4577-8CA7-9065AF369657}" type="slidenum">
              <a:rPr lang="en-US" sz="1200" smtClean="0">
                <a:latin typeface="Times New Roman" pitchFamily="18" charset="0"/>
              </a:rPr>
              <a:pPr eaLnBrk="1" hangingPunct="1"/>
              <a:t>21</a:t>
            </a:fld>
            <a:endParaRPr lang="en-US"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E076FE3-12EC-46D8-BD0E-7D6BFCB1F93B}" type="slidenum">
              <a:rPr lang="en-US" sz="1200" smtClean="0">
                <a:latin typeface="Times New Roman" pitchFamily="18" charset="0"/>
              </a:rPr>
              <a:pPr eaLnBrk="1" hangingPunct="1"/>
              <a:t>22</a:t>
            </a:fld>
            <a:endParaRPr lang="en-US" sz="12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FBD18CB-7559-4C25-A2AA-35D89BF36F47}" type="slidenum">
              <a:rPr lang="en-US" sz="1200" smtClean="0">
                <a:latin typeface="Times New Roman" pitchFamily="18" charset="0"/>
              </a:rPr>
              <a:pPr eaLnBrk="1" hangingPunct="1"/>
              <a:t>23</a:t>
            </a:fld>
            <a:endParaRPr lang="en-US" sz="12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90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17517E4D-6B6B-41AE-BA4A-677EA1C66903}" type="slidenum">
              <a:rPr lang="en-US" sz="1200">
                <a:latin typeface="Times New Roman" pitchFamily="18" charset="0"/>
              </a:rPr>
              <a:pPr algn="r" eaLnBrk="1" hangingPunct="1"/>
              <a:t>24</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9114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DDB6232C-2FBA-4B43-8AAC-5921E89DA86D}" type="slidenum">
              <a:rPr lang="en-US" sz="1200">
                <a:latin typeface="Times New Roman" pitchFamily="18" charset="0"/>
              </a:rPr>
              <a:pPr algn="r" eaLnBrk="1" hangingPunct="1"/>
              <a:t>25</a:t>
            </a:fld>
            <a:endParaRPr 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47ABE77-89D5-491E-A6F8-8F2BC3218AC2}" type="slidenum">
              <a:rPr lang="en-US" sz="1200" smtClean="0">
                <a:latin typeface="Times New Roman" pitchFamily="18" charset="0"/>
              </a:rPr>
              <a:pPr eaLnBrk="1" hangingPunct="1"/>
              <a:t>26</a:t>
            </a:fld>
            <a:endParaRPr lang="en-US" sz="12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237E641-0443-4EC1-8DD8-D087438F9153}" type="slidenum">
              <a:rPr lang="en-US" sz="1200" smtClean="0">
                <a:latin typeface="Times New Roman" pitchFamily="18" charset="0"/>
              </a:rPr>
              <a:pPr eaLnBrk="1" hangingPunct="1"/>
              <a:t>27</a:t>
            </a:fld>
            <a:endParaRPr lang="en-US" sz="12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E717A13-CA2D-4B73-9F07-5C368A38DD4A}" type="slidenum">
              <a:rPr lang="en-US" sz="1200" smtClean="0">
                <a:latin typeface="Times New Roman" pitchFamily="18" charset="0"/>
              </a:rPr>
              <a:pPr eaLnBrk="1" hangingPunct="1"/>
              <a:t>28</a:t>
            </a:fld>
            <a:endParaRPr lang="en-US" sz="12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625C61F-B5D0-428A-B4F0-EC84745C8B1B}" type="slidenum">
              <a:rPr lang="en-US" sz="1200" smtClean="0">
                <a:latin typeface="Times New Roman" pitchFamily="18" charset="0"/>
              </a:rPr>
              <a:pPr eaLnBrk="1" hangingPunct="1"/>
              <a:t>29</a:t>
            </a:fld>
            <a:endParaRPr 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96CBFE9-A4DE-4272-8220-2B550DE12FD2}" type="slidenum">
              <a:rPr lang="en-US" sz="1200" smtClean="0">
                <a:latin typeface="Times New Roman" pitchFamily="18" charset="0"/>
              </a:rPr>
              <a:pPr eaLnBrk="1" hangingPunct="1"/>
              <a:t>3</a:t>
            </a:fld>
            <a:endParaRPr lang="en-US" sz="120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2911BFE-9390-487F-BB44-2156139577A5}" type="slidenum">
              <a:rPr lang="en-US" sz="1200" smtClean="0">
                <a:latin typeface="Times New Roman" pitchFamily="18" charset="0"/>
              </a:rPr>
              <a:pPr eaLnBrk="1" hangingPunct="1"/>
              <a:t>30</a:t>
            </a:fld>
            <a:endParaRPr lang="en-US" sz="120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B1B524C-C279-4341-AFC7-1BD9A602FAF8}" type="slidenum">
              <a:rPr lang="en-US" sz="1200" smtClean="0">
                <a:latin typeface="Times New Roman" pitchFamily="18" charset="0"/>
              </a:rPr>
              <a:pPr eaLnBrk="1" hangingPunct="1"/>
              <a:t>31</a:t>
            </a:fld>
            <a:endParaRPr lang="en-US" sz="12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D99284B-51E1-4312-924D-8FC291D8F12E}" type="slidenum">
              <a:rPr lang="en-US" sz="1200" smtClean="0">
                <a:latin typeface="Times New Roman" pitchFamily="18" charset="0"/>
              </a:rPr>
              <a:pPr eaLnBrk="1" hangingPunct="1"/>
              <a:t>32</a:t>
            </a:fld>
            <a:endParaRPr lang="en-US" sz="120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179E16F-B7A3-4AAC-B50F-4861AF8589F1}" type="slidenum">
              <a:rPr lang="en-US" sz="1200" smtClean="0">
                <a:latin typeface="Times New Roman" pitchFamily="18" charset="0"/>
              </a:rPr>
              <a:pPr eaLnBrk="1" hangingPunct="1"/>
              <a:t>33</a:t>
            </a:fld>
            <a:endParaRPr lang="en-US" sz="120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A9E9116-72F8-451D-AAD6-FE8500AEDC27}" type="slidenum">
              <a:rPr lang="en-US" sz="1200" smtClean="0">
                <a:latin typeface="Times New Roman" pitchFamily="18" charset="0"/>
              </a:rPr>
              <a:pPr eaLnBrk="1" hangingPunct="1"/>
              <a:t>34</a:t>
            </a:fld>
            <a:endParaRPr lang="en-US" sz="120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931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31CE884A-469B-42F2-92C9-620F2B2C7BE7}" type="slidenum">
              <a:rPr lang="en-US" sz="1200">
                <a:latin typeface="Times New Roman" pitchFamily="18" charset="0"/>
              </a:rPr>
              <a:pPr algn="r" eaLnBrk="1" hangingPunct="1"/>
              <a:t>35</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9AE1AF3-DD60-4F74-9079-9BD76239F816}" type="slidenum">
              <a:rPr lang="en-US" sz="1200" smtClean="0">
                <a:latin typeface="Times New Roman" pitchFamily="18" charset="0"/>
              </a:rPr>
              <a:pPr eaLnBrk="1" hangingPunct="1"/>
              <a:t>4</a:t>
            </a:fld>
            <a:endParaRPr 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3349ED4-93BC-4BDC-9A22-44C73BBD7C13}" type="slidenum">
              <a:rPr lang="en-US" sz="1200" smtClean="0">
                <a:latin typeface="Times New Roman" pitchFamily="18" charset="0"/>
              </a:rPr>
              <a:pPr eaLnBrk="1" hangingPunct="1"/>
              <a:t>5</a:t>
            </a:fld>
            <a:endParaRPr 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DA70353-8C04-41AE-ABBA-F62AB20414B0}" type="slidenum">
              <a:rPr lang="en-US" sz="1200" smtClean="0">
                <a:latin typeface="Times New Roman" pitchFamily="18" charset="0"/>
              </a:rPr>
              <a:pPr eaLnBrk="1" hangingPunct="1"/>
              <a:t>6</a:t>
            </a:fld>
            <a:endParaRPr 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57BFB1B-E115-4F79-AA2A-E3263B03A884}" type="slidenum">
              <a:rPr lang="en-US" sz="1200" smtClean="0">
                <a:latin typeface="Times New Roman" pitchFamily="18" charset="0"/>
              </a:rPr>
              <a:pPr eaLnBrk="1" hangingPunct="1"/>
              <a:t>7</a:t>
            </a:fld>
            <a:endParaRPr 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2D999BD-1B1E-4A4C-88CF-2DE48B99CFE1}" type="slidenum">
              <a:rPr lang="en-US" sz="1200" smtClean="0">
                <a:latin typeface="Times New Roman" pitchFamily="18" charset="0"/>
              </a:rPr>
              <a:pPr eaLnBrk="1" hangingPunct="1"/>
              <a:t>8</a:t>
            </a:fld>
            <a:endParaRPr 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C915FDA-5374-4DC2-BBF2-63EAAC20C190}" type="slidenum">
              <a:rPr lang="en-US" sz="1200" smtClean="0">
                <a:latin typeface="Times New Roman" pitchFamily="18" charset="0"/>
              </a:rPr>
              <a:pPr eaLnBrk="1" hangingPunct="1"/>
              <a:t>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43695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75508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89617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97698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50235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381204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48385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60913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188083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12691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11/8/2012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72701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C699CB88-5E1A-4FAC-892A-60949ACB1F6F}" type="datetimeFigureOut">
              <a:rPr lang="en-US" smtClean="0"/>
              <a:pPr eaLnBrk="1" latinLnBrk="0" hangingPunct="1"/>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kumimoji="0" lang="en-US" smtClean="0"/>
              <a:pPr eaLnBrk="1" latinLnBrk="0" hangingPunct="1"/>
              <a:t>‹#›</a:t>
            </a:fld>
            <a:endParaRPr kumimoji="0" lang="en-US"/>
          </a:p>
        </p:txBody>
      </p:sp>
    </p:spTree>
    <p:extLst>
      <p:ext uri="{BB962C8B-B14F-4D97-AF65-F5344CB8AC3E}">
        <p14:creationId xmlns:p14="http://schemas.microsoft.com/office/powerpoint/2010/main" val="2303801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14400" y="2667000"/>
            <a:ext cx="7315200" cy="14319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a:effectLst>
                  <a:outerShdw blurRad="38100" dist="38100" dir="2700000" algn="tl">
                    <a:srgbClr val="C0C0C0"/>
                  </a:outerShdw>
                </a:effectLst>
                <a:cs typeface="Times New Roman" charset="0"/>
              </a:rPr>
              <a:t>Building Information Systems</a:t>
            </a:r>
            <a:endParaRPr lang="en-US" sz="4400" b="1">
              <a:effectLst>
                <a:outerShdw blurRad="38100" dist="38100" dir="2700000" algn="tl">
                  <a:srgbClr val="C0C0C0"/>
                </a:outerShdw>
              </a:effectLst>
            </a:endParaRPr>
          </a:p>
        </p:txBody>
      </p:sp>
    </p:spTree>
    <p:extLst>
      <p:ext uri="{BB962C8B-B14F-4D97-AF65-F5344CB8AC3E}">
        <p14:creationId xmlns:p14="http://schemas.microsoft.com/office/powerpoint/2010/main" val="3285004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0" name="Rectangle 16"/>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Traditional Systems Development Lifecycle</a:t>
            </a:r>
          </a:p>
        </p:txBody>
      </p:sp>
      <p:sp>
        <p:nvSpPr>
          <p:cNvPr id="17411"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
        <p:nvSpPr>
          <p:cNvPr id="103443" name="Rectangle 19"/>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buFontTx/>
              <a:buChar char="•"/>
              <a:defRPr/>
            </a:pPr>
            <a:r>
              <a:rPr lang="en-US" b="1">
                <a:cs typeface="Times New Roman" charset="0"/>
              </a:rPr>
              <a:t>Oldest method for building information systems</a:t>
            </a:r>
            <a:endParaRPr lang="en-US" b="1"/>
          </a:p>
          <a:p>
            <a:pPr marL="342900" indent="-342900">
              <a:spcBef>
                <a:spcPct val="50000"/>
              </a:spcBef>
              <a:buFontTx/>
              <a:buChar char="•"/>
              <a:defRPr/>
            </a:pPr>
            <a:r>
              <a:rPr lang="en-US" b="1">
                <a:cs typeface="Times New Roman" charset="0"/>
              </a:rPr>
              <a:t>Phased approach with formal stages</a:t>
            </a:r>
          </a:p>
          <a:p>
            <a:pPr marL="342900" indent="-342900">
              <a:spcBef>
                <a:spcPct val="50000"/>
              </a:spcBef>
              <a:buFontTx/>
              <a:buChar char="•"/>
              <a:defRPr/>
            </a:pPr>
            <a:r>
              <a:rPr lang="en-US" b="1">
                <a:cs typeface="Times New Roman" charset="0"/>
              </a:rPr>
              <a:t>Waterfall approach</a:t>
            </a:r>
          </a:p>
          <a:p>
            <a:pPr marL="342900" indent="-342900">
              <a:spcBef>
                <a:spcPct val="50000"/>
              </a:spcBef>
              <a:buFontTx/>
              <a:buChar char="•"/>
              <a:defRPr/>
            </a:pPr>
            <a:r>
              <a:rPr lang="en-US" b="1">
                <a:cs typeface="Times New Roman" charset="0"/>
              </a:rPr>
              <a:t>Formal division of labor</a:t>
            </a:r>
          </a:p>
          <a:p>
            <a:pPr marL="342900" indent="-342900">
              <a:spcBef>
                <a:spcPct val="50000"/>
              </a:spcBef>
              <a:buFontTx/>
              <a:buChar char="•"/>
              <a:defRPr/>
            </a:pPr>
            <a:r>
              <a:rPr lang="en-US" b="1">
                <a:cs typeface="Times New Roman" charset="0"/>
              </a:rPr>
              <a:t>Used for building large, complex systems</a:t>
            </a:r>
          </a:p>
          <a:p>
            <a:pPr marL="342900" indent="-342900">
              <a:spcBef>
                <a:spcPct val="50000"/>
              </a:spcBef>
              <a:buFontTx/>
              <a:buChar char="•"/>
              <a:defRPr/>
            </a:pPr>
            <a:r>
              <a:rPr lang="en-US" b="1">
                <a:cs typeface="Times New Roman" charset="0"/>
              </a:rPr>
              <a:t>Time consuming and expensive to use</a:t>
            </a:r>
          </a:p>
          <a:p>
            <a:pPr marL="342900" indent="-342900">
              <a:spcBef>
                <a:spcPct val="50000"/>
              </a:spcBef>
              <a:defRPr/>
            </a:pPr>
            <a:endParaRPr lang="en-US" sz="2000" b="1">
              <a:cs typeface="Times New Roman" charset="0"/>
            </a:endParaRPr>
          </a:p>
        </p:txBody>
      </p:sp>
    </p:spTree>
    <p:extLst>
      <p:ext uri="{BB962C8B-B14F-4D97-AF65-F5344CB8AC3E}">
        <p14:creationId xmlns:p14="http://schemas.microsoft.com/office/powerpoint/2010/main" val="392991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544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11-3</a:t>
            </a:r>
          </a:p>
        </p:txBody>
      </p:sp>
      <p:sp>
        <p:nvSpPr>
          <p:cNvPr id="18435" name="Text Box 3"/>
          <p:cNvSpPr txBox="1">
            <a:spLocks noChangeArrowheads="1"/>
          </p:cNvSpPr>
          <p:nvPr/>
        </p:nvSpPr>
        <p:spPr bwMode="auto">
          <a:xfrm>
            <a:off x="304800" y="2362200"/>
            <a:ext cx="2514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The systems development lifecycle partitions systems development into formal stages, with each stage requiring completion before the next stage can begin.</a:t>
            </a:r>
            <a:endParaRPr lang="en-US" sz="1600"/>
          </a:p>
        </p:txBody>
      </p:sp>
      <p:sp>
        <p:nvSpPr>
          <p:cNvPr id="138244"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The Traditional Systems Development Lifecycle</a:t>
            </a:r>
          </a:p>
        </p:txBody>
      </p:sp>
      <p:sp>
        <p:nvSpPr>
          <p:cNvPr id="18438"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pic>
        <p:nvPicPr>
          <p:cNvPr id="18439" name="Picture 7"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54263"/>
            <a:ext cx="54102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007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8" name="Rectangle 10"/>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Prototyping</a:t>
            </a:r>
          </a:p>
        </p:txBody>
      </p:sp>
      <p:sp>
        <p:nvSpPr>
          <p:cNvPr id="114701" name="Rectangle 13"/>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Preliminary model built rapidly and inexpensively</a:t>
            </a:r>
          </a:p>
          <a:p>
            <a:pPr marL="342900" indent="-342900"/>
            <a:endParaRPr lang="en-US" b="1">
              <a:cs typeface="Times New Roman" pitchFamily="18" charset="0"/>
            </a:endParaRPr>
          </a:p>
          <a:p>
            <a:pPr marL="342900" indent="-342900">
              <a:buFontTx/>
              <a:buChar char="•"/>
            </a:pPr>
            <a:r>
              <a:rPr lang="en-US" b="1">
                <a:cs typeface="Times New Roman" pitchFamily="18" charset="0"/>
              </a:rPr>
              <a:t>Four-step process</a:t>
            </a:r>
          </a:p>
          <a:p>
            <a:pPr marL="742950" lvl="1" indent="-285750">
              <a:spcBef>
                <a:spcPct val="50000"/>
              </a:spcBef>
              <a:buFontTx/>
              <a:buChar char="•"/>
            </a:pPr>
            <a:r>
              <a:rPr lang="en-US" sz="2000" b="1">
                <a:cs typeface="Times New Roman" pitchFamily="18" charset="0"/>
              </a:rPr>
              <a:t>Identify the user’s basic requirements.</a:t>
            </a:r>
          </a:p>
          <a:p>
            <a:pPr marL="742950" lvl="1" indent="-285750">
              <a:spcBef>
                <a:spcPct val="50000"/>
              </a:spcBef>
              <a:buFontTx/>
              <a:buChar char="•"/>
            </a:pPr>
            <a:r>
              <a:rPr lang="en-US" sz="2000" b="1">
                <a:cs typeface="Times New Roman" pitchFamily="18" charset="0"/>
              </a:rPr>
              <a:t>Develop an initial prototype.</a:t>
            </a:r>
          </a:p>
          <a:p>
            <a:pPr marL="742950" lvl="1" indent="-285750">
              <a:spcBef>
                <a:spcPct val="50000"/>
              </a:spcBef>
              <a:buFontTx/>
              <a:buChar char="•"/>
            </a:pPr>
            <a:r>
              <a:rPr lang="en-US" sz="2000" b="1">
                <a:cs typeface="Times New Roman" pitchFamily="18" charset="0"/>
              </a:rPr>
              <a:t>Use the prototype.</a:t>
            </a:r>
          </a:p>
          <a:p>
            <a:pPr marL="742950" lvl="1" indent="-285750">
              <a:spcBef>
                <a:spcPct val="50000"/>
              </a:spcBef>
              <a:buFontTx/>
              <a:buChar char="•"/>
            </a:pPr>
            <a:r>
              <a:rPr lang="en-US" sz="2000" b="1">
                <a:cs typeface="Times New Roman" pitchFamily="18" charset="0"/>
              </a:rPr>
              <a:t>Revise and enhance the prototype.</a:t>
            </a:r>
          </a:p>
          <a:p>
            <a:pPr marL="342900" indent="-342900">
              <a:spcBef>
                <a:spcPct val="50000"/>
              </a:spcBef>
              <a:buFontTx/>
              <a:buChar char="•"/>
            </a:pPr>
            <a:r>
              <a:rPr lang="en-US" b="1">
                <a:cs typeface="Times New Roman" pitchFamily="18" charset="0"/>
              </a:rPr>
              <a:t>Especially useful in designing a user interface</a:t>
            </a:r>
          </a:p>
          <a:p>
            <a:pPr marL="342900" indent="-342900">
              <a:spcBef>
                <a:spcPct val="50000"/>
              </a:spcBef>
            </a:pPr>
            <a:endParaRPr lang="en-US" sz="2000" b="1">
              <a:cs typeface="Times New Roman" pitchFamily="18" charset="0"/>
            </a:endParaRPr>
          </a:p>
        </p:txBody>
      </p:sp>
      <p:sp>
        <p:nvSpPr>
          <p:cNvPr id="19460" name="Text Box 14"/>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Tree>
    <p:extLst>
      <p:ext uri="{BB962C8B-B14F-4D97-AF65-F5344CB8AC3E}">
        <p14:creationId xmlns:p14="http://schemas.microsoft.com/office/powerpoint/2010/main" val="2234634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438400" y="59436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11-4</a:t>
            </a:r>
          </a:p>
        </p:txBody>
      </p:sp>
      <p:sp>
        <p:nvSpPr>
          <p:cNvPr id="20483" name="Text Box 3"/>
          <p:cNvSpPr txBox="1">
            <a:spLocks noChangeArrowheads="1"/>
          </p:cNvSpPr>
          <p:nvPr/>
        </p:nvSpPr>
        <p:spPr bwMode="auto">
          <a:xfrm>
            <a:off x="152400" y="2057400"/>
            <a:ext cx="26670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The process of developing a prototype consists of four steps. Because a prototype can be developed quickly and inexpensively, systems builders can go through several iterations, repeating steps 3 and 4, to refine and enhance the prototype before arriving at the final operational one.</a:t>
            </a:r>
          </a:p>
        </p:txBody>
      </p:sp>
      <p:sp>
        <p:nvSpPr>
          <p:cNvPr id="138244"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a:t>
            </a:r>
            <a:r>
              <a:rPr lang="en-US" b="1" dirty="0">
                <a:solidFill>
                  <a:srgbClr val="9F0F10"/>
                </a:solidFill>
                <a:effectLst>
                  <a:outerShdw blurRad="38100" dist="38100" dir="2700000" algn="tl">
                    <a:srgbClr val="C0C0C0"/>
                  </a:outerShdw>
                </a:effectLst>
                <a:cs typeface="Times New Roman" charset="0"/>
              </a:rPr>
              <a:t>Prototyping Process</a:t>
            </a:r>
            <a:endParaRPr lang="en-US" b="1" dirty="0">
              <a:solidFill>
                <a:srgbClr val="9F0F10"/>
              </a:solidFill>
              <a:effectLst>
                <a:outerShdw blurRad="38100" dist="38100" dir="2700000" algn="tl">
                  <a:srgbClr val="C0C0C0"/>
                </a:outerShdw>
              </a:effectLst>
              <a:cs typeface="Times New Roman" charset="0"/>
            </a:endParaRPr>
          </a:p>
        </p:txBody>
      </p:sp>
      <p:sp>
        <p:nvSpPr>
          <p:cNvPr id="20486"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975" y="2209800"/>
            <a:ext cx="3527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204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End-User Development</a:t>
            </a:r>
          </a:p>
        </p:txBody>
      </p:sp>
      <p:sp>
        <p:nvSpPr>
          <p:cNvPr id="21507"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
        <p:nvSpPr>
          <p:cNvPr id="129032" name="Rectangle 8"/>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End users create simple information systems with little or no assistance from technical specialists.</a:t>
            </a:r>
            <a:endParaRPr lang="en-US" b="1"/>
          </a:p>
          <a:p>
            <a:pPr marL="342900" indent="-342900">
              <a:spcBef>
                <a:spcPct val="50000"/>
              </a:spcBef>
              <a:buFontTx/>
              <a:buChar char="•"/>
            </a:pPr>
            <a:r>
              <a:rPr lang="en-US" b="1">
                <a:cs typeface="Times New Roman" pitchFamily="18" charset="0"/>
              </a:rPr>
              <a:t>Use fourth-generation languages, graphics languages, and PC software tools to access data, create reports, and develop information systems.</a:t>
            </a:r>
          </a:p>
          <a:p>
            <a:pPr marL="342900" indent="-342900">
              <a:spcBef>
                <a:spcPct val="50000"/>
              </a:spcBef>
              <a:buFontTx/>
              <a:buChar char="•"/>
            </a:pPr>
            <a:r>
              <a:rPr lang="en-US" b="1">
                <a:cs typeface="Times New Roman" pitchFamily="18" charset="0"/>
              </a:rPr>
              <a:t>Completed more rapidly than systems developed with conventional tools</a:t>
            </a:r>
          </a:p>
          <a:p>
            <a:pPr marL="342900" indent="-342900">
              <a:spcBef>
                <a:spcPct val="50000"/>
              </a:spcBef>
              <a:buFontTx/>
              <a:buChar char="•"/>
            </a:pPr>
            <a:r>
              <a:rPr lang="en-US" b="1">
                <a:cs typeface="Times New Roman" pitchFamily="18" charset="0"/>
              </a:rPr>
              <a:t>Organizational risks</a:t>
            </a:r>
          </a:p>
          <a:p>
            <a:pPr marL="342900" indent="-342900">
              <a:spcBef>
                <a:spcPct val="50000"/>
              </a:spcBef>
            </a:pPr>
            <a:endParaRPr lang="en-US" b="1">
              <a:cs typeface="Times New Roman" pitchFamily="18" charset="0"/>
            </a:endParaRPr>
          </a:p>
          <a:p>
            <a:pPr marL="342900" indent="-342900">
              <a:spcBef>
                <a:spcPct val="50000"/>
              </a:spcBef>
            </a:pPr>
            <a:endParaRPr lang="en-US" sz="2000" b="1">
              <a:cs typeface="Times New Roman" pitchFamily="18" charset="0"/>
            </a:endParaRPr>
          </a:p>
        </p:txBody>
      </p:sp>
    </p:spTree>
    <p:extLst>
      <p:ext uri="{BB962C8B-B14F-4D97-AF65-F5344CB8AC3E}">
        <p14:creationId xmlns:p14="http://schemas.microsoft.com/office/powerpoint/2010/main" val="2132739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End-User Development</a:t>
            </a:r>
          </a:p>
        </p:txBody>
      </p:sp>
      <p:sp>
        <p:nvSpPr>
          <p:cNvPr id="133125" name="Rectangle 5"/>
          <p:cNvSpPr>
            <a:spLocks noChangeArrowheads="1"/>
          </p:cNvSpPr>
          <p:nvPr/>
        </p:nvSpPr>
        <p:spPr bwMode="auto">
          <a:xfrm>
            <a:off x="457200" y="2209800"/>
            <a:ext cx="8001000" cy="41148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Allows end users to create simple information systems</a:t>
            </a:r>
          </a:p>
          <a:p>
            <a:pPr marL="742950" lvl="1" indent="-285750">
              <a:spcBef>
                <a:spcPct val="50000"/>
              </a:spcBef>
              <a:buFontTx/>
              <a:buChar char="•"/>
            </a:pPr>
            <a:r>
              <a:rPr lang="en-US" sz="2000" b="1">
                <a:cs typeface="Times New Roman" pitchFamily="18" charset="0"/>
              </a:rPr>
              <a:t>Reduces time required to produce a finished application</a:t>
            </a:r>
          </a:p>
          <a:p>
            <a:pPr marL="742950" lvl="1" indent="-285750">
              <a:spcBef>
                <a:spcPct val="50000"/>
              </a:spcBef>
              <a:buFontTx/>
              <a:buChar char="•"/>
            </a:pPr>
            <a:r>
              <a:rPr lang="en-US" sz="2000" b="1">
                <a:cs typeface="Times New Roman" pitchFamily="18" charset="0"/>
              </a:rPr>
              <a:t>Often leads to higher level of user involvement and satisfaction with systems</a:t>
            </a:r>
          </a:p>
          <a:p>
            <a:pPr marL="742950" lvl="1" indent="-285750">
              <a:spcBef>
                <a:spcPct val="50000"/>
              </a:spcBef>
              <a:buFontTx/>
              <a:buChar char="•"/>
            </a:pPr>
            <a:r>
              <a:rPr lang="en-US" sz="2000" b="1">
                <a:cs typeface="Times New Roman" pitchFamily="18" charset="0"/>
              </a:rPr>
              <a:t>Also poses risks because systems are created so quickly, without formal development methodology, testing, documentation</a:t>
            </a:r>
          </a:p>
        </p:txBody>
      </p:sp>
      <p:sp>
        <p:nvSpPr>
          <p:cNvPr id="83972"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Tree>
    <p:extLst>
      <p:ext uri="{BB962C8B-B14F-4D97-AF65-F5344CB8AC3E}">
        <p14:creationId xmlns:p14="http://schemas.microsoft.com/office/powerpoint/2010/main" val="3012528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457200" y="1612900"/>
            <a:ext cx="83058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Purchasing Solutions: Application Software Packages and Outsourcing</a:t>
            </a:r>
          </a:p>
        </p:txBody>
      </p:sp>
      <p:sp>
        <p:nvSpPr>
          <p:cNvPr id="133125" name="Rectangle 5"/>
          <p:cNvSpPr>
            <a:spLocks noChangeArrowheads="1"/>
          </p:cNvSpPr>
          <p:nvPr/>
        </p:nvSpPr>
        <p:spPr bwMode="auto">
          <a:xfrm>
            <a:off x="457200" y="2209800"/>
            <a:ext cx="8001000" cy="41148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buFontTx/>
              <a:buChar char="•"/>
              <a:defRPr/>
            </a:pPr>
            <a:r>
              <a:rPr lang="en-US" b="1">
                <a:cs typeface="Times New Roman" charset="0"/>
              </a:rPr>
              <a:t>Request for Proposal (RFP)</a:t>
            </a:r>
            <a:endParaRPr lang="en-US" b="1"/>
          </a:p>
          <a:p>
            <a:pPr marL="342900" indent="-342900">
              <a:spcBef>
                <a:spcPct val="50000"/>
              </a:spcBef>
              <a:buFontTx/>
              <a:buChar char="•"/>
              <a:defRPr/>
            </a:pPr>
            <a:r>
              <a:rPr lang="en-US" b="1">
                <a:cs typeface="Times New Roman" charset="0"/>
              </a:rPr>
              <a:t>Application software packages</a:t>
            </a:r>
          </a:p>
          <a:p>
            <a:pPr marL="742950" lvl="1" indent="-285750">
              <a:spcBef>
                <a:spcPct val="50000"/>
              </a:spcBef>
              <a:buFontTx/>
              <a:buChar char="•"/>
              <a:defRPr/>
            </a:pPr>
            <a:r>
              <a:rPr lang="en-US" sz="2000" b="1">
                <a:cs typeface="Times New Roman" charset="0"/>
              </a:rPr>
              <a:t>Generalized systems for universal functions with standard processes</a:t>
            </a:r>
          </a:p>
          <a:p>
            <a:pPr marL="742950" lvl="1" indent="-285750">
              <a:spcBef>
                <a:spcPct val="50000"/>
              </a:spcBef>
              <a:buFontTx/>
              <a:buChar char="•"/>
              <a:defRPr/>
            </a:pPr>
            <a:r>
              <a:rPr lang="en-US" sz="2000" b="1">
                <a:cs typeface="Times New Roman" charset="0"/>
              </a:rPr>
              <a:t>Customization</a:t>
            </a:r>
          </a:p>
          <a:p>
            <a:pPr marL="342900" indent="-342900">
              <a:spcBef>
                <a:spcPct val="50000"/>
              </a:spcBef>
              <a:buFontTx/>
              <a:buChar char="•"/>
              <a:defRPr/>
            </a:pPr>
            <a:r>
              <a:rPr lang="en-US" b="1">
                <a:cs typeface="Times New Roman" charset="0"/>
              </a:rPr>
              <a:t>Outsourcing</a:t>
            </a:r>
          </a:p>
          <a:p>
            <a:pPr marL="742950" lvl="1" indent="-285750">
              <a:spcBef>
                <a:spcPct val="50000"/>
              </a:spcBef>
              <a:buFontTx/>
              <a:buChar char="•"/>
              <a:defRPr/>
            </a:pPr>
            <a:r>
              <a:rPr lang="en-US" sz="2000" b="1">
                <a:cs typeface="Times New Roman" charset="0"/>
              </a:rPr>
              <a:t>Application service providers (ASPs)</a:t>
            </a:r>
          </a:p>
          <a:p>
            <a:pPr marL="742950" lvl="1" indent="-285750">
              <a:spcBef>
                <a:spcPct val="50000"/>
              </a:spcBef>
              <a:buFontTx/>
              <a:buChar char="•"/>
              <a:defRPr/>
            </a:pPr>
            <a:r>
              <a:rPr lang="en-US" sz="2000" b="1">
                <a:cs typeface="Times New Roman" charset="0"/>
              </a:rPr>
              <a:t>Offshore outsourcing</a:t>
            </a:r>
          </a:p>
          <a:p>
            <a:pPr marL="342900" indent="-342900">
              <a:spcBef>
                <a:spcPct val="50000"/>
              </a:spcBef>
              <a:defRPr/>
            </a:pPr>
            <a:endParaRPr lang="en-US" sz="2000" b="1">
              <a:cs typeface="Times New Roman" charset="0"/>
            </a:endParaRPr>
          </a:p>
        </p:txBody>
      </p:sp>
      <p:sp>
        <p:nvSpPr>
          <p:cNvPr id="22532"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Tree>
    <p:extLst>
      <p:ext uri="{BB962C8B-B14F-4D97-AF65-F5344CB8AC3E}">
        <p14:creationId xmlns:p14="http://schemas.microsoft.com/office/powerpoint/2010/main" val="1783335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86200" y="60960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11-5</a:t>
            </a:r>
          </a:p>
        </p:txBody>
      </p:sp>
      <p:sp>
        <p:nvSpPr>
          <p:cNvPr id="23555" name="Text Box 3"/>
          <p:cNvSpPr txBox="1">
            <a:spLocks noChangeArrowheads="1"/>
          </p:cNvSpPr>
          <p:nvPr/>
        </p:nvSpPr>
        <p:spPr bwMode="auto">
          <a:xfrm>
            <a:off x="685800" y="5638800"/>
            <a:ext cx="7772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900" b="1"/>
              <a:t>If a firm spends $10 million on offshore outsourcing contracts, that company will actually spend 15.2 percent in extra costs even under the best-case scenario. In the worst-case scenario, where there is a dramatic drop in productivity along with exceptionally high transition and layoff costs, a firm can expect to pay up to 57 percent in extra costs on top of the $10 million outlay for an offshore contract.</a:t>
            </a:r>
          </a:p>
        </p:txBody>
      </p:sp>
      <p:sp>
        <p:nvSpPr>
          <p:cNvPr id="138244"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Total Cost of Offshore Outsourcing</a:t>
            </a:r>
            <a:endParaRPr lang="en-US" b="1" dirty="0">
              <a:solidFill>
                <a:srgbClr val="9F0F10"/>
              </a:solidFill>
              <a:effectLst>
                <a:outerShdw blurRad="38100" dist="38100" dir="2700000" algn="tl">
                  <a:srgbClr val="C0C0C0"/>
                </a:outerShdw>
              </a:effectLst>
              <a:cs typeface="Times New Roman" charset="0"/>
            </a:endParaRPr>
          </a:p>
        </p:txBody>
      </p:sp>
      <p:sp>
        <p:nvSpPr>
          <p:cNvPr id="23558"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36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654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457200" y="1600200"/>
            <a:ext cx="8229600" cy="822325"/>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Interactive Session: Technology</a:t>
            </a:r>
          </a:p>
          <a:p>
            <a:pPr algn="ctr"/>
            <a:r>
              <a:rPr lang="en-US" b="1">
                <a:solidFill>
                  <a:srgbClr val="9F0F10"/>
                </a:solidFill>
                <a:effectLst>
                  <a:outerShdw blurRad="38100" dist="38100" dir="2700000" algn="tl">
                    <a:srgbClr val="C0C0C0"/>
                  </a:outerShdw>
                </a:effectLst>
                <a:cs typeface="Times New Roman" pitchFamily="18" charset="0"/>
              </a:rPr>
              <a:t>Zimbra Zooms Ahead with OneView</a:t>
            </a:r>
          </a:p>
        </p:txBody>
      </p:sp>
      <p:sp>
        <p:nvSpPr>
          <p:cNvPr id="118792" name="Rectangle 8"/>
          <p:cNvSpPr>
            <a:spLocks noChangeArrowheads="1"/>
          </p:cNvSpPr>
          <p:nvPr/>
        </p:nvSpPr>
        <p:spPr bwMode="auto">
          <a:xfrm>
            <a:off x="457200" y="2057400"/>
            <a:ext cx="8001000" cy="41910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Read the Interactive Session and then discuss the following questions:</a:t>
            </a:r>
          </a:p>
          <a:p>
            <a:pPr marL="742950" lvl="1" indent="-285750">
              <a:lnSpc>
                <a:spcPct val="80000"/>
              </a:lnSpc>
              <a:spcBef>
                <a:spcPct val="25000"/>
              </a:spcBef>
              <a:buFontTx/>
              <a:buChar char="•"/>
            </a:pPr>
            <a:r>
              <a:rPr lang="en-US" sz="2000" b="1">
                <a:cs typeface="Times New Roman" pitchFamily="18" charset="0"/>
              </a:rPr>
              <a:t>Describe the steps in Zimbra’s sales process. How well did its old marketing automation system support that process? What problems did it create? What was the business impact of these problems?</a:t>
            </a:r>
          </a:p>
          <a:p>
            <a:pPr marL="742950" lvl="1" indent="-285750">
              <a:lnSpc>
                <a:spcPct val="80000"/>
              </a:lnSpc>
              <a:spcBef>
                <a:spcPct val="25000"/>
              </a:spcBef>
              <a:buFontTx/>
              <a:buChar char="•"/>
            </a:pPr>
            <a:r>
              <a:rPr lang="en-US" sz="2000" b="1">
                <a:cs typeface="Times New Roman" pitchFamily="18" charset="0"/>
              </a:rPr>
              <a:t>List and describe Zimbra’s requirements for a new marketing software package. If you were preparing the RFP for Zimbra’s new system, what questions would you ask?</a:t>
            </a:r>
          </a:p>
          <a:p>
            <a:pPr marL="742950" lvl="1" indent="-285750">
              <a:lnSpc>
                <a:spcPct val="80000"/>
              </a:lnSpc>
              <a:spcBef>
                <a:spcPct val="25000"/>
              </a:spcBef>
              <a:buFontTx/>
              <a:buChar char="•"/>
            </a:pPr>
            <a:r>
              <a:rPr lang="en-US" sz="2000" b="1">
                <a:cs typeface="Times New Roman" pitchFamily="18" charset="0"/>
              </a:rPr>
              <a:t>How did the new marketing system change the way Zimbra ran its business? How successful was it?</a:t>
            </a:r>
          </a:p>
          <a:p>
            <a:pPr marL="342900" indent="-342900">
              <a:spcBef>
                <a:spcPct val="50000"/>
              </a:spcBef>
            </a:pPr>
            <a:endParaRPr lang="en-US" sz="2000" b="1">
              <a:cs typeface="Times New Roman" pitchFamily="18" charset="0"/>
            </a:endParaRPr>
          </a:p>
        </p:txBody>
      </p:sp>
      <p:sp>
        <p:nvSpPr>
          <p:cNvPr id="35844" name="Text Box 11"/>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Tree>
    <p:extLst>
      <p:ext uri="{BB962C8B-B14F-4D97-AF65-F5344CB8AC3E}">
        <p14:creationId xmlns:p14="http://schemas.microsoft.com/office/powerpoint/2010/main" val="773141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6"/>
          <p:cNvSpPr>
            <a:spLocks noChangeArrowheads="1"/>
          </p:cNvSpPr>
          <p:nvPr/>
        </p:nvSpPr>
        <p:spPr bwMode="auto">
          <a:xfrm>
            <a:off x="304800" y="1612900"/>
            <a:ext cx="8534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Rapid Application Development for E-Business</a:t>
            </a:r>
          </a:p>
        </p:txBody>
      </p:sp>
      <p:sp>
        <p:nvSpPr>
          <p:cNvPr id="125962" name="Rectangle 10"/>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buFontTx/>
              <a:buChar char="•"/>
              <a:defRPr/>
            </a:pPr>
            <a:r>
              <a:rPr lang="en-US" b="1">
                <a:cs typeface="Times New Roman" charset="0"/>
              </a:rPr>
              <a:t>Agility and scalability </a:t>
            </a:r>
          </a:p>
          <a:p>
            <a:pPr marL="342900" indent="-342900">
              <a:spcBef>
                <a:spcPct val="50000"/>
              </a:spcBef>
              <a:buFontTx/>
              <a:buChar char="•"/>
              <a:defRPr/>
            </a:pPr>
            <a:r>
              <a:rPr lang="en-US" b="1">
                <a:cs typeface="Times New Roman" charset="0"/>
              </a:rPr>
              <a:t>Rapid application development (RAD)</a:t>
            </a:r>
          </a:p>
          <a:p>
            <a:pPr marL="742950" lvl="1" indent="-285750">
              <a:spcBef>
                <a:spcPct val="25000"/>
              </a:spcBef>
              <a:buFontTx/>
              <a:buChar char="•"/>
              <a:defRPr/>
            </a:pPr>
            <a:r>
              <a:rPr lang="en-US" sz="2200" b="1">
                <a:cs typeface="Times New Roman" charset="0"/>
              </a:rPr>
              <a:t>Creating workable systems in a very short period of time</a:t>
            </a:r>
          </a:p>
          <a:p>
            <a:pPr marL="342900" indent="-342900">
              <a:spcBef>
                <a:spcPct val="50000"/>
              </a:spcBef>
              <a:buFontTx/>
              <a:buChar char="•"/>
              <a:defRPr/>
            </a:pPr>
            <a:r>
              <a:rPr lang="en-US" b="1">
                <a:cs typeface="Times New Roman" charset="0"/>
              </a:rPr>
              <a:t>Joint application design (JAD)</a:t>
            </a:r>
          </a:p>
          <a:p>
            <a:pPr marL="742950" lvl="1" indent="-285750">
              <a:spcBef>
                <a:spcPct val="50000"/>
              </a:spcBef>
              <a:buFontTx/>
              <a:buChar char="•"/>
              <a:defRPr/>
            </a:pPr>
            <a:r>
              <a:rPr lang="en-US" sz="2200" b="1">
                <a:cs typeface="Times New Roman" charset="0"/>
              </a:rPr>
              <a:t>End users and information systems specialists working together on design</a:t>
            </a:r>
          </a:p>
        </p:txBody>
      </p:sp>
      <p:sp>
        <p:nvSpPr>
          <p:cNvPr id="24580" name="Text Box 11"/>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spTree>
    <p:extLst>
      <p:ext uri="{BB962C8B-B14F-4D97-AF65-F5344CB8AC3E}">
        <p14:creationId xmlns:p14="http://schemas.microsoft.com/office/powerpoint/2010/main" val="4183638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886075" y="1066800"/>
            <a:ext cx="326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t>STUDENT OBJECTIVES</a:t>
            </a:r>
          </a:p>
        </p:txBody>
      </p:sp>
      <p:sp>
        <p:nvSpPr>
          <p:cNvPr id="6148" name="Rectangle 7"/>
          <p:cNvSpPr>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FontTx/>
              <a:buChar char="•"/>
            </a:pPr>
            <a:r>
              <a:rPr lang="en-US" b="1"/>
              <a:t>What are the core problem-solving steps for developing new information systems?</a:t>
            </a:r>
          </a:p>
          <a:p>
            <a:pPr marL="342900" indent="-342900">
              <a:spcBef>
                <a:spcPct val="50000"/>
              </a:spcBef>
              <a:buFontTx/>
              <a:buChar char="•"/>
            </a:pPr>
            <a:r>
              <a:rPr lang="en-US" b="1"/>
              <a:t>What are the alternative methods for building information systems?</a:t>
            </a:r>
          </a:p>
          <a:p>
            <a:pPr marL="342900" indent="-342900">
              <a:spcBef>
                <a:spcPct val="50000"/>
              </a:spcBef>
              <a:spcAft>
                <a:spcPct val="25000"/>
              </a:spcAft>
              <a:buFontTx/>
              <a:buChar char="•"/>
            </a:pPr>
            <a:r>
              <a:rPr lang="en-US" b="1"/>
              <a:t>What are the principal methodologies for modeling and designing systems?</a:t>
            </a:r>
          </a:p>
          <a:p>
            <a:pPr marL="342900" indent="-342900">
              <a:spcBef>
                <a:spcPct val="20000"/>
              </a:spcBef>
              <a:buFontTx/>
              <a:buChar char="•"/>
            </a:pPr>
            <a:r>
              <a:rPr lang="en-US" b="1">
                <a:cs typeface="Times New Roman" pitchFamily="18" charset="0"/>
              </a:rPr>
              <a:t>How should information systems projects be selected and evaluated?</a:t>
            </a:r>
            <a:r>
              <a:rPr lang="en-US" b="1"/>
              <a:t> </a:t>
            </a:r>
          </a:p>
          <a:p>
            <a:pPr marL="342900" indent="-342900">
              <a:spcBef>
                <a:spcPct val="50000"/>
              </a:spcBef>
              <a:spcAft>
                <a:spcPct val="25000"/>
              </a:spcAft>
              <a:buFontTx/>
              <a:buChar char="•"/>
            </a:pPr>
            <a:r>
              <a:rPr lang="en-US" b="1"/>
              <a:t>How should information systems projects be managed?</a:t>
            </a:r>
          </a:p>
          <a:p>
            <a:pPr marL="342900" indent="-342900">
              <a:spcBef>
                <a:spcPct val="20000"/>
              </a:spcBef>
              <a:spcAft>
                <a:spcPct val="25000"/>
              </a:spcAft>
              <a:buFontTx/>
              <a:buChar char="•"/>
            </a:pPr>
            <a:endParaRPr lang="en-US" b="1">
              <a:cs typeface="Times New Roman" pitchFamily="18" charset="0"/>
            </a:endParaRPr>
          </a:p>
          <a:p>
            <a:pPr marL="342900" indent="-342900">
              <a:spcBef>
                <a:spcPct val="20000"/>
              </a:spcBef>
              <a:spcAft>
                <a:spcPct val="25000"/>
              </a:spcAft>
            </a:pPr>
            <a:endParaRPr lang="en-US" b="1"/>
          </a:p>
        </p:txBody>
      </p:sp>
    </p:spTree>
    <p:extLst>
      <p:ext uri="{BB962C8B-B14F-4D97-AF65-F5344CB8AC3E}">
        <p14:creationId xmlns:p14="http://schemas.microsoft.com/office/powerpoint/2010/main" val="10176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6" name="Rectangle 8"/>
          <p:cNvSpPr>
            <a:spLocks noChangeArrowheads="1"/>
          </p:cNvSpPr>
          <p:nvPr/>
        </p:nvSpPr>
        <p:spPr bwMode="auto">
          <a:xfrm>
            <a:off x="457200" y="1676400"/>
            <a:ext cx="8001000" cy="40386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spcAft>
                <a:spcPct val="50000"/>
              </a:spcAft>
              <a:buFontTx/>
              <a:buChar char="•"/>
              <a:defRPr/>
            </a:pPr>
            <a:r>
              <a:rPr lang="en-US" b="1">
                <a:cs typeface="Times New Roman" charset="0"/>
              </a:rPr>
              <a:t>Structured methodologies</a:t>
            </a:r>
          </a:p>
          <a:p>
            <a:pPr marL="742950" lvl="1" indent="-285750">
              <a:lnSpc>
                <a:spcPct val="80000"/>
              </a:lnSpc>
              <a:spcAft>
                <a:spcPct val="50000"/>
              </a:spcAft>
              <a:buFontTx/>
              <a:buChar char="•"/>
              <a:defRPr/>
            </a:pPr>
            <a:r>
              <a:rPr lang="en-US" sz="2000" b="1">
                <a:cs typeface="Times New Roman" charset="0"/>
              </a:rPr>
              <a:t>Data flow diagram</a:t>
            </a:r>
          </a:p>
          <a:p>
            <a:pPr marL="742950" lvl="1" indent="-285750">
              <a:lnSpc>
                <a:spcPct val="80000"/>
              </a:lnSpc>
              <a:spcAft>
                <a:spcPct val="50000"/>
              </a:spcAft>
              <a:buFontTx/>
              <a:buChar char="•"/>
              <a:defRPr/>
            </a:pPr>
            <a:r>
              <a:rPr lang="en-US" sz="2000" b="1">
                <a:cs typeface="Times New Roman" charset="0"/>
              </a:rPr>
              <a:t>Process specifications</a:t>
            </a:r>
          </a:p>
          <a:p>
            <a:pPr marL="742950" lvl="1" indent="-285750">
              <a:lnSpc>
                <a:spcPct val="80000"/>
              </a:lnSpc>
              <a:spcAft>
                <a:spcPct val="50000"/>
              </a:spcAft>
              <a:buFontTx/>
              <a:buChar char="•"/>
              <a:defRPr/>
            </a:pPr>
            <a:r>
              <a:rPr lang="en-US" sz="2000" b="1">
                <a:cs typeface="Times New Roman" charset="0"/>
              </a:rPr>
              <a:t>Structure chart</a:t>
            </a:r>
          </a:p>
          <a:p>
            <a:pPr marL="342900" indent="-342900">
              <a:spcAft>
                <a:spcPct val="50000"/>
              </a:spcAft>
              <a:buFontTx/>
              <a:buChar char="•"/>
              <a:defRPr/>
            </a:pPr>
            <a:r>
              <a:rPr lang="en-US" b="1">
                <a:cs typeface="Times New Roman" charset="0"/>
              </a:rPr>
              <a:t>Object-oriented development</a:t>
            </a:r>
          </a:p>
          <a:p>
            <a:pPr marL="742950" lvl="1" indent="-285750">
              <a:lnSpc>
                <a:spcPct val="80000"/>
              </a:lnSpc>
              <a:spcAft>
                <a:spcPct val="50000"/>
              </a:spcAft>
              <a:buFontTx/>
              <a:buChar char="•"/>
              <a:defRPr/>
            </a:pPr>
            <a:r>
              <a:rPr lang="en-US" sz="2000" b="1">
                <a:cs typeface="Times New Roman" charset="0"/>
              </a:rPr>
              <a:t>Based on concepts of class and inheritance</a:t>
            </a:r>
          </a:p>
          <a:p>
            <a:pPr marL="742950" lvl="1" indent="-285750">
              <a:lnSpc>
                <a:spcPct val="80000"/>
              </a:lnSpc>
              <a:spcAft>
                <a:spcPct val="50000"/>
              </a:spcAft>
              <a:buFontTx/>
              <a:buChar char="•"/>
              <a:defRPr/>
            </a:pPr>
            <a:r>
              <a:rPr lang="en-US" sz="2000" b="1">
                <a:cs typeface="Times New Roman" charset="0"/>
              </a:rPr>
              <a:t>Component-based development and Web services</a:t>
            </a:r>
          </a:p>
          <a:p>
            <a:pPr marL="342900" indent="-342900">
              <a:spcAft>
                <a:spcPct val="50000"/>
              </a:spcAft>
              <a:buFontTx/>
              <a:buChar char="•"/>
              <a:defRPr/>
            </a:pPr>
            <a:r>
              <a:rPr lang="en-US" b="1">
                <a:cs typeface="Times New Roman" charset="0"/>
              </a:rPr>
              <a:t>Computer-aided software engineering (CASE)</a:t>
            </a:r>
          </a:p>
          <a:p>
            <a:pPr marL="342900" indent="-342900">
              <a:spcAft>
                <a:spcPct val="50000"/>
              </a:spcAft>
              <a:defRPr/>
            </a:pPr>
            <a:endParaRPr lang="en-US" b="1">
              <a:cs typeface="Times New Roman" charset="0"/>
            </a:endParaRPr>
          </a:p>
          <a:p>
            <a:pPr marL="342900" indent="-342900">
              <a:spcBef>
                <a:spcPct val="50000"/>
              </a:spcBef>
              <a:defRPr/>
            </a:pPr>
            <a:endParaRPr lang="en-US" b="1">
              <a:cs typeface="Times New Roman" charset="0"/>
            </a:endParaRPr>
          </a:p>
        </p:txBody>
      </p:sp>
      <p:sp>
        <p:nvSpPr>
          <p:cNvPr id="25603" name="Text Box 11"/>
          <p:cNvSpPr txBox="1">
            <a:spLocks noChangeArrowheads="1"/>
          </p:cNvSpPr>
          <p:nvPr/>
        </p:nvSpPr>
        <p:spPr bwMode="auto">
          <a:xfrm>
            <a:off x="1600200" y="10668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Modeling and Designing Systems</a:t>
            </a:r>
          </a:p>
        </p:txBody>
      </p:sp>
    </p:spTree>
    <p:extLst>
      <p:ext uri="{BB962C8B-B14F-4D97-AF65-F5344CB8AC3E}">
        <p14:creationId xmlns:p14="http://schemas.microsoft.com/office/powerpoint/2010/main" val="8714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65532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
          <p:cNvSpPr txBox="1">
            <a:spLocks noChangeArrowheads="1"/>
          </p:cNvSpPr>
          <p:nvPr/>
        </p:nvSpPr>
        <p:spPr bwMode="auto">
          <a:xfrm>
            <a:off x="6248400" y="59436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11-6</a:t>
            </a:r>
          </a:p>
        </p:txBody>
      </p:sp>
      <p:sp>
        <p:nvSpPr>
          <p:cNvPr id="26628" name="Text Box 3"/>
          <p:cNvSpPr txBox="1">
            <a:spLocks noChangeArrowheads="1"/>
          </p:cNvSpPr>
          <p:nvPr/>
        </p:nvSpPr>
        <p:spPr bwMode="auto">
          <a:xfrm>
            <a:off x="76200" y="2209800"/>
            <a:ext cx="24384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dirty="0"/>
              <a:t>The system has three processes: Verify availability (1.0), Enroll student (2.0), and Confirm registration (3.0). The name and content of each of the data flows appear adjacent to each arrow. There is one external entity in this system: the student. There are two data stores: the student master file and the course file.</a:t>
            </a:r>
          </a:p>
        </p:txBody>
      </p:sp>
      <p:sp>
        <p:nvSpPr>
          <p:cNvPr id="139268" name="Rectangle 4"/>
          <p:cNvSpPr>
            <a:spLocks noChangeArrowheads="1"/>
          </p:cNvSpPr>
          <p:nvPr/>
        </p:nvSpPr>
        <p:spPr bwMode="auto">
          <a:xfrm>
            <a:off x="685800" y="1612900"/>
            <a:ext cx="7772400" cy="830263"/>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Data Flow Diagram for Mail-in University Registration System</a:t>
            </a:r>
            <a:endParaRPr lang="en-US" b="1" dirty="0">
              <a:solidFill>
                <a:srgbClr val="9F0F10"/>
              </a:solidFill>
              <a:effectLst>
                <a:outerShdw blurRad="38100" dist="38100" dir="2700000" algn="tl">
                  <a:srgbClr val="C0C0C0"/>
                </a:outerShdw>
              </a:effectLst>
              <a:cs typeface="Times New Roman" charset="0"/>
            </a:endParaRPr>
          </a:p>
        </p:txBody>
      </p:sp>
      <p:sp>
        <p:nvSpPr>
          <p:cNvPr id="26631" name="Text Box 7"/>
          <p:cNvSpPr txBox="1">
            <a:spLocks noChangeArrowheads="1"/>
          </p:cNvSpPr>
          <p:nvPr/>
        </p:nvSpPr>
        <p:spPr bwMode="auto">
          <a:xfrm>
            <a:off x="1600200" y="10668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Modeling and Designing Systems</a:t>
            </a:r>
          </a:p>
        </p:txBody>
      </p:sp>
    </p:spTree>
    <p:extLst>
      <p:ext uri="{BB962C8B-B14F-4D97-AF65-F5344CB8AC3E}">
        <p14:creationId xmlns:p14="http://schemas.microsoft.com/office/powerpoint/2010/main" val="3300390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544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11-7</a:t>
            </a:r>
          </a:p>
        </p:txBody>
      </p:sp>
      <p:sp>
        <p:nvSpPr>
          <p:cNvPr id="27651" name="Text Box 3"/>
          <p:cNvSpPr txBox="1">
            <a:spLocks noChangeArrowheads="1"/>
          </p:cNvSpPr>
          <p:nvPr/>
        </p:nvSpPr>
        <p:spPr bwMode="auto">
          <a:xfrm>
            <a:off x="762000" y="5486400"/>
            <a:ext cx="7620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t>This structure chart shows the highest or most abstract level of design for a payroll system, providing an overview of the entire system.</a:t>
            </a:r>
          </a:p>
        </p:txBody>
      </p:sp>
      <p:sp>
        <p:nvSpPr>
          <p:cNvPr id="139268"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High-Level Structure Chart for a Payroll System</a:t>
            </a:r>
            <a:endParaRPr lang="en-US" b="1" dirty="0">
              <a:solidFill>
                <a:srgbClr val="9F0F10"/>
              </a:solidFill>
              <a:effectLst>
                <a:outerShdw blurRad="38100" dist="38100" dir="2700000" algn="tl">
                  <a:srgbClr val="C0C0C0"/>
                </a:outerShdw>
              </a:effectLst>
              <a:cs typeface="Times New Roman" charset="0"/>
            </a:endParaRPr>
          </a:p>
        </p:txBody>
      </p:sp>
      <p:sp>
        <p:nvSpPr>
          <p:cNvPr id="27654" name="Text Box 7"/>
          <p:cNvSpPr txBox="1">
            <a:spLocks noChangeArrowheads="1"/>
          </p:cNvSpPr>
          <p:nvPr/>
        </p:nvSpPr>
        <p:spPr bwMode="auto">
          <a:xfrm>
            <a:off x="1600200" y="10668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Modeling and Designing Systems</a:t>
            </a:r>
          </a:p>
        </p:txBody>
      </p:sp>
      <p:pic>
        <p:nvPicPr>
          <p:cNvPr id="276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32813"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970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544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11-8</a:t>
            </a:r>
          </a:p>
        </p:txBody>
      </p:sp>
      <p:sp>
        <p:nvSpPr>
          <p:cNvPr id="28675" name="Text Box 3"/>
          <p:cNvSpPr txBox="1">
            <a:spLocks noChangeArrowheads="1"/>
          </p:cNvSpPr>
          <p:nvPr/>
        </p:nvSpPr>
        <p:spPr bwMode="auto">
          <a:xfrm>
            <a:off x="76200" y="2133600"/>
            <a:ext cx="2209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This figure illustrates how classes inherit the common features of their superclass.</a:t>
            </a:r>
            <a:endParaRPr lang="en-US" sz="1600"/>
          </a:p>
        </p:txBody>
      </p:sp>
      <p:sp>
        <p:nvSpPr>
          <p:cNvPr id="139268"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Class and Inheritance</a:t>
            </a:r>
          </a:p>
        </p:txBody>
      </p:sp>
      <p:sp>
        <p:nvSpPr>
          <p:cNvPr id="28678" name="Text Box 7"/>
          <p:cNvSpPr txBox="1">
            <a:spLocks noChangeArrowheads="1"/>
          </p:cNvSpPr>
          <p:nvPr/>
        </p:nvSpPr>
        <p:spPr bwMode="auto">
          <a:xfrm>
            <a:off x="1600200" y="10668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Modeling and Designing Systems</a:t>
            </a:r>
          </a:p>
        </p:txBody>
      </p:sp>
      <p:pic>
        <p:nvPicPr>
          <p:cNvPr id="28679" name="Picture 8"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47894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248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Object-Oriented Development</a:t>
            </a:r>
          </a:p>
        </p:txBody>
      </p:sp>
      <p:sp>
        <p:nvSpPr>
          <p:cNvPr id="88067" name="Text Box 3"/>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Modeling and Designing Systems</a:t>
            </a:r>
          </a:p>
        </p:txBody>
      </p:sp>
      <p:sp>
        <p:nvSpPr>
          <p:cNvPr id="142340" name="Rectangle 4"/>
          <p:cNvSpPr>
            <a:spLocks noChangeArrowheads="1"/>
          </p:cNvSpPr>
          <p:nvPr/>
        </p:nvSpPr>
        <p:spPr bwMode="auto">
          <a:xfrm>
            <a:off x="457200" y="1828800"/>
            <a:ext cx="8305800" cy="4495800"/>
          </a:xfrm>
          <a:prstGeom prst="rect">
            <a:avLst/>
          </a:prstGeom>
          <a:noFill/>
          <a:ln w="12700">
            <a:noFill/>
            <a:miter lim="800000"/>
            <a:headEnd/>
            <a:tailEnd/>
          </a:ln>
          <a:effectLst/>
        </p:spPr>
        <p:txBody>
          <a:bodyPr lIns="90488" tIns="0" rIns="90488" bIns="44450"/>
          <a:lstStyle/>
          <a:p>
            <a:pPr marL="342900" indent="-342900">
              <a:spcAft>
                <a:spcPct val="20000"/>
              </a:spcAft>
            </a:pPr>
            <a:endParaRPr lang="en-US" b="1">
              <a:effectLst>
                <a:outerShdw blurRad="38100" dist="38100" dir="2700000" algn="tl">
                  <a:srgbClr val="C0C0C0"/>
                </a:outerShdw>
              </a:effectLst>
              <a:cs typeface="Times New Roman" pitchFamily="18" charset="0"/>
            </a:endParaRPr>
          </a:p>
          <a:p>
            <a:pPr marL="342900" indent="-342900">
              <a:spcAft>
                <a:spcPct val="20000"/>
              </a:spcAft>
              <a:buFontTx/>
              <a:buChar char="•"/>
            </a:pPr>
            <a:r>
              <a:rPr lang="en-US" b="1">
                <a:cs typeface="Times New Roman" pitchFamily="18" charset="0"/>
              </a:rPr>
              <a:t>Uses the object as the basic unit of systems analysis and design</a:t>
            </a:r>
          </a:p>
          <a:p>
            <a:pPr marL="742950" lvl="1" indent="-285750">
              <a:spcAft>
                <a:spcPct val="20000"/>
              </a:spcAft>
              <a:buFontTx/>
              <a:buChar char="•"/>
            </a:pPr>
            <a:r>
              <a:rPr lang="en-US" sz="2000" b="1">
                <a:cs typeface="Times New Roman" pitchFamily="18" charset="0"/>
              </a:rPr>
              <a:t>Class</a:t>
            </a:r>
          </a:p>
          <a:p>
            <a:pPr marL="742950" lvl="1" indent="-285750">
              <a:spcAft>
                <a:spcPct val="20000"/>
              </a:spcAft>
              <a:buFontTx/>
              <a:buChar char="•"/>
            </a:pPr>
            <a:r>
              <a:rPr lang="en-US" sz="2000" b="1">
                <a:cs typeface="Times New Roman" pitchFamily="18" charset="0"/>
              </a:rPr>
              <a:t>Inheritance</a:t>
            </a:r>
          </a:p>
          <a:p>
            <a:pPr marL="342900" indent="-342900">
              <a:spcAft>
                <a:spcPct val="20000"/>
              </a:spcAft>
              <a:buFontTx/>
              <a:buChar char="•"/>
            </a:pPr>
            <a:r>
              <a:rPr lang="en-US" b="1">
                <a:cs typeface="Times New Roman" pitchFamily="18" charset="0"/>
              </a:rPr>
              <a:t>More iterative and incremental than traditional structured development</a:t>
            </a:r>
          </a:p>
          <a:p>
            <a:pPr marL="342900" indent="-342900">
              <a:spcAft>
                <a:spcPct val="20000"/>
              </a:spcAft>
              <a:buFontTx/>
              <a:buChar char="•"/>
            </a:pPr>
            <a:r>
              <a:rPr lang="en-US" b="1">
                <a:cs typeface="Times New Roman" pitchFamily="18" charset="0"/>
              </a:rPr>
              <a:t>Component-based development</a:t>
            </a:r>
          </a:p>
          <a:p>
            <a:pPr marL="742950" lvl="1" indent="-285750">
              <a:spcAft>
                <a:spcPct val="20000"/>
              </a:spcAft>
              <a:buFontTx/>
              <a:buChar char="•"/>
            </a:pPr>
            <a:r>
              <a:rPr lang="en-US" sz="2000" b="1">
                <a:cs typeface="Times New Roman" pitchFamily="18" charset="0"/>
              </a:rPr>
              <a:t>Groups of objects assembled into software components</a:t>
            </a:r>
          </a:p>
          <a:p>
            <a:pPr marL="742950" lvl="1" indent="-285750">
              <a:spcAft>
                <a:spcPct val="20000"/>
              </a:spcAft>
              <a:buFontTx/>
              <a:buChar char="•"/>
            </a:pPr>
            <a:r>
              <a:rPr lang="en-US" sz="2000" b="1">
                <a:cs typeface="Times New Roman" pitchFamily="18" charset="0"/>
              </a:rPr>
              <a:t>Used to create e-commerce applications</a:t>
            </a:r>
          </a:p>
          <a:p>
            <a:pPr marL="742950" lvl="1" indent="-285750">
              <a:buFontTx/>
              <a:buChar char="•"/>
            </a:pPr>
            <a:endParaRPr lang="en-US" sz="2000" b="1">
              <a:cs typeface="Times New Roman" pitchFamily="18" charset="0"/>
            </a:endParaRPr>
          </a:p>
        </p:txBody>
      </p:sp>
    </p:spTree>
    <p:extLst>
      <p:ext uri="{BB962C8B-B14F-4D97-AF65-F5344CB8AC3E}">
        <p14:creationId xmlns:p14="http://schemas.microsoft.com/office/powerpoint/2010/main" val="288238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Computer-Aided Software Engineering (CASE)</a:t>
            </a:r>
          </a:p>
        </p:txBody>
      </p:sp>
      <p:sp>
        <p:nvSpPr>
          <p:cNvPr id="90115" name="Text Box 3"/>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Modeling and Designing Systems</a:t>
            </a:r>
          </a:p>
        </p:txBody>
      </p:sp>
      <p:sp>
        <p:nvSpPr>
          <p:cNvPr id="142340" name="Rectangle 4"/>
          <p:cNvSpPr>
            <a:spLocks noChangeArrowheads="1"/>
          </p:cNvSpPr>
          <p:nvPr/>
        </p:nvSpPr>
        <p:spPr bwMode="auto">
          <a:xfrm>
            <a:off x="457200" y="1828800"/>
            <a:ext cx="8305800" cy="4495800"/>
          </a:xfrm>
          <a:prstGeom prst="rect">
            <a:avLst/>
          </a:prstGeom>
          <a:noFill/>
          <a:ln w="12700">
            <a:noFill/>
            <a:miter lim="800000"/>
            <a:headEnd/>
            <a:tailEnd/>
          </a:ln>
          <a:effectLst/>
        </p:spPr>
        <p:txBody>
          <a:bodyPr lIns="90488" tIns="0" rIns="90488" bIns="44450"/>
          <a:lstStyle/>
          <a:p>
            <a:pPr marL="342900" indent="-342900">
              <a:spcAft>
                <a:spcPct val="20000"/>
              </a:spcAft>
            </a:pPr>
            <a:endParaRPr lang="en-US" b="1">
              <a:effectLst>
                <a:outerShdw blurRad="38100" dist="38100" dir="2700000" algn="tl">
                  <a:srgbClr val="C0C0C0"/>
                </a:outerShdw>
              </a:effectLst>
              <a:cs typeface="Times New Roman" pitchFamily="18" charset="0"/>
            </a:endParaRPr>
          </a:p>
          <a:p>
            <a:pPr marL="342900" indent="-342900">
              <a:spcAft>
                <a:spcPct val="20000"/>
              </a:spcAft>
              <a:buFontTx/>
              <a:buChar char="•"/>
            </a:pPr>
            <a:r>
              <a:rPr lang="en-US" b="1">
                <a:cs typeface="Times New Roman" pitchFamily="18" charset="0"/>
              </a:rPr>
              <a:t>Provides software tools to automate the previously described methodologies</a:t>
            </a:r>
          </a:p>
          <a:p>
            <a:pPr marL="742950" lvl="1" indent="-285750">
              <a:spcAft>
                <a:spcPct val="20000"/>
              </a:spcAft>
              <a:buFontTx/>
              <a:buChar char="•"/>
            </a:pPr>
            <a:r>
              <a:rPr lang="en-US" sz="2000" b="1">
                <a:cs typeface="Times New Roman" pitchFamily="18" charset="0"/>
              </a:rPr>
              <a:t>Reduces repetitive work in systems development</a:t>
            </a:r>
          </a:p>
          <a:p>
            <a:pPr marL="342900" indent="-342900">
              <a:spcAft>
                <a:spcPct val="20000"/>
              </a:spcAft>
              <a:buFontTx/>
              <a:buChar char="•"/>
            </a:pPr>
            <a:endParaRPr lang="en-US" b="1">
              <a:cs typeface="Times New Roman" pitchFamily="18" charset="0"/>
            </a:endParaRPr>
          </a:p>
          <a:p>
            <a:pPr marL="342900" indent="-342900">
              <a:spcAft>
                <a:spcPct val="20000"/>
              </a:spcAft>
              <a:buFontTx/>
              <a:buChar char="•"/>
            </a:pPr>
            <a:r>
              <a:rPr lang="en-US" b="1">
                <a:cs typeface="Times New Roman" pitchFamily="18" charset="0"/>
              </a:rPr>
              <a:t>CASE tools facilitate clear documentation and coordination of team development efforts</a:t>
            </a:r>
          </a:p>
          <a:p>
            <a:pPr marL="742950" lvl="1" indent="-285750">
              <a:buFontTx/>
              <a:buChar char="•"/>
            </a:pPr>
            <a:r>
              <a:rPr lang="en-US" sz="2000" b="1">
                <a:cs typeface="Times New Roman" pitchFamily="18" charset="0"/>
              </a:rPr>
              <a:t>Modest productivity benefits if tools are used correctly</a:t>
            </a:r>
          </a:p>
        </p:txBody>
      </p:sp>
    </p:spTree>
    <p:extLst>
      <p:ext uri="{BB962C8B-B14F-4D97-AF65-F5344CB8AC3E}">
        <p14:creationId xmlns:p14="http://schemas.microsoft.com/office/powerpoint/2010/main" val="3480414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Project Management Objectives</a:t>
            </a:r>
          </a:p>
        </p:txBody>
      </p:sp>
      <p:sp>
        <p:nvSpPr>
          <p:cNvPr id="29699" name="Text Box 3"/>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sp>
        <p:nvSpPr>
          <p:cNvPr id="142340" name="Rectangle 4"/>
          <p:cNvSpPr>
            <a:spLocks noChangeArrowheads="1"/>
          </p:cNvSpPr>
          <p:nvPr/>
        </p:nvSpPr>
        <p:spPr bwMode="auto">
          <a:xfrm>
            <a:off x="457200" y="1524000"/>
            <a:ext cx="8305800" cy="4800600"/>
          </a:xfrm>
          <a:prstGeom prst="rect">
            <a:avLst/>
          </a:prstGeom>
          <a:noFill/>
          <a:ln w="12700">
            <a:noFill/>
            <a:miter lim="800000"/>
            <a:headEnd/>
            <a:tailEnd/>
          </a:ln>
          <a:effectLst/>
        </p:spPr>
        <p:txBody>
          <a:bodyPr lIns="90488" tIns="0" rIns="90488" bIns="44450"/>
          <a:lstStyle/>
          <a:p>
            <a:pPr marL="342900" indent="-342900">
              <a:spcAft>
                <a:spcPct val="20000"/>
              </a:spcAft>
              <a:defRPr/>
            </a:pPr>
            <a:endParaRPr lang="en-US" b="1">
              <a:effectLst>
                <a:outerShdw blurRad="38100" dist="38100" dir="2700000" algn="tl">
                  <a:srgbClr val="C0C0C0"/>
                </a:outerShdw>
              </a:effectLst>
              <a:cs typeface="Times New Roman" charset="0"/>
            </a:endParaRPr>
          </a:p>
          <a:p>
            <a:pPr marL="342900" indent="-342900">
              <a:spcAft>
                <a:spcPct val="20000"/>
              </a:spcAft>
              <a:buFontTx/>
              <a:buChar char="•"/>
              <a:defRPr/>
            </a:pPr>
            <a:r>
              <a:rPr lang="en-US" b="1">
                <a:cs typeface="Times New Roman" charset="0"/>
              </a:rPr>
              <a:t>Project</a:t>
            </a:r>
          </a:p>
          <a:p>
            <a:pPr marL="742950" lvl="1" indent="-285750">
              <a:spcAft>
                <a:spcPct val="20000"/>
              </a:spcAft>
              <a:buFontTx/>
              <a:buChar char="•"/>
              <a:defRPr/>
            </a:pPr>
            <a:r>
              <a:rPr lang="en-US" sz="2000" b="1">
                <a:cs typeface="Times New Roman" charset="0"/>
              </a:rPr>
              <a:t>Planned series of related activities for achieving a specific business objective</a:t>
            </a:r>
          </a:p>
          <a:p>
            <a:pPr marL="342900" indent="-342900">
              <a:spcAft>
                <a:spcPct val="20000"/>
              </a:spcAft>
              <a:buFontTx/>
              <a:buChar char="•"/>
              <a:defRPr/>
            </a:pPr>
            <a:r>
              <a:rPr lang="en-US" b="1">
                <a:cs typeface="Times New Roman" charset="0"/>
              </a:rPr>
              <a:t>Project Management</a:t>
            </a:r>
          </a:p>
          <a:p>
            <a:pPr marL="742950" lvl="1" indent="-285750">
              <a:spcAft>
                <a:spcPct val="20000"/>
              </a:spcAft>
              <a:buFontTx/>
              <a:buChar char="•"/>
              <a:defRPr/>
            </a:pPr>
            <a:r>
              <a:rPr lang="en-US" sz="2000" b="1">
                <a:cs typeface="Times New Roman" charset="0"/>
              </a:rPr>
              <a:t>Application of knowledge, skills, tools, and techniques to achieve targets within specified budget and time constraints</a:t>
            </a:r>
          </a:p>
          <a:p>
            <a:pPr marL="342900" indent="-342900">
              <a:spcAft>
                <a:spcPct val="20000"/>
              </a:spcAft>
              <a:buFontTx/>
              <a:buChar char="•"/>
              <a:defRPr/>
            </a:pPr>
            <a:r>
              <a:rPr lang="en-US" b="1"/>
              <a:t>Scope</a:t>
            </a:r>
          </a:p>
          <a:p>
            <a:pPr marL="342900" indent="-342900">
              <a:spcAft>
                <a:spcPct val="20000"/>
              </a:spcAft>
              <a:buFontTx/>
              <a:buChar char="•"/>
              <a:defRPr/>
            </a:pPr>
            <a:r>
              <a:rPr lang="en-US" b="1"/>
              <a:t>Time</a:t>
            </a:r>
          </a:p>
          <a:p>
            <a:pPr marL="342900" indent="-342900">
              <a:spcAft>
                <a:spcPct val="20000"/>
              </a:spcAft>
              <a:buFontTx/>
              <a:buChar char="•"/>
              <a:defRPr/>
            </a:pPr>
            <a:r>
              <a:rPr lang="en-US" b="1"/>
              <a:t>Cost</a:t>
            </a:r>
          </a:p>
          <a:p>
            <a:pPr marL="342900" indent="-342900">
              <a:spcAft>
                <a:spcPct val="20000"/>
              </a:spcAft>
              <a:buFontTx/>
              <a:buChar char="•"/>
              <a:defRPr/>
            </a:pPr>
            <a:r>
              <a:rPr lang="en-US" b="1"/>
              <a:t>Quality</a:t>
            </a:r>
          </a:p>
          <a:p>
            <a:pPr marL="342900" indent="-342900">
              <a:spcAft>
                <a:spcPct val="20000"/>
              </a:spcAft>
              <a:buFontTx/>
              <a:buChar char="•"/>
              <a:defRPr/>
            </a:pPr>
            <a:r>
              <a:rPr lang="en-US" b="1"/>
              <a:t>Risk</a:t>
            </a:r>
            <a:endParaRPr lang="en-US" sz="2000" b="1">
              <a:cs typeface="Times New Roman" charset="0"/>
            </a:endParaRPr>
          </a:p>
          <a:p>
            <a:pPr marL="742950" lvl="1" indent="-285750">
              <a:buFontTx/>
              <a:buChar char="•"/>
              <a:defRPr/>
            </a:pPr>
            <a:endParaRPr lang="en-US" sz="2000" b="1">
              <a:cs typeface="Times New Roman" charset="0"/>
            </a:endParaRPr>
          </a:p>
          <a:p>
            <a:pPr marL="742950" lvl="1" indent="-285750">
              <a:buFontTx/>
              <a:buChar char="•"/>
              <a:defRPr/>
            </a:pPr>
            <a:endParaRPr lang="en-US" b="1">
              <a:cs typeface="Times New Roman" charset="0"/>
            </a:endParaRPr>
          </a:p>
        </p:txBody>
      </p:sp>
    </p:spTree>
    <p:extLst>
      <p:ext uri="{BB962C8B-B14F-4D97-AF65-F5344CB8AC3E}">
        <p14:creationId xmlns:p14="http://schemas.microsoft.com/office/powerpoint/2010/main" val="2506970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2" name="Rectangle 16"/>
          <p:cNvSpPr>
            <a:spLocks noChangeArrowheads="1"/>
          </p:cNvSpPr>
          <p:nvPr/>
        </p:nvSpPr>
        <p:spPr bwMode="auto">
          <a:xfrm>
            <a:off x="457200" y="1612900"/>
            <a:ext cx="8153400" cy="118745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Interactive Session: People</a:t>
            </a:r>
          </a:p>
          <a:p>
            <a:pPr algn="ctr"/>
            <a:r>
              <a:rPr lang="en-US" b="1">
                <a:solidFill>
                  <a:srgbClr val="9F0F10"/>
                </a:solidFill>
                <a:effectLst>
                  <a:outerShdw blurRad="38100" dist="38100" dir="2700000" algn="tl">
                    <a:srgbClr val="C0C0C0"/>
                  </a:outerShdw>
                </a:effectLst>
                <a:cs typeface="Times New Roman" pitchFamily="18" charset="0"/>
              </a:rPr>
              <a:t>Kaiser Permanente Botches Its Kidney Transplant Center Project</a:t>
            </a:r>
          </a:p>
        </p:txBody>
      </p:sp>
      <p:sp>
        <p:nvSpPr>
          <p:cNvPr id="106515" name="Rectangle 19"/>
          <p:cNvSpPr>
            <a:spLocks noChangeArrowheads="1"/>
          </p:cNvSpPr>
          <p:nvPr/>
        </p:nvSpPr>
        <p:spPr bwMode="auto">
          <a:xfrm>
            <a:off x="533400" y="2362200"/>
            <a:ext cx="8153400" cy="3886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Read the Interactive Session and then discuss the following questions:</a:t>
            </a:r>
            <a:endParaRPr lang="en-US" b="1"/>
          </a:p>
          <a:p>
            <a:pPr marL="742950" lvl="1" indent="-285750">
              <a:spcBef>
                <a:spcPct val="50000"/>
              </a:spcBef>
              <a:buFontTx/>
              <a:buChar char="•"/>
            </a:pPr>
            <a:r>
              <a:rPr lang="en-US" sz="1800" b="1">
                <a:cs typeface="Times New Roman" pitchFamily="18" charset="0"/>
              </a:rPr>
              <a:t>Classify and describe the problems Kaiser faced in setting up the transplant center. What was the role of information systems and information management in these problems?</a:t>
            </a:r>
          </a:p>
          <a:p>
            <a:pPr marL="742950" lvl="1" indent="-285750">
              <a:spcBef>
                <a:spcPct val="50000"/>
              </a:spcBef>
              <a:buFontTx/>
              <a:buChar char="•"/>
            </a:pPr>
            <a:r>
              <a:rPr lang="en-US" sz="1800" b="1">
                <a:cs typeface="Times New Roman" pitchFamily="18" charset="0"/>
              </a:rPr>
              <a:t>What were the people, organization, and technology factors responsible for those problems?</a:t>
            </a:r>
          </a:p>
          <a:p>
            <a:pPr marL="742950" lvl="1" indent="-285750">
              <a:spcBef>
                <a:spcPct val="50000"/>
              </a:spcBef>
              <a:buFontTx/>
              <a:buChar char="•"/>
            </a:pPr>
            <a:r>
              <a:rPr lang="en-US" sz="1800" b="1">
                <a:cs typeface="Times New Roman" pitchFamily="18" charset="0"/>
              </a:rPr>
              <a:t>What steps would you have taken to increase the project’s chances for success?</a:t>
            </a:r>
          </a:p>
          <a:p>
            <a:pPr marL="742950" lvl="1" indent="-285750">
              <a:spcBef>
                <a:spcPct val="50000"/>
              </a:spcBef>
              <a:buFontTx/>
              <a:buChar char="•"/>
            </a:pPr>
            <a:r>
              <a:rPr lang="en-US" sz="1800" b="1">
                <a:cs typeface="Times New Roman" pitchFamily="18" charset="0"/>
              </a:rPr>
              <a:t>Were there any ethical problems created by this failed project? Explain your answer.</a:t>
            </a:r>
          </a:p>
          <a:p>
            <a:pPr marL="342900" indent="-342900">
              <a:spcBef>
                <a:spcPct val="50000"/>
              </a:spcBef>
            </a:pPr>
            <a:endParaRPr lang="en-US" sz="2000" b="1">
              <a:cs typeface="Times New Roman" pitchFamily="18" charset="0"/>
            </a:endParaRPr>
          </a:p>
        </p:txBody>
      </p:sp>
      <p:sp>
        <p:nvSpPr>
          <p:cNvPr id="34820" name="Text Box 20"/>
          <p:cNvSpPr txBox="1">
            <a:spLocks noChangeArrowheads="1"/>
          </p:cNvSpPr>
          <p:nvPr/>
        </p:nvSpPr>
        <p:spPr bwMode="auto">
          <a:xfrm>
            <a:off x="14478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Understanding the Business Value of Systems and Managing Change</a:t>
            </a:r>
          </a:p>
        </p:txBody>
      </p:sp>
    </p:spTree>
    <p:extLst>
      <p:ext uri="{BB962C8B-B14F-4D97-AF65-F5344CB8AC3E}">
        <p14:creationId xmlns:p14="http://schemas.microsoft.com/office/powerpoint/2010/main" val="4007592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ChangeArrowheads="1"/>
          </p:cNvSpPr>
          <p:nvPr/>
        </p:nvSpPr>
        <p:spPr bwMode="auto">
          <a:xfrm>
            <a:off x="685800" y="1612900"/>
            <a:ext cx="77724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Selecting Projects:</a:t>
            </a:r>
          </a:p>
          <a:p>
            <a:pPr algn="ctr">
              <a:defRPr/>
            </a:pPr>
            <a:r>
              <a:rPr lang="en-US" b="1">
                <a:solidFill>
                  <a:srgbClr val="9F0F10"/>
                </a:solidFill>
                <a:effectLst>
                  <a:outerShdw blurRad="38100" dist="38100" dir="2700000" algn="tl">
                    <a:srgbClr val="C0C0C0"/>
                  </a:outerShdw>
                </a:effectLst>
                <a:cs typeface="Times New Roman" charset="0"/>
              </a:rPr>
              <a:t>Making the Business Case for a New System</a:t>
            </a:r>
          </a:p>
        </p:txBody>
      </p:sp>
      <p:sp>
        <p:nvSpPr>
          <p:cNvPr id="30723" name="Text Box 7"/>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sp>
        <p:nvSpPr>
          <p:cNvPr id="124937" name="Rectangle 9"/>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buFontTx/>
              <a:buChar char="•"/>
              <a:defRPr/>
            </a:pPr>
            <a:r>
              <a:rPr lang="en-US" b="1">
                <a:cs typeface="Times New Roman" charset="0"/>
              </a:rPr>
              <a:t>Determining project costs and benefits</a:t>
            </a:r>
          </a:p>
          <a:p>
            <a:pPr marL="742950" lvl="1" indent="-285750">
              <a:lnSpc>
                <a:spcPct val="120000"/>
              </a:lnSpc>
              <a:buFontTx/>
              <a:buChar char="•"/>
              <a:defRPr/>
            </a:pPr>
            <a:r>
              <a:rPr lang="en-US" sz="2200" b="1">
                <a:cs typeface="Times New Roman" charset="0"/>
              </a:rPr>
              <a:t>Tangible benefits</a:t>
            </a:r>
          </a:p>
          <a:p>
            <a:pPr marL="742950" lvl="1" indent="-285750">
              <a:lnSpc>
                <a:spcPct val="120000"/>
              </a:lnSpc>
              <a:buFontTx/>
              <a:buChar char="•"/>
              <a:defRPr/>
            </a:pPr>
            <a:r>
              <a:rPr lang="en-US" sz="2200" b="1">
                <a:cs typeface="Times New Roman" charset="0"/>
              </a:rPr>
              <a:t>Intangible benefits</a:t>
            </a:r>
          </a:p>
          <a:p>
            <a:pPr marL="742950" lvl="1" indent="-285750">
              <a:lnSpc>
                <a:spcPct val="120000"/>
              </a:lnSpc>
              <a:buFontTx/>
              <a:buChar char="•"/>
              <a:defRPr/>
            </a:pPr>
            <a:r>
              <a:rPr lang="en-US" sz="2200" b="1">
                <a:cs typeface="Times New Roman" charset="0"/>
              </a:rPr>
              <a:t>Capital budgeting methods</a:t>
            </a:r>
            <a:endParaRPr lang="en-US" sz="2200" b="1"/>
          </a:p>
          <a:p>
            <a:pPr marL="342900" indent="-342900">
              <a:spcBef>
                <a:spcPct val="50000"/>
              </a:spcBef>
              <a:buFontTx/>
              <a:buChar char="•"/>
              <a:defRPr/>
            </a:pPr>
            <a:r>
              <a:rPr lang="en-US" b="1">
                <a:cs typeface="Times New Roman" charset="0"/>
              </a:rPr>
              <a:t>Information systems plan</a:t>
            </a:r>
          </a:p>
          <a:p>
            <a:pPr marL="342900" indent="-342900">
              <a:spcBef>
                <a:spcPct val="50000"/>
              </a:spcBef>
              <a:buFontTx/>
              <a:buChar char="•"/>
              <a:defRPr/>
            </a:pPr>
            <a:r>
              <a:rPr lang="en-US" b="1">
                <a:cs typeface="Times New Roman" charset="0"/>
              </a:rPr>
              <a:t>Portfolio analysis</a:t>
            </a:r>
          </a:p>
          <a:p>
            <a:pPr marL="742950" lvl="1" indent="-285750">
              <a:spcBef>
                <a:spcPct val="10000"/>
              </a:spcBef>
              <a:buFontTx/>
              <a:buChar char="•"/>
              <a:defRPr/>
            </a:pPr>
            <a:r>
              <a:rPr lang="en-US" sz="2200" b="1">
                <a:cs typeface="Times New Roman" charset="0"/>
              </a:rPr>
              <a:t>Scoring model</a:t>
            </a:r>
          </a:p>
        </p:txBody>
      </p:sp>
    </p:spTree>
    <p:extLst>
      <p:ext uri="{BB962C8B-B14F-4D97-AF65-F5344CB8AC3E}">
        <p14:creationId xmlns:p14="http://schemas.microsoft.com/office/powerpoint/2010/main" val="1561233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544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11-9</a:t>
            </a:r>
          </a:p>
        </p:txBody>
      </p:sp>
      <p:sp>
        <p:nvSpPr>
          <p:cNvPr id="31747" name="Text Box 3"/>
          <p:cNvSpPr txBox="1">
            <a:spLocks noChangeArrowheads="1"/>
          </p:cNvSpPr>
          <p:nvPr/>
        </p:nvSpPr>
        <p:spPr bwMode="auto">
          <a:xfrm>
            <a:off x="152400" y="2209800"/>
            <a:ext cx="28194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Companies should examine their portfolio of projects in terms of potential benefits and likely risks. Certain kinds of projects should be avoided altogether and others developed rapidly. There is no ideal mix. Companies in different industries have different information systems needs.</a:t>
            </a:r>
            <a:endParaRPr lang="en-US" sz="1600"/>
          </a:p>
        </p:txBody>
      </p:sp>
      <p:sp>
        <p:nvSpPr>
          <p:cNvPr id="137220"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A System Portfolio</a:t>
            </a:r>
          </a:p>
        </p:txBody>
      </p:sp>
      <p:sp>
        <p:nvSpPr>
          <p:cNvPr id="31749" name="Text Box 5"/>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pic>
        <p:nvPicPr>
          <p:cNvPr id="31751" name="Picture 7"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33600"/>
            <a:ext cx="5562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316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Problem Solving and Systems Development</a:t>
            </a:r>
          </a:p>
        </p:txBody>
      </p:sp>
      <p:sp>
        <p:nvSpPr>
          <p:cNvPr id="10262" name="Rectangle 22"/>
          <p:cNvSpPr>
            <a:spLocks noChangeArrowheads="1"/>
          </p:cNvSpPr>
          <p:nvPr/>
        </p:nvSpPr>
        <p:spPr bwMode="auto">
          <a:xfrm>
            <a:off x="457200" y="14478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New information systems are built as solutions to problems</a:t>
            </a:r>
            <a:endParaRPr lang="en-US" b="1"/>
          </a:p>
          <a:p>
            <a:pPr marL="342900" indent="-342900">
              <a:spcBef>
                <a:spcPct val="50000"/>
              </a:spcBef>
              <a:buFontTx/>
              <a:buChar char="•"/>
            </a:pPr>
            <a:r>
              <a:rPr lang="en-US" b="1">
                <a:cs typeface="Times New Roman" pitchFamily="18" charset="0"/>
              </a:rPr>
              <a:t>Four steps to building an information system</a:t>
            </a:r>
          </a:p>
          <a:p>
            <a:pPr marL="742950" lvl="1" indent="-285750">
              <a:spcBef>
                <a:spcPct val="50000"/>
              </a:spcBef>
              <a:buFontTx/>
              <a:buChar char="•"/>
            </a:pPr>
            <a:r>
              <a:rPr lang="en-US" sz="2200" b="1">
                <a:cs typeface="Times New Roman" pitchFamily="18" charset="0"/>
              </a:rPr>
              <a:t>Define and understand the problem.</a:t>
            </a:r>
          </a:p>
          <a:p>
            <a:pPr marL="742950" lvl="1" indent="-285750">
              <a:spcBef>
                <a:spcPct val="50000"/>
              </a:spcBef>
              <a:buFontTx/>
              <a:buChar char="•"/>
            </a:pPr>
            <a:r>
              <a:rPr lang="en-US" sz="2200" b="1">
                <a:cs typeface="Times New Roman" pitchFamily="18" charset="0"/>
              </a:rPr>
              <a:t>Develop alternative solutions.</a:t>
            </a:r>
          </a:p>
          <a:p>
            <a:pPr marL="742950" lvl="1" indent="-285750">
              <a:spcBef>
                <a:spcPct val="50000"/>
              </a:spcBef>
              <a:buFontTx/>
              <a:buChar char="•"/>
            </a:pPr>
            <a:r>
              <a:rPr lang="en-US" sz="2200" b="1">
                <a:cs typeface="Times New Roman" pitchFamily="18" charset="0"/>
              </a:rPr>
              <a:t>Choose a solution.</a:t>
            </a:r>
          </a:p>
          <a:p>
            <a:pPr marL="742950" lvl="1" indent="-285750">
              <a:spcBef>
                <a:spcPct val="50000"/>
              </a:spcBef>
              <a:buFontTx/>
              <a:buChar char="•"/>
            </a:pPr>
            <a:r>
              <a:rPr lang="en-US" sz="2200" b="1">
                <a:cs typeface="Times New Roman" pitchFamily="18" charset="0"/>
              </a:rPr>
              <a:t>Implement the solution.</a:t>
            </a:r>
          </a:p>
          <a:p>
            <a:pPr marL="342900" indent="-342900">
              <a:spcBef>
                <a:spcPct val="50000"/>
              </a:spcBef>
              <a:buFontTx/>
              <a:buChar char="•"/>
            </a:pPr>
            <a:r>
              <a:rPr lang="en-US" b="1">
                <a:cs typeface="Times New Roman" pitchFamily="18" charset="0"/>
              </a:rPr>
              <a:t>The first three steps are called systems analysis</a:t>
            </a:r>
          </a:p>
          <a:p>
            <a:pPr marL="342900" indent="-342900">
              <a:spcBef>
                <a:spcPct val="50000"/>
              </a:spcBef>
              <a:buFontTx/>
              <a:buChar char="•"/>
            </a:pPr>
            <a:endParaRPr lang="en-US" b="1">
              <a:cs typeface="Times New Roman" pitchFamily="18" charset="0"/>
            </a:endParaRPr>
          </a:p>
          <a:p>
            <a:pPr marL="342900" indent="-342900">
              <a:spcBef>
                <a:spcPct val="50000"/>
              </a:spcBef>
            </a:pPr>
            <a:endParaRPr lang="en-US" sz="2000" b="1">
              <a:cs typeface="Times New Roman" pitchFamily="18" charset="0"/>
            </a:endParaRPr>
          </a:p>
        </p:txBody>
      </p:sp>
    </p:spTree>
    <p:extLst>
      <p:ext uri="{BB962C8B-B14F-4D97-AF65-F5344CB8AC3E}">
        <p14:creationId xmlns:p14="http://schemas.microsoft.com/office/powerpoint/2010/main" val="2486087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Managing Project Risk and System-Related Change</a:t>
            </a:r>
          </a:p>
        </p:txBody>
      </p:sp>
      <p:sp>
        <p:nvSpPr>
          <p:cNvPr id="99349" name="Rectangle 21"/>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buFontTx/>
              <a:buChar char="•"/>
              <a:defRPr/>
            </a:pPr>
            <a:r>
              <a:rPr lang="en-US" b="1">
                <a:cs typeface="Times New Roman" charset="0"/>
              </a:rPr>
              <a:t>Implementation and change management</a:t>
            </a:r>
          </a:p>
          <a:p>
            <a:pPr marL="742950" lvl="1" indent="-285750">
              <a:buFontTx/>
              <a:buChar char="•"/>
              <a:defRPr/>
            </a:pPr>
            <a:r>
              <a:rPr lang="en-US" sz="2000" b="1"/>
              <a:t>Implementation</a:t>
            </a:r>
          </a:p>
          <a:p>
            <a:pPr marL="742950" lvl="1" indent="-285750">
              <a:buFontTx/>
              <a:buChar char="•"/>
              <a:defRPr/>
            </a:pPr>
            <a:r>
              <a:rPr lang="en-US" sz="2000" b="1"/>
              <a:t>User-designer communications gap</a:t>
            </a:r>
          </a:p>
          <a:p>
            <a:pPr marL="342900" indent="-342900">
              <a:spcBef>
                <a:spcPct val="50000"/>
              </a:spcBef>
              <a:buFontTx/>
              <a:buChar char="•"/>
              <a:defRPr/>
            </a:pPr>
            <a:r>
              <a:rPr lang="en-US" b="1">
                <a:cs typeface="Times New Roman" charset="0"/>
              </a:rPr>
              <a:t>Controlling risk factors</a:t>
            </a:r>
          </a:p>
          <a:p>
            <a:pPr marL="742950" lvl="1" indent="-285750">
              <a:buFontTx/>
              <a:buChar char="•"/>
              <a:defRPr/>
            </a:pPr>
            <a:r>
              <a:rPr lang="en-US" sz="2000" b="1">
                <a:cs typeface="Times New Roman" charset="0"/>
              </a:rPr>
              <a:t>Formal planning and tools</a:t>
            </a:r>
          </a:p>
          <a:p>
            <a:pPr marL="742950" lvl="1" indent="-285750">
              <a:buFontTx/>
              <a:buChar char="•"/>
              <a:defRPr/>
            </a:pPr>
            <a:r>
              <a:rPr lang="en-US" sz="2000" b="1">
                <a:cs typeface="Times New Roman" charset="0"/>
              </a:rPr>
              <a:t>Gantt Chart</a:t>
            </a:r>
          </a:p>
          <a:p>
            <a:pPr marL="742950" lvl="1" indent="-285750">
              <a:buFontTx/>
              <a:buChar char="•"/>
              <a:defRPr/>
            </a:pPr>
            <a:r>
              <a:rPr lang="en-US" sz="2000" b="1">
                <a:cs typeface="Times New Roman" charset="0"/>
              </a:rPr>
              <a:t>PERT chart</a:t>
            </a:r>
          </a:p>
          <a:p>
            <a:pPr marL="342900" indent="-342900">
              <a:spcBef>
                <a:spcPct val="50000"/>
              </a:spcBef>
              <a:buFontTx/>
              <a:buChar char="•"/>
              <a:defRPr/>
            </a:pPr>
            <a:r>
              <a:rPr lang="en-US" b="1">
                <a:cs typeface="Times New Roman" charset="0"/>
              </a:rPr>
              <a:t>Overcoming user resistance</a:t>
            </a:r>
          </a:p>
          <a:p>
            <a:pPr marL="742950" lvl="1" indent="-285750">
              <a:buFontTx/>
              <a:buChar char="•"/>
              <a:defRPr/>
            </a:pPr>
            <a:r>
              <a:rPr lang="en-US" sz="2000" b="1">
                <a:cs typeface="Times New Roman" charset="0"/>
              </a:rPr>
              <a:t>Ergonomics</a:t>
            </a:r>
          </a:p>
          <a:p>
            <a:pPr marL="742950" lvl="1" indent="-285750">
              <a:buFontTx/>
              <a:buChar char="•"/>
              <a:defRPr/>
            </a:pPr>
            <a:r>
              <a:rPr lang="en-US" sz="2000" b="1">
                <a:cs typeface="Times New Roman" charset="0"/>
              </a:rPr>
              <a:t>Organizational impact analysis</a:t>
            </a:r>
          </a:p>
          <a:p>
            <a:pPr marL="342900" indent="-342900">
              <a:spcBef>
                <a:spcPct val="50000"/>
              </a:spcBef>
              <a:defRPr/>
            </a:pPr>
            <a:endParaRPr lang="en-US" sz="2000" b="1">
              <a:cs typeface="Times New Roman" charset="0"/>
            </a:endParaRPr>
          </a:p>
        </p:txBody>
      </p:sp>
      <p:sp>
        <p:nvSpPr>
          <p:cNvPr id="32772" name="Text Box 22"/>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Understanding the Business Value of Systems and Managing Change</a:t>
            </a:r>
          </a:p>
        </p:txBody>
      </p:sp>
    </p:spTree>
    <p:extLst>
      <p:ext uri="{BB962C8B-B14F-4D97-AF65-F5344CB8AC3E}">
        <p14:creationId xmlns:p14="http://schemas.microsoft.com/office/powerpoint/2010/main" val="188323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854450" y="609600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11-10A</a:t>
            </a:r>
          </a:p>
        </p:txBody>
      </p:sp>
      <p:sp>
        <p:nvSpPr>
          <p:cNvPr id="137220"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a:t>
            </a:r>
            <a:r>
              <a:rPr lang="en-US" b="1" dirty="0">
                <a:solidFill>
                  <a:srgbClr val="9F0F10"/>
                </a:solidFill>
                <a:effectLst>
                  <a:outerShdw blurRad="38100" dist="38100" dir="2700000" algn="tl">
                    <a:srgbClr val="C0C0C0"/>
                  </a:outerShdw>
                </a:effectLst>
                <a:cs typeface="Times New Roman" charset="0"/>
              </a:rPr>
              <a:t>Gantt Chart</a:t>
            </a:r>
            <a:endParaRPr lang="en-US" b="1" dirty="0">
              <a:solidFill>
                <a:srgbClr val="9F0F10"/>
              </a:solidFill>
              <a:effectLst>
                <a:outerShdw blurRad="38100" dist="38100" dir="2700000" algn="tl">
                  <a:srgbClr val="C0C0C0"/>
                </a:outerShdw>
              </a:effectLst>
              <a:cs typeface="Times New Roman" charset="0"/>
            </a:endParaRPr>
          </a:p>
        </p:txBody>
      </p:sp>
      <p:sp>
        <p:nvSpPr>
          <p:cNvPr id="1029" name="Text Box 5"/>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graphicFrame>
        <p:nvGraphicFramePr>
          <p:cNvPr id="1026" name="Object 2"/>
          <p:cNvGraphicFramePr>
            <a:graphicFrameLocks noChangeAspect="1"/>
          </p:cNvGraphicFramePr>
          <p:nvPr/>
        </p:nvGraphicFramePr>
        <p:xfrm>
          <a:off x="457200" y="2247900"/>
          <a:ext cx="8277225" cy="3086100"/>
        </p:xfrm>
        <a:graphic>
          <a:graphicData uri="http://schemas.openxmlformats.org/presentationml/2006/ole">
            <mc:AlternateContent xmlns:mc="http://schemas.openxmlformats.org/markup-compatibility/2006">
              <mc:Choice xmlns:v="urn:schemas-microsoft-com:vml" Requires="v">
                <p:oleObj spid="_x0000_s1026" name="Image" r:id="rId4" imgW="11034921" imgH="4114286" progId="Photoshop.Image.7">
                  <p:embed/>
                </p:oleObj>
              </mc:Choice>
              <mc:Fallback>
                <p:oleObj name="Image" r:id="rId4" imgW="11034921" imgH="4114286"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47900"/>
                        <a:ext cx="82772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Text Box 4"/>
          <p:cNvSpPr txBox="1">
            <a:spLocks noChangeArrowheads="1"/>
          </p:cNvSpPr>
          <p:nvPr/>
        </p:nvSpPr>
        <p:spPr bwMode="auto">
          <a:xfrm>
            <a:off x="990600" y="5562600"/>
            <a:ext cx="7239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900" b="1"/>
              <a:t>The Gantt chart in this figure shows the task, person-days, and initials of each responsible person, as well as the start and finish dates for each task. The resource summary provides a good manager with the total person-days for each month and for each person working on the project to manage the project successfully. The project described here is a data administration project.</a:t>
            </a:r>
          </a:p>
        </p:txBody>
      </p:sp>
    </p:spTree>
    <p:extLst>
      <p:ext uri="{BB962C8B-B14F-4D97-AF65-F5344CB8AC3E}">
        <p14:creationId xmlns:p14="http://schemas.microsoft.com/office/powerpoint/2010/main" val="2977685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3854450" y="609600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11-10B</a:t>
            </a:r>
          </a:p>
        </p:txBody>
      </p:sp>
      <p:sp>
        <p:nvSpPr>
          <p:cNvPr id="137220"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a:t>
            </a:r>
            <a:r>
              <a:rPr lang="en-US" b="1" dirty="0">
                <a:solidFill>
                  <a:srgbClr val="9F0F10"/>
                </a:solidFill>
                <a:effectLst>
                  <a:outerShdw blurRad="38100" dist="38100" dir="2700000" algn="tl">
                    <a:srgbClr val="C0C0C0"/>
                  </a:outerShdw>
                </a:effectLst>
                <a:cs typeface="Times New Roman" charset="0"/>
              </a:rPr>
              <a:t>Gantt Chart</a:t>
            </a:r>
            <a:endParaRPr lang="en-US" b="1" dirty="0">
              <a:solidFill>
                <a:srgbClr val="9F0F10"/>
              </a:solidFill>
              <a:effectLst>
                <a:outerShdw blurRad="38100" dist="38100" dir="2700000" algn="tl">
                  <a:srgbClr val="C0C0C0"/>
                </a:outerShdw>
              </a:effectLst>
              <a:cs typeface="Times New Roman" charset="0"/>
            </a:endParaRPr>
          </a:p>
        </p:txBody>
      </p:sp>
      <p:sp>
        <p:nvSpPr>
          <p:cNvPr id="2053" name="Text Box 5"/>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graphicFrame>
        <p:nvGraphicFramePr>
          <p:cNvPr id="2050" name="Object 3"/>
          <p:cNvGraphicFramePr>
            <a:graphicFrameLocks noChangeAspect="1"/>
          </p:cNvGraphicFramePr>
          <p:nvPr/>
        </p:nvGraphicFramePr>
        <p:xfrm>
          <a:off x="152400" y="2482850"/>
          <a:ext cx="8839200" cy="2851150"/>
        </p:xfrm>
        <a:graphic>
          <a:graphicData uri="http://schemas.openxmlformats.org/presentationml/2006/ole">
            <mc:AlternateContent xmlns:mc="http://schemas.openxmlformats.org/markup-compatibility/2006">
              <mc:Choice xmlns:v="urn:schemas-microsoft-com:vml" Requires="v">
                <p:oleObj spid="_x0000_s2050" name="Image" r:id="rId4" imgW="25041270" imgH="8076190" progId="Photoshop.Image.7">
                  <p:embed/>
                </p:oleObj>
              </mc:Choice>
              <mc:Fallback>
                <p:oleObj name="Image" r:id="rId4" imgW="25041270" imgH="8076190"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82850"/>
                        <a:ext cx="88392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4016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3854450" y="6096000"/>
            <a:ext cx="169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11-10C</a:t>
            </a:r>
          </a:p>
        </p:txBody>
      </p:sp>
      <p:sp>
        <p:nvSpPr>
          <p:cNvPr id="137220"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a:t>
            </a:r>
            <a:r>
              <a:rPr lang="en-US" b="1" dirty="0">
                <a:solidFill>
                  <a:srgbClr val="9F0F10"/>
                </a:solidFill>
                <a:effectLst>
                  <a:outerShdw blurRad="38100" dist="38100" dir="2700000" algn="tl">
                    <a:srgbClr val="C0C0C0"/>
                  </a:outerShdw>
                </a:effectLst>
                <a:cs typeface="Times New Roman" charset="0"/>
              </a:rPr>
              <a:t>Gantt Chart</a:t>
            </a:r>
            <a:endParaRPr lang="en-US" b="1" dirty="0">
              <a:solidFill>
                <a:srgbClr val="9F0F10"/>
              </a:solidFill>
              <a:effectLst>
                <a:outerShdw blurRad="38100" dist="38100" dir="2700000" algn="tl">
                  <a:srgbClr val="C0C0C0"/>
                </a:outerShdw>
              </a:effectLst>
              <a:cs typeface="Times New Roman" charset="0"/>
            </a:endParaRPr>
          </a:p>
        </p:txBody>
      </p:sp>
      <p:sp>
        <p:nvSpPr>
          <p:cNvPr id="3077" name="Text Box 5"/>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graphicFrame>
        <p:nvGraphicFramePr>
          <p:cNvPr id="3074" name="Object 2"/>
          <p:cNvGraphicFramePr>
            <a:graphicFrameLocks noChangeAspect="1"/>
          </p:cNvGraphicFramePr>
          <p:nvPr/>
        </p:nvGraphicFramePr>
        <p:xfrm>
          <a:off x="609600" y="2133600"/>
          <a:ext cx="7991475" cy="3914775"/>
        </p:xfrm>
        <a:graphic>
          <a:graphicData uri="http://schemas.openxmlformats.org/presentationml/2006/ole">
            <mc:AlternateContent xmlns:mc="http://schemas.openxmlformats.org/markup-compatibility/2006">
              <mc:Choice xmlns:v="urn:schemas-microsoft-com:vml" Requires="v">
                <p:oleObj spid="_x0000_s3074" name="Image" r:id="rId4" imgW="9333333" imgH="4571429" progId="Photoshop.Image.7">
                  <p:embed/>
                </p:oleObj>
              </mc:Choice>
              <mc:Fallback>
                <p:oleObj name="Image" r:id="rId4" imgW="9333333"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79914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4459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54450" y="60960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11-11</a:t>
            </a:r>
          </a:p>
        </p:txBody>
      </p:sp>
      <p:sp>
        <p:nvSpPr>
          <p:cNvPr id="137220" name="Rectangle 4"/>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a:t>
            </a:r>
            <a:r>
              <a:rPr lang="en-US" b="1" dirty="0">
                <a:solidFill>
                  <a:srgbClr val="9F0F10"/>
                </a:solidFill>
                <a:effectLst>
                  <a:outerShdw blurRad="38100" dist="38100" dir="2700000" algn="tl">
                    <a:srgbClr val="C0C0C0"/>
                  </a:outerShdw>
                </a:effectLst>
                <a:cs typeface="Times New Roman" charset="0"/>
              </a:rPr>
              <a:t>Gantt Chart</a:t>
            </a:r>
            <a:endParaRPr lang="en-US" b="1" dirty="0">
              <a:solidFill>
                <a:srgbClr val="9F0F10"/>
              </a:solidFill>
              <a:effectLst>
                <a:outerShdw blurRad="38100" dist="38100" dir="2700000" algn="tl">
                  <a:srgbClr val="C0C0C0"/>
                </a:outerShdw>
              </a:effectLst>
              <a:cs typeface="Times New Roman" charset="0"/>
            </a:endParaRPr>
          </a:p>
        </p:txBody>
      </p:sp>
      <p:sp>
        <p:nvSpPr>
          <p:cNvPr id="33796" name="Text Box 5"/>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Project Management</a:t>
            </a:r>
          </a:p>
        </p:txBody>
      </p:sp>
      <p:sp>
        <p:nvSpPr>
          <p:cNvPr id="33798" name="Text Box 4"/>
          <p:cNvSpPr txBox="1">
            <a:spLocks noChangeArrowheads="1"/>
          </p:cNvSpPr>
          <p:nvPr/>
        </p:nvSpPr>
        <p:spPr bwMode="auto">
          <a:xfrm>
            <a:off x="152400" y="2209800"/>
            <a:ext cx="22098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This is a simplified PERT chart for creating a small Web site. It shows the ordering of project tasks and the relationship of a task with preceding and succeeding tasks.</a:t>
            </a:r>
          </a:p>
        </p:txBody>
      </p:sp>
      <p:pic>
        <p:nvPicPr>
          <p:cNvPr id="33799" name="Picture 16" descr="Fig-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286000"/>
            <a:ext cx="59213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146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Managing Projects on a Global Scale</a:t>
            </a:r>
          </a:p>
        </p:txBody>
      </p:sp>
      <p:sp>
        <p:nvSpPr>
          <p:cNvPr id="99349" name="Rectangle 21"/>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Project challenges for global systems are complicated by international environment</a:t>
            </a:r>
          </a:p>
          <a:p>
            <a:pPr marL="742950" lvl="1" indent="-285750">
              <a:spcBef>
                <a:spcPct val="50000"/>
              </a:spcBef>
              <a:spcAft>
                <a:spcPct val="50000"/>
              </a:spcAft>
              <a:buFontTx/>
              <a:buChar char="•"/>
            </a:pPr>
            <a:r>
              <a:rPr lang="en-US" sz="2000" b="1">
                <a:cs typeface="Times New Roman" pitchFamily="18" charset="0"/>
              </a:rPr>
              <a:t>User info requirements, business processes, work cultures vary from country to country</a:t>
            </a:r>
          </a:p>
          <a:p>
            <a:pPr marL="342900" indent="-342900">
              <a:buFontTx/>
              <a:buChar char="•"/>
            </a:pPr>
            <a:r>
              <a:rPr lang="en-US" b="1">
                <a:cs typeface="Times New Roman" pitchFamily="18" charset="0"/>
              </a:rPr>
              <a:t>Ways of convincing users to adopt global systems:</a:t>
            </a:r>
          </a:p>
          <a:p>
            <a:pPr marL="742950" lvl="1" indent="-285750">
              <a:spcBef>
                <a:spcPct val="50000"/>
              </a:spcBef>
              <a:buFontTx/>
              <a:buChar char="•"/>
            </a:pPr>
            <a:r>
              <a:rPr lang="en-US" sz="2000" b="1">
                <a:cs typeface="Times New Roman" pitchFamily="18" charset="0"/>
              </a:rPr>
              <a:t>Permitting each country unit in a global corporation to develop one application in its home country first.</a:t>
            </a:r>
          </a:p>
          <a:p>
            <a:pPr marL="742950" lvl="1" indent="-285750">
              <a:spcBef>
                <a:spcPct val="50000"/>
              </a:spcBef>
              <a:buFontTx/>
              <a:buChar char="•"/>
            </a:pPr>
            <a:r>
              <a:rPr lang="en-US" sz="2000" b="1">
                <a:cs typeface="Times New Roman" pitchFamily="18" charset="0"/>
              </a:rPr>
              <a:t>Develop transnational centers of excellence to perform business and systems analysis, design, testing.</a:t>
            </a:r>
          </a:p>
        </p:txBody>
      </p:sp>
      <p:sp>
        <p:nvSpPr>
          <p:cNvPr id="92164" name="Text Box 22"/>
          <p:cNvSpPr txBox="1">
            <a:spLocks noChangeArrowheads="1"/>
          </p:cNvSpPr>
          <p:nvPr/>
        </p:nvSpPr>
        <p:spPr bwMode="auto">
          <a:xfrm>
            <a:off x="1600200" y="1066800"/>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Understanding the Business Value of Systems and Managing Change</a:t>
            </a:r>
          </a:p>
        </p:txBody>
      </p:sp>
    </p:spTree>
    <p:extLst>
      <p:ext uri="{BB962C8B-B14F-4D97-AF65-F5344CB8AC3E}">
        <p14:creationId xmlns:p14="http://schemas.microsoft.com/office/powerpoint/2010/main" val="51432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544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11-1</a:t>
            </a:r>
          </a:p>
        </p:txBody>
      </p:sp>
      <p:sp>
        <p:nvSpPr>
          <p:cNvPr id="11267" name="Text Box 3"/>
          <p:cNvSpPr txBox="1">
            <a:spLocks noChangeArrowheads="1"/>
          </p:cNvSpPr>
          <p:nvPr/>
        </p:nvSpPr>
        <p:spPr bwMode="auto">
          <a:xfrm>
            <a:off x="228600" y="2590800"/>
            <a:ext cx="2133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Developing an information system solution is based on the problem-solving process.</a:t>
            </a:r>
            <a:endParaRPr lang="en-US" sz="1600"/>
          </a:p>
        </p:txBody>
      </p:sp>
      <p:sp>
        <p:nvSpPr>
          <p:cNvPr id="11268" name="Text Box 4"/>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Problem Solving and Systems Development</a:t>
            </a:r>
          </a:p>
        </p:txBody>
      </p:sp>
      <p:sp>
        <p:nvSpPr>
          <p:cNvPr id="136198"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Developing an Information System Solution</a:t>
            </a:r>
          </a:p>
        </p:txBody>
      </p:sp>
      <p:pic>
        <p:nvPicPr>
          <p:cNvPr id="11271" name="Picture 7" descr="D:\Chapter 11\fig1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70113"/>
            <a:ext cx="44958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089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Defining and Understanding the Problem</a:t>
            </a:r>
          </a:p>
        </p:txBody>
      </p:sp>
      <p:sp>
        <p:nvSpPr>
          <p:cNvPr id="123913" name="Rectangle 9"/>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What caused the problem?</a:t>
            </a:r>
            <a:endParaRPr lang="en-US" b="1"/>
          </a:p>
          <a:p>
            <a:pPr marL="342900" indent="-342900">
              <a:spcBef>
                <a:spcPct val="50000"/>
              </a:spcBef>
              <a:buFontTx/>
              <a:buChar char="•"/>
            </a:pPr>
            <a:r>
              <a:rPr lang="en-US" b="1">
                <a:cs typeface="Times New Roman" pitchFamily="18" charset="0"/>
              </a:rPr>
              <a:t>Why does it persist?</a:t>
            </a:r>
          </a:p>
          <a:p>
            <a:pPr marL="342900" indent="-342900">
              <a:spcBef>
                <a:spcPct val="50000"/>
              </a:spcBef>
              <a:buFontTx/>
              <a:buChar char="•"/>
            </a:pPr>
            <a:r>
              <a:rPr lang="en-US" b="1">
                <a:cs typeface="Times New Roman" pitchFamily="18" charset="0"/>
              </a:rPr>
              <a:t>Why hasn’t it been solved?</a:t>
            </a:r>
          </a:p>
          <a:p>
            <a:pPr marL="342900" indent="-342900">
              <a:spcBef>
                <a:spcPct val="50000"/>
              </a:spcBef>
              <a:buFontTx/>
              <a:buChar char="•"/>
            </a:pPr>
            <a:r>
              <a:rPr lang="en-US" b="1">
                <a:cs typeface="Times New Roman" pitchFamily="18" charset="0"/>
              </a:rPr>
              <a:t>What are the objectives of a solution?</a:t>
            </a:r>
          </a:p>
          <a:p>
            <a:pPr marL="342900" indent="-342900">
              <a:spcBef>
                <a:spcPct val="50000"/>
              </a:spcBef>
              <a:buFontTx/>
              <a:buChar char="•"/>
            </a:pPr>
            <a:r>
              <a:rPr lang="en-US" b="1">
                <a:cs typeface="Times New Roman" pitchFamily="18" charset="0"/>
              </a:rPr>
              <a:t>Information requirements</a:t>
            </a:r>
          </a:p>
          <a:p>
            <a:pPr marL="742950" lvl="1" indent="-285750">
              <a:spcBef>
                <a:spcPct val="50000"/>
              </a:spcBef>
              <a:buFontTx/>
              <a:buChar char="•"/>
            </a:pPr>
            <a:endParaRPr lang="en-US" b="1">
              <a:cs typeface="Times New Roman" pitchFamily="18" charset="0"/>
            </a:endParaRPr>
          </a:p>
          <a:p>
            <a:pPr marL="342900" indent="-342900">
              <a:spcBef>
                <a:spcPct val="50000"/>
              </a:spcBef>
            </a:pPr>
            <a:endParaRPr lang="en-US" sz="2000" b="1">
              <a:cs typeface="Times New Roman" pitchFamily="18" charset="0"/>
            </a:endParaRPr>
          </a:p>
        </p:txBody>
      </p:sp>
      <p:sp>
        <p:nvSpPr>
          <p:cNvPr id="12292" name="Text Box 10"/>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Problem Solving and Systems Development</a:t>
            </a:r>
          </a:p>
        </p:txBody>
      </p:sp>
    </p:spTree>
    <p:extLst>
      <p:ext uri="{BB962C8B-B14F-4D97-AF65-F5344CB8AC3E}">
        <p14:creationId xmlns:p14="http://schemas.microsoft.com/office/powerpoint/2010/main" val="326396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8"/>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Problem Solving and Systems Development</a:t>
            </a:r>
          </a:p>
        </p:txBody>
      </p:sp>
      <p:sp>
        <p:nvSpPr>
          <p:cNvPr id="132106" name="Rectangle 10"/>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Developing Alternative Solutions</a:t>
            </a:r>
          </a:p>
        </p:txBody>
      </p:sp>
      <p:sp>
        <p:nvSpPr>
          <p:cNvPr id="132107" name="Rectangle 11"/>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Paths to a solution determined by systems analysis.</a:t>
            </a:r>
            <a:endParaRPr lang="en-US" b="1"/>
          </a:p>
          <a:p>
            <a:pPr marL="342900" indent="-342900">
              <a:spcBef>
                <a:spcPct val="50000"/>
              </a:spcBef>
              <a:buFontTx/>
              <a:buChar char="•"/>
            </a:pPr>
            <a:r>
              <a:rPr lang="en-US" b="1">
                <a:cs typeface="Times New Roman" pitchFamily="18" charset="0"/>
              </a:rPr>
              <a:t>Some solutions do not require an information system.</a:t>
            </a:r>
          </a:p>
          <a:p>
            <a:pPr marL="342900" indent="-342900">
              <a:spcBef>
                <a:spcPct val="50000"/>
              </a:spcBef>
              <a:buFontTx/>
              <a:buChar char="•"/>
            </a:pPr>
            <a:r>
              <a:rPr lang="en-US" b="1">
                <a:cs typeface="Times New Roman" pitchFamily="18" charset="0"/>
              </a:rPr>
              <a:t>Some solutions require modification of existing systems.</a:t>
            </a:r>
          </a:p>
          <a:p>
            <a:pPr marL="342900" indent="-342900">
              <a:spcBef>
                <a:spcPct val="50000"/>
              </a:spcBef>
              <a:buFontTx/>
              <a:buChar char="•"/>
            </a:pPr>
            <a:r>
              <a:rPr lang="en-US" b="1">
                <a:cs typeface="Times New Roman" pitchFamily="18" charset="0"/>
              </a:rPr>
              <a:t>Some solutions require new systems.</a:t>
            </a:r>
          </a:p>
          <a:p>
            <a:pPr marL="342900" indent="-342900">
              <a:spcBef>
                <a:spcPct val="50000"/>
              </a:spcBef>
            </a:pPr>
            <a:endParaRPr lang="en-US" sz="2000" b="1">
              <a:cs typeface="Times New Roman" pitchFamily="18" charset="0"/>
            </a:endParaRPr>
          </a:p>
        </p:txBody>
      </p:sp>
    </p:spTree>
    <p:extLst>
      <p:ext uri="{BB962C8B-B14F-4D97-AF65-F5344CB8AC3E}">
        <p14:creationId xmlns:p14="http://schemas.microsoft.com/office/powerpoint/2010/main" val="651317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Evaluating and Choosing Solutions</a:t>
            </a:r>
          </a:p>
        </p:txBody>
      </p:sp>
      <p:sp>
        <p:nvSpPr>
          <p:cNvPr id="117772" name="Rectangle 12"/>
          <p:cNvSpPr>
            <a:spLocks noChangeArrowheads="1"/>
          </p:cNvSpPr>
          <p:nvPr/>
        </p:nvSpPr>
        <p:spPr bwMode="auto">
          <a:xfrm>
            <a:off x="4572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pPr>
            <a:endParaRPr lang="en-US" b="1">
              <a:effectLst>
                <a:outerShdw blurRad="38100" dist="38100" dir="2700000" algn="tl">
                  <a:srgbClr val="C0C0C0"/>
                </a:outerShdw>
              </a:effectLst>
              <a:cs typeface="Times New Roman" pitchFamily="18" charset="0"/>
            </a:endParaRPr>
          </a:p>
          <a:p>
            <a:pPr marL="342900" indent="-342900">
              <a:buFontTx/>
              <a:buChar char="•"/>
            </a:pPr>
            <a:r>
              <a:rPr lang="en-US" b="1">
                <a:cs typeface="Times New Roman" pitchFamily="18" charset="0"/>
              </a:rPr>
              <a:t>Feasibility issues</a:t>
            </a:r>
          </a:p>
          <a:p>
            <a:pPr marL="742950" lvl="1" indent="-285750">
              <a:spcBef>
                <a:spcPct val="50000"/>
              </a:spcBef>
              <a:buFontTx/>
              <a:buChar char="•"/>
            </a:pPr>
            <a:r>
              <a:rPr lang="en-US" sz="2000">
                <a:cs typeface="Times New Roman" pitchFamily="18" charset="0"/>
              </a:rPr>
              <a:t>Feasibility study</a:t>
            </a:r>
          </a:p>
          <a:p>
            <a:pPr marL="342900" indent="-342900">
              <a:spcBef>
                <a:spcPct val="50000"/>
              </a:spcBef>
              <a:buFontTx/>
              <a:buChar char="•"/>
            </a:pPr>
            <a:r>
              <a:rPr lang="en-US" b="1">
                <a:cs typeface="Times New Roman" pitchFamily="18" charset="0"/>
              </a:rPr>
              <a:t>Costs and benefits</a:t>
            </a:r>
          </a:p>
          <a:p>
            <a:pPr marL="342900" indent="-342900">
              <a:spcBef>
                <a:spcPct val="50000"/>
              </a:spcBef>
              <a:buFontTx/>
              <a:buChar char="•"/>
            </a:pPr>
            <a:r>
              <a:rPr lang="en-US" b="1">
                <a:cs typeface="Times New Roman" pitchFamily="18" charset="0"/>
              </a:rPr>
              <a:t>Advantages and disadvantages</a:t>
            </a:r>
          </a:p>
          <a:p>
            <a:pPr marL="342900" indent="-342900">
              <a:spcBef>
                <a:spcPct val="50000"/>
              </a:spcBef>
              <a:buFontTx/>
              <a:buChar char="•"/>
            </a:pPr>
            <a:r>
              <a:rPr lang="en-US" b="1">
                <a:cs typeface="Times New Roman" pitchFamily="18" charset="0"/>
              </a:rPr>
              <a:t>Business value of systems</a:t>
            </a:r>
          </a:p>
          <a:p>
            <a:pPr marL="342900" indent="-342900">
              <a:spcBef>
                <a:spcPct val="50000"/>
              </a:spcBef>
              <a:buFontTx/>
              <a:buChar char="•"/>
            </a:pPr>
            <a:r>
              <a:rPr lang="en-US" b="1">
                <a:cs typeface="Times New Roman" pitchFamily="18" charset="0"/>
              </a:rPr>
              <a:t>Change management</a:t>
            </a:r>
          </a:p>
          <a:p>
            <a:pPr marL="342900" indent="-342900">
              <a:spcBef>
                <a:spcPct val="50000"/>
              </a:spcBef>
            </a:pPr>
            <a:endParaRPr lang="en-US" sz="2000" b="1">
              <a:cs typeface="Times New Roman" pitchFamily="18" charset="0"/>
            </a:endParaRPr>
          </a:p>
        </p:txBody>
      </p:sp>
      <p:sp>
        <p:nvSpPr>
          <p:cNvPr id="14340" name="Text Box 1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Problem Solving and Systems Development</a:t>
            </a:r>
          </a:p>
        </p:txBody>
      </p:sp>
    </p:spTree>
    <p:extLst>
      <p:ext uri="{BB962C8B-B14F-4D97-AF65-F5344CB8AC3E}">
        <p14:creationId xmlns:p14="http://schemas.microsoft.com/office/powerpoint/2010/main" val="1885897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charset="0"/>
              </a:rPr>
              <a:t>Implementing the Solution</a:t>
            </a:r>
          </a:p>
        </p:txBody>
      </p:sp>
      <p:sp>
        <p:nvSpPr>
          <p:cNvPr id="130056" name="Rectangle 8"/>
          <p:cNvSpPr>
            <a:spLocks noChangeArrowheads="1"/>
          </p:cNvSpPr>
          <p:nvPr/>
        </p:nvSpPr>
        <p:spPr bwMode="auto">
          <a:xfrm>
            <a:off x="457200" y="19812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charset="0"/>
            </a:endParaRPr>
          </a:p>
          <a:p>
            <a:pPr marL="342900" indent="-342900">
              <a:buFontTx/>
              <a:buChar char="•"/>
              <a:defRPr/>
            </a:pPr>
            <a:r>
              <a:rPr lang="en-US" b="1">
                <a:cs typeface="Times New Roman" charset="0"/>
              </a:rPr>
              <a:t>Systems design</a:t>
            </a:r>
            <a:endParaRPr lang="en-US" b="1"/>
          </a:p>
          <a:p>
            <a:pPr marL="342900" indent="-342900">
              <a:spcBef>
                <a:spcPct val="50000"/>
              </a:spcBef>
              <a:buFontTx/>
              <a:buChar char="•"/>
              <a:defRPr/>
            </a:pPr>
            <a:r>
              <a:rPr lang="en-US" b="1">
                <a:cs typeface="Times New Roman" charset="0"/>
              </a:rPr>
              <a:t>Completing implementation</a:t>
            </a:r>
          </a:p>
          <a:p>
            <a:pPr marL="742950" lvl="1" indent="-285750">
              <a:lnSpc>
                <a:spcPct val="80000"/>
              </a:lnSpc>
              <a:spcBef>
                <a:spcPct val="50000"/>
              </a:spcBef>
              <a:buFontTx/>
              <a:buChar char="•"/>
              <a:defRPr/>
            </a:pPr>
            <a:r>
              <a:rPr lang="en-US" sz="2000" b="1">
                <a:cs typeface="Times New Roman" charset="0"/>
              </a:rPr>
              <a:t>Hardware selection and acquisition</a:t>
            </a:r>
          </a:p>
          <a:p>
            <a:pPr marL="742950" lvl="1" indent="-285750">
              <a:lnSpc>
                <a:spcPct val="80000"/>
              </a:lnSpc>
              <a:spcBef>
                <a:spcPct val="50000"/>
              </a:spcBef>
              <a:buFontTx/>
              <a:buChar char="•"/>
              <a:defRPr/>
            </a:pPr>
            <a:r>
              <a:rPr lang="en-US" sz="2000" b="1">
                <a:cs typeface="Times New Roman" charset="0"/>
              </a:rPr>
              <a:t>Software development and programming</a:t>
            </a:r>
          </a:p>
          <a:p>
            <a:pPr marL="742950" lvl="1" indent="-285750">
              <a:lnSpc>
                <a:spcPct val="80000"/>
              </a:lnSpc>
              <a:spcBef>
                <a:spcPct val="50000"/>
              </a:spcBef>
              <a:buFontTx/>
              <a:buChar char="•"/>
              <a:defRPr/>
            </a:pPr>
            <a:r>
              <a:rPr lang="en-US" sz="2000" b="1">
                <a:cs typeface="Times New Roman" charset="0"/>
              </a:rPr>
              <a:t>Testing</a:t>
            </a:r>
          </a:p>
          <a:p>
            <a:pPr marL="742950" lvl="1" indent="-285750">
              <a:lnSpc>
                <a:spcPct val="80000"/>
              </a:lnSpc>
              <a:spcBef>
                <a:spcPct val="50000"/>
              </a:spcBef>
              <a:buFontTx/>
              <a:buChar char="•"/>
              <a:defRPr/>
            </a:pPr>
            <a:r>
              <a:rPr lang="en-US" sz="2000" b="1">
                <a:cs typeface="Times New Roman" charset="0"/>
              </a:rPr>
              <a:t>Training and documentation</a:t>
            </a:r>
          </a:p>
          <a:p>
            <a:pPr marL="742950" lvl="1" indent="-285750">
              <a:lnSpc>
                <a:spcPct val="80000"/>
              </a:lnSpc>
              <a:spcBef>
                <a:spcPct val="50000"/>
              </a:spcBef>
              <a:buFontTx/>
              <a:buChar char="•"/>
              <a:defRPr/>
            </a:pPr>
            <a:r>
              <a:rPr lang="en-US" sz="2000" b="1">
                <a:cs typeface="Times New Roman" charset="0"/>
              </a:rPr>
              <a:t>Conversion</a:t>
            </a:r>
          </a:p>
          <a:p>
            <a:pPr marL="742950" lvl="1" indent="-285750">
              <a:lnSpc>
                <a:spcPct val="80000"/>
              </a:lnSpc>
              <a:spcBef>
                <a:spcPct val="50000"/>
              </a:spcBef>
              <a:buFontTx/>
              <a:buChar char="•"/>
              <a:defRPr/>
            </a:pPr>
            <a:r>
              <a:rPr lang="en-US" sz="2000" b="1">
                <a:cs typeface="Times New Roman" charset="0"/>
              </a:rPr>
              <a:t>Production and maintenance</a:t>
            </a:r>
          </a:p>
          <a:p>
            <a:pPr marL="342900" indent="-342900">
              <a:spcBef>
                <a:spcPct val="50000"/>
              </a:spcBef>
              <a:buFontTx/>
              <a:buChar char="•"/>
              <a:defRPr/>
            </a:pPr>
            <a:r>
              <a:rPr lang="en-US" b="1">
                <a:cs typeface="Times New Roman" charset="0"/>
              </a:rPr>
              <a:t>Managing the change</a:t>
            </a:r>
            <a:endParaRPr lang="en-US" sz="2000" b="1">
              <a:cs typeface="Times New Roman" charset="0"/>
            </a:endParaRPr>
          </a:p>
        </p:txBody>
      </p:sp>
      <p:sp>
        <p:nvSpPr>
          <p:cNvPr id="15364"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Problem Solving and Systems Development</a:t>
            </a:r>
          </a:p>
        </p:txBody>
      </p:sp>
    </p:spTree>
    <p:extLst>
      <p:ext uri="{BB962C8B-B14F-4D97-AF65-F5344CB8AC3E}">
        <p14:creationId xmlns:p14="http://schemas.microsoft.com/office/powerpoint/2010/main" val="173947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66800" y="59578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11-2</a:t>
            </a:r>
          </a:p>
        </p:txBody>
      </p:sp>
      <p:sp>
        <p:nvSpPr>
          <p:cNvPr id="16387" name="Text Box 3"/>
          <p:cNvSpPr txBox="1">
            <a:spLocks noChangeArrowheads="1"/>
          </p:cNvSpPr>
          <p:nvPr/>
        </p:nvSpPr>
        <p:spPr bwMode="auto">
          <a:xfrm>
            <a:off x="152400" y="2133600"/>
            <a:ext cx="22098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When developing a test plan, it is imperative to include the various conditions to be tested, the requirements for each condition tested, and the expected results. Test plans require input from both end users and information systems specialists.</a:t>
            </a:r>
          </a:p>
        </p:txBody>
      </p:sp>
      <p:sp>
        <p:nvSpPr>
          <p:cNvPr id="138244" name="Rectangle 4"/>
          <p:cNvSpPr>
            <a:spLocks noChangeArrowheads="1"/>
          </p:cNvSpPr>
          <p:nvPr/>
        </p:nvSpPr>
        <p:spPr bwMode="auto">
          <a:xfrm>
            <a:off x="609600" y="1612900"/>
            <a:ext cx="8001000" cy="461963"/>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Sample Test Plan for the Girl Scout Cookie System</a:t>
            </a:r>
            <a:endParaRPr lang="en-US" b="1" dirty="0">
              <a:solidFill>
                <a:srgbClr val="9F0F10"/>
              </a:solidFill>
              <a:effectLst>
                <a:outerShdw blurRad="38100" dist="38100" dir="2700000" algn="tl">
                  <a:srgbClr val="C0C0C0"/>
                </a:outerShdw>
              </a:effectLst>
              <a:cs typeface="Times New Roman" charset="0"/>
            </a:endParaRPr>
          </a:p>
        </p:txBody>
      </p:sp>
      <p:sp>
        <p:nvSpPr>
          <p:cNvPr id="16390"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Alternative Systems-Building Approaches</a:t>
            </a:r>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538" y="2209800"/>
            <a:ext cx="61134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893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1638</Words>
  <Application>Microsoft Office PowerPoint</Application>
  <PresentationFormat>On-screen Show (4:3)</PresentationFormat>
  <Paragraphs>278</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Adobe Photoshop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dc:creator>
  <cp:lastModifiedBy>peggy</cp:lastModifiedBy>
  <cp:revision>1</cp:revision>
  <dcterms:created xsi:type="dcterms:W3CDTF">2012-11-09T01:52:40Z</dcterms:created>
  <dcterms:modified xsi:type="dcterms:W3CDTF">2012-11-09T01:55:38Z</dcterms:modified>
</cp:coreProperties>
</file>