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Lst>
  <p:notesMasterIdLst>
    <p:notesMasterId r:id="rId73"/>
  </p:notesMasterIdLst>
  <p:sldIdLst>
    <p:sldId id="256" r:id="rId3"/>
    <p:sldId id="342" r:id="rId4"/>
    <p:sldId id="348" r:id="rId5"/>
    <p:sldId id="351" r:id="rId6"/>
    <p:sldId id="352" r:id="rId7"/>
    <p:sldId id="353" r:id="rId8"/>
    <p:sldId id="354" r:id="rId9"/>
    <p:sldId id="423" r:id="rId10"/>
    <p:sldId id="424" r:id="rId11"/>
    <p:sldId id="425" r:id="rId12"/>
    <p:sldId id="426" r:id="rId13"/>
    <p:sldId id="427" r:id="rId14"/>
    <p:sldId id="428" r:id="rId15"/>
    <p:sldId id="429" r:id="rId16"/>
    <p:sldId id="430" r:id="rId17"/>
    <p:sldId id="431" r:id="rId18"/>
    <p:sldId id="350" r:id="rId19"/>
    <p:sldId id="355" r:id="rId20"/>
    <p:sldId id="358" r:id="rId21"/>
    <p:sldId id="356" r:id="rId22"/>
    <p:sldId id="360" r:id="rId23"/>
    <p:sldId id="361" r:id="rId24"/>
    <p:sldId id="362" r:id="rId25"/>
    <p:sldId id="363" r:id="rId26"/>
    <p:sldId id="370" r:id="rId27"/>
    <p:sldId id="367" r:id="rId28"/>
    <p:sldId id="368" r:id="rId29"/>
    <p:sldId id="371" r:id="rId30"/>
    <p:sldId id="373" r:id="rId31"/>
    <p:sldId id="372" r:id="rId32"/>
    <p:sldId id="374" r:id="rId33"/>
    <p:sldId id="375" r:id="rId34"/>
    <p:sldId id="412" r:id="rId35"/>
    <p:sldId id="377" r:id="rId36"/>
    <p:sldId id="378" r:id="rId37"/>
    <p:sldId id="413" r:id="rId38"/>
    <p:sldId id="379" r:id="rId39"/>
    <p:sldId id="381" r:id="rId40"/>
    <p:sldId id="382" r:id="rId41"/>
    <p:sldId id="383" r:id="rId42"/>
    <p:sldId id="384" r:id="rId43"/>
    <p:sldId id="385" r:id="rId44"/>
    <p:sldId id="387" r:id="rId45"/>
    <p:sldId id="388" r:id="rId46"/>
    <p:sldId id="389" r:id="rId47"/>
    <p:sldId id="391" r:id="rId48"/>
    <p:sldId id="392" r:id="rId49"/>
    <p:sldId id="398" r:id="rId50"/>
    <p:sldId id="393" r:id="rId51"/>
    <p:sldId id="402" r:id="rId52"/>
    <p:sldId id="399" r:id="rId53"/>
    <p:sldId id="400" r:id="rId54"/>
    <p:sldId id="411" r:id="rId55"/>
    <p:sldId id="401" r:id="rId56"/>
    <p:sldId id="403" r:id="rId57"/>
    <p:sldId id="404" r:id="rId58"/>
    <p:sldId id="405" r:id="rId59"/>
    <p:sldId id="395" r:id="rId60"/>
    <p:sldId id="394" r:id="rId61"/>
    <p:sldId id="406" r:id="rId62"/>
    <p:sldId id="407" r:id="rId63"/>
    <p:sldId id="408" r:id="rId64"/>
    <p:sldId id="409" r:id="rId65"/>
    <p:sldId id="410" r:id="rId66"/>
    <p:sldId id="419" r:id="rId67"/>
    <p:sldId id="420" r:id="rId68"/>
    <p:sldId id="397" r:id="rId69"/>
    <p:sldId id="418" r:id="rId70"/>
    <p:sldId id="421" r:id="rId71"/>
    <p:sldId id="422"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B42096F9-C6A1-4623-AC76-54FE8E89B360}" type="slidenum">
              <a:rPr lang="en-US"/>
              <a:pPr>
                <a:defRPr/>
              </a:pPr>
              <a:t>‹#›</a:t>
            </a:fld>
            <a:endParaRPr lang="en-US" dirty="0"/>
          </a:p>
        </p:txBody>
      </p:sp>
    </p:spTree>
    <p:extLst>
      <p:ext uri="{BB962C8B-B14F-4D97-AF65-F5344CB8AC3E}">
        <p14:creationId xmlns:p14="http://schemas.microsoft.com/office/powerpoint/2010/main" val="2943301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z="900">
                <a:latin typeface="Arial" charset="0"/>
              </a:rPr>
              <a:t>© The KTP Company, 2004</a:t>
            </a:r>
          </a:p>
          <a:p>
            <a:endParaRPr kumimoji="0" lang="en-US"/>
          </a:p>
        </p:txBody>
      </p:sp>
      <p:sp>
        <p:nvSpPr>
          <p:cNvPr id="7" name="Rectangle 7"/>
          <p:cNvSpPr>
            <a:spLocks noGrp="1" noChangeArrowheads="1"/>
          </p:cNvSpPr>
          <p:nvPr>
            <p:ph type="sldNum" sz="quarter" idx="5"/>
          </p:nvPr>
        </p:nvSpPr>
        <p:spPr>
          <a:ln/>
        </p:spPr>
        <p:txBody>
          <a:bodyPr/>
          <a:lstStyle/>
          <a:p>
            <a:fld id="{DB8F38F4-4E4C-493B-BBF2-AF1E00CC2C00}" type="slidenum">
              <a:rPr lang="en-US"/>
              <a:pPr/>
              <a:t>10</a:t>
            </a:fld>
            <a:endParaRPr lang="en-US"/>
          </a:p>
        </p:txBody>
      </p:sp>
      <p:sp>
        <p:nvSpPr>
          <p:cNvPr id="773122" name="Rectangle 2"/>
          <p:cNvSpPr>
            <a:spLocks noChangeArrowheads="1" noTextEdit="1"/>
          </p:cNvSpPr>
          <p:nvPr>
            <p:ph type="sldImg"/>
          </p:nvPr>
        </p:nvSpPr>
        <p:spPr>
          <a:ln/>
        </p:spPr>
      </p:sp>
      <p:sp>
        <p:nvSpPr>
          <p:cNvPr id="77312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z="900">
                <a:latin typeface="Arial" charset="0"/>
              </a:rPr>
              <a:t>© The KTP Company, 2004</a:t>
            </a:r>
          </a:p>
          <a:p>
            <a:endParaRPr kumimoji="0" lang="en-US"/>
          </a:p>
        </p:txBody>
      </p:sp>
      <p:sp>
        <p:nvSpPr>
          <p:cNvPr id="7" name="Rectangle 7"/>
          <p:cNvSpPr>
            <a:spLocks noGrp="1" noChangeArrowheads="1"/>
          </p:cNvSpPr>
          <p:nvPr>
            <p:ph type="sldNum" sz="quarter" idx="5"/>
          </p:nvPr>
        </p:nvSpPr>
        <p:spPr>
          <a:ln/>
        </p:spPr>
        <p:txBody>
          <a:bodyPr/>
          <a:lstStyle/>
          <a:p>
            <a:fld id="{C65F77F0-2533-48D3-A21D-7728D91ED680}" type="slidenum">
              <a:rPr lang="en-US"/>
              <a:pPr/>
              <a:t>11</a:t>
            </a:fld>
            <a:endParaRPr lang="en-US"/>
          </a:p>
        </p:txBody>
      </p:sp>
      <p:sp>
        <p:nvSpPr>
          <p:cNvPr id="944130" name="Rectangle 2"/>
          <p:cNvSpPr>
            <a:spLocks noChangeArrowheads="1" noTextEdit="1"/>
          </p:cNvSpPr>
          <p:nvPr>
            <p:ph type="sldImg"/>
          </p:nvPr>
        </p:nvSpPr>
        <p:spPr>
          <a:ln/>
        </p:spPr>
      </p:sp>
      <p:sp>
        <p:nvSpPr>
          <p:cNvPr id="94413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z="900">
                <a:latin typeface="Arial" charset="0"/>
              </a:rPr>
              <a:t>© The KTP Company, 2004</a:t>
            </a:r>
          </a:p>
          <a:p>
            <a:endParaRPr kumimoji="0" lang="en-US"/>
          </a:p>
        </p:txBody>
      </p:sp>
      <p:sp>
        <p:nvSpPr>
          <p:cNvPr id="7" name="Rectangle 7"/>
          <p:cNvSpPr>
            <a:spLocks noGrp="1" noChangeArrowheads="1"/>
          </p:cNvSpPr>
          <p:nvPr>
            <p:ph type="sldNum" sz="quarter" idx="5"/>
          </p:nvPr>
        </p:nvSpPr>
        <p:spPr>
          <a:ln/>
        </p:spPr>
        <p:txBody>
          <a:bodyPr/>
          <a:lstStyle/>
          <a:p>
            <a:fld id="{9B76D6C3-5D3B-41FF-9E93-32EC27876AA6}" type="slidenum">
              <a:rPr lang="en-US"/>
              <a:pPr/>
              <a:t>12</a:t>
            </a:fld>
            <a:endParaRPr lang="en-US"/>
          </a:p>
        </p:txBody>
      </p:sp>
      <p:sp>
        <p:nvSpPr>
          <p:cNvPr id="964610" name="Rectangle 2"/>
          <p:cNvSpPr>
            <a:spLocks noChangeArrowheads="1" noTextEdit="1"/>
          </p:cNvSpPr>
          <p:nvPr>
            <p:ph type="sldImg"/>
          </p:nvPr>
        </p:nvSpPr>
        <p:spPr>
          <a:ln/>
        </p:spPr>
      </p:sp>
      <p:sp>
        <p:nvSpPr>
          <p:cNvPr id="96461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z="900">
                <a:latin typeface="Arial" charset="0"/>
              </a:rPr>
              <a:t>© The KTP Company, 2004</a:t>
            </a:r>
          </a:p>
          <a:p>
            <a:endParaRPr kumimoji="0" lang="en-US"/>
          </a:p>
        </p:txBody>
      </p:sp>
      <p:sp>
        <p:nvSpPr>
          <p:cNvPr id="7" name="Rectangle 7"/>
          <p:cNvSpPr>
            <a:spLocks noGrp="1" noChangeArrowheads="1"/>
          </p:cNvSpPr>
          <p:nvPr>
            <p:ph type="sldNum" sz="quarter" idx="5"/>
          </p:nvPr>
        </p:nvSpPr>
        <p:spPr>
          <a:ln/>
        </p:spPr>
        <p:txBody>
          <a:bodyPr/>
          <a:lstStyle/>
          <a:p>
            <a:fld id="{450C6BA0-0AEE-4725-8474-3B958ACEEEF8}" type="slidenum">
              <a:rPr lang="en-US"/>
              <a:pPr/>
              <a:t>13</a:t>
            </a:fld>
            <a:endParaRPr lang="en-US"/>
          </a:p>
        </p:txBody>
      </p:sp>
      <p:sp>
        <p:nvSpPr>
          <p:cNvPr id="948226" name="Rectangle 2"/>
          <p:cNvSpPr>
            <a:spLocks noChangeArrowheads="1" noTextEdit="1"/>
          </p:cNvSpPr>
          <p:nvPr>
            <p:ph type="sldImg"/>
          </p:nvPr>
        </p:nvSpPr>
        <p:spPr>
          <a:ln/>
        </p:spPr>
      </p:sp>
      <p:sp>
        <p:nvSpPr>
          <p:cNvPr id="94822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z="900">
                <a:latin typeface="Arial" charset="0"/>
              </a:rPr>
              <a:t>© The KTP Company, 2004</a:t>
            </a:r>
          </a:p>
          <a:p>
            <a:endParaRPr kumimoji="0" lang="en-US"/>
          </a:p>
        </p:txBody>
      </p:sp>
      <p:sp>
        <p:nvSpPr>
          <p:cNvPr id="7" name="Rectangle 7"/>
          <p:cNvSpPr>
            <a:spLocks noGrp="1" noChangeArrowheads="1"/>
          </p:cNvSpPr>
          <p:nvPr>
            <p:ph type="sldNum" sz="quarter" idx="5"/>
          </p:nvPr>
        </p:nvSpPr>
        <p:spPr>
          <a:ln/>
        </p:spPr>
        <p:txBody>
          <a:bodyPr/>
          <a:lstStyle/>
          <a:p>
            <a:fld id="{56704A74-B4D0-4369-B21A-9052D30608C0}" type="slidenum">
              <a:rPr lang="en-US"/>
              <a:pPr/>
              <a:t>14</a:t>
            </a:fld>
            <a:endParaRPr lang="en-US"/>
          </a:p>
        </p:txBody>
      </p:sp>
      <p:sp>
        <p:nvSpPr>
          <p:cNvPr id="950274" name="Rectangle 2"/>
          <p:cNvSpPr>
            <a:spLocks noChangeArrowheads="1" noTextEdit="1"/>
          </p:cNvSpPr>
          <p:nvPr>
            <p:ph type="sldImg"/>
          </p:nvPr>
        </p:nvSpPr>
        <p:spPr>
          <a:ln/>
        </p:spPr>
      </p:sp>
      <p:sp>
        <p:nvSpPr>
          <p:cNvPr id="9502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z="900">
                <a:latin typeface="Arial" charset="0"/>
              </a:rPr>
              <a:t>© The KTP Company, 2004</a:t>
            </a:r>
          </a:p>
          <a:p>
            <a:endParaRPr kumimoji="0" lang="en-US"/>
          </a:p>
        </p:txBody>
      </p:sp>
      <p:sp>
        <p:nvSpPr>
          <p:cNvPr id="7" name="Rectangle 7"/>
          <p:cNvSpPr>
            <a:spLocks noGrp="1" noChangeArrowheads="1"/>
          </p:cNvSpPr>
          <p:nvPr>
            <p:ph type="sldNum" sz="quarter" idx="5"/>
          </p:nvPr>
        </p:nvSpPr>
        <p:spPr>
          <a:ln/>
        </p:spPr>
        <p:txBody>
          <a:bodyPr/>
          <a:lstStyle/>
          <a:p>
            <a:fld id="{F342A813-D5C3-4471-A444-DE6571F85E3C}" type="slidenum">
              <a:rPr lang="en-US"/>
              <a:pPr/>
              <a:t>15</a:t>
            </a:fld>
            <a:endParaRPr lang="en-US"/>
          </a:p>
        </p:txBody>
      </p:sp>
      <p:sp>
        <p:nvSpPr>
          <p:cNvPr id="952322" name="Rectangle 2"/>
          <p:cNvSpPr>
            <a:spLocks noChangeArrowheads="1" noTextEdit="1"/>
          </p:cNvSpPr>
          <p:nvPr>
            <p:ph type="sldImg"/>
          </p:nvPr>
        </p:nvSpPr>
        <p:spPr>
          <a:ln/>
        </p:spPr>
      </p:sp>
      <p:sp>
        <p:nvSpPr>
          <p:cNvPr id="95232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z="900">
                <a:latin typeface="Arial" charset="0"/>
              </a:rPr>
              <a:t>© The KTP Company, 2004</a:t>
            </a:r>
          </a:p>
          <a:p>
            <a:endParaRPr kumimoji="0" lang="en-US"/>
          </a:p>
        </p:txBody>
      </p:sp>
      <p:sp>
        <p:nvSpPr>
          <p:cNvPr id="7" name="Rectangle 7"/>
          <p:cNvSpPr>
            <a:spLocks noGrp="1" noChangeArrowheads="1"/>
          </p:cNvSpPr>
          <p:nvPr>
            <p:ph type="sldNum" sz="quarter" idx="5"/>
          </p:nvPr>
        </p:nvSpPr>
        <p:spPr>
          <a:ln/>
        </p:spPr>
        <p:txBody>
          <a:bodyPr/>
          <a:lstStyle/>
          <a:p>
            <a:fld id="{12CA66AF-028B-4992-8CFB-34C2A5AB56EE}" type="slidenum">
              <a:rPr lang="en-US"/>
              <a:pPr/>
              <a:t>16</a:t>
            </a:fld>
            <a:endParaRPr lang="en-US"/>
          </a:p>
        </p:txBody>
      </p:sp>
      <p:sp>
        <p:nvSpPr>
          <p:cNvPr id="956418" name="Rectangle 2"/>
          <p:cNvSpPr>
            <a:spLocks noChangeArrowheads="1" noTextEdit="1"/>
          </p:cNvSpPr>
          <p:nvPr>
            <p:ph type="sldImg"/>
          </p:nvPr>
        </p:nvSpPr>
        <p:spPr>
          <a:ln/>
        </p:spPr>
      </p:sp>
      <p:sp>
        <p:nvSpPr>
          <p:cNvPr id="95641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7336C59A-11B6-4E52-9048-D609155584D9}" type="slidenum">
              <a:rPr lang="en-US" smtClean="0"/>
              <a:pPr>
                <a:defRPr/>
              </a:pPr>
              <a:t>43</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2F17FDC1-BBFF-467C-B73F-E2EF44EAEDAF}" type="slidenum">
              <a:rPr lang="en-US" smtClean="0"/>
              <a:pPr>
                <a:defRPr/>
              </a:pPr>
              <a:t>44</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4D5E5033-79E0-49A1-B43B-3DA68DE22CEB}" type="slidenum">
              <a:rPr lang="en-US" smtClean="0"/>
              <a:pPr>
                <a:defRPr/>
              </a:pPr>
              <a:t>46</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F755B238-6CDF-40A0-AF7B-320DE88CF31F}" type="slidenum">
              <a:rPr lang="en-US" smtClean="0"/>
              <a:pPr>
                <a:defRPr/>
              </a:pPr>
              <a:t>49</a:t>
            </a:fld>
            <a:endParaRPr 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5F6B25BD-BE13-4663-BA33-6167BB0A1C8C}" type="slidenum">
              <a:rPr lang="en-US" smtClean="0"/>
              <a:pPr>
                <a:defRPr/>
              </a:pPr>
              <a:t>50</a:t>
            </a:fld>
            <a:endParaRPr lang="en-US"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86D14ADB-0561-4212-90C3-697E47F20C76}" type="slidenum">
              <a:rPr lang="en-US" smtClean="0"/>
              <a:pPr>
                <a:defRPr/>
              </a:pPr>
              <a:t>51</a:t>
            </a:fld>
            <a:endParaRPr 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4143BD02-A8AF-4BD9-BAAF-BE7A405D549E}" type="slidenum">
              <a:rPr lang="en-US" smtClean="0"/>
              <a:pPr>
                <a:defRPr/>
              </a:pPr>
              <a:t>52</a:t>
            </a:fld>
            <a:endParaRPr lang="en-US"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CC651DAC-C394-46BF-A4C6-C54657494EB3}" type="slidenum">
              <a:rPr lang="en-US" smtClean="0"/>
              <a:pPr>
                <a:defRPr/>
              </a:pPr>
              <a:t>54</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E6E24B3B-214C-4539-9C74-92AB6958CD12}" type="slidenum">
              <a:rPr lang="en-US" smtClean="0"/>
              <a:pPr>
                <a:defRPr/>
              </a:pPr>
              <a:t>55</a:t>
            </a:fld>
            <a:endParaRPr lang="en-US"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96E613A1-256E-4198-8275-090817CDC8FE}" type="slidenum">
              <a:rPr lang="en-US" smtClean="0"/>
              <a:pPr>
                <a:defRPr/>
              </a:pPr>
              <a:t>56</a:t>
            </a:fld>
            <a:endParaRPr lang="en-US" dirty="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48CA6B40-9442-4830-B38A-C0E5DB7A448F}" type="slidenum">
              <a:rPr lang="en-US" smtClean="0"/>
              <a:pPr>
                <a:defRPr/>
              </a:pPr>
              <a:t>58</a:t>
            </a:fld>
            <a:endParaRPr lang="en-US"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A89DE7E7-018F-45EB-8A7F-5C2A4C429FEA}" type="slidenum">
              <a:rPr lang="en-US" smtClean="0"/>
              <a:pPr>
                <a:defRPr/>
              </a:pPr>
              <a:t>59</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7A36EA04-22EC-4343-9B1B-EBE714E0A4FD}" type="slidenum">
              <a:rPr lang="en-US" smtClean="0"/>
              <a:pPr>
                <a:defRPr/>
              </a:pPr>
              <a:t>62</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A98C0DE4-4DFF-496A-8C3B-049314FDD113}" type="slidenum">
              <a:rPr lang="en-US" smtClean="0"/>
              <a:pPr>
                <a:defRPr/>
              </a:pPr>
              <a:t>63</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895FA470-3996-49B2-B3C8-4CE6A81AAB7E}" type="slidenum">
              <a:rPr lang="en-US" smtClean="0"/>
              <a:pPr>
                <a:defRPr/>
              </a:pPr>
              <a:t>67</a:t>
            </a:fld>
            <a:endParaRPr lang="en-US" dirty="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z="900">
                <a:latin typeface="Arial" charset="0"/>
              </a:rPr>
              <a:t>© The KTP Company, 2004</a:t>
            </a:r>
          </a:p>
          <a:p>
            <a:endParaRPr kumimoji="0" lang="en-US"/>
          </a:p>
        </p:txBody>
      </p:sp>
      <p:sp>
        <p:nvSpPr>
          <p:cNvPr id="7" name="Rectangle 7"/>
          <p:cNvSpPr>
            <a:spLocks noGrp="1" noChangeArrowheads="1"/>
          </p:cNvSpPr>
          <p:nvPr>
            <p:ph type="sldNum" sz="quarter" idx="5"/>
          </p:nvPr>
        </p:nvSpPr>
        <p:spPr>
          <a:ln/>
        </p:spPr>
        <p:txBody>
          <a:bodyPr/>
          <a:lstStyle/>
          <a:p>
            <a:fld id="{3B9A661F-227B-4013-BE15-2C014900706D}" type="slidenum">
              <a:rPr lang="en-US"/>
              <a:pPr/>
              <a:t>8</a:t>
            </a:fld>
            <a:endParaRPr lang="en-US"/>
          </a:p>
        </p:txBody>
      </p:sp>
      <p:sp>
        <p:nvSpPr>
          <p:cNvPr id="769026" name="Rectangle 2"/>
          <p:cNvSpPr>
            <a:spLocks noChangeArrowheads="1" noTextEdit="1"/>
          </p:cNvSpPr>
          <p:nvPr>
            <p:ph type="sldImg"/>
          </p:nvPr>
        </p:nvSpPr>
        <p:spPr>
          <a:ln/>
        </p:spPr>
      </p:sp>
      <p:sp>
        <p:nvSpPr>
          <p:cNvPr id="76902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z="900">
                <a:latin typeface="Arial" charset="0"/>
              </a:rPr>
              <a:t>© The KTP Company, 2004</a:t>
            </a:r>
          </a:p>
          <a:p>
            <a:endParaRPr kumimoji="0" lang="en-US"/>
          </a:p>
        </p:txBody>
      </p:sp>
      <p:sp>
        <p:nvSpPr>
          <p:cNvPr id="7" name="Rectangle 7"/>
          <p:cNvSpPr>
            <a:spLocks noGrp="1" noChangeArrowheads="1"/>
          </p:cNvSpPr>
          <p:nvPr>
            <p:ph type="sldNum" sz="quarter" idx="5"/>
          </p:nvPr>
        </p:nvSpPr>
        <p:spPr>
          <a:ln/>
        </p:spPr>
        <p:txBody>
          <a:bodyPr/>
          <a:lstStyle/>
          <a:p>
            <a:fld id="{BC8FB452-8D2A-4D06-BA37-AC612A637FF6}" type="slidenum">
              <a:rPr lang="en-US"/>
              <a:pPr/>
              <a:t>9</a:t>
            </a:fld>
            <a:endParaRPr lang="en-US"/>
          </a:p>
        </p:txBody>
      </p:sp>
      <p:sp>
        <p:nvSpPr>
          <p:cNvPr id="771074" name="Rectangle 2"/>
          <p:cNvSpPr>
            <a:spLocks noChangeArrowheads="1" noTextEdit="1"/>
          </p:cNvSpPr>
          <p:nvPr>
            <p:ph type="sldImg"/>
          </p:nvPr>
        </p:nvSpPr>
        <p:spPr>
          <a:ln/>
        </p:spPr>
      </p:sp>
      <p:sp>
        <p:nvSpPr>
          <p:cNvPr id="7710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3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990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dirty="0">
              <a:latin typeface="Arial" charset="0"/>
              <a:cs typeface="+mn-cs"/>
            </a:endParaRPr>
          </a:p>
        </p:txBody>
      </p:sp>
      <p:sp>
        <p:nvSpPr>
          <p:cNvPr id="5" name="Half Frame 4"/>
          <p:cNvSpPr/>
          <p:nvPr/>
        </p:nvSpPr>
        <p:spPr>
          <a:xfrm>
            <a:off x="0" y="0"/>
            <a:ext cx="3048000" cy="6477000"/>
          </a:xfrm>
          <a:prstGeom prst="halfFram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13" name="Rectangle 3"/>
          <p:cNvSpPr>
            <a:spLocks noGrp="1" noChangeArrowheads="1"/>
          </p:cNvSpPr>
          <p:nvPr>
            <p:ph type="subTitle" idx="1"/>
          </p:nvPr>
        </p:nvSpPr>
        <p:spPr>
          <a:xfrm>
            <a:off x="1371600" y="3581400"/>
            <a:ext cx="6553200" cy="1219200"/>
          </a:xfrm>
          <a:solidFill>
            <a:schemeClr val="accent1">
              <a:lumMod val="60000"/>
              <a:lumOff val="4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2800">
                <a:solidFill>
                  <a:schemeClr val="tx1"/>
                </a:solidFill>
              </a:defRPr>
            </a:lvl1pPr>
          </a:lstStyle>
          <a:p>
            <a:r>
              <a:rPr lang="en-US" dirty="0" smtClean="0"/>
              <a:t>Click to edit Master subtitle style</a:t>
            </a:r>
          </a:p>
        </p:txBody>
      </p:sp>
      <p:sp>
        <p:nvSpPr>
          <p:cNvPr id="8" name="Title 7"/>
          <p:cNvSpPr>
            <a:spLocks noGrp="1"/>
          </p:cNvSpPr>
          <p:nvPr>
            <p:ph type="title"/>
          </p:nvPr>
        </p:nvSpPr>
        <p:spPr>
          <a:xfrm>
            <a:off x="2438400" y="1295400"/>
            <a:ext cx="3886200" cy="1981200"/>
          </a:xfrm>
          <a:solidFill>
            <a:schemeClr val="accent1">
              <a:lumMod val="60000"/>
              <a:lumOff val="40000"/>
            </a:schemeClr>
          </a:solidFill>
        </p:spPr>
        <p:txBody>
          <a:bodyPr/>
          <a:lstStyle>
            <a:lvl1pPr>
              <a:defRPr sz="4000">
                <a:solidFill>
                  <a:schemeClr val="tx1"/>
                </a:solidFill>
                <a:latin typeface="+mn-lt"/>
              </a:defRPr>
            </a:lvl1pPr>
          </a:lstStyle>
          <a:p>
            <a:r>
              <a:rPr lang="en-US" dirty="0" smtClean="0"/>
              <a:t>Click to edit Master title style</a:t>
            </a:r>
            <a:endParaRPr lang="en-US" dirty="0"/>
          </a:p>
        </p:txBody>
      </p:sp>
      <p:sp>
        <p:nvSpPr>
          <p:cNvPr id="6" name="Rectangle 4"/>
          <p:cNvSpPr>
            <a:spLocks noGrp="1" noChangeArrowheads="1"/>
          </p:cNvSpPr>
          <p:nvPr>
            <p:ph type="dt" sz="half" idx="10"/>
          </p:nvPr>
        </p:nvSpPr>
        <p:spPr>
          <a:xfrm>
            <a:off x="2057400" y="6400800"/>
            <a:ext cx="5486400" cy="228600"/>
          </a:xfrm>
          <a:prstGeom prst="rect">
            <a:avLst/>
          </a:prstGeom>
        </p:spPr>
        <p:txBody>
          <a:bodyPr/>
          <a:lstStyle>
            <a:lvl1pPr algn="ctr">
              <a:defRPr sz="1000">
                <a:solidFill>
                  <a:schemeClr val="accent6">
                    <a:lumMod val="10000"/>
                  </a:schemeClr>
                </a:solidFill>
                <a:latin typeface="+mn-lt"/>
                <a:cs typeface="+mn-cs"/>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76200"/>
            <a:ext cx="20383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76200"/>
            <a:ext cx="59626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ContentID1">
    <p:spTree>
      <p:nvGrpSpPr>
        <p:cNvPr id="1" name=""/>
        <p:cNvGrpSpPr/>
        <p:nvPr/>
      </p:nvGrpSpPr>
      <p:grpSpPr>
        <a:xfrm>
          <a:off x="0" y="0"/>
          <a:ext cx="0" cy="0"/>
          <a:chOff x="0" y="0"/>
          <a:chExt cx="0" cy="0"/>
        </a:xfrm>
      </p:grpSpPr>
      <p:sp>
        <p:nvSpPr>
          <p:cNvPr id="4" name="Half Frame 3"/>
          <p:cNvSpPr/>
          <p:nvPr/>
        </p:nvSpPr>
        <p:spPr>
          <a:xfrm>
            <a:off x="0" y="0"/>
            <a:ext cx="990600" cy="56388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 name="Half Frame 4"/>
          <p:cNvSpPr/>
          <p:nvPr/>
        </p:nvSpPr>
        <p:spPr>
          <a:xfrm>
            <a:off x="0" y="0"/>
            <a:ext cx="1600200" cy="56388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 name="Content Placeholder 2"/>
          <p:cNvSpPr>
            <a:spLocks noGrp="1"/>
          </p:cNvSpPr>
          <p:nvPr>
            <p:ph idx="1"/>
          </p:nvPr>
        </p:nvSpPr>
        <p:spPr>
          <a:xfrm>
            <a:off x="762000" y="1600200"/>
            <a:ext cx="7543800" cy="4525963"/>
          </a:xfrm>
        </p:spPr>
        <p:txBody>
          <a:bodyPr/>
          <a:lstStyle>
            <a:lvl1pPr>
              <a:defRPr sz="3600"/>
            </a:lvl1pPr>
            <a:lvl2pPr>
              <a:defRPr sz="3200"/>
            </a:lvl2pPr>
            <a:lvl3pPr>
              <a:defRPr sz="28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a:xfrm>
            <a:off x="533400" y="274638"/>
            <a:ext cx="8077200" cy="1143000"/>
          </a:xfrm>
          <a:solidFill>
            <a:schemeClr val="accent5">
              <a:lumMod val="20000"/>
              <a:lumOff val="80000"/>
            </a:schemeClr>
          </a:solidFill>
        </p:spPr>
        <p:txBody>
          <a:bodyPr/>
          <a:lstStyle/>
          <a:p>
            <a:r>
              <a:rPr lang="en-US" smtClean="0"/>
              <a:t>Click to edit Master title style</a:t>
            </a:r>
            <a:endParaRPr lang="en-US"/>
          </a:p>
        </p:txBody>
      </p:sp>
      <p:sp>
        <p:nvSpPr>
          <p:cNvPr id="6" name="Slide Number Placeholder 9"/>
          <p:cNvSpPr>
            <a:spLocks noGrp="1"/>
          </p:cNvSpPr>
          <p:nvPr>
            <p:ph type="sldNum" sz="quarter" idx="10"/>
          </p:nvPr>
        </p:nvSpPr>
        <p:spPr>
          <a:xfrm>
            <a:off x="152400" y="6324600"/>
            <a:ext cx="838200" cy="365125"/>
          </a:xfrm>
          <a:prstGeom prst="rect">
            <a:avLst/>
          </a:prstGeom>
        </p:spPr>
        <p:txBody>
          <a:bodyPr/>
          <a:lstStyle>
            <a:lvl1pPr algn="ctr">
              <a:defRPr>
                <a:latin typeface="Arial" charset="0"/>
                <a:cs typeface="+mn-cs"/>
              </a:defRPr>
            </a:lvl1pPr>
          </a:lstStyle>
          <a:p>
            <a:pPr>
              <a:defRPr/>
            </a:pPr>
            <a:r>
              <a:rPr lang="en-US" altLang="en-US"/>
              <a:t>8-</a:t>
            </a:r>
            <a:fld id="{6D0595DF-B22D-4A99-9B96-BDDADA5B188B}" type="slidenum">
              <a:rPr lang="en-US" altLang="en-US"/>
              <a:pPr>
                <a:defRPr/>
              </a:pPr>
              <a:t>‹#›</a:t>
            </a:fld>
            <a:endParaRPr lang="en-US" altLang="en-US"/>
          </a:p>
        </p:txBody>
      </p:sp>
      <p:sp>
        <p:nvSpPr>
          <p:cNvPr id="7" name="Footer Placeholder 7"/>
          <p:cNvSpPr>
            <a:spLocks noGrp="1"/>
          </p:cNvSpPr>
          <p:nvPr>
            <p:ph type="ftr" sz="quarter" idx="11"/>
          </p:nvPr>
        </p:nvSpPr>
        <p:spPr>
          <a:xfrm>
            <a:off x="1905000" y="6340475"/>
            <a:ext cx="5181600" cy="365125"/>
          </a:xfrm>
          <a:prstGeom prst="rect">
            <a:avLst/>
          </a:prstGeom>
        </p:spPr>
        <p:txBody>
          <a:bodyPr/>
          <a:lstStyle>
            <a:lvl1pPr>
              <a:defRPr>
                <a:latin typeface="Arial" charset="0"/>
                <a:cs typeface="+mn-cs"/>
              </a:defRPr>
            </a:lvl1pPr>
          </a:lstStyle>
          <a:p>
            <a:pPr>
              <a:defRPr/>
            </a:pPr>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3 Slide">
    <p:spTree>
      <p:nvGrpSpPr>
        <p:cNvPr id="1" name=""/>
        <p:cNvGrpSpPr/>
        <p:nvPr/>
      </p:nvGrpSpPr>
      <p:grpSpPr>
        <a:xfrm>
          <a:off x="0" y="0"/>
          <a:ext cx="0" cy="0"/>
          <a:chOff x="0" y="0"/>
          <a:chExt cx="0" cy="0"/>
        </a:xfrm>
      </p:grpSpPr>
      <p:sp>
        <p:nvSpPr>
          <p:cNvPr id="3" name="Freeform 7"/>
          <p:cNvSpPr>
            <a:spLocks noChangeArrowheads="1"/>
          </p:cNvSpPr>
          <p:nvPr/>
        </p:nvSpPr>
        <p:spPr bwMode="auto">
          <a:xfrm>
            <a:off x="609600" y="990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dirty="0">
              <a:latin typeface="Arial" charset="0"/>
              <a:cs typeface="+mn-cs"/>
            </a:endParaRPr>
          </a:p>
        </p:txBody>
      </p:sp>
      <p:pic>
        <p:nvPicPr>
          <p:cNvPr id="4" name="Picture 6" descr="Chapter_01.jpg"/>
          <p:cNvPicPr>
            <a:picLocks noChangeAspect="1"/>
          </p:cNvPicPr>
          <p:nvPr/>
        </p:nvPicPr>
        <p:blipFill>
          <a:blip r:embed="rId2" cstate="print"/>
          <a:srcRect/>
          <a:stretch>
            <a:fillRect/>
          </a:stretch>
        </p:blipFill>
        <p:spPr bwMode="auto">
          <a:xfrm>
            <a:off x="6629400" y="304800"/>
            <a:ext cx="2047875" cy="2339975"/>
          </a:xfrm>
          <a:prstGeom prst="rect">
            <a:avLst/>
          </a:prstGeom>
          <a:noFill/>
          <a:ln w="9525">
            <a:noFill/>
            <a:miter lim="800000"/>
            <a:headEnd/>
            <a:tailEnd/>
          </a:ln>
        </p:spPr>
      </p:pic>
      <p:sp>
        <p:nvSpPr>
          <p:cNvPr id="5" name="Rounded Rectangle 4"/>
          <p:cNvSpPr/>
          <p:nvPr/>
        </p:nvSpPr>
        <p:spPr>
          <a:xfrm>
            <a:off x="2743200" y="1676400"/>
            <a:ext cx="3733800" cy="167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200" b="1" kern="0" dirty="0">
                <a:solidFill>
                  <a:schemeClr val="tx1"/>
                </a:solidFill>
                <a:ea typeface="+mj-ea"/>
                <a:cs typeface="Arial" pitchFamily="34" charset="0"/>
              </a:rPr>
              <a:t>Using MIS 3e</a:t>
            </a:r>
            <a:br>
              <a:rPr lang="en-US" sz="3200" b="1" kern="0" dirty="0">
                <a:solidFill>
                  <a:schemeClr val="tx1"/>
                </a:solidFill>
                <a:ea typeface="+mj-ea"/>
                <a:cs typeface="Arial" pitchFamily="34" charset="0"/>
              </a:rPr>
            </a:br>
            <a:r>
              <a:rPr lang="en-US" sz="3200" b="1" kern="0" dirty="0" smtClean="0">
                <a:solidFill>
                  <a:schemeClr val="tx1"/>
                </a:solidFill>
                <a:ea typeface="+mj-ea"/>
                <a:cs typeface="Arial" pitchFamily="34" charset="0"/>
              </a:rPr>
              <a:t>lecture </a:t>
            </a:r>
            <a:r>
              <a:rPr lang="en-US" sz="3200" b="1" kern="0" dirty="0">
                <a:solidFill>
                  <a:schemeClr val="tx1"/>
                </a:solidFill>
                <a:ea typeface="+mj-ea"/>
                <a:cs typeface="Arial" pitchFamily="34" charset="0"/>
              </a:rPr>
              <a:t>1</a:t>
            </a:r>
            <a:br>
              <a:rPr lang="en-US" sz="3200" b="1" kern="0" dirty="0">
                <a:solidFill>
                  <a:schemeClr val="tx1"/>
                </a:solidFill>
                <a:ea typeface="+mj-ea"/>
                <a:cs typeface="Arial" pitchFamily="34" charset="0"/>
              </a:rPr>
            </a:br>
            <a:r>
              <a:rPr lang="en-US" sz="3200" b="1" kern="0" dirty="0">
                <a:solidFill>
                  <a:schemeClr val="tx1"/>
                </a:solidFill>
                <a:ea typeface="+mj-ea"/>
                <a:cs typeface="Arial" pitchFamily="34" charset="0"/>
              </a:rPr>
              <a:t>MIS and You</a:t>
            </a:r>
            <a:endParaRPr lang="en-US" b="1" dirty="0">
              <a:solidFill>
                <a:schemeClr val="tx1"/>
              </a:solidFill>
              <a:cs typeface="Arial" pitchFamily="34" charset="0"/>
            </a:endParaRPr>
          </a:p>
        </p:txBody>
      </p:sp>
      <p:sp>
        <p:nvSpPr>
          <p:cNvPr id="6" name="Half Frame 5"/>
          <p:cNvSpPr/>
          <p:nvPr/>
        </p:nvSpPr>
        <p:spPr>
          <a:xfrm>
            <a:off x="0" y="0"/>
            <a:ext cx="3048000" cy="64770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13" name="Rectangle 3"/>
          <p:cNvSpPr>
            <a:spLocks noGrp="1" noChangeArrowheads="1"/>
          </p:cNvSpPr>
          <p:nvPr>
            <p:ph type="subTitle" idx="1"/>
          </p:nvPr>
        </p:nvSpPr>
        <p:spPr>
          <a:xfrm>
            <a:off x="1371600" y="3581400"/>
            <a:ext cx="6553200" cy="1219200"/>
          </a:xfrm>
          <a:solidFill>
            <a:schemeClr val="bg1"/>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Char char="•"/>
              <a:tabLst/>
              <a:defRPr sz="2800"/>
            </a:lvl1pPr>
          </a:lstStyle>
          <a:p>
            <a:r>
              <a:rPr lang="en-US" smtClean="0"/>
              <a:t>Click to edit Master subtitle style</a:t>
            </a:r>
            <a:endParaRPr lang="en-US" dirty="0" smtClean="0"/>
          </a:p>
        </p:txBody>
      </p:sp>
      <p:sp>
        <p:nvSpPr>
          <p:cNvPr id="7" name="Rectangle 4"/>
          <p:cNvSpPr>
            <a:spLocks noGrp="1" noChangeArrowheads="1"/>
          </p:cNvSpPr>
          <p:nvPr>
            <p:ph type="dt" sz="half" idx="10"/>
          </p:nvPr>
        </p:nvSpPr>
        <p:spPr>
          <a:xfrm>
            <a:off x="2057400" y="6324600"/>
            <a:ext cx="5486400" cy="376238"/>
          </a:xfrm>
          <a:prstGeom prst="rect">
            <a:avLst/>
          </a:prstGeom>
        </p:spPr>
        <p:txBody>
          <a:bodyPr/>
          <a:lstStyle>
            <a:lvl1pPr algn="ctr">
              <a:defRPr sz="1200">
                <a:solidFill>
                  <a:schemeClr val="accent6">
                    <a:lumMod val="10000"/>
                  </a:schemeClr>
                </a:solidFill>
                <a:latin typeface="+mn-lt"/>
                <a:cs typeface="+mn-cs"/>
              </a:defRPr>
            </a:lvl1pPr>
          </a:lstStyle>
          <a:p>
            <a:pPr>
              <a:defRPr/>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CH10">
    <p:spTree>
      <p:nvGrpSpPr>
        <p:cNvPr id="1" name=""/>
        <p:cNvGrpSpPr/>
        <p:nvPr/>
      </p:nvGrpSpPr>
      <p:grpSpPr>
        <a:xfrm>
          <a:off x="0" y="0"/>
          <a:ext cx="0" cy="0"/>
          <a:chOff x="0" y="0"/>
          <a:chExt cx="0" cy="0"/>
        </a:xfrm>
      </p:grpSpPr>
      <p:sp>
        <p:nvSpPr>
          <p:cNvPr id="4" name="Half Frame 3"/>
          <p:cNvSpPr/>
          <p:nvPr/>
        </p:nvSpPr>
        <p:spPr>
          <a:xfrm>
            <a:off x="0" y="0"/>
            <a:ext cx="990600" cy="56388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 name="Half Frame 4"/>
          <p:cNvSpPr/>
          <p:nvPr/>
        </p:nvSpPr>
        <p:spPr>
          <a:xfrm>
            <a:off x="0" y="0"/>
            <a:ext cx="1600200" cy="56388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 name="Content Placeholder 2"/>
          <p:cNvSpPr>
            <a:spLocks noGrp="1"/>
          </p:cNvSpPr>
          <p:nvPr>
            <p:ph idx="1"/>
          </p:nvPr>
        </p:nvSpPr>
        <p:spPr>
          <a:xfrm>
            <a:off x="762000" y="1600200"/>
            <a:ext cx="7772400" cy="4525963"/>
          </a:xfrm>
        </p:spPr>
        <p:txBody>
          <a:bodyPr/>
          <a:lstStyle>
            <a:lvl1pPr>
              <a:defRPr sz="3600">
                <a:latin typeface="Arial" pitchFamily="34" charset="0"/>
                <a:cs typeface="Arial" pitchFamily="34" charset="0"/>
              </a:defRPr>
            </a:lvl1pPr>
            <a:lvl2pPr>
              <a:defRPr sz="3200">
                <a:latin typeface="Arial" pitchFamily="34" charset="0"/>
                <a:cs typeface="Arial" pitchFamily="34" charset="0"/>
              </a:defRPr>
            </a:lvl2pPr>
            <a:lvl3pPr>
              <a:defRPr sz="28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533400" y="274638"/>
            <a:ext cx="8001000" cy="1143000"/>
          </a:xfrm>
          <a:solidFill>
            <a:schemeClr val="accent5">
              <a:lumMod val="20000"/>
              <a:lumOff val="80000"/>
            </a:schemeClr>
          </a:solidFill>
        </p:spPr>
        <p:txBody>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6" name="Slide Number Placeholder 9"/>
          <p:cNvSpPr>
            <a:spLocks noGrp="1"/>
          </p:cNvSpPr>
          <p:nvPr>
            <p:ph type="sldNum" sz="quarter" idx="10"/>
          </p:nvPr>
        </p:nvSpPr>
        <p:spPr>
          <a:xfrm>
            <a:off x="7924800" y="6324600"/>
            <a:ext cx="838200" cy="365125"/>
          </a:xfrm>
          <a:prstGeom prst="rect">
            <a:avLst/>
          </a:prstGeom>
        </p:spPr>
        <p:txBody>
          <a:bodyPr/>
          <a:lstStyle>
            <a:lvl1pPr>
              <a:defRPr>
                <a:latin typeface="Arial" charset="0"/>
                <a:cs typeface="Arial" charset="0"/>
              </a:defRPr>
            </a:lvl1pPr>
          </a:lstStyle>
          <a:p>
            <a:pPr>
              <a:defRPr/>
            </a:pPr>
            <a:r>
              <a:rPr lang="en-US"/>
              <a:t>10-</a:t>
            </a:r>
            <a:fld id="{BABE1A55-138B-4022-9532-3531739BD55E}" type="slidenum">
              <a:rPr lang="en-US"/>
              <a:pPr>
                <a:defRPr/>
              </a:pPr>
              <a:t>‹#›</a:t>
            </a:fld>
            <a:endParaRPr lang="en-US"/>
          </a:p>
        </p:txBody>
      </p:sp>
      <p:sp>
        <p:nvSpPr>
          <p:cNvPr id="7" name="Footer Placeholder 10"/>
          <p:cNvSpPr>
            <a:spLocks noGrp="1"/>
          </p:cNvSpPr>
          <p:nvPr>
            <p:ph type="ftr" sz="quarter" idx="11"/>
          </p:nvPr>
        </p:nvSpPr>
        <p:spPr>
          <a:xfrm>
            <a:off x="1905000" y="6340475"/>
            <a:ext cx="5181600" cy="365125"/>
          </a:xfrm>
          <a:prstGeom prst="rect">
            <a:avLst/>
          </a:prstGeom>
        </p:spPr>
        <p:txBody>
          <a:bodyPr/>
          <a:lstStyle>
            <a:lvl1pPr>
              <a:defRPr>
                <a:latin typeface="Arial" charset="0"/>
                <a:cs typeface="Arial" charset="0"/>
              </a:defRPr>
            </a:lvl1pPr>
          </a:lstStyle>
          <a:p>
            <a:pPr>
              <a:defRPr/>
            </a:pPr>
            <a:r>
              <a:rPr lang="en-US"/>
              <a:t>Copyright © 2010 Pearson Education, Inc. Publishing as Prentice Hall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C70144-BA59-4CF7-9A46-7D232596E54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489DA-9165-4B8B-86B8-9636D5138F2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59120-8686-4BB7-91AF-7C5E76539FA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B09588-578A-462D-9093-C1B6E2CC623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6B72FF-6245-4464-B246-6B5CB35C2B1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040A4D-1482-4DC0-BE03-6D87F7A314E3}"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FCA4D8-F54C-4DE1-874D-F3B17660626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4F2D83-B0AF-4131-8C4F-C2FF9D6F7B1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3A8327-F86D-41B4-8D34-EE39638417B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083EB2-1FB9-4CB6-8F4D-36609F17C810}"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2E64DB-FC04-4F0C-8C17-1AC8F08731B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Text">
    <p:spTree>
      <p:nvGrpSpPr>
        <p:cNvPr id="1" name=""/>
        <p:cNvGrpSpPr/>
        <p:nvPr/>
      </p:nvGrpSpPr>
      <p:grpSpPr>
        <a:xfrm>
          <a:off x="0" y="0"/>
          <a:ext cx="0" cy="0"/>
          <a:chOff x="0" y="0"/>
          <a:chExt cx="0" cy="0"/>
        </a:xfrm>
      </p:grpSpPr>
      <p:sp>
        <p:nvSpPr>
          <p:cNvPr id="4" name="TextBox 3"/>
          <p:cNvSpPr txBox="1"/>
          <p:nvPr/>
        </p:nvSpPr>
        <p:spPr>
          <a:xfrm>
            <a:off x="2209800" y="6319838"/>
            <a:ext cx="4876800" cy="246062"/>
          </a:xfrm>
          <a:prstGeom prst="rect">
            <a:avLst/>
          </a:prstGeom>
          <a:noFill/>
        </p:spPr>
        <p:txBody>
          <a:bodyPr>
            <a:spAutoFit/>
          </a:bodyPr>
          <a:lstStyle/>
          <a:p>
            <a:pPr>
              <a:defRPr/>
            </a:pPr>
            <a:r>
              <a:rPr lang="en-US" sz="1000">
                <a:solidFill>
                  <a:srgbClr val="060D07"/>
                </a:solidFill>
              </a:rPr>
              <a:t>Copyright © 2011 Pearson Education, Inc. Publishing as Prentice Hall</a:t>
            </a:r>
          </a:p>
        </p:txBody>
      </p:sp>
      <p:sp>
        <p:nvSpPr>
          <p:cNvPr id="5" name="TextBox 4"/>
          <p:cNvSpPr txBox="1"/>
          <p:nvPr/>
        </p:nvSpPr>
        <p:spPr>
          <a:xfrm>
            <a:off x="7772400" y="6324600"/>
            <a:ext cx="762000" cy="246063"/>
          </a:xfrm>
          <a:prstGeom prst="rect">
            <a:avLst/>
          </a:prstGeom>
          <a:noFill/>
        </p:spPr>
        <p:txBody>
          <a:bodyPr>
            <a:spAutoFit/>
          </a:bodyPr>
          <a:lstStyle/>
          <a:p>
            <a:pPr algn="ctr">
              <a:defRPr/>
            </a:pPr>
            <a:r>
              <a:rPr lang="en-US" sz="1000" dirty="0">
                <a:solidFill>
                  <a:schemeClr val="accent6">
                    <a:lumMod val="10000"/>
                  </a:schemeClr>
                </a:solidFill>
                <a:latin typeface="Arial" charset="0"/>
                <a:cs typeface="+mn-cs"/>
              </a:rPr>
              <a:t>10-</a:t>
            </a:r>
            <a:fld id="{042B14E2-21E7-4CCB-961D-875366ACF6DC}" type="slidenum">
              <a:rPr lang="en-US" sz="1000">
                <a:solidFill>
                  <a:schemeClr val="accent6">
                    <a:lumMod val="10000"/>
                  </a:schemeClr>
                </a:solidFill>
                <a:latin typeface="Arial" charset="0"/>
                <a:cs typeface="+mn-cs"/>
              </a:rPr>
              <a:pPr algn="ctr">
                <a:defRPr/>
              </a:pPr>
              <a:t>‹#›</a:t>
            </a:fld>
            <a:endParaRPr lang="en-US" sz="1000" dirty="0">
              <a:solidFill>
                <a:schemeClr val="accent6">
                  <a:lumMod val="10000"/>
                </a:schemeClr>
              </a:solidFill>
              <a:latin typeface="Arial" charset="0"/>
              <a:cs typeface="+mn-cs"/>
            </a:endParaRPr>
          </a:p>
        </p:txBody>
      </p:sp>
      <p:sp>
        <p:nvSpPr>
          <p:cNvPr id="6" name="Diagonal Stripe 5"/>
          <p:cNvSpPr/>
          <p:nvPr/>
        </p:nvSpPr>
        <p:spPr bwMode="auto">
          <a:xfrm rot="6336239">
            <a:off x="-2893218" y="2178843"/>
            <a:ext cx="5732462" cy="1663701"/>
          </a:xfrm>
          <a:prstGeom prst="diagStrip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i="1" dirty="0">
              <a:latin typeface="Arial" charset="0"/>
              <a:cs typeface="+mn-cs"/>
            </a:endParaRPr>
          </a:p>
        </p:txBody>
      </p:sp>
      <p:sp>
        <p:nvSpPr>
          <p:cNvPr id="7" name="Down Ribbon 6"/>
          <p:cNvSpPr/>
          <p:nvPr/>
        </p:nvSpPr>
        <p:spPr bwMode="auto">
          <a:xfrm>
            <a:off x="685800" y="0"/>
            <a:ext cx="8458200" cy="381000"/>
          </a:xfrm>
          <a:prstGeom prst="ribbon">
            <a:avLst/>
          </a:prstGeom>
          <a:solidFill>
            <a:schemeClr val="accent1">
              <a:lumMod val="60000"/>
              <a:lumOff val="40000"/>
            </a:schemeClr>
          </a:solidFill>
          <a:ln w="9525" cap="flat" cmpd="sng" algn="ctr">
            <a:solidFill>
              <a:schemeClr val="tx1">
                <a:lumMod val="85000"/>
              </a:schemeClr>
            </a:solidFill>
            <a:prstDash val="solid"/>
            <a:round/>
            <a:headEnd type="none" w="med" len="med"/>
            <a:tailEnd type="none" w="med" len="med"/>
          </a:ln>
          <a:effectLst/>
        </p:spPr>
        <p:txBody>
          <a:bodyPr/>
          <a:lstStyle/>
          <a:p>
            <a:pPr>
              <a:defRPr/>
            </a:pPr>
            <a:endParaRPr lang="en-US" i="1" dirty="0">
              <a:latin typeface="Arial" charset="0"/>
              <a:cs typeface="+mn-cs"/>
            </a:endParaRPr>
          </a:p>
        </p:txBody>
      </p:sp>
      <p:sp>
        <p:nvSpPr>
          <p:cNvPr id="2" name="Title 1"/>
          <p:cNvSpPr>
            <a:spLocks noGrp="1"/>
          </p:cNvSpPr>
          <p:nvPr>
            <p:ph type="title"/>
          </p:nvPr>
        </p:nvSpPr>
        <p:spPr>
          <a:xfrm>
            <a:off x="838200" y="304800"/>
            <a:ext cx="7696200" cy="1066800"/>
          </a:xfrm>
          <a:solidFill>
            <a:schemeClr val="tx1"/>
          </a:solidFill>
          <a:ln w="25400" cap="sq">
            <a:solidFill>
              <a:schemeClr val="bg1">
                <a:lumMod val="60000"/>
                <a:lumOff val="40000"/>
              </a:schemeClr>
            </a:solidFill>
          </a:ln>
        </p:spPr>
        <p:txBody>
          <a:bodyPr/>
          <a:lstStyle>
            <a:lvl1pPr>
              <a:defRPr sz="3600">
                <a:solidFill>
                  <a:schemeClr val="accent1"/>
                </a:solidFill>
                <a:latin typeface="+mn-lt"/>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914400" y="1524000"/>
            <a:ext cx="7467600" cy="4267200"/>
          </a:xfrm>
        </p:spPr>
        <p:txBody>
          <a:bodyPr/>
          <a:lstStyle>
            <a:lvl1pPr>
              <a:defRPr b="0">
                <a:solidFill>
                  <a:schemeClr val="bg1"/>
                </a:solidFill>
              </a:defRPr>
            </a:lvl1pPr>
            <a:lvl2pPr>
              <a:defRPr b="0">
                <a:solidFill>
                  <a:schemeClr val="bg1"/>
                </a:solidFill>
              </a:defRPr>
            </a:lvl2pPr>
            <a:lvl3pPr>
              <a:defRPr sz="2400" b="0">
                <a:solidFill>
                  <a:schemeClr val="bg1"/>
                </a:solidFill>
              </a:defRPr>
            </a:lvl3pPr>
            <a:lvl4pPr>
              <a:defRPr sz="2400" b="0">
                <a:solidFill>
                  <a:schemeClr val="bg1"/>
                </a:solidFill>
              </a:defRPr>
            </a:lvl4pPr>
            <a:lvl5pPr>
              <a:defRPr sz="24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iagonal Stripe 4"/>
          <p:cNvSpPr/>
          <p:nvPr/>
        </p:nvSpPr>
        <p:spPr bwMode="auto">
          <a:xfrm rot="6336239">
            <a:off x="-2893218" y="2178843"/>
            <a:ext cx="5732462" cy="1663701"/>
          </a:xfrm>
          <a:prstGeom prst="diagStrip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i="1" dirty="0">
              <a:latin typeface="Arial" charset="0"/>
              <a:cs typeface="+mn-cs"/>
            </a:endParaRPr>
          </a:p>
        </p:txBody>
      </p:sp>
      <p:sp>
        <p:nvSpPr>
          <p:cNvPr id="6" name="Right Triangle 5"/>
          <p:cNvSpPr/>
          <p:nvPr/>
        </p:nvSpPr>
        <p:spPr bwMode="auto">
          <a:xfrm rot="10800000">
            <a:off x="-76200" y="0"/>
            <a:ext cx="838200" cy="466725"/>
          </a:xfrm>
          <a:prstGeom prst="rtTriangl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i="1" dirty="0">
              <a:latin typeface="Arial" charset="0"/>
              <a:cs typeface="+mn-cs"/>
            </a:endParaRPr>
          </a:p>
        </p:txBody>
      </p:sp>
      <p:sp>
        <p:nvSpPr>
          <p:cNvPr id="7" name="TextBox 6"/>
          <p:cNvSpPr txBox="1"/>
          <p:nvPr/>
        </p:nvSpPr>
        <p:spPr>
          <a:xfrm>
            <a:off x="2209800" y="6319838"/>
            <a:ext cx="4876800" cy="461962"/>
          </a:xfrm>
          <a:prstGeom prst="rect">
            <a:avLst/>
          </a:prstGeom>
          <a:noFill/>
        </p:spPr>
        <p:txBody>
          <a:bodyPr>
            <a:spAutoFit/>
          </a:bodyPr>
          <a:lstStyle/>
          <a:p>
            <a:pPr>
              <a:defRPr/>
            </a:pPr>
            <a:r>
              <a:rPr lang="en-US" sz="1200" dirty="0">
                <a:solidFill>
                  <a:schemeClr val="accent6">
                    <a:lumMod val="10000"/>
                  </a:schemeClr>
                </a:solidFill>
                <a:latin typeface="Arial" charset="0"/>
                <a:cs typeface="+mn-cs"/>
              </a:rPr>
              <a:t>Copyright © 2010 Pearson Education, Inc. Publishing as Prentice Hall</a:t>
            </a:r>
          </a:p>
          <a:p>
            <a:pPr>
              <a:defRPr/>
            </a:pPr>
            <a:endParaRPr lang="en-US" sz="1200" dirty="0">
              <a:solidFill>
                <a:schemeClr val="accent6">
                  <a:lumMod val="10000"/>
                </a:schemeClr>
              </a:solidFill>
              <a:latin typeface="Arial" charset="0"/>
              <a:cs typeface="+mn-cs"/>
            </a:endParaRPr>
          </a:p>
        </p:txBody>
      </p:sp>
      <p:sp>
        <p:nvSpPr>
          <p:cNvPr id="8" name="TextBox 7"/>
          <p:cNvSpPr txBox="1"/>
          <p:nvPr/>
        </p:nvSpPr>
        <p:spPr>
          <a:xfrm>
            <a:off x="7620000" y="6400800"/>
            <a:ext cx="990600" cy="276225"/>
          </a:xfrm>
          <a:prstGeom prst="rect">
            <a:avLst/>
          </a:prstGeom>
          <a:noFill/>
        </p:spPr>
        <p:txBody>
          <a:bodyPr>
            <a:spAutoFit/>
          </a:bodyPr>
          <a:lstStyle/>
          <a:p>
            <a:pPr>
              <a:defRPr/>
            </a:pPr>
            <a:r>
              <a:rPr lang="en-US" sz="1200" dirty="0">
                <a:solidFill>
                  <a:schemeClr val="accent6">
                    <a:lumMod val="10000"/>
                  </a:schemeClr>
                </a:solidFill>
                <a:latin typeface="Arial" charset="0"/>
                <a:cs typeface="+mn-cs"/>
              </a:rPr>
              <a:t>Ch 1-</a:t>
            </a:r>
            <a:fld id="{32A6B4E9-9532-4C22-A0F2-BB863C922FC5}" type="slidenum">
              <a:rPr lang="en-US" sz="1200">
                <a:solidFill>
                  <a:schemeClr val="accent6">
                    <a:lumMod val="10000"/>
                  </a:schemeClr>
                </a:solidFill>
                <a:latin typeface="Arial" charset="0"/>
                <a:cs typeface="+mn-cs"/>
              </a:rPr>
              <a:pPr>
                <a:defRPr/>
              </a:pPr>
              <a:t>‹#›</a:t>
            </a:fld>
            <a:endParaRPr lang="en-US" sz="1200" dirty="0">
              <a:solidFill>
                <a:schemeClr val="accent6">
                  <a:lumMod val="10000"/>
                </a:schemeClr>
              </a:solidFill>
              <a:latin typeface="Arial" charset="0"/>
              <a:cs typeface="+mn-cs"/>
            </a:endParaRPr>
          </a:p>
        </p:txBody>
      </p:sp>
      <p:sp>
        <p:nvSpPr>
          <p:cNvPr id="2" name="Title 1"/>
          <p:cNvSpPr>
            <a:spLocks noGrp="1"/>
          </p:cNvSpPr>
          <p:nvPr>
            <p:ph type="title"/>
          </p:nvPr>
        </p:nvSpPr>
        <p:spPr>
          <a:xfrm>
            <a:off x="685800" y="228600"/>
            <a:ext cx="7924800" cy="990600"/>
          </a:xfrm>
        </p:spPr>
        <p:txBody>
          <a:bodyPr/>
          <a:lstStyle>
            <a:lvl1pPr>
              <a:defRPr sz="4000">
                <a:latin typeface="+mn-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5240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2"/>
          <p:cNvSpPr txBox="1"/>
          <p:nvPr/>
        </p:nvSpPr>
        <p:spPr>
          <a:xfrm>
            <a:off x="2362200" y="6319838"/>
            <a:ext cx="5181600" cy="246062"/>
          </a:xfrm>
          <a:prstGeom prst="rect">
            <a:avLst/>
          </a:prstGeom>
          <a:noFill/>
        </p:spPr>
        <p:txBody>
          <a:bodyPr>
            <a:spAutoFit/>
          </a:bodyPr>
          <a:lstStyle/>
          <a:p>
            <a:pPr>
              <a:defRPr/>
            </a:pPr>
            <a:r>
              <a:rPr lang="en-US" sz="1000" dirty="0">
                <a:solidFill>
                  <a:schemeClr val="accent6">
                    <a:lumMod val="10000"/>
                  </a:schemeClr>
                </a:solidFill>
                <a:latin typeface="Arial" charset="0"/>
                <a:cs typeface="+mn-cs"/>
              </a:rPr>
              <a:t>Copyright © 2011 Pearson Education, Inc. Publishing as Prentice Hall</a:t>
            </a:r>
          </a:p>
        </p:txBody>
      </p:sp>
      <p:sp>
        <p:nvSpPr>
          <p:cNvPr id="4" name="TextBox 3"/>
          <p:cNvSpPr txBox="1"/>
          <p:nvPr/>
        </p:nvSpPr>
        <p:spPr>
          <a:xfrm>
            <a:off x="7620000" y="6324600"/>
            <a:ext cx="990600" cy="246063"/>
          </a:xfrm>
          <a:prstGeom prst="rect">
            <a:avLst/>
          </a:prstGeom>
          <a:noFill/>
        </p:spPr>
        <p:txBody>
          <a:bodyPr>
            <a:spAutoFit/>
          </a:bodyPr>
          <a:lstStyle/>
          <a:p>
            <a:pPr algn="ctr">
              <a:defRPr/>
            </a:pPr>
            <a:r>
              <a:rPr lang="en-US" sz="1000" dirty="0">
                <a:solidFill>
                  <a:schemeClr val="accent6">
                    <a:lumMod val="10000"/>
                  </a:schemeClr>
                </a:solidFill>
                <a:latin typeface="Arial" charset="0"/>
                <a:cs typeface="+mn-cs"/>
              </a:rPr>
              <a:t>10-</a:t>
            </a:r>
            <a:fld id="{8908A917-B69F-44A0-8D52-D42291107924}" type="slidenum">
              <a:rPr lang="en-US" sz="1000">
                <a:solidFill>
                  <a:schemeClr val="accent6">
                    <a:lumMod val="10000"/>
                  </a:schemeClr>
                </a:solidFill>
                <a:latin typeface="Arial" charset="0"/>
                <a:cs typeface="+mn-cs"/>
              </a:rPr>
              <a:pPr algn="ctr">
                <a:defRPr/>
              </a:pPr>
              <a:t>‹#›</a:t>
            </a:fld>
            <a:endParaRPr lang="en-US" sz="1000" dirty="0">
              <a:solidFill>
                <a:schemeClr val="accent6">
                  <a:lumMod val="10000"/>
                </a:schemeClr>
              </a:solidFill>
              <a:latin typeface="Arial" charset="0"/>
              <a:cs typeface="+mn-cs"/>
            </a:endParaRPr>
          </a:p>
        </p:txBody>
      </p:sp>
      <p:sp>
        <p:nvSpPr>
          <p:cNvPr id="5" name="Down Ribbon 4"/>
          <p:cNvSpPr/>
          <p:nvPr userDrawn="1"/>
        </p:nvSpPr>
        <p:spPr bwMode="auto">
          <a:xfrm>
            <a:off x="685800" y="0"/>
            <a:ext cx="8458200" cy="381000"/>
          </a:xfrm>
          <a:prstGeom prst="ribbon">
            <a:avLst/>
          </a:prstGeom>
          <a:solidFill>
            <a:schemeClr val="accent1">
              <a:lumMod val="60000"/>
              <a:lumOff val="40000"/>
            </a:schemeClr>
          </a:solidFill>
          <a:ln w="9525" cap="flat" cmpd="sng" algn="ctr">
            <a:solidFill>
              <a:schemeClr val="tx1">
                <a:lumMod val="85000"/>
              </a:schemeClr>
            </a:solidFill>
            <a:prstDash val="solid"/>
            <a:round/>
            <a:headEnd type="none" w="med" len="med"/>
            <a:tailEnd type="none" w="med" len="med"/>
          </a:ln>
          <a:effectLst/>
        </p:spPr>
        <p:txBody>
          <a:bodyPr/>
          <a:lstStyle/>
          <a:p>
            <a:pPr>
              <a:defRPr/>
            </a:pPr>
            <a:endParaRPr lang="en-US" i="1" dirty="0">
              <a:latin typeface="Arial" charset="0"/>
              <a:cs typeface="+mn-cs"/>
            </a:endParaRPr>
          </a:p>
        </p:txBody>
      </p:sp>
      <p:sp>
        <p:nvSpPr>
          <p:cNvPr id="6" name="Diagonal Stripe 5"/>
          <p:cNvSpPr/>
          <p:nvPr userDrawn="1"/>
        </p:nvSpPr>
        <p:spPr bwMode="auto">
          <a:xfrm rot="6336466">
            <a:off x="-2894806" y="2280444"/>
            <a:ext cx="5732462" cy="1663700"/>
          </a:xfrm>
          <a:prstGeom prst="diagStrip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i="1" dirty="0">
              <a:latin typeface="Arial" charset="0"/>
              <a:cs typeface="+mn-cs"/>
            </a:endParaRPr>
          </a:p>
        </p:txBody>
      </p:sp>
      <p:sp>
        <p:nvSpPr>
          <p:cNvPr id="2" name="Title 1"/>
          <p:cNvSpPr>
            <a:spLocks noGrp="1"/>
          </p:cNvSpPr>
          <p:nvPr>
            <p:ph type="title"/>
          </p:nvPr>
        </p:nvSpPr>
        <p:spPr>
          <a:xfrm>
            <a:off x="762000" y="381000"/>
            <a:ext cx="7924800" cy="1143000"/>
          </a:xfrm>
          <a:solidFill>
            <a:schemeClr val="tx1"/>
          </a:solidFill>
          <a:ln w="25400" cap="sq">
            <a:solidFill>
              <a:schemeClr val="bg1">
                <a:lumMod val="60000"/>
                <a:lumOff val="40000"/>
              </a:schemeClr>
            </a:solidFill>
            <a:miter lim="800000"/>
            <a:headEnd/>
            <a:tailEnd/>
          </a:ln>
        </p:spPr>
        <p:txBody>
          <a:bodyPr/>
          <a:lstStyle>
            <a:lvl1pPr algn="ctr" rtl="0" fontAlgn="base">
              <a:spcBef>
                <a:spcPct val="0"/>
              </a:spcBef>
              <a:spcAft>
                <a:spcPct val="0"/>
              </a:spcAft>
              <a:defRPr lang="en-US" sz="3600" b="1">
                <a:solidFill>
                  <a:schemeClr val="accent1"/>
                </a:solidFill>
                <a:latin typeface="+mn-lt"/>
                <a:ea typeface="+mj-ea"/>
                <a:cs typeface="+mj-cs"/>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924800" cy="1143000"/>
          </a:xfrm>
          <a:prstGeom prst="rect">
            <a:avLst/>
          </a:prstGeom>
          <a:solidFill>
            <a:srgbClr val="3366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5240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322" r:id="rId1"/>
    <p:sldLayoutId id="2147484304" r:id="rId2"/>
    <p:sldLayoutId id="2147484323" r:id="rId3"/>
    <p:sldLayoutId id="2147484324" r:id="rId4"/>
    <p:sldLayoutId id="2147484305" r:id="rId5"/>
    <p:sldLayoutId id="2147484325" r:id="rId6"/>
    <p:sldLayoutId id="2147484306" r:id="rId7"/>
    <p:sldLayoutId id="2147484307" r:id="rId8"/>
    <p:sldLayoutId id="2147484308" r:id="rId9"/>
    <p:sldLayoutId id="2147484309" r:id="rId10"/>
    <p:sldLayoutId id="2147484310" r:id="rId11"/>
    <p:sldLayoutId id="2147484326" r:id="rId12"/>
    <p:sldLayoutId id="2147484327" r:id="rId13"/>
    <p:sldLayoutId id="2147484328"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Garamond" pitchFamily="18" charset="0"/>
        </a:defRPr>
      </a:lvl2pPr>
      <a:lvl3pPr algn="ctr" rtl="0" eaLnBrk="0" fontAlgn="base" hangingPunct="0">
        <a:spcBef>
          <a:spcPct val="0"/>
        </a:spcBef>
        <a:spcAft>
          <a:spcPct val="0"/>
        </a:spcAft>
        <a:defRPr sz="4400" b="1">
          <a:solidFill>
            <a:schemeClr val="tx1"/>
          </a:solidFill>
          <a:latin typeface="Garamond" pitchFamily="18" charset="0"/>
        </a:defRPr>
      </a:lvl3pPr>
      <a:lvl4pPr algn="ctr" rtl="0" eaLnBrk="0" fontAlgn="base" hangingPunct="0">
        <a:spcBef>
          <a:spcPct val="0"/>
        </a:spcBef>
        <a:spcAft>
          <a:spcPct val="0"/>
        </a:spcAft>
        <a:defRPr sz="4400" b="1">
          <a:solidFill>
            <a:schemeClr val="tx1"/>
          </a:solidFill>
          <a:latin typeface="Garamond" pitchFamily="18" charset="0"/>
        </a:defRPr>
      </a:lvl4pPr>
      <a:lvl5pPr algn="ctr" rtl="0" eaLnBrk="0" fontAlgn="base" hangingPunct="0">
        <a:spcBef>
          <a:spcPct val="0"/>
        </a:spcBef>
        <a:spcAft>
          <a:spcPct val="0"/>
        </a:spcAft>
        <a:defRPr sz="4400" b="1">
          <a:solidFill>
            <a:schemeClr val="tx1"/>
          </a:solidFill>
          <a:latin typeface="Garamond" pitchFamily="18" charset="0"/>
        </a:defRPr>
      </a:lvl5pPr>
      <a:lvl6pPr marL="457200" algn="ctr" rtl="0" eaLnBrk="1" fontAlgn="base" hangingPunct="1">
        <a:spcBef>
          <a:spcPct val="0"/>
        </a:spcBef>
        <a:spcAft>
          <a:spcPct val="0"/>
        </a:spcAft>
        <a:defRPr sz="4400" b="1">
          <a:solidFill>
            <a:schemeClr val="tx1"/>
          </a:solidFill>
          <a:latin typeface="Garamond" pitchFamily="18" charset="0"/>
        </a:defRPr>
      </a:lvl6pPr>
      <a:lvl7pPr marL="914400" algn="ctr" rtl="0" eaLnBrk="1" fontAlgn="base" hangingPunct="1">
        <a:spcBef>
          <a:spcPct val="0"/>
        </a:spcBef>
        <a:spcAft>
          <a:spcPct val="0"/>
        </a:spcAft>
        <a:defRPr sz="4400" b="1">
          <a:solidFill>
            <a:schemeClr val="tx1"/>
          </a:solidFill>
          <a:latin typeface="Garamond" pitchFamily="18" charset="0"/>
        </a:defRPr>
      </a:lvl7pPr>
      <a:lvl8pPr marL="1371600" algn="ctr" rtl="0" eaLnBrk="1" fontAlgn="base" hangingPunct="1">
        <a:spcBef>
          <a:spcPct val="0"/>
        </a:spcBef>
        <a:spcAft>
          <a:spcPct val="0"/>
        </a:spcAft>
        <a:defRPr sz="4400" b="1">
          <a:solidFill>
            <a:schemeClr val="tx1"/>
          </a:solidFill>
          <a:latin typeface="Garamond" pitchFamily="18" charset="0"/>
        </a:defRPr>
      </a:lvl8pPr>
      <a:lvl9pPr marL="1828800" algn="ctr" rtl="0" eaLnBrk="1" fontAlgn="base" hangingPunct="1">
        <a:spcBef>
          <a:spcPct val="0"/>
        </a:spcBef>
        <a:spcAft>
          <a:spcPct val="0"/>
        </a:spcAft>
        <a:defRPr sz="44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Char char="–"/>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eaLnBrk="1" fontAlgn="base" hangingPunct="1">
        <a:spcBef>
          <a:spcPct val="20000"/>
        </a:spcBef>
        <a:spcAft>
          <a:spcPct val="0"/>
        </a:spcAft>
        <a:buChar char="»"/>
        <a:defRPr sz="2800" b="1">
          <a:solidFill>
            <a:schemeClr val="tx1"/>
          </a:solidFill>
          <a:latin typeface="+mn-lt"/>
        </a:defRPr>
      </a:lvl6pPr>
      <a:lvl7pPr marL="2971800" indent="-228600" algn="l" rtl="0" eaLnBrk="1" fontAlgn="base" hangingPunct="1">
        <a:spcBef>
          <a:spcPct val="20000"/>
        </a:spcBef>
        <a:spcAft>
          <a:spcPct val="0"/>
        </a:spcAft>
        <a:buChar char="»"/>
        <a:defRPr sz="2800" b="1">
          <a:solidFill>
            <a:schemeClr val="tx1"/>
          </a:solidFill>
          <a:latin typeface="+mn-lt"/>
        </a:defRPr>
      </a:lvl7pPr>
      <a:lvl8pPr marL="3429000" indent="-228600" algn="l" rtl="0" eaLnBrk="1" fontAlgn="base" hangingPunct="1">
        <a:spcBef>
          <a:spcPct val="20000"/>
        </a:spcBef>
        <a:spcAft>
          <a:spcPct val="0"/>
        </a:spcAft>
        <a:buChar char="»"/>
        <a:defRPr sz="2800" b="1">
          <a:solidFill>
            <a:schemeClr val="tx1"/>
          </a:solidFill>
          <a:latin typeface="+mn-lt"/>
        </a:defRPr>
      </a:lvl8pPr>
      <a:lvl9pPr marL="3886200" indent="-228600" algn="l" rtl="0" eaLnBrk="1" fontAlgn="base" hangingPunct="1">
        <a:spcBef>
          <a:spcPct val="20000"/>
        </a:spcBef>
        <a:spcAft>
          <a:spcPct val="0"/>
        </a:spcAft>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D704D0BD-E8FE-4CDE-91FE-E6F6D5A560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stevemcconnell.com/ieeesoftware/eic08.ht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learn.geekinterview.com/it/sdlc/sdlc-methodology-steps.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education-portal.com/quality_assurance_institute.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Work_breakdown_structure"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unset.usc.edu/csse/research/COCOMOII/cocomo_main.html"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unset.usc.edu/csse/research/COCOMOII/cocomo_main.html"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therightrequirement.com/"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hyperlink" Target="http://media.pearsoncmg.com/ph/bp/bp_akamai/kroenke/videos.php?title=Chapter%2010-%20Case%20Study-%20Slow%20learners,%20or%20what?&amp;clip=pandc/kroenke/Ch_10_2.fl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1524000" y="1066800"/>
            <a:ext cx="6553200" cy="1981200"/>
          </a:xfrm>
          <a:ln w="9525">
            <a:noFill/>
          </a:ln>
        </p:spPr>
        <p:txBody>
          <a:bodyPr/>
          <a:lstStyle/>
          <a:p>
            <a:pPr>
              <a:spcBef>
                <a:spcPct val="0"/>
              </a:spcBef>
              <a:defRPr/>
            </a:pPr>
            <a:r>
              <a:rPr lang="en-US" sz="4000" dirty="0" smtClean="0">
                <a:solidFill>
                  <a:schemeClr val="accent1">
                    <a:lumMod val="20000"/>
                    <a:lumOff val="80000"/>
                  </a:schemeClr>
                </a:solidFill>
              </a:rPr>
              <a:t>System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620000" y="6248400"/>
            <a:ext cx="1295400" cy="457200"/>
          </a:xfrm>
          <a:prstGeom prst="rect">
            <a:avLst/>
          </a:prstGeom>
        </p:spPr>
        <p:txBody>
          <a:bodyPr/>
          <a:lstStyle/>
          <a:p>
            <a:fld id="{26EE3155-BB6C-4BF1-B49C-1F72351C563D}" type="slidenum">
              <a:rPr lang="en-US"/>
              <a:pPr/>
              <a:t>10</a:t>
            </a:fld>
            <a:endParaRPr lang="en-US"/>
          </a:p>
        </p:txBody>
      </p:sp>
      <p:sp>
        <p:nvSpPr>
          <p:cNvPr id="772098" name="Rectangle 2"/>
          <p:cNvSpPr>
            <a:spLocks noGrp="1" noChangeArrowheads="1"/>
          </p:cNvSpPr>
          <p:nvPr>
            <p:ph type="title"/>
          </p:nvPr>
        </p:nvSpPr>
        <p:spPr/>
        <p:txBody>
          <a:bodyPr/>
          <a:lstStyle/>
          <a:p>
            <a:r>
              <a:rPr lang="en-US" dirty="0">
                <a:solidFill>
                  <a:schemeClr val="bg1"/>
                </a:solidFill>
              </a:rPr>
              <a:t>The Standish Group’s Conclusion</a:t>
            </a:r>
          </a:p>
        </p:txBody>
      </p:sp>
      <p:sp>
        <p:nvSpPr>
          <p:cNvPr id="772099" name="Rectangle 3"/>
          <p:cNvSpPr>
            <a:spLocks noGrp="1" noChangeArrowheads="1"/>
          </p:cNvSpPr>
          <p:nvPr>
            <p:ph type="body" idx="1"/>
          </p:nvPr>
        </p:nvSpPr>
        <p:spPr>
          <a:xfrm>
            <a:off x="1155700" y="1905000"/>
            <a:ext cx="6759575" cy="3203575"/>
          </a:xfrm>
        </p:spPr>
        <p:txBody>
          <a:bodyPr/>
          <a:lstStyle/>
          <a:p>
            <a:pPr>
              <a:buFont typeface="Wingdings" pitchFamily="2" charset="2"/>
              <a:buNone/>
            </a:pPr>
            <a:r>
              <a:rPr lang="en-US" dirty="0">
                <a:solidFill>
                  <a:schemeClr val="bg1"/>
                </a:solidFill>
              </a:rPr>
              <a:t>	</a:t>
            </a:r>
            <a:br>
              <a:rPr lang="en-US" dirty="0">
                <a:solidFill>
                  <a:schemeClr val="bg1"/>
                </a:solidFill>
              </a:rPr>
            </a:br>
            <a:endParaRPr lang="en-US" dirty="0">
              <a:solidFill>
                <a:schemeClr val="bg1"/>
              </a:solidFill>
            </a:endParaRPr>
          </a:p>
        </p:txBody>
      </p:sp>
      <p:sp>
        <p:nvSpPr>
          <p:cNvPr id="772100" name="Text Box 4"/>
          <p:cNvSpPr txBox="1">
            <a:spLocks noChangeArrowheads="1"/>
          </p:cNvSpPr>
          <p:nvPr/>
        </p:nvSpPr>
        <p:spPr bwMode="auto">
          <a:xfrm>
            <a:off x="1228725" y="2057400"/>
            <a:ext cx="7015163"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5138" algn="l"/>
              </a:tabLst>
              <a:defRPr sz="2400">
                <a:solidFill>
                  <a:schemeClr val="tx1"/>
                </a:solidFill>
                <a:latin typeface="Arial" charset="0"/>
              </a:defRPr>
            </a:lvl1pPr>
            <a:lvl2pPr>
              <a:tabLst>
                <a:tab pos="465138" algn="l"/>
              </a:tabLst>
              <a:defRPr sz="2400">
                <a:solidFill>
                  <a:schemeClr val="tx1"/>
                </a:solidFill>
                <a:latin typeface="Arial" charset="0"/>
              </a:defRPr>
            </a:lvl2pPr>
            <a:lvl3pPr>
              <a:tabLst>
                <a:tab pos="465138" algn="l"/>
              </a:tabLst>
              <a:defRPr sz="2400">
                <a:solidFill>
                  <a:schemeClr val="tx1"/>
                </a:solidFill>
                <a:latin typeface="Arial" charset="0"/>
              </a:defRPr>
            </a:lvl3pPr>
            <a:lvl4pPr>
              <a:tabLst>
                <a:tab pos="465138" algn="l"/>
              </a:tabLst>
              <a:defRPr sz="2400">
                <a:solidFill>
                  <a:schemeClr val="tx1"/>
                </a:solidFill>
                <a:latin typeface="Arial" charset="0"/>
              </a:defRPr>
            </a:lvl4pPr>
            <a:lvl5pPr>
              <a:tabLst>
                <a:tab pos="465138" algn="l"/>
              </a:tabLst>
              <a:defRPr sz="2400">
                <a:solidFill>
                  <a:schemeClr val="tx1"/>
                </a:solidFill>
                <a:latin typeface="Arial" charset="0"/>
              </a:defRPr>
            </a:lvl5pPr>
            <a:lvl6pPr fontAlgn="base">
              <a:spcBef>
                <a:spcPct val="0"/>
              </a:spcBef>
              <a:spcAft>
                <a:spcPct val="0"/>
              </a:spcAft>
              <a:tabLst>
                <a:tab pos="465138" algn="l"/>
              </a:tabLst>
              <a:defRPr sz="2400">
                <a:solidFill>
                  <a:schemeClr val="tx1"/>
                </a:solidFill>
                <a:latin typeface="Arial" charset="0"/>
              </a:defRPr>
            </a:lvl6pPr>
            <a:lvl7pPr fontAlgn="base">
              <a:spcBef>
                <a:spcPct val="0"/>
              </a:spcBef>
              <a:spcAft>
                <a:spcPct val="0"/>
              </a:spcAft>
              <a:tabLst>
                <a:tab pos="465138" algn="l"/>
              </a:tabLst>
              <a:defRPr sz="2400">
                <a:solidFill>
                  <a:schemeClr val="tx1"/>
                </a:solidFill>
                <a:latin typeface="Arial" charset="0"/>
              </a:defRPr>
            </a:lvl7pPr>
            <a:lvl8pPr fontAlgn="base">
              <a:spcBef>
                <a:spcPct val="0"/>
              </a:spcBef>
              <a:spcAft>
                <a:spcPct val="0"/>
              </a:spcAft>
              <a:tabLst>
                <a:tab pos="465138" algn="l"/>
              </a:tabLst>
              <a:defRPr sz="2400">
                <a:solidFill>
                  <a:schemeClr val="tx1"/>
                </a:solidFill>
                <a:latin typeface="Arial" charset="0"/>
              </a:defRPr>
            </a:lvl8pPr>
            <a:lvl9pPr fontAlgn="base">
              <a:spcBef>
                <a:spcPct val="0"/>
              </a:spcBef>
              <a:spcAft>
                <a:spcPct val="0"/>
              </a:spcAft>
              <a:tabLst>
                <a:tab pos="465138" algn="l"/>
              </a:tabLst>
              <a:defRPr sz="2400">
                <a:solidFill>
                  <a:schemeClr val="tx1"/>
                </a:solidFill>
                <a:latin typeface="Arial" charset="0"/>
              </a:defRPr>
            </a:lvl9pPr>
          </a:lstStyle>
          <a:p>
            <a:pPr eaLnBrk="1" hangingPunct="1"/>
            <a:r>
              <a:rPr lang="en-US" dirty="0">
                <a:solidFill>
                  <a:schemeClr val="bg1"/>
                </a:solidFill>
              </a:rPr>
              <a:t>The three major reasons that a project will succeed are </a:t>
            </a:r>
            <a:r>
              <a:rPr lang="en-US" u="sng" dirty="0">
                <a:solidFill>
                  <a:schemeClr val="bg1"/>
                </a:solidFill>
              </a:rPr>
              <a:t>user involvement</a:t>
            </a:r>
            <a:r>
              <a:rPr lang="en-US" dirty="0">
                <a:solidFill>
                  <a:schemeClr val="bg1"/>
                </a:solidFill>
              </a:rPr>
              <a:t>, </a:t>
            </a:r>
            <a:r>
              <a:rPr lang="en-US" u="sng" dirty="0">
                <a:solidFill>
                  <a:schemeClr val="bg1"/>
                </a:solidFill>
              </a:rPr>
              <a:t>executive management support</a:t>
            </a:r>
            <a:r>
              <a:rPr lang="en-US" dirty="0">
                <a:solidFill>
                  <a:schemeClr val="bg1"/>
                </a:solidFill>
              </a:rPr>
              <a:t>, and a </a:t>
            </a:r>
            <a:r>
              <a:rPr lang="en-US" u="sng" dirty="0">
                <a:solidFill>
                  <a:schemeClr val="bg1"/>
                </a:solidFill>
              </a:rPr>
              <a:t>clear statement of requirements</a:t>
            </a:r>
            <a:r>
              <a:rPr lang="en-US" dirty="0">
                <a:solidFill>
                  <a:schemeClr val="bg1"/>
                </a:solidFill>
              </a:rPr>
              <a:t>. There are other success criteria, but with these three elements in place, the chances of success are much greater. Without them, chance of failure increases dramatically.</a:t>
            </a:r>
          </a:p>
          <a:p>
            <a:pPr eaLnBrk="1" hangingPunct="1"/>
            <a:endParaRPr lang="en-US" dirty="0">
              <a:solidFill>
                <a:schemeClr val="bg1"/>
              </a:solidFill>
            </a:endParaRPr>
          </a:p>
          <a:p>
            <a:pPr eaLnBrk="1" hangingPunct="1"/>
            <a:r>
              <a:rPr lang="en-US" sz="2000" i="1" dirty="0">
                <a:solidFill>
                  <a:schemeClr val="bg1"/>
                </a:solidFill>
                <a:latin typeface="Helvetica" pitchFamily="34" charset="0"/>
              </a:rPr>
              <a:t>	</a:t>
            </a:r>
            <a:r>
              <a:rPr lang="en-US" sz="1600" i="1" dirty="0">
                <a:solidFill>
                  <a:schemeClr val="bg1"/>
                </a:solidFill>
                <a:latin typeface="Helvetica" pitchFamily="34" charset="0"/>
              </a:rPr>
              <a:t>The Standish Group’s CHAOS Report, 1994</a:t>
            </a:r>
          </a:p>
          <a:p>
            <a:pPr eaLnBrk="1" hangingPunct="1"/>
            <a:r>
              <a:rPr lang="en-US" sz="1600" i="1" dirty="0">
                <a:solidFill>
                  <a:schemeClr val="bg1"/>
                </a:solidFill>
              </a:rPr>
              <a:t>	http://www.standishgroup.com/sample_research/chaos_1994_2.php</a:t>
            </a:r>
          </a:p>
        </p:txBody>
      </p:sp>
    </p:spTree>
    <p:extLst>
      <p:ext uri="{BB962C8B-B14F-4D97-AF65-F5344CB8AC3E}">
        <p14:creationId xmlns:p14="http://schemas.microsoft.com/office/powerpoint/2010/main" val="3850524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620000" y="6248400"/>
            <a:ext cx="1295400" cy="457200"/>
          </a:xfrm>
          <a:prstGeom prst="rect">
            <a:avLst/>
          </a:prstGeom>
        </p:spPr>
        <p:txBody>
          <a:bodyPr/>
          <a:lstStyle/>
          <a:p>
            <a:fld id="{8AC04079-7775-4A24-B184-E14743A3E05B}" type="slidenum">
              <a:rPr lang="en-US"/>
              <a:pPr/>
              <a:t>11</a:t>
            </a:fld>
            <a:endParaRPr lang="en-US"/>
          </a:p>
        </p:txBody>
      </p:sp>
      <p:sp>
        <p:nvSpPr>
          <p:cNvPr id="943106" name="Rectangle 2"/>
          <p:cNvSpPr>
            <a:spLocks noGrp="1" noChangeArrowheads="1"/>
          </p:cNvSpPr>
          <p:nvPr>
            <p:ph type="title"/>
          </p:nvPr>
        </p:nvSpPr>
        <p:spPr/>
        <p:txBody>
          <a:bodyPr/>
          <a:lstStyle/>
          <a:p>
            <a:r>
              <a:rPr lang="en-US">
                <a:solidFill>
                  <a:schemeClr val="bg1"/>
                </a:solidFill>
              </a:rPr>
              <a:t>More on the Standish Group Study</a:t>
            </a:r>
          </a:p>
        </p:txBody>
      </p:sp>
      <p:sp>
        <p:nvSpPr>
          <p:cNvPr id="943107" name="Rectangle 3"/>
          <p:cNvSpPr>
            <a:spLocks noGrp="1" noChangeArrowheads="1"/>
          </p:cNvSpPr>
          <p:nvPr>
            <p:ph type="body" idx="1"/>
          </p:nvPr>
        </p:nvSpPr>
        <p:spPr>
          <a:xfrm>
            <a:off x="304800" y="1827213"/>
            <a:ext cx="8534400" cy="4514850"/>
          </a:xfrm>
        </p:spPr>
        <p:txBody>
          <a:bodyPr/>
          <a:lstStyle/>
          <a:p>
            <a:pPr>
              <a:lnSpc>
                <a:spcPct val="90000"/>
              </a:lnSpc>
            </a:pPr>
            <a:r>
              <a:rPr lang="en-US" dirty="0">
                <a:solidFill>
                  <a:schemeClr val="bg1"/>
                </a:solidFill>
              </a:rPr>
              <a:t>Survey methodology was quite thorough</a:t>
            </a:r>
          </a:p>
          <a:p>
            <a:pPr>
              <a:lnSpc>
                <a:spcPct val="90000"/>
              </a:lnSpc>
            </a:pPr>
            <a:r>
              <a:rPr lang="en-US" dirty="0">
                <a:solidFill>
                  <a:schemeClr val="bg1"/>
                </a:solidFill>
              </a:rPr>
              <a:t>Respondents were IT executive managers</a:t>
            </a:r>
          </a:p>
          <a:p>
            <a:pPr>
              <a:lnSpc>
                <a:spcPct val="90000"/>
              </a:lnSpc>
            </a:pPr>
            <a:r>
              <a:rPr lang="en-US" dirty="0">
                <a:solidFill>
                  <a:schemeClr val="bg1"/>
                </a:solidFill>
              </a:rPr>
              <a:t>Sample size was 365 respondents</a:t>
            </a:r>
          </a:p>
          <a:p>
            <a:pPr>
              <a:lnSpc>
                <a:spcPct val="90000"/>
              </a:lnSpc>
            </a:pPr>
            <a:r>
              <a:rPr lang="en-US" dirty="0">
                <a:solidFill>
                  <a:schemeClr val="bg1"/>
                </a:solidFill>
              </a:rPr>
              <a:t>Over 8,000 application development projects represented in the sample</a:t>
            </a:r>
          </a:p>
        </p:txBody>
      </p:sp>
    </p:spTree>
    <p:extLst>
      <p:ext uri="{BB962C8B-B14F-4D97-AF65-F5344CB8AC3E}">
        <p14:creationId xmlns:p14="http://schemas.microsoft.com/office/powerpoint/2010/main" val="3225009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620000" y="6248400"/>
            <a:ext cx="1295400" cy="457200"/>
          </a:xfrm>
          <a:prstGeom prst="rect">
            <a:avLst/>
          </a:prstGeom>
        </p:spPr>
        <p:txBody>
          <a:bodyPr/>
          <a:lstStyle/>
          <a:p>
            <a:fld id="{91FC5EF4-AD29-4E35-8FAE-61D6E50FEF03}" type="slidenum">
              <a:rPr lang="en-US"/>
              <a:pPr/>
              <a:t>12</a:t>
            </a:fld>
            <a:endParaRPr lang="en-US"/>
          </a:p>
        </p:txBody>
      </p:sp>
      <p:sp>
        <p:nvSpPr>
          <p:cNvPr id="963586" name="Rectangle 2"/>
          <p:cNvSpPr>
            <a:spLocks noGrp="1" noChangeArrowheads="1"/>
          </p:cNvSpPr>
          <p:nvPr>
            <p:ph type="title"/>
          </p:nvPr>
        </p:nvSpPr>
        <p:spPr/>
        <p:txBody>
          <a:bodyPr/>
          <a:lstStyle/>
          <a:p>
            <a:r>
              <a:rPr lang="en-US">
                <a:solidFill>
                  <a:schemeClr val="bg1"/>
                </a:solidFill>
              </a:rPr>
              <a:t>More on the Standish Group Study</a:t>
            </a:r>
          </a:p>
        </p:txBody>
      </p:sp>
      <p:sp>
        <p:nvSpPr>
          <p:cNvPr id="963587" name="Rectangle 3"/>
          <p:cNvSpPr>
            <a:spLocks noGrp="1" noChangeArrowheads="1"/>
          </p:cNvSpPr>
          <p:nvPr>
            <p:ph type="body" idx="1"/>
          </p:nvPr>
        </p:nvSpPr>
        <p:spPr>
          <a:xfrm>
            <a:off x="304800" y="1717675"/>
            <a:ext cx="8686800" cy="4624388"/>
          </a:xfrm>
        </p:spPr>
        <p:txBody>
          <a:bodyPr/>
          <a:lstStyle/>
          <a:p>
            <a:r>
              <a:rPr lang="en-US" dirty="0">
                <a:solidFill>
                  <a:schemeClr val="bg1"/>
                </a:solidFill>
              </a:rPr>
              <a:t>Included large, medium, and small companies</a:t>
            </a:r>
          </a:p>
          <a:p>
            <a:r>
              <a:rPr lang="en-US" dirty="0">
                <a:solidFill>
                  <a:schemeClr val="bg1"/>
                </a:solidFill>
              </a:rPr>
              <a:t>Range of industry segments:</a:t>
            </a:r>
          </a:p>
          <a:p>
            <a:pPr lvl="1"/>
            <a:r>
              <a:rPr lang="en-US" dirty="0">
                <a:solidFill>
                  <a:schemeClr val="bg1"/>
                </a:solidFill>
              </a:rPr>
              <a:t>banking and securities, </a:t>
            </a:r>
          </a:p>
          <a:p>
            <a:pPr lvl="1"/>
            <a:r>
              <a:rPr lang="en-US" dirty="0">
                <a:solidFill>
                  <a:schemeClr val="bg1"/>
                </a:solidFill>
              </a:rPr>
              <a:t>manufacturing, </a:t>
            </a:r>
          </a:p>
          <a:p>
            <a:pPr lvl="1"/>
            <a:r>
              <a:rPr lang="en-US" dirty="0">
                <a:solidFill>
                  <a:schemeClr val="bg1"/>
                </a:solidFill>
              </a:rPr>
              <a:t>retail and wholesale, </a:t>
            </a:r>
          </a:p>
          <a:p>
            <a:pPr lvl="1"/>
            <a:r>
              <a:rPr lang="en-US" dirty="0">
                <a:solidFill>
                  <a:schemeClr val="bg1"/>
                </a:solidFill>
              </a:rPr>
              <a:t>heath care and insurance, </a:t>
            </a:r>
          </a:p>
          <a:p>
            <a:pPr lvl="1"/>
            <a:r>
              <a:rPr lang="en-US" dirty="0">
                <a:solidFill>
                  <a:schemeClr val="bg1"/>
                </a:solidFill>
              </a:rPr>
              <a:t>local, state, and federal organizations</a:t>
            </a:r>
            <a:r>
              <a:rPr lang="en-US" sz="2000" dirty="0">
                <a:solidFill>
                  <a:schemeClr val="bg1"/>
                </a:solidFill>
              </a:rPr>
              <a:t> </a:t>
            </a:r>
          </a:p>
        </p:txBody>
      </p:sp>
    </p:spTree>
    <p:extLst>
      <p:ext uri="{BB962C8B-B14F-4D97-AF65-F5344CB8AC3E}">
        <p14:creationId xmlns:p14="http://schemas.microsoft.com/office/powerpoint/2010/main" val="3219201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620000" y="6248400"/>
            <a:ext cx="1295400" cy="457200"/>
          </a:xfrm>
          <a:prstGeom prst="rect">
            <a:avLst/>
          </a:prstGeom>
        </p:spPr>
        <p:txBody>
          <a:bodyPr/>
          <a:lstStyle/>
          <a:p>
            <a:fld id="{272F615B-8130-41DA-95A6-E58719C4B1BE}" type="slidenum">
              <a:rPr lang="en-US"/>
              <a:pPr/>
              <a:t>13</a:t>
            </a:fld>
            <a:endParaRPr lang="en-US"/>
          </a:p>
        </p:txBody>
      </p:sp>
      <p:sp>
        <p:nvSpPr>
          <p:cNvPr id="947202" name="Rectangle 2"/>
          <p:cNvSpPr>
            <a:spLocks noGrp="1" noChangeArrowheads="1"/>
          </p:cNvSpPr>
          <p:nvPr>
            <p:ph type="title"/>
          </p:nvPr>
        </p:nvSpPr>
        <p:spPr/>
        <p:txBody>
          <a:bodyPr/>
          <a:lstStyle/>
          <a:p>
            <a:r>
              <a:rPr lang="en-US" dirty="0">
                <a:solidFill>
                  <a:schemeClr val="bg1"/>
                </a:solidFill>
              </a:rPr>
              <a:t>The Standish Group Study </a:t>
            </a:r>
            <a:r>
              <a:rPr lang="en-US" sz="2400" dirty="0">
                <a:solidFill>
                  <a:schemeClr val="bg1"/>
                </a:solidFill>
              </a:rPr>
              <a:t>(cont’d)</a:t>
            </a:r>
          </a:p>
        </p:txBody>
      </p:sp>
      <p:sp>
        <p:nvSpPr>
          <p:cNvPr id="947203" name="Rectangle 3"/>
          <p:cNvSpPr>
            <a:spLocks noGrp="1" noChangeArrowheads="1"/>
          </p:cNvSpPr>
          <p:nvPr>
            <p:ph type="body" idx="1"/>
          </p:nvPr>
        </p:nvSpPr>
        <p:spPr>
          <a:xfrm>
            <a:off x="304800" y="1827213"/>
            <a:ext cx="8686800" cy="4514850"/>
          </a:xfrm>
        </p:spPr>
        <p:txBody>
          <a:bodyPr/>
          <a:lstStyle/>
          <a:p>
            <a:pPr>
              <a:buFont typeface="Wingdings" pitchFamily="2" charset="2"/>
              <a:buNone/>
            </a:pPr>
            <a:r>
              <a:rPr lang="en-US" sz="3200" dirty="0">
                <a:solidFill>
                  <a:schemeClr val="bg1"/>
                </a:solidFill>
              </a:rPr>
              <a:t>	For purposes of the study, projects were classified into three resolution types:</a:t>
            </a:r>
            <a:r>
              <a:rPr lang="en-US" sz="2000" dirty="0">
                <a:solidFill>
                  <a:schemeClr val="bg1"/>
                </a:solidFill>
              </a:rPr>
              <a:t> </a:t>
            </a:r>
          </a:p>
          <a:p>
            <a:pPr lvl="1">
              <a:spcAft>
                <a:spcPts val="500"/>
              </a:spcAft>
            </a:pPr>
            <a:r>
              <a:rPr lang="en-US" sz="2800" b="1" dirty="0">
                <a:solidFill>
                  <a:schemeClr val="accent1"/>
                </a:solidFill>
              </a:rPr>
              <a:t>Success</a:t>
            </a:r>
            <a:r>
              <a:rPr lang="en-US" sz="2800" dirty="0">
                <a:solidFill>
                  <a:schemeClr val="accent1"/>
                </a:solidFill>
              </a:rPr>
              <a:t>:</a:t>
            </a:r>
            <a:r>
              <a:rPr lang="en-US" sz="2800" dirty="0">
                <a:solidFill>
                  <a:schemeClr val="bg1"/>
                </a:solidFill>
              </a:rPr>
              <a:t> on-time and on-budget, with all features as initially specified. </a:t>
            </a:r>
          </a:p>
          <a:p>
            <a:pPr lvl="1">
              <a:spcAft>
                <a:spcPts val="500"/>
              </a:spcAft>
            </a:pPr>
            <a:r>
              <a:rPr lang="en-US" sz="2800" b="1" dirty="0">
                <a:solidFill>
                  <a:schemeClr val="accent1"/>
                </a:solidFill>
              </a:rPr>
              <a:t>Challenged</a:t>
            </a:r>
            <a:r>
              <a:rPr lang="en-US" sz="2800" dirty="0">
                <a:solidFill>
                  <a:schemeClr val="accent1"/>
                </a:solidFill>
              </a:rPr>
              <a:t>:</a:t>
            </a:r>
            <a:r>
              <a:rPr lang="en-US" sz="2800" dirty="0">
                <a:solidFill>
                  <a:schemeClr val="bg1"/>
                </a:solidFill>
              </a:rPr>
              <a:t> completed but over-budget, over schedule, with limited features. </a:t>
            </a:r>
          </a:p>
          <a:p>
            <a:pPr lvl="1">
              <a:spcAft>
                <a:spcPts val="500"/>
              </a:spcAft>
            </a:pPr>
            <a:r>
              <a:rPr lang="en-US" sz="2800" b="1" dirty="0">
                <a:solidFill>
                  <a:schemeClr val="accent1"/>
                </a:solidFill>
              </a:rPr>
              <a:t>Failed</a:t>
            </a:r>
            <a:r>
              <a:rPr lang="en-US" sz="2800" dirty="0">
                <a:solidFill>
                  <a:schemeClr val="bg1"/>
                </a:solidFill>
              </a:rPr>
              <a:t>: canceled during the development cycle. </a:t>
            </a:r>
          </a:p>
        </p:txBody>
      </p:sp>
    </p:spTree>
    <p:extLst>
      <p:ext uri="{BB962C8B-B14F-4D97-AF65-F5344CB8AC3E}">
        <p14:creationId xmlns:p14="http://schemas.microsoft.com/office/powerpoint/2010/main" val="2264729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5"/>
          <p:cNvSpPr>
            <a:spLocks noGrp="1"/>
          </p:cNvSpPr>
          <p:nvPr>
            <p:ph type="sldNum" sz="quarter" idx="4294967295"/>
          </p:nvPr>
        </p:nvSpPr>
        <p:spPr>
          <a:xfrm>
            <a:off x="7620000" y="6248400"/>
            <a:ext cx="1295400" cy="457200"/>
          </a:xfrm>
          <a:prstGeom prst="rect">
            <a:avLst/>
          </a:prstGeom>
        </p:spPr>
        <p:txBody>
          <a:bodyPr/>
          <a:lstStyle/>
          <a:p>
            <a:fld id="{A0C76FD9-E6DC-497F-B61F-61E3B946A7C3}" type="slidenum">
              <a:rPr lang="en-US"/>
              <a:pPr/>
              <a:t>14</a:t>
            </a:fld>
            <a:endParaRPr lang="en-US"/>
          </a:p>
        </p:txBody>
      </p:sp>
      <p:sp>
        <p:nvSpPr>
          <p:cNvPr id="949250" name="Rectangle 2"/>
          <p:cNvSpPr>
            <a:spLocks noGrp="1" noChangeArrowheads="1"/>
          </p:cNvSpPr>
          <p:nvPr>
            <p:ph type="title"/>
          </p:nvPr>
        </p:nvSpPr>
        <p:spPr>
          <a:xfrm>
            <a:off x="1447800" y="381000"/>
            <a:ext cx="7313613" cy="1143000"/>
          </a:xfrm>
        </p:spPr>
        <p:txBody>
          <a:bodyPr/>
          <a:lstStyle/>
          <a:p>
            <a:r>
              <a:rPr lang="en-US">
                <a:solidFill>
                  <a:schemeClr val="accent1"/>
                </a:solidFill>
              </a:rPr>
              <a:t>The Standish Group Study </a:t>
            </a:r>
            <a:r>
              <a:rPr lang="en-US" sz="2400">
                <a:solidFill>
                  <a:schemeClr val="accent1"/>
                </a:solidFill>
              </a:rPr>
              <a:t>(cont’d)</a:t>
            </a:r>
          </a:p>
        </p:txBody>
      </p:sp>
      <p:pic>
        <p:nvPicPr>
          <p:cNvPr id="949251" name="Picture 3" descr="standish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30400" y="1765300"/>
            <a:ext cx="5197475"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9252" name="Rectangle 4"/>
          <p:cNvSpPr>
            <a:spLocks noChangeArrowheads="1"/>
          </p:cNvSpPr>
          <p:nvPr/>
        </p:nvSpPr>
        <p:spPr bwMode="auto">
          <a:xfrm>
            <a:off x="2308225" y="2946400"/>
            <a:ext cx="1771650" cy="4064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49253" name="Rectangle 5"/>
          <p:cNvSpPr>
            <a:spLocks noChangeArrowheads="1"/>
          </p:cNvSpPr>
          <p:nvPr/>
        </p:nvSpPr>
        <p:spPr bwMode="auto">
          <a:xfrm>
            <a:off x="5719763" y="2946400"/>
            <a:ext cx="1044575" cy="4064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49254" name="Rectangle 6"/>
          <p:cNvSpPr>
            <a:spLocks noChangeArrowheads="1"/>
          </p:cNvSpPr>
          <p:nvPr/>
        </p:nvSpPr>
        <p:spPr bwMode="auto">
          <a:xfrm>
            <a:off x="2903538" y="4953000"/>
            <a:ext cx="1176337"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49255" name="Text Box 7"/>
          <p:cNvSpPr txBox="1">
            <a:spLocks noChangeArrowheads="1"/>
          </p:cNvSpPr>
          <p:nvPr/>
        </p:nvSpPr>
        <p:spPr bwMode="auto">
          <a:xfrm>
            <a:off x="5032375" y="3762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solidFill>
                <a:schemeClr val="bg1"/>
              </a:solidFill>
              <a:latin typeface="Verdana" pitchFamily="34" charset="0"/>
              <a:cs typeface="Arial" charset="0"/>
            </a:endParaRPr>
          </a:p>
        </p:txBody>
      </p:sp>
      <p:sp>
        <p:nvSpPr>
          <p:cNvPr id="949256" name="Text Box 8"/>
          <p:cNvSpPr txBox="1">
            <a:spLocks noChangeArrowheads="1"/>
          </p:cNvSpPr>
          <p:nvPr/>
        </p:nvSpPr>
        <p:spPr bwMode="auto">
          <a:xfrm>
            <a:off x="4686300" y="2946400"/>
            <a:ext cx="157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latin typeface="Verdana" pitchFamily="34" charset="0"/>
                <a:cs typeface="Arial" charset="0"/>
              </a:rPr>
              <a:t>challenged</a:t>
            </a:r>
          </a:p>
        </p:txBody>
      </p:sp>
      <p:sp>
        <p:nvSpPr>
          <p:cNvPr id="949257" name="Text Box 9"/>
          <p:cNvSpPr txBox="1">
            <a:spLocks noChangeArrowheads="1"/>
          </p:cNvSpPr>
          <p:nvPr/>
        </p:nvSpPr>
        <p:spPr bwMode="auto">
          <a:xfrm>
            <a:off x="2903538" y="4876800"/>
            <a:ext cx="901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latin typeface="Verdana" pitchFamily="34" charset="0"/>
                <a:cs typeface="Arial" charset="0"/>
              </a:rPr>
              <a:t>failed</a:t>
            </a:r>
          </a:p>
        </p:txBody>
      </p:sp>
      <p:sp>
        <p:nvSpPr>
          <p:cNvPr id="949258" name="Text Box 10"/>
          <p:cNvSpPr txBox="1">
            <a:spLocks noChangeArrowheads="1"/>
          </p:cNvSpPr>
          <p:nvPr/>
        </p:nvSpPr>
        <p:spPr bwMode="auto">
          <a:xfrm>
            <a:off x="2557463" y="2946400"/>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latin typeface="Verdana" pitchFamily="34" charset="0"/>
                <a:cs typeface="Arial" charset="0"/>
              </a:rPr>
              <a:t>success</a:t>
            </a:r>
          </a:p>
        </p:txBody>
      </p:sp>
      <p:sp>
        <p:nvSpPr>
          <p:cNvPr id="949259" name="Line 11"/>
          <p:cNvSpPr>
            <a:spLocks noChangeShapeType="1"/>
          </p:cNvSpPr>
          <p:nvPr/>
        </p:nvSpPr>
        <p:spPr bwMode="auto">
          <a:xfrm>
            <a:off x="3527425" y="3352800"/>
            <a:ext cx="0" cy="381000"/>
          </a:xfrm>
          <a:prstGeom prst="line">
            <a:avLst/>
          </a:prstGeom>
          <a:noFill/>
          <a:ln w="3810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949260" name="Line 12"/>
          <p:cNvSpPr>
            <a:spLocks noChangeShapeType="1"/>
          </p:cNvSpPr>
          <p:nvPr/>
        </p:nvSpPr>
        <p:spPr bwMode="auto">
          <a:xfrm flipV="1">
            <a:off x="3289300" y="4470400"/>
            <a:ext cx="238125" cy="406400"/>
          </a:xfrm>
          <a:prstGeom prst="line">
            <a:avLst/>
          </a:prstGeom>
          <a:noFill/>
          <a:ln w="3810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949261" name="Line 13"/>
          <p:cNvSpPr>
            <a:spLocks noChangeShapeType="1"/>
          </p:cNvSpPr>
          <p:nvPr/>
        </p:nvSpPr>
        <p:spPr bwMode="auto">
          <a:xfrm flipH="1">
            <a:off x="5216525" y="3313113"/>
            <a:ext cx="227013" cy="420687"/>
          </a:xfrm>
          <a:prstGeom prst="line">
            <a:avLst/>
          </a:prstGeom>
          <a:noFill/>
          <a:ln w="3810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949262" name="Rectangle 14"/>
          <p:cNvSpPr>
            <a:spLocks noChangeArrowheads="1"/>
          </p:cNvSpPr>
          <p:nvPr/>
        </p:nvSpPr>
        <p:spPr bwMode="auto">
          <a:xfrm>
            <a:off x="1930400" y="1765300"/>
            <a:ext cx="377825" cy="416242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49263" name="Rectangle 15"/>
          <p:cNvSpPr>
            <a:spLocks noChangeArrowheads="1"/>
          </p:cNvSpPr>
          <p:nvPr/>
        </p:nvSpPr>
        <p:spPr bwMode="auto">
          <a:xfrm>
            <a:off x="1930400" y="5732463"/>
            <a:ext cx="5618163" cy="4064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49264" name="Rectangle 16"/>
          <p:cNvSpPr>
            <a:spLocks noChangeArrowheads="1"/>
          </p:cNvSpPr>
          <p:nvPr/>
        </p:nvSpPr>
        <p:spPr bwMode="auto">
          <a:xfrm>
            <a:off x="6764338" y="1765300"/>
            <a:ext cx="784225" cy="396716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49265" name="Rectangle 17"/>
          <p:cNvSpPr>
            <a:spLocks noChangeArrowheads="1"/>
          </p:cNvSpPr>
          <p:nvPr/>
        </p:nvSpPr>
        <p:spPr bwMode="auto">
          <a:xfrm>
            <a:off x="2308225" y="1765300"/>
            <a:ext cx="4819650" cy="1651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49266" name="Rectangle 18"/>
          <p:cNvSpPr>
            <a:spLocks noChangeArrowheads="1"/>
          </p:cNvSpPr>
          <p:nvPr/>
        </p:nvSpPr>
        <p:spPr bwMode="auto">
          <a:xfrm>
            <a:off x="2133600" y="1930400"/>
            <a:ext cx="4819650" cy="1016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49267" name="Text Box 19"/>
          <p:cNvSpPr txBox="1">
            <a:spLocks noChangeArrowheads="1"/>
          </p:cNvSpPr>
          <p:nvPr/>
        </p:nvSpPr>
        <p:spPr bwMode="auto">
          <a:xfrm>
            <a:off x="2344738" y="2230438"/>
            <a:ext cx="4783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1">
                <a:solidFill>
                  <a:schemeClr val="bg1"/>
                </a:solidFill>
                <a:latin typeface="Verdana" pitchFamily="34" charset="0"/>
                <a:cs typeface="Arial" charset="0"/>
              </a:rPr>
              <a:t>Project Resolution by Type</a:t>
            </a:r>
          </a:p>
        </p:txBody>
      </p:sp>
    </p:spTree>
    <p:extLst>
      <p:ext uri="{BB962C8B-B14F-4D97-AF65-F5344CB8AC3E}">
        <p14:creationId xmlns:p14="http://schemas.microsoft.com/office/powerpoint/2010/main" val="4291332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620000" y="6248400"/>
            <a:ext cx="1295400" cy="457200"/>
          </a:xfrm>
          <a:prstGeom prst="rect">
            <a:avLst/>
          </a:prstGeom>
        </p:spPr>
        <p:txBody>
          <a:bodyPr/>
          <a:lstStyle/>
          <a:p>
            <a:fld id="{EECD458C-4DFC-423F-9408-3E28A600D2BB}" type="slidenum">
              <a:rPr lang="en-US"/>
              <a:pPr/>
              <a:t>15</a:t>
            </a:fld>
            <a:endParaRPr lang="en-US"/>
          </a:p>
        </p:txBody>
      </p:sp>
      <p:sp>
        <p:nvSpPr>
          <p:cNvPr id="951298" name="Rectangle 2"/>
          <p:cNvSpPr>
            <a:spLocks noGrp="1" noChangeArrowheads="1"/>
          </p:cNvSpPr>
          <p:nvPr>
            <p:ph type="title"/>
          </p:nvPr>
        </p:nvSpPr>
        <p:spPr/>
        <p:txBody>
          <a:bodyPr/>
          <a:lstStyle/>
          <a:p>
            <a:pPr algn="ctr"/>
            <a:r>
              <a:rPr lang="en-US" dirty="0">
                <a:solidFill>
                  <a:schemeClr val="bg1"/>
                </a:solidFill>
              </a:rPr>
              <a:t>IT Executive Response to</a:t>
            </a:r>
            <a:br>
              <a:rPr lang="en-US" dirty="0">
                <a:solidFill>
                  <a:schemeClr val="bg1"/>
                </a:solidFill>
              </a:rPr>
            </a:br>
            <a:r>
              <a:rPr lang="en-US" dirty="0">
                <a:solidFill>
                  <a:schemeClr val="bg1"/>
                </a:solidFill>
              </a:rPr>
              <a:t>Main Cause for Challenged Projects</a:t>
            </a:r>
          </a:p>
        </p:txBody>
      </p:sp>
      <p:sp>
        <p:nvSpPr>
          <p:cNvPr id="951299" name="Rectangle 3"/>
          <p:cNvSpPr>
            <a:spLocks noGrp="1" noChangeArrowheads="1"/>
          </p:cNvSpPr>
          <p:nvPr>
            <p:ph type="body" idx="1"/>
          </p:nvPr>
        </p:nvSpPr>
        <p:spPr/>
        <p:txBody>
          <a:bodyPr/>
          <a:lstStyle/>
          <a:p>
            <a:pPr marL="457200" indent="-457200">
              <a:lnSpc>
                <a:spcPct val="90000"/>
              </a:lnSpc>
              <a:buFont typeface="Wingdings" pitchFamily="2" charset="2"/>
              <a:buAutoNum type="arabicPeriod"/>
              <a:tabLst>
                <a:tab pos="5951538" algn="r"/>
              </a:tabLst>
            </a:pPr>
            <a:r>
              <a:rPr lang="en-US" sz="2000" dirty="0" smtClean="0">
                <a:solidFill>
                  <a:schemeClr val="bg1"/>
                </a:solidFill>
              </a:rPr>
              <a:t>Lack of User Input	12.8%</a:t>
            </a:r>
          </a:p>
          <a:p>
            <a:pPr marL="457200" indent="-457200">
              <a:lnSpc>
                <a:spcPct val="90000"/>
              </a:lnSpc>
              <a:buFont typeface="Wingdings" pitchFamily="2" charset="2"/>
              <a:buAutoNum type="arabicPeriod"/>
              <a:tabLst>
                <a:tab pos="5951538" algn="r"/>
              </a:tabLst>
            </a:pPr>
            <a:r>
              <a:rPr lang="en-US" sz="2000" dirty="0" smtClean="0">
                <a:solidFill>
                  <a:schemeClr val="bg1"/>
                </a:solidFill>
              </a:rPr>
              <a:t>Incomplete </a:t>
            </a:r>
            <a:r>
              <a:rPr lang="en-US" sz="2000" dirty="0">
                <a:solidFill>
                  <a:schemeClr val="bg1"/>
                </a:solidFill>
              </a:rPr>
              <a:t>Requirements	12.3%</a:t>
            </a:r>
          </a:p>
          <a:p>
            <a:pPr marL="457200" indent="-457200">
              <a:lnSpc>
                <a:spcPct val="90000"/>
              </a:lnSpc>
              <a:buFont typeface="Wingdings" pitchFamily="2" charset="2"/>
              <a:buAutoNum type="arabicPeriod"/>
              <a:tabLst>
                <a:tab pos="5951538" algn="r"/>
              </a:tabLst>
            </a:pPr>
            <a:r>
              <a:rPr lang="en-US" sz="2000" dirty="0">
                <a:solidFill>
                  <a:schemeClr val="bg1"/>
                </a:solidFill>
              </a:rPr>
              <a:t>Changing Requirements	11.8%</a:t>
            </a:r>
          </a:p>
          <a:p>
            <a:pPr marL="457200" indent="-457200">
              <a:lnSpc>
                <a:spcPct val="90000"/>
              </a:lnSpc>
              <a:buFont typeface="Wingdings" pitchFamily="2" charset="2"/>
              <a:buAutoNum type="arabicPeriod"/>
              <a:tabLst>
                <a:tab pos="5951538" algn="r"/>
              </a:tabLst>
            </a:pPr>
            <a:r>
              <a:rPr lang="en-US" sz="2000" dirty="0">
                <a:solidFill>
                  <a:schemeClr val="bg1"/>
                </a:solidFill>
              </a:rPr>
              <a:t>Lack of Executive Support	7.5%</a:t>
            </a:r>
          </a:p>
          <a:p>
            <a:pPr marL="457200" indent="-457200">
              <a:lnSpc>
                <a:spcPct val="90000"/>
              </a:lnSpc>
              <a:buFont typeface="Wingdings" pitchFamily="2" charset="2"/>
              <a:buAutoNum type="arabicPeriod"/>
              <a:tabLst>
                <a:tab pos="5951538" algn="r"/>
              </a:tabLst>
            </a:pPr>
            <a:r>
              <a:rPr lang="en-US" sz="2000" dirty="0">
                <a:solidFill>
                  <a:schemeClr val="bg1"/>
                </a:solidFill>
              </a:rPr>
              <a:t>Technology Incompetence	7.0%</a:t>
            </a:r>
          </a:p>
          <a:p>
            <a:pPr marL="457200" indent="-457200">
              <a:lnSpc>
                <a:spcPct val="90000"/>
              </a:lnSpc>
              <a:buFont typeface="Wingdings" pitchFamily="2" charset="2"/>
              <a:buAutoNum type="arabicPeriod"/>
              <a:tabLst>
                <a:tab pos="5951538" algn="r"/>
              </a:tabLst>
            </a:pPr>
            <a:r>
              <a:rPr lang="en-US" sz="2000" dirty="0">
                <a:solidFill>
                  <a:schemeClr val="bg1"/>
                </a:solidFill>
              </a:rPr>
              <a:t>Lack of Resources	6.4%</a:t>
            </a:r>
          </a:p>
          <a:p>
            <a:pPr marL="457200" indent="-457200">
              <a:lnSpc>
                <a:spcPct val="90000"/>
              </a:lnSpc>
              <a:buFont typeface="Wingdings" pitchFamily="2" charset="2"/>
              <a:buAutoNum type="arabicPeriod"/>
              <a:tabLst>
                <a:tab pos="5951538" algn="r"/>
              </a:tabLst>
            </a:pPr>
            <a:r>
              <a:rPr lang="en-US" sz="2000" dirty="0">
                <a:solidFill>
                  <a:schemeClr val="bg1"/>
                </a:solidFill>
              </a:rPr>
              <a:t>Unrealistic Expectations	5.9%</a:t>
            </a:r>
          </a:p>
          <a:p>
            <a:pPr marL="457200" indent="-457200">
              <a:lnSpc>
                <a:spcPct val="90000"/>
              </a:lnSpc>
              <a:buFont typeface="Wingdings" pitchFamily="2" charset="2"/>
              <a:buAutoNum type="arabicPeriod"/>
              <a:tabLst>
                <a:tab pos="5951538" algn="r"/>
              </a:tabLst>
            </a:pPr>
            <a:r>
              <a:rPr lang="en-US" sz="2000" dirty="0">
                <a:solidFill>
                  <a:schemeClr val="bg1"/>
                </a:solidFill>
              </a:rPr>
              <a:t>Unclear Objectives	5.3%</a:t>
            </a:r>
          </a:p>
          <a:p>
            <a:pPr marL="457200" indent="-457200">
              <a:lnSpc>
                <a:spcPct val="90000"/>
              </a:lnSpc>
              <a:buFont typeface="Wingdings" pitchFamily="2" charset="2"/>
              <a:buAutoNum type="arabicPeriod"/>
              <a:tabLst>
                <a:tab pos="5951538" algn="r"/>
              </a:tabLst>
            </a:pPr>
            <a:r>
              <a:rPr lang="en-US" sz="2000" dirty="0">
                <a:solidFill>
                  <a:schemeClr val="bg1"/>
                </a:solidFill>
              </a:rPr>
              <a:t>Unrealistic Time Frames	4.3%</a:t>
            </a:r>
          </a:p>
          <a:p>
            <a:pPr marL="457200" indent="-457200">
              <a:lnSpc>
                <a:spcPct val="90000"/>
              </a:lnSpc>
              <a:buFont typeface="Wingdings" pitchFamily="2" charset="2"/>
              <a:buAutoNum type="arabicPeriod"/>
              <a:tabLst>
                <a:tab pos="5951538" algn="r"/>
              </a:tabLst>
            </a:pPr>
            <a:r>
              <a:rPr lang="en-US" sz="2000" dirty="0">
                <a:solidFill>
                  <a:schemeClr val="bg1"/>
                </a:solidFill>
              </a:rPr>
              <a:t>New Technology	3.7%</a:t>
            </a:r>
          </a:p>
          <a:p>
            <a:pPr marL="457200" indent="-457200">
              <a:lnSpc>
                <a:spcPct val="90000"/>
              </a:lnSpc>
              <a:buFont typeface="Wingdings" pitchFamily="2" charset="2"/>
              <a:buAutoNum type="arabicPeriod"/>
              <a:tabLst>
                <a:tab pos="5951538" algn="r"/>
              </a:tabLst>
            </a:pPr>
            <a:r>
              <a:rPr lang="en-US" sz="2000" dirty="0">
                <a:solidFill>
                  <a:schemeClr val="bg1"/>
                </a:solidFill>
              </a:rPr>
              <a:t>Other	</a:t>
            </a:r>
            <a:r>
              <a:rPr lang="en-US" sz="2000" u="sng" dirty="0">
                <a:solidFill>
                  <a:schemeClr val="bg1"/>
                </a:solidFill>
              </a:rPr>
              <a:t>23.0%</a:t>
            </a:r>
          </a:p>
          <a:p>
            <a:pPr marL="457200" indent="-457200">
              <a:lnSpc>
                <a:spcPct val="90000"/>
              </a:lnSpc>
              <a:buFont typeface="Wingdings" pitchFamily="2" charset="2"/>
              <a:buNone/>
              <a:tabLst>
                <a:tab pos="5951538" algn="r"/>
              </a:tabLst>
            </a:pPr>
            <a:r>
              <a:rPr lang="en-US" sz="2000" dirty="0" smtClean="0">
                <a:solidFill>
                  <a:schemeClr val="bg1"/>
                </a:solidFill>
              </a:rPr>
              <a:t>   		 100.0%</a:t>
            </a:r>
            <a:endParaRPr lang="en-US" sz="2000" dirty="0">
              <a:solidFill>
                <a:schemeClr val="bg1"/>
              </a:solidFill>
            </a:endParaRPr>
          </a:p>
        </p:txBody>
      </p:sp>
    </p:spTree>
    <p:extLst>
      <p:ext uri="{BB962C8B-B14F-4D97-AF65-F5344CB8AC3E}">
        <p14:creationId xmlns:p14="http://schemas.microsoft.com/office/powerpoint/2010/main" val="4022916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620000" y="6248400"/>
            <a:ext cx="1295400" cy="457200"/>
          </a:xfrm>
          <a:prstGeom prst="rect">
            <a:avLst/>
          </a:prstGeom>
        </p:spPr>
        <p:txBody>
          <a:bodyPr/>
          <a:lstStyle/>
          <a:p>
            <a:fld id="{17537720-6815-4A7D-B923-DE79B4025BF4}" type="slidenum">
              <a:rPr lang="en-US"/>
              <a:pPr/>
              <a:t>16</a:t>
            </a:fld>
            <a:endParaRPr lang="en-US"/>
          </a:p>
        </p:txBody>
      </p:sp>
      <p:sp>
        <p:nvSpPr>
          <p:cNvPr id="955394" name="Rectangle 2"/>
          <p:cNvSpPr>
            <a:spLocks noGrp="1" noChangeArrowheads="1"/>
          </p:cNvSpPr>
          <p:nvPr>
            <p:ph type="title"/>
          </p:nvPr>
        </p:nvSpPr>
        <p:spPr/>
        <p:txBody>
          <a:bodyPr/>
          <a:lstStyle/>
          <a:p>
            <a:pPr algn="ctr"/>
            <a:r>
              <a:rPr lang="en-US">
                <a:solidFill>
                  <a:schemeClr val="bg1"/>
                </a:solidFill>
              </a:rPr>
              <a:t>IT Executive Response to </a:t>
            </a:r>
            <a:br>
              <a:rPr lang="en-US">
                <a:solidFill>
                  <a:schemeClr val="bg1"/>
                </a:solidFill>
              </a:rPr>
            </a:br>
            <a:r>
              <a:rPr lang="en-US">
                <a:solidFill>
                  <a:schemeClr val="bg1"/>
                </a:solidFill>
              </a:rPr>
              <a:t>Main Cause for Failed Projects</a:t>
            </a:r>
          </a:p>
        </p:txBody>
      </p:sp>
      <p:sp>
        <p:nvSpPr>
          <p:cNvPr id="955395" name="Rectangle 3"/>
          <p:cNvSpPr>
            <a:spLocks noGrp="1" noChangeArrowheads="1"/>
          </p:cNvSpPr>
          <p:nvPr>
            <p:ph type="body" idx="1"/>
          </p:nvPr>
        </p:nvSpPr>
        <p:spPr/>
        <p:txBody>
          <a:bodyPr/>
          <a:lstStyle/>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Incomplete Requirements	13.1%</a:t>
            </a:r>
          </a:p>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Lack of User Involvement	12.4%</a:t>
            </a:r>
          </a:p>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Lack of Resources	10.6%</a:t>
            </a:r>
          </a:p>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Unrealistic Expectations	9.9%	</a:t>
            </a:r>
          </a:p>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Lack of Executive Support	9.3%</a:t>
            </a:r>
          </a:p>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Changing Requirements	8.7%</a:t>
            </a:r>
          </a:p>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Lack of Planning	8.1%</a:t>
            </a:r>
          </a:p>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Didn't Need It Any Longer	7.5%</a:t>
            </a:r>
          </a:p>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Lack of IT Management	6.2%</a:t>
            </a:r>
          </a:p>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Technology Illiteracy	4.3%</a:t>
            </a:r>
          </a:p>
          <a:p>
            <a:pPr marL="457200" indent="-457200">
              <a:lnSpc>
                <a:spcPct val="90000"/>
              </a:lnSpc>
              <a:buFont typeface="Wingdings" pitchFamily="2" charset="2"/>
              <a:buAutoNum type="arabicPeriod"/>
              <a:tabLst>
                <a:tab pos="5951538" algn="r"/>
                <a:tab pos="7083425" algn="r"/>
              </a:tabLst>
            </a:pPr>
            <a:r>
              <a:rPr lang="en-US" sz="2000" dirty="0">
                <a:solidFill>
                  <a:schemeClr val="bg1"/>
                </a:solidFill>
              </a:rPr>
              <a:t>Other	</a:t>
            </a:r>
            <a:r>
              <a:rPr lang="en-US" sz="2000" u="sng" dirty="0">
                <a:solidFill>
                  <a:schemeClr val="bg1"/>
                </a:solidFill>
              </a:rPr>
              <a:t>9.9%</a:t>
            </a:r>
          </a:p>
          <a:p>
            <a:pPr marL="457200" indent="-457200">
              <a:lnSpc>
                <a:spcPct val="90000"/>
              </a:lnSpc>
              <a:buFont typeface="Wingdings" pitchFamily="2" charset="2"/>
              <a:buNone/>
              <a:tabLst>
                <a:tab pos="5951538" algn="r"/>
                <a:tab pos="7083425" algn="r"/>
              </a:tabLst>
            </a:pPr>
            <a:r>
              <a:rPr lang="en-US" sz="2000" dirty="0">
                <a:solidFill>
                  <a:schemeClr val="bg1"/>
                </a:solidFill>
              </a:rPr>
              <a:t>   		 100.0%</a:t>
            </a:r>
          </a:p>
        </p:txBody>
      </p:sp>
    </p:spTree>
    <p:extLst>
      <p:ext uri="{BB962C8B-B14F-4D97-AF65-F5344CB8AC3E}">
        <p14:creationId xmlns:p14="http://schemas.microsoft.com/office/powerpoint/2010/main" val="2241551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81000"/>
            <a:ext cx="7696200" cy="1066800"/>
          </a:xfrm>
        </p:spPr>
        <p:txBody>
          <a:bodyPr/>
          <a:lstStyle/>
          <a:p>
            <a:pPr>
              <a:defRPr/>
            </a:pPr>
            <a:r>
              <a:rPr lang="en-US" dirty="0" smtClean="0"/>
              <a:t>Why Is Systems Development Difficult and Risky?</a:t>
            </a:r>
            <a:endParaRPr lang="en-US" dirty="0"/>
          </a:p>
        </p:txBody>
      </p:sp>
      <p:sp>
        <p:nvSpPr>
          <p:cNvPr id="19459" name="Text Placeholder 2"/>
          <p:cNvSpPr>
            <a:spLocks noGrp="1"/>
          </p:cNvSpPr>
          <p:nvPr>
            <p:ph type="body" sz="quarter" idx="10"/>
          </p:nvPr>
        </p:nvSpPr>
        <p:spPr>
          <a:xfrm>
            <a:off x="304800" y="1524000"/>
            <a:ext cx="3505200" cy="4267200"/>
          </a:xfrm>
        </p:spPr>
        <p:txBody>
          <a:bodyPr/>
          <a:lstStyle/>
          <a:p>
            <a:r>
              <a:rPr lang="en-US" sz="2000" dirty="0" smtClean="0"/>
              <a:t>Systems development is difficult and risky.</a:t>
            </a:r>
          </a:p>
          <a:p>
            <a:r>
              <a:rPr lang="en-US" sz="2000" dirty="0" smtClean="0"/>
              <a:t>Many projects are never finished. </a:t>
            </a:r>
          </a:p>
          <a:p>
            <a:r>
              <a:rPr lang="en-US" sz="2000" dirty="0" smtClean="0"/>
              <a:t>Some finish 200 to 300 percent over budget. </a:t>
            </a:r>
          </a:p>
          <a:p>
            <a:r>
              <a:rPr lang="en-US" sz="2000" dirty="0" smtClean="0"/>
              <a:t>Others finish within budget and schedule, but never satisfactorily accomplish their goals.</a:t>
            </a:r>
          </a:p>
        </p:txBody>
      </p:sp>
      <p:pic>
        <p:nvPicPr>
          <p:cNvPr id="19460" name="Picture 5"/>
          <p:cNvPicPr>
            <a:picLocks noChangeAspect="1" noChangeArrowheads="1"/>
          </p:cNvPicPr>
          <p:nvPr/>
        </p:nvPicPr>
        <p:blipFill>
          <a:blip r:embed="rId3" cstate="print"/>
          <a:srcRect/>
          <a:stretch>
            <a:fillRect/>
          </a:stretch>
        </p:blipFill>
        <p:spPr bwMode="auto">
          <a:xfrm>
            <a:off x="4038600" y="1600200"/>
            <a:ext cx="4562475" cy="4800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Difficulty of Requirements Determination</a:t>
            </a:r>
            <a:endParaRPr lang="en-US" dirty="0"/>
          </a:p>
        </p:txBody>
      </p:sp>
      <p:sp>
        <p:nvSpPr>
          <p:cNvPr id="20483" name="Text Placeholder 2"/>
          <p:cNvSpPr>
            <a:spLocks noGrp="1"/>
          </p:cNvSpPr>
          <p:nvPr>
            <p:ph type="body" sz="quarter" idx="10"/>
          </p:nvPr>
        </p:nvSpPr>
        <p:spPr>
          <a:xfrm>
            <a:off x="228600" y="1524000"/>
            <a:ext cx="8610600" cy="4267200"/>
          </a:xfrm>
        </p:spPr>
        <p:txBody>
          <a:bodyPr/>
          <a:lstStyle/>
          <a:p>
            <a:pPr>
              <a:spcBef>
                <a:spcPct val="0"/>
              </a:spcBef>
            </a:pPr>
            <a:r>
              <a:rPr lang="en-US" dirty="0" smtClean="0">
                <a:cs typeface="Arial" pitchFamily="34" charset="0"/>
              </a:rPr>
              <a:t>What features do you want?</a:t>
            </a:r>
          </a:p>
          <a:p>
            <a:pPr>
              <a:spcBef>
                <a:spcPct val="0"/>
              </a:spcBef>
            </a:pPr>
            <a:r>
              <a:rPr lang="en-US" dirty="0" smtClean="0">
                <a:cs typeface="Arial" pitchFamily="34" charset="0"/>
              </a:rPr>
              <a:t>Do you really need them?</a:t>
            </a:r>
          </a:p>
          <a:p>
            <a:pPr>
              <a:spcBef>
                <a:spcPct val="0"/>
              </a:spcBef>
            </a:pPr>
            <a:r>
              <a:rPr lang="en-US" dirty="0" smtClean="0">
                <a:cs typeface="Arial" pitchFamily="34" charset="0"/>
              </a:rPr>
              <a:t>What kind of controls do you want?</a:t>
            </a:r>
          </a:p>
          <a:p>
            <a:pPr>
              <a:spcBef>
                <a:spcPct val="0"/>
              </a:spcBef>
            </a:pPr>
            <a:r>
              <a:rPr lang="en-US" dirty="0" smtClean="0">
                <a:cs typeface="Arial" pitchFamily="34" charset="0"/>
              </a:rPr>
              <a:t>What functions should it have?</a:t>
            </a:r>
          </a:p>
          <a:p>
            <a:pPr>
              <a:spcBef>
                <a:spcPct val="0"/>
              </a:spcBef>
            </a:pPr>
            <a:r>
              <a:rPr lang="en-US" dirty="0" smtClean="0">
                <a:cs typeface="Arial" pitchFamily="34" charset="0"/>
              </a:rPr>
              <a:t>What data do you have?</a:t>
            </a:r>
          </a:p>
          <a:p>
            <a:pPr>
              <a:spcBef>
                <a:spcPct val="0"/>
              </a:spcBef>
            </a:pPr>
            <a:r>
              <a:rPr lang="en-US" dirty="0" smtClean="0">
                <a:cs typeface="Arial" pitchFamily="34" charset="0"/>
              </a:rPr>
              <a:t>What information do you want provided?</a:t>
            </a:r>
          </a:p>
          <a:p>
            <a:pPr>
              <a:spcBef>
                <a:spcPct val="0"/>
              </a:spcBef>
            </a:pPr>
            <a:r>
              <a:rPr lang="en-US" dirty="0" smtClean="0">
                <a:cs typeface="Arial" pitchFamily="34" charset="0"/>
              </a:rPr>
              <a:t>Must create environment where difficult questions are asked and answered</a:t>
            </a:r>
            <a:r>
              <a:rPr lang="en-US" b="1" dirty="0">
                <a:cs typeface="Arial" charset="0"/>
              </a:rPr>
              <a:t> </a:t>
            </a:r>
            <a:endParaRPr lang="en-US" b="1" dirty="0" smtClean="0">
              <a:cs typeface="Arial" charset="0"/>
            </a:endParaRPr>
          </a:p>
          <a:p>
            <a:pPr>
              <a:spcBef>
                <a:spcPct val="0"/>
              </a:spcBef>
            </a:pPr>
            <a:r>
              <a:rPr lang="en-US" b="1" dirty="0" smtClean="0">
                <a:solidFill>
                  <a:srgbClr val="FF0000"/>
                </a:solidFill>
                <a:cs typeface="Arial" charset="0"/>
              </a:rPr>
              <a:t>Requirements </a:t>
            </a:r>
            <a:r>
              <a:rPr lang="en-US" b="1" dirty="0">
                <a:solidFill>
                  <a:srgbClr val="FF0000"/>
                </a:solidFill>
                <a:cs typeface="Arial" charset="0"/>
              </a:rPr>
              <a:t>analysis </a:t>
            </a:r>
            <a:r>
              <a:rPr lang="en-US" b="1" dirty="0" smtClean="0">
                <a:solidFill>
                  <a:srgbClr val="FF0000"/>
                </a:solidFill>
                <a:cs typeface="Arial" charset="0"/>
              </a:rPr>
              <a:t> - 25% - 40% of software project costs are a result of requirement errors</a:t>
            </a:r>
            <a:endParaRPr lang="en-US" dirty="0" smtClean="0">
              <a:solidFill>
                <a:srgbClr val="FF0000"/>
              </a:solidFill>
              <a:cs typeface="Arial" pitchFamily="34" charset="0"/>
            </a:endParaRPr>
          </a:p>
          <a:p>
            <a:pPr>
              <a:spcBef>
                <a:spcPct val="0"/>
              </a:spcBef>
            </a:pPr>
            <a:endParaRPr lang="en-US" dirty="0" smtClean="0">
              <a:cs typeface="Arial" pitchFamily="34" charset="0"/>
            </a:endParaRPr>
          </a:p>
          <a:p>
            <a:pPr>
              <a:spcBef>
                <a:spcPct val="0"/>
              </a:spcBef>
            </a:pPr>
            <a:endParaRPr lang="en-US" dirty="0" smtClean="0">
              <a:cs typeface="Arial" pitchFamily="34" charset="0"/>
            </a:endParaRPr>
          </a:p>
          <a:p>
            <a:endParaRPr lang="en-US" sz="36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Arial" charset="0"/>
              </a:rPr>
              <a:t>Changes in Requirements</a:t>
            </a:r>
            <a:endParaRPr lang="en-US" dirty="0"/>
          </a:p>
        </p:txBody>
      </p:sp>
      <p:sp>
        <p:nvSpPr>
          <p:cNvPr id="22531" name="Text Placeholder 2"/>
          <p:cNvSpPr>
            <a:spLocks noGrp="1"/>
          </p:cNvSpPr>
          <p:nvPr>
            <p:ph type="body" sz="quarter" idx="10"/>
          </p:nvPr>
        </p:nvSpPr>
        <p:spPr>
          <a:xfrm>
            <a:off x="304800" y="1524000"/>
            <a:ext cx="8458200" cy="4267200"/>
          </a:xfrm>
        </p:spPr>
        <p:txBody>
          <a:bodyPr/>
          <a:lstStyle/>
          <a:p>
            <a:pPr marL="342900" lvl="1" indent="-342900">
              <a:spcBef>
                <a:spcPct val="0"/>
              </a:spcBef>
              <a:buFont typeface="Arial" pitchFamily="34" charset="0"/>
              <a:buChar char="•"/>
            </a:pPr>
            <a:r>
              <a:rPr lang="en-US" sz="2400" dirty="0" smtClean="0">
                <a:cs typeface="Arial" pitchFamily="34" charset="0"/>
              </a:rPr>
              <a:t>Development aims at moving target</a:t>
            </a:r>
          </a:p>
          <a:p>
            <a:pPr marL="342900" lvl="1" indent="-342900">
              <a:spcBef>
                <a:spcPct val="0"/>
              </a:spcBef>
              <a:buFont typeface="Arial" pitchFamily="34" charset="0"/>
              <a:buChar char="•"/>
            </a:pPr>
            <a:r>
              <a:rPr lang="en-US" sz="2400" dirty="0" smtClean="0">
                <a:cs typeface="Arial" pitchFamily="34" charset="0"/>
              </a:rPr>
              <a:t>Bigger the system and longer the project, the more requirements change</a:t>
            </a:r>
          </a:p>
          <a:p>
            <a:pPr marL="342900" lvl="1" indent="-342900">
              <a:spcBef>
                <a:spcPct val="0"/>
              </a:spcBef>
              <a:buFont typeface="Arial" pitchFamily="34" charset="0"/>
              <a:buChar char="•"/>
            </a:pPr>
            <a:r>
              <a:rPr lang="en-US" sz="2400" dirty="0" smtClean="0"/>
              <a:t>When requirements change, what should the development team do?</a:t>
            </a:r>
          </a:p>
          <a:p>
            <a:pPr marL="742950" lvl="2" indent="-342900">
              <a:spcBef>
                <a:spcPct val="0"/>
              </a:spcBef>
              <a:buFont typeface="Arial" pitchFamily="34" charset="0"/>
              <a:buChar char="•"/>
            </a:pPr>
            <a:r>
              <a:rPr lang="en-US" sz="2000" dirty="0" smtClean="0"/>
              <a:t> Stop work and rebuild system in accordance with new requirements? </a:t>
            </a:r>
          </a:p>
          <a:p>
            <a:pPr marL="1200150" lvl="3" indent="-342900">
              <a:spcBef>
                <a:spcPct val="0"/>
              </a:spcBef>
              <a:buFont typeface="Arial" pitchFamily="34" charset="0"/>
              <a:buChar char="•"/>
            </a:pPr>
            <a:r>
              <a:rPr lang="en-US" sz="2000" dirty="0" smtClean="0"/>
              <a:t>If they do that, system will develop in fits and starts and might never be completed.</a:t>
            </a:r>
          </a:p>
          <a:p>
            <a:pPr marL="742950" lvl="2" indent="-342900">
              <a:spcBef>
                <a:spcPct val="0"/>
              </a:spcBef>
              <a:buFont typeface="Arial" pitchFamily="34" charset="0"/>
              <a:buChar char="•"/>
            </a:pPr>
            <a:r>
              <a:rPr lang="en-US" sz="2000" dirty="0" smtClean="0"/>
              <a:t> Or, should the team finish the system, knowing that it will be unsatisfactory the day it is implemented and will therefore need immediate maintenance?</a:t>
            </a:r>
          </a:p>
          <a:p>
            <a:pPr marL="342900" lvl="1" indent="-342900">
              <a:spcBef>
                <a:spcPct val="0"/>
              </a:spcBef>
              <a:buFontTx/>
              <a:buNone/>
            </a:pPr>
            <a:endParaRPr lang="en-US" sz="2400" dirty="0" smtClean="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en-US" dirty="0"/>
              <a:t>Study Questions</a:t>
            </a:r>
          </a:p>
        </p:txBody>
      </p:sp>
      <p:sp>
        <p:nvSpPr>
          <p:cNvPr id="9219" name="Rectangle 3"/>
          <p:cNvSpPr>
            <a:spLocks noGrp="1" noChangeArrowheads="1"/>
          </p:cNvSpPr>
          <p:nvPr>
            <p:ph idx="4294967295"/>
          </p:nvPr>
        </p:nvSpPr>
        <p:spPr>
          <a:xfrm>
            <a:off x="990600" y="1524000"/>
            <a:ext cx="7848600" cy="4495800"/>
          </a:xfrm>
        </p:spPr>
        <p:txBody>
          <a:bodyPr/>
          <a:lstStyle/>
          <a:p>
            <a:pPr marL="798513" indent="-798513">
              <a:buFontTx/>
              <a:buNone/>
              <a:defRPr/>
            </a:pPr>
            <a:r>
              <a:rPr lang="en-US" sz="2400" dirty="0" smtClean="0">
                <a:solidFill>
                  <a:schemeClr val="accent1"/>
                </a:solidFill>
                <a:ea typeface="+mj-ea"/>
                <a:cs typeface="+mj-cs"/>
              </a:rPr>
              <a:t>Q1	What is systems development?</a:t>
            </a:r>
          </a:p>
          <a:p>
            <a:pPr marL="798513" indent="-798513">
              <a:buFontTx/>
              <a:buNone/>
              <a:defRPr/>
            </a:pPr>
            <a:r>
              <a:rPr lang="en-US" sz="2000" b="0" dirty="0" smtClean="0">
                <a:solidFill>
                  <a:schemeClr val="bg1"/>
                </a:solidFill>
              </a:rPr>
              <a:t>Q2	Why is systems development difficult and risky?</a:t>
            </a:r>
          </a:p>
          <a:p>
            <a:pPr marL="798513" indent="-798513">
              <a:buFontTx/>
              <a:buNone/>
              <a:defRPr/>
            </a:pPr>
            <a:r>
              <a:rPr lang="en-US" sz="2000" b="0" dirty="0" smtClean="0">
                <a:solidFill>
                  <a:schemeClr val="bg1"/>
                </a:solidFill>
              </a:rPr>
              <a:t>Q3	How do businesses use the systems development life cycle (SDLC) process?</a:t>
            </a:r>
          </a:p>
          <a:p>
            <a:pPr marL="798513" indent="-798513">
              <a:buFontTx/>
              <a:buNone/>
              <a:defRPr/>
            </a:pPr>
            <a:r>
              <a:rPr lang="en-US" sz="2000" b="0" dirty="0" smtClean="0">
                <a:solidFill>
                  <a:schemeClr val="bg1"/>
                </a:solidFill>
              </a:rPr>
              <a:t>Q4	How does systems development vary according to project scale?</a:t>
            </a:r>
          </a:p>
          <a:p>
            <a:pPr marL="798513" indent="-798513">
              <a:buFontTx/>
              <a:buNone/>
              <a:defRPr/>
            </a:pPr>
            <a:r>
              <a:rPr lang="en-US" sz="2000" b="0" dirty="0" smtClean="0">
                <a:solidFill>
                  <a:schemeClr val="bg1"/>
                </a:solidFill>
              </a:rPr>
              <a:t>Q5	What are trade-offs among requirements, schedule, and cost?</a:t>
            </a:r>
          </a:p>
          <a:p>
            <a:pPr marL="798513" indent="-798513">
              <a:buFontTx/>
              <a:buNone/>
              <a:defRPr/>
            </a:pPr>
            <a:r>
              <a:rPr lang="en-US" sz="2000" b="0" dirty="0" smtClean="0">
                <a:solidFill>
                  <a:schemeClr val="bg1"/>
                </a:solidFill>
              </a:rPr>
              <a:t>Q6	What are the major challenges when planning IS projects?</a:t>
            </a:r>
          </a:p>
          <a:p>
            <a:pPr marL="798513" indent="-798513">
              <a:buFontTx/>
              <a:buNone/>
              <a:defRPr/>
            </a:pPr>
            <a:r>
              <a:rPr lang="en-US" sz="2000" b="0" dirty="0" smtClean="0">
                <a:solidFill>
                  <a:schemeClr val="bg1"/>
                </a:solidFill>
              </a:rPr>
              <a:t>Q7	What are the major challenges when managing IS project?</a:t>
            </a:r>
          </a:p>
          <a:p>
            <a:pPr marL="798513" indent="-798513">
              <a:buFontTx/>
              <a:buNone/>
              <a:defRPr/>
            </a:pPr>
            <a:r>
              <a:rPr lang="en-US" sz="2000" b="0" dirty="0" smtClean="0">
                <a:solidFill>
                  <a:schemeClr val="bg1"/>
                </a:solidFill>
              </a:rPr>
              <a:t>Q8	2020?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63500" indent="-63500">
              <a:defRPr/>
            </a:pPr>
            <a:r>
              <a:rPr lang="en-US" dirty="0" smtClean="0">
                <a:cs typeface="Arial" charset="0"/>
              </a:rPr>
              <a:t>Scheduling and Budgeting Difficulties</a:t>
            </a:r>
          </a:p>
        </p:txBody>
      </p:sp>
      <p:sp>
        <p:nvSpPr>
          <p:cNvPr id="23555" name="Content Placeholder 1"/>
          <p:cNvSpPr>
            <a:spLocks noGrp="1"/>
          </p:cNvSpPr>
          <p:nvPr>
            <p:ph type="body" sz="quarter" idx="10"/>
          </p:nvPr>
        </p:nvSpPr>
        <p:spPr/>
        <p:txBody>
          <a:bodyPr/>
          <a:lstStyle/>
          <a:p>
            <a:pPr marL="342900" lvl="1" indent="-342900">
              <a:spcBef>
                <a:spcPct val="0"/>
              </a:spcBef>
              <a:buFont typeface="Arial" pitchFamily="34" charset="0"/>
              <a:buChar char="•"/>
            </a:pPr>
            <a:r>
              <a:rPr lang="en-US" sz="2400" dirty="0" smtClean="0">
                <a:cs typeface="Arial" pitchFamily="34" charset="0"/>
              </a:rPr>
              <a:t>How long to build it?</a:t>
            </a:r>
          </a:p>
          <a:p>
            <a:pPr marL="342900" lvl="1" indent="-342900">
              <a:spcBef>
                <a:spcPct val="0"/>
              </a:spcBef>
              <a:buFont typeface="Arial" pitchFamily="34" charset="0"/>
              <a:buChar char="•"/>
            </a:pPr>
            <a:r>
              <a:rPr lang="en-US" sz="2400" dirty="0" smtClean="0">
                <a:cs typeface="Arial" pitchFamily="34" charset="0"/>
              </a:rPr>
              <a:t>How long to create data model?</a:t>
            </a:r>
          </a:p>
          <a:p>
            <a:pPr marL="342900" lvl="1" indent="-342900">
              <a:spcBef>
                <a:spcPct val="0"/>
              </a:spcBef>
              <a:buFont typeface="Arial" pitchFamily="34" charset="0"/>
              <a:buChar char="•"/>
            </a:pPr>
            <a:r>
              <a:rPr lang="en-US" sz="2400" dirty="0" smtClean="0">
                <a:cs typeface="Arial" pitchFamily="34" charset="0"/>
              </a:rPr>
              <a:t>How long to build database applications?</a:t>
            </a:r>
          </a:p>
          <a:p>
            <a:pPr marL="342900" lvl="1" indent="-342900">
              <a:spcBef>
                <a:spcPct val="0"/>
              </a:spcBef>
              <a:buFont typeface="Arial" pitchFamily="34" charset="0"/>
              <a:buChar char="•"/>
            </a:pPr>
            <a:r>
              <a:rPr lang="en-US" sz="2400" dirty="0" smtClean="0">
                <a:cs typeface="Arial" pitchFamily="34" charset="0"/>
              </a:rPr>
              <a:t>How long to do testing?</a:t>
            </a:r>
          </a:p>
          <a:p>
            <a:pPr marL="342900" lvl="1" indent="-342900">
              <a:spcBef>
                <a:spcPct val="0"/>
              </a:spcBef>
              <a:buFont typeface="Arial" pitchFamily="34" charset="0"/>
              <a:buChar char="•"/>
            </a:pPr>
            <a:r>
              <a:rPr lang="en-US" sz="2400" dirty="0" smtClean="0">
                <a:cs typeface="Arial" pitchFamily="34" charset="0"/>
              </a:rPr>
              <a:t>How long to develop and document procedures?</a:t>
            </a:r>
          </a:p>
          <a:p>
            <a:pPr marL="342900" lvl="1" indent="-342900">
              <a:spcBef>
                <a:spcPct val="0"/>
              </a:spcBef>
              <a:buFont typeface="Arial" pitchFamily="34" charset="0"/>
              <a:buChar char="•"/>
            </a:pPr>
            <a:r>
              <a:rPr lang="en-US" sz="2400" dirty="0" smtClean="0">
                <a:cs typeface="Arial" pitchFamily="34" charset="0"/>
              </a:rPr>
              <a:t>How long for training?</a:t>
            </a:r>
          </a:p>
          <a:p>
            <a:pPr marL="342900" lvl="1" indent="-342900">
              <a:spcBef>
                <a:spcPct val="0"/>
              </a:spcBef>
              <a:buFont typeface="Arial" pitchFamily="34" charset="0"/>
              <a:buChar char="•"/>
            </a:pPr>
            <a:r>
              <a:rPr lang="en-US" sz="2400" dirty="0" smtClean="0">
                <a:cs typeface="Arial" pitchFamily="34" charset="0"/>
              </a:rPr>
              <a:t>How much will it cost for labor?</a:t>
            </a:r>
          </a:p>
          <a:p>
            <a:pPr marL="342900" lvl="1" indent="-342900">
              <a:spcBef>
                <a:spcPct val="0"/>
              </a:spcBef>
              <a:buFont typeface="Arial" pitchFamily="34" charset="0"/>
              <a:buChar char="•"/>
            </a:pPr>
            <a:r>
              <a:rPr lang="en-US" sz="2400" dirty="0" smtClean="0">
                <a:cs typeface="Arial" pitchFamily="34" charset="0"/>
              </a:rPr>
              <a:t>What are the costs and benefits?</a:t>
            </a:r>
          </a:p>
          <a:p>
            <a:pPr marL="342900" lvl="1" indent="-342900">
              <a:spcBef>
                <a:spcPct val="0"/>
              </a:spcBef>
              <a:buFont typeface="Arial" pitchFamily="34" charset="0"/>
              <a:buChar char="•"/>
            </a:pPr>
            <a:r>
              <a:rPr lang="en-US" sz="2400" dirty="0" smtClean="0">
                <a:cs typeface="Arial" pitchFamily="34" charset="0"/>
              </a:rPr>
              <a:t>What’s the rate of return on investment?</a:t>
            </a:r>
          </a:p>
        </p:txBody>
      </p:sp>
      <p:sp>
        <p:nvSpPr>
          <p:cNvPr id="23556"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2E9471F8-46DF-48F6-87E4-19BC06116D6D}"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Arial" charset="0"/>
              </a:rPr>
              <a:t>Diseconomies of Scale</a:t>
            </a:r>
          </a:p>
        </p:txBody>
      </p:sp>
      <p:sp>
        <p:nvSpPr>
          <p:cNvPr id="25603" name="Text Placeholder 2"/>
          <p:cNvSpPr>
            <a:spLocks noGrp="1"/>
          </p:cNvSpPr>
          <p:nvPr>
            <p:ph type="body" sz="quarter" idx="10"/>
          </p:nvPr>
        </p:nvSpPr>
        <p:spPr/>
        <p:txBody>
          <a:bodyPr/>
          <a:lstStyle/>
          <a:p>
            <a:r>
              <a:rPr lang="en-US" dirty="0" smtClean="0"/>
              <a:t>As development teams become larger, the average contribution per worker decreases. </a:t>
            </a:r>
            <a:endParaRPr lang="en-US" dirty="0" smtClean="0">
              <a:cs typeface="Arial" pitchFamily="34" charset="0"/>
            </a:endParaRPr>
          </a:p>
          <a:p>
            <a:r>
              <a:rPr lang="en-US" dirty="0" smtClean="0">
                <a:cs typeface="Arial" pitchFamily="34" charset="0"/>
                <a:hlinkClick r:id="rId3"/>
              </a:rPr>
              <a:t>Brooks’ Law</a:t>
            </a:r>
            <a:endParaRPr lang="en-US" dirty="0" smtClean="0">
              <a:cs typeface="Arial" pitchFamily="34" charset="0"/>
            </a:endParaRPr>
          </a:p>
          <a:p>
            <a:pPr lvl="1">
              <a:spcBef>
                <a:spcPct val="0"/>
              </a:spcBef>
              <a:buFont typeface="Wingdings" pitchFamily="2" charset="2"/>
              <a:buChar char="§"/>
            </a:pPr>
            <a:r>
              <a:rPr lang="en-US" sz="2400" dirty="0" smtClean="0">
                <a:cs typeface="Arial" pitchFamily="34" charset="0"/>
              </a:rPr>
              <a:t>“Adding more people to a project makes the project later.” </a:t>
            </a:r>
          </a:p>
          <a:p>
            <a:pPr lvl="1">
              <a:spcBef>
                <a:spcPct val="0"/>
              </a:spcBef>
              <a:buFont typeface="Wingdings" pitchFamily="2" charset="2"/>
              <a:buChar char="§"/>
            </a:pPr>
            <a:r>
              <a:rPr lang="en-US" sz="2400" dirty="0" smtClean="0">
                <a:cs typeface="Arial" pitchFamily="34" charset="0"/>
              </a:rPr>
              <a:t>When new staff are brought into a late project, they must be trained by productive members who lose productivity while they’re training new members.</a:t>
            </a:r>
          </a:p>
          <a:p>
            <a:r>
              <a:rPr lang="en-US" dirty="0" smtClean="0">
                <a:cs typeface="Arial" pitchFamily="34" charset="0"/>
              </a:rPr>
              <a:t>Some tasks simply can’t be speeded up.</a:t>
            </a:r>
          </a:p>
          <a:p>
            <a:pPr lvl="1">
              <a:buFontTx/>
              <a:buNone/>
            </a:pPr>
            <a:endParaRPr lang="en-US" dirty="0" smtClean="0">
              <a:cs typeface="Arial" pitchFamily="34" charset="0"/>
            </a:endParaRPr>
          </a:p>
          <a:p>
            <a:endParaRPr lang="en-US" sz="32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Arial" charset="0"/>
              </a:rPr>
              <a:t>Is It Really So Bleak?</a:t>
            </a:r>
          </a:p>
        </p:txBody>
      </p:sp>
      <p:sp>
        <p:nvSpPr>
          <p:cNvPr id="26627" name="Content Placeholder 1"/>
          <p:cNvSpPr>
            <a:spLocks noGrp="1"/>
          </p:cNvSpPr>
          <p:nvPr>
            <p:ph type="body" sz="quarter" idx="10"/>
          </p:nvPr>
        </p:nvSpPr>
        <p:spPr/>
        <p:txBody>
          <a:bodyPr/>
          <a:lstStyle/>
          <a:p>
            <a:r>
              <a:rPr lang="en-US" smtClean="0">
                <a:cs typeface="Arial" pitchFamily="34" charset="0"/>
              </a:rPr>
              <a:t>Yes and no</a:t>
            </a:r>
          </a:p>
          <a:p>
            <a:r>
              <a:rPr lang="en-US" smtClean="0"/>
              <a:t>Significant challenges do exist that every development project must overcome.</a:t>
            </a:r>
            <a:endParaRPr lang="en-US" smtClean="0">
              <a:cs typeface="Arial" pitchFamily="34" charset="0"/>
            </a:endParaRPr>
          </a:p>
          <a:p>
            <a:r>
              <a:rPr lang="en-US" smtClean="0"/>
              <a:t>Once a project is late and over budget, no good choice exists.</a:t>
            </a:r>
          </a:p>
          <a:p>
            <a:r>
              <a:rPr lang="en-US" smtClean="0">
                <a:cs typeface="Arial" pitchFamily="34" charset="0"/>
              </a:rPr>
              <a:t>Although systems development is challenging, solid methodologies have emerged over the last 50 years and proven successful.</a:t>
            </a:r>
          </a:p>
        </p:txBody>
      </p:sp>
      <p:sp>
        <p:nvSpPr>
          <p:cNvPr id="26628"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E6121D6D-359E-49F1-92B0-A95CA7A7A0A0}" type="slidenum">
              <a:rPr lang="en-US"/>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en-US" dirty="0"/>
              <a:t>Study Questions</a:t>
            </a:r>
          </a:p>
        </p:txBody>
      </p:sp>
      <p:sp>
        <p:nvSpPr>
          <p:cNvPr id="27651" name="Rectangle 3"/>
          <p:cNvSpPr>
            <a:spLocks noGrp="1" noChangeArrowheads="1"/>
          </p:cNvSpPr>
          <p:nvPr>
            <p:ph idx="4294967295"/>
          </p:nvPr>
        </p:nvSpPr>
        <p:spPr>
          <a:xfrm>
            <a:off x="990600" y="1524000"/>
            <a:ext cx="7848600" cy="4495800"/>
          </a:xfrm>
        </p:spPr>
        <p:txBody>
          <a:bodyPr/>
          <a:lstStyle/>
          <a:p>
            <a:pPr marL="798513" indent="-798513">
              <a:buFontTx/>
              <a:buNone/>
            </a:pPr>
            <a:r>
              <a:rPr lang="en-US" sz="2000" b="0" smtClean="0">
                <a:solidFill>
                  <a:schemeClr val="bg1"/>
                </a:solidFill>
              </a:rPr>
              <a:t>Q1	What is systems development?</a:t>
            </a:r>
          </a:p>
          <a:p>
            <a:pPr marL="798513" indent="-798513">
              <a:buFontTx/>
              <a:buNone/>
            </a:pPr>
            <a:r>
              <a:rPr lang="en-US" sz="2000" b="0" smtClean="0">
                <a:solidFill>
                  <a:schemeClr val="bg1"/>
                </a:solidFill>
              </a:rPr>
              <a:t>Q2	Why is systems development difficult and risky?</a:t>
            </a:r>
          </a:p>
          <a:p>
            <a:pPr marL="798513" indent="-798513">
              <a:buFontTx/>
              <a:buNone/>
            </a:pPr>
            <a:r>
              <a:rPr lang="en-US" sz="2400" smtClean="0">
                <a:solidFill>
                  <a:schemeClr val="accent1"/>
                </a:solidFill>
              </a:rPr>
              <a:t>Q3	How do businesses use the systems development life cycle (SDLC) process?</a:t>
            </a:r>
          </a:p>
          <a:p>
            <a:pPr marL="798513" indent="-798513">
              <a:buFontTx/>
              <a:buNone/>
            </a:pPr>
            <a:r>
              <a:rPr lang="en-US" sz="2000" b="0" smtClean="0">
                <a:solidFill>
                  <a:schemeClr val="bg1"/>
                </a:solidFill>
              </a:rPr>
              <a:t>Q4	How does systems development vary according to project scale?</a:t>
            </a:r>
          </a:p>
          <a:p>
            <a:pPr marL="798513" indent="-798513">
              <a:buFontTx/>
              <a:buNone/>
            </a:pPr>
            <a:r>
              <a:rPr lang="en-US" sz="2000" b="0" smtClean="0">
                <a:solidFill>
                  <a:schemeClr val="bg1"/>
                </a:solidFill>
              </a:rPr>
              <a:t>Q5	What are trade-offs among requirements, schedule, and cost?</a:t>
            </a:r>
          </a:p>
          <a:p>
            <a:pPr marL="798513" indent="-798513">
              <a:buFontTx/>
              <a:buNone/>
            </a:pPr>
            <a:r>
              <a:rPr lang="en-US" sz="2000" b="0" smtClean="0">
                <a:solidFill>
                  <a:schemeClr val="bg1"/>
                </a:solidFill>
              </a:rPr>
              <a:t>Q6	What are the major challenges when planning IS projects?</a:t>
            </a:r>
          </a:p>
          <a:p>
            <a:pPr marL="798513" indent="-798513">
              <a:buFontTx/>
              <a:buNone/>
            </a:pPr>
            <a:r>
              <a:rPr lang="en-US" sz="2000" b="0" smtClean="0">
                <a:solidFill>
                  <a:schemeClr val="bg1"/>
                </a:solidFill>
              </a:rPr>
              <a:t>Q7	What are the major challenges when managing IS project?</a:t>
            </a:r>
          </a:p>
          <a:p>
            <a:pPr marL="798513" indent="-798513">
              <a:buFontTx/>
              <a:buNone/>
            </a:pPr>
            <a:r>
              <a:rPr lang="en-US" sz="2000" b="0" smtClean="0">
                <a:solidFill>
                  <a:schemeClr val="bg1"/>
                </a:solidFill>
              </a:rPr>
              <a:t>Q8	2020?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534400" cy="914400"/>
          </a:xfrm>
        </p:spPr>
        <p:txBody>
          <a:bodyPr/>
          <a:lstStyle/>
          <a:p>
            <a:pPr algn="l">
              <a:defRPr/>
            </a:pPr>
            <a:r>
              <a:rPr lang="en-US" sz="2800" dirty="0" smtClean="0"/>
              <a:t>How Do Businesses Use the SDLC Process?</a:t>
            </a:r>
            <a:endParaRPr lang="en-US" sz="2800" dirty="0" smtClean="0">
              <a:cs typeface="Arial" charset="0"/>
            </a:endParaRPr>
          </a:p>
        </p:txBody>
      </p:sp>
      <p:sp>
        <p:nvSpPr>
          <p:cNvPr id="63490" name="Content Placeholder 1"/>
          <p:cNvSpPr>
            <a:spLocks noGrp="1"/>
          </p:cNvSpPr>
          <p:nvPr>
            <p:ph type="body" sz="quarter" idx="10"/>
          </p:nvPr>
        </p:nvSpPr>
        <p:spPr>
          <a:xfrm>
            <a:off x="228600" y="1219200"/>
            <a:ext cx="8763000" cy="4953000"/>
          </a:xfrm>
        </p:spPr>
        <p:txBody>
          <a:bodyPr/>
          <a:lstStyle/>
          <a:p>
            <a:pPr marL="461963" lvl="1" indent="-461963" eaLnBrk="1" hangingPunct="1">
              <a:lnSpc>
                <a:spcPct val="90000"/>
              </a:lnSpc>
              <a:buFont typeface="Calibri" pitchFamily="34" charset="0"/>
              <a:buAutoNum type="arabicPeriod"/>
              <a:defRPr/>
            </a:pPr>
            <a:r>
              <a:rPr lang="en-US" sz="2400" dirty="0" smtClean="0">
                <a:cs typeface="Arial" charset="0"/>
              </a:rPr>
              <a:t>Systems investigation/planning</a:t>
            </a:r>
          </a:p>
          <a:p>
            <a:pPr marL="798513" lvl="2" indent="-336550" eaLnBrk="1" hangingPunct="1">
              <a:lnSpc>
                <a:spcPct val="90000"/>
              </a:lnSpc>
              <a:defRPr/>
            </a:pPr>
            <a:r>
              <a:rPr lang="en-US" sz="2000" dirty="0" smtClean="0">
                <a:cs typeface="Arial" charset="0"/>
              </a:rPr>
              <a:t>Management’s statement of objective and goals for new system</a:t>
            </a:r>
          </a:p>
          <a:p>
            <a:pPr marL="461963" lvl="1" indent="-461963" eaLnBrk="1" hangingPunct="1">
              <a:lnSpc>
                <a:spcPct val="90000"/>
              </a:lnSpc>
              <a:buFont typeface="Calibri" pitchFamily="34" charset="0"/>
              <a:buAutoNum type="arabicPeriod"/>
              <a:defRPr/>
            </a:pPr>
            <a:r>
              <a:rPr lang="en-US" sz="2400" b="1" dirty="0" smtClean="0">
                <a:cs typeface="Arial" charset="0"/>
              </a:rPr>
              <a:t>System Analysis - Requirements analysis </a:t>
            </a:r>
          </a:p>
          <a:p>
            <a:pPr marL="798513" lvl="2" indent="-336550" eaLnBrk="1" hangingPunct="1">
              <a:lnSpc>
                <a:spcPct val="90000"/>
              </a:lnSpc>
              <a:defRPr/>
            </a:pPr>
            <a:r>
              <a:rPr lang="en-US" sz="2000" b="1" dirty="0" smtClean="0">
                <a:cs typeface="Arial" charset="0"/>
              </a:rPr>
              <a:t>Identify features and functions</a:t>
            </a:r>
          </a:p>
          <a:p>
            <a:pPr marL="461963" lvl="1" indent="-461963" eaLnBrk="1" hangingPunct="1">
              <a:lnSpc>
                <a:spcPct val="90000"/>
              </a:lnSpc>
              <a:buFont typeface="Calibri" pitchFamily="34" charset="0"/>
              <a:buAutoNum type="arabicPeriod"/>
              <a:defRPr/>
            </a:pPr>
            <a:r>
              <a:rPr lang="en-US" sz="2400" dirty="0" smtClean="0">
                <a:cs typeface="Arial" charset="0"/>
              </a:rPr>
              <a:t>System Design - Component design </a:t>
            </a:r>
          </a:p>
          <a:p>
            <a:pPr marL="862013" lvl="2" indent="-461963" eaLnBrk="1" hangingPunct="1">
              <a:lnSpc>
                <a:spcPct val="90000"/>
              </a:lnSpc>
              <a:defRPr/>
            </a:pPr>
            <a:r>
              <a:rPr lang="en-US" sz="2000" dirty="0" smtClean="0">
                <a:cs typeface="Arial" charset="0"/>
              </a:rPr>
              <a:t>(hardware, software, network)</a:t>
            </a:r>
          </a:p>
          <a:p>
            <a:pPr marL="798513" lvl="2" indent="-336550" eaLnBrk="1" hangingPunct="1">
              <a:lnSpc>
                <a:spcPct val="90000"/>
              </a:lnSpc>
              <a:defRPr/>
            </a:pPr>
            <a:r>
              <a:rPr lang="en-US" sz="2000" dirty="0" smtClean="0">
                <a:cs typeface="Arial" charset="0"/>
              </a:rPr>
              <a:t>Based on approved user requirements</a:t>
            </a:r>
          </a:p>
          <a:p>
            <a:pPr marL="461963" lvl="1" indent="-461963" eaLnBrk="1" hangingPunct="1">
              <a:lnSpc>
                <a:spcPct val="90000"/>
              </a:lnSpc>
              <a:buFont typeface="Calibri" pitchFamily="34" charset="0"/>
              <a:buAutoNum type="arabicPeriod"/>
              <a:defRPr/>
            </a:pPr>
            <a:r>
              <a:rPr lang="en-US" sz="2400" dirty="0" smtClean="0">
                <a:cs typeface="Arial" charset="0"/>
              </a:rPr>
              <a:t>Implementation (programming, testing, conversion)</a:t>
            </a:r>
          </a:p>
          <a:p>
            <a:pPr marL="798513" lvl="2" indent="-336550" eaLnBrk="1" hangingPunct="1">
              <a:lnSpc>
                <a:spcPct val="90000"/>
              </a:lnSpc>
              <a:defRPr/>
            </a:pPr>
            <a:r>
              <a:rPr lang="en-US" sz="2000" dirty="0" smtClean="0">
                <a:cs typeface="Arial" charset="0"/>
              </a:rPr>
              <a:t>Purchase and/or build (code programs) </a:t>
            </a:r>
          </a:p>
          <a:p>
            <a:pPr marL="798513" lvl="2" indent="-336550" eaLnBrk="1" hangingPunct="1">
              <a:lnSpc>
                <a:spcPct val="90000"/>
              </a:lnSpc>
              <a:defRPr/>
            </a:pPr>
            <a:r>
              <a:rPr lang="en-US" sz="2000" dirty="0" smtClean="0">
                <a:cs typeface="Arial" charset="0"/>
              </a:rPr>
              <a:t>Testing</a:t>
            </a:r>
          </a:p>
          <a:p>
            <a:pPr marL="798513" lvl="2" indent="-336550" eaLnBrk="1" hangingPunct="1">
              <a:lnSpc>
                <a:spcPct val="90000"/>
              </a:lnSpc>
              <a:defRPr/>
            </a:pPr>
            <a:r>
              <a:rPr lang="en-US" sz="2000" dirty="0" smtClean="0">
                <a:cs typeface="Arial" charset="0"/>
              </a:rPr>
              <a:t>Conversion to new system</a:t>
            </a:r>
          </a:p>
          <a:p>
            <a:pPr marL="461963" lvl="1" indent="-461963" eaLnBrk="1" hangingPunct="1">
              <a:lnSpc>
                <a:spcPct val="90000"/>
              </a:lnSpc>
              <a:buFont typeface="Calibri" pitchFamily="34" charset="0"/>
              <a:buAutoNum type="arabicPeriod"/>
              <a:defRPr/>
            </a:pPr>
            <a:r>
              <a:rPr lang="en-US" sz="2400" dirty="0" smtClean="0">
                <a:cs typeface="Arial" charset="0"/>
              </a:rPr>
              <a:t>Production &amp; Maintenance </a:t>
            </a:r>
            <a:r>
              <a:rPr lang="en-US" sz="2400" dirty="0" smtClean="0"/>
              <a:t>(fix or enhance)</a:t>
            </a:r>
          </a:p>
          <a:p>
            <a:pPr marL="798513" lvl="2" indent="-336550" eaLnBrk="1" hangingPunct="1">
              <a:lnSpc>
                <a:spcPct val="90000"/>
              </a:lnSpc>
              <a:defRPr/>
            </a:pPr>
            <a:r>
              <a:rPr lang="en-US" sz="2000" dirty="0" smtClean="0">
                <a:cs typeface="Arial" charset="0"/>
              </a:rPr>
              <a:t>Repair, add new features, maintain</a:t>
            </a:r>
          </a:p>
          <a:p>
            <a:pPr marL="398463" lvl="1" indent="-336550" eaLnBrk="1" hangingPunct="1">
              <a:lnSpc>
                <a:spcPct val="90000"/>
              </a:lnSpc>
              <a:buFont typeface="Arial" charset="0"/>
              <a:buNone/>
              <a:defRPr/>
            </a:pPr>
            <a:r>
              <a:rPr lang="en-US" sz="1800" dirty="0" smtClean="0">
                <a:cs typeface="Arial" charset="0"/>
              </a:rPr>
              <a:t>See </a:t>
            </a:r>
            <a:r>
              <a:rPr lang="en-US" sz="1800" dirty="0" smtClean="0">
                <a:hlinkClick r:id="rId3"/>
              </a:rPr>
              <a:t>http://www.learn.geekinterview.com/it/sdlc/sdlc-methodology-steps.html</a:t>
            </a:r>
            <a:endParaRPr lang="en-US" sz="1800" dirty="0" smtClean="0">
              <a:cs typeface="Arial" charset="0"/>
            </a:endParaRPr>
          </a:p>
          <a:p>
            <a:pPr>
              <a:defRPr/>
            </a:pPr>
            <a:endParaRPr lang="en-US" dirty="0" smtClean="0">
              <a:cs typeface="Arial" charset="0"/>
            </a:endParaRPr>
          </a:p>
        </p:txBody>
      </p:sp>
      <p:sp>
        <p:nvSpPr>
          <p:cNvPr id="28676"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8B9118E0-1E02-49B8-8B24-CE8AE68F5433}"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Arial" charset="0"/>
              </a:rPr>
              <a:t>How Is System Definition Accomplished?</a:t>
            </a:r>
          </a:p>
        </p:txBody>
      </p:sp>
      <p:sp>
        <p:nvSpPr>
          <p:cNvPr id="31747" name="Content Placeholder 1"/>
          <p:cNvSpPr>
            <a:spLocks noGrp="1"/>
          </p:cNvSpPr>
          <p:nvPr>
            <p:ph type="body" sz="quarter" idx="10"/>
          </p:nvPr>
        </p:nvSpPr>
        <p:spPr/>
        <p:txBody>
          <a:bodyPr/>
          <a:lstStyle/>
          <a:p>
            <a:r>
              <a:rPr lang="en-US" sz="2400" dirty="0" smtClean="0"/>
              <a:t>Team of users and IT professionals assigned to assess feasibility</a:t>
            </a:r>
          </a:p>
          <a:p>
            <a:r>
              <a:rPr lang="en-US" sz="2400" dirty="0" smtClean="0"/>
              <a:t>Small business may hire consultant to work with managers and key employees</a:t>
            </a:r>
          </a:p>
          <a:p>
            <a:pPr>
              <a:buFont typeface="Garamond" pitchFamily="18" charset="0"/>
              <a:buAutoNum type="arabicPeriod"/>
            </a:pPr>
            <a:r>
              <a:rPr lang="en-US" sz="2400" dirty="0" smtClean="0"/>
              <a:t>(a.) Define system goals for new system</a:t>
            </a:r>
          </a:p>
          <a:p>
            <a:pPr lvl="1">
              <a:buFont typeface="Wingdings" pitchFamily="2" charset="2"/>
              <a:buChar char="§"/>
            </a:pPr>
            <a:r>
              <a:rPr lang="en-US" sz="2000" dirty="0" smtClean="0"/>
              <a:t>Facilitate competitive strategy</a:t>
            </a:r>
          </a:p>
          <a:p>
            <a:pPr lvl="1">
              <a:buFont typeface="Wingdings" pitchFamily="2" charset="2"/>
              <a:buChar char="§"/>
            </a:pPr>
            <a:r>
              <a:rPr lang="en-US" sz="2000" dirty="0" smtClean="0"/>
              <a:t>Improve decision making</a:t>
            </a:r>
          </a:p>
        </p:txBody>
      </p:sp>
      <p:sp>
        <p:nvSpPr>
          <p:cNvPr id="31748"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F9D63260-9508-49B2-9944-BF32169D88BD}"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914400" indent="-914400">
              <a:defRPr/>
            </a:pPr>
            <a:r>
              <a:rPr lang="en-US" smtClean="0">
                <a:cs typeface="Arial" pitchFamily="34" charset="0"/>
              </a:rPr>
              <a:t>How Is System Definition Accomplished?</a:t>
            </a:r>
          </a:p>
        </p:txBody>
      </p:sp>
      <p:sp>
        <p:nvSpPr>
          <p:cNvPr id="32771" name="Content Placeholder 1"/>
          <p:cNvSpPr>
            <a:spLocks noGrp="1"/>
          </p:cNvSpPr>
          <p:nvPr>
            <p:ph type="body" sz="quarter" idx="10"/>
          </p:nvPr>
        </p:nvSpPr>
        <p:spPr/>
        <p:txBody>
          <a:bodyPr/>
          <a:lstStyle/>
          <a:p>
            <a:pPr marL="346075" indent="-346075">
              <a:buFont typeface="Calibri" pitchFamily="34" charset="0"/>
              <a:buAutoNum type="arabicPeriod"/>
            </a:pPr>
            <a:r>
              <a:rPr lang="en-US" smtClean="0">
                <a:cs typeface="Arial" pitchFamily="34" charset="0"/>
              </a:rPr>
              <a:t>(b.) Define scope for new system</a:t>
            </a:r>
          </a:p>
          <a:p>
            <a:pPr lvl="1">
              <a:buFont typeface="Wingdings" pitchFamily="2" charset="2"/>
              <a:buChar char="§"/>
            </a:pPr>
            <a:r>
              <a:rPr lang="en-US" sz="2400" smtClean="0">
                <a:cs typeface="Arial" pitchFamily="34" charset="0"/>
              </a:rPr>
              <a:t>Defined by customers, users involved, business processes impacted, physical location, functional area </a:t>
            </a:r>
          </a:p>
          <a:p>
            <a:pPr lvl="1">
              <a:buFont typeface="Wingdings" pitchFamily="2" charset="2"/>
              <a:buChar char="§"/>
            </a:pPr>
            <a:r>
              <a:rPr lang="en-US" sz="2400" smtClean="0">
                <a:cs typeface="Arial" pitchFamily="34" charset="0"/>
              </a:rPr>
              <a:t>Clear definition of scope simplifies</a:t>
            </a:r>
          </a:p>
          <a:p>
            <a:pPr lvl="2"/>
            <a:r>
              <a:rPr lang="en-US" sz="2000" smtClean="0">
                <a:cs typeface="Arial" pitchFamily="34" charset="0"/>
              </a:rPr>
              <a:t>Requirements determination</a:t>
            </a:r>
          </a:p>
          <a:p>
            <a:pPr lvl="2"/>
            <a:r>
              <a:rPr lang="en-US" sz="2000" smtClean="0">
                <a:cs typeface="Arial" pitchFamily="34" charset="0"/>
              </a:rPr>
              <a:t>Coordination and other work</a:t>
            </a:r>
          </a:p>
        </p:txBody>
      </p:sp>
      <p:sp>
        <p:nvSpPr>
          <p:cNvPr id="32772"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0EBEFCB0-470C-4147-8EEF-C3A7AFAC77BB}"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Assess Feasibility</a:t>
            </a:r>
            <a:endParaRPr lang="en-US" dirty="0"/>
          </a:p>
        </p:txBody>
      </p:sp>
      <p:sp>
        <p:nvSpPr>
          <p:cNvPr id="33795" name="Content Placeholder 1"/>
          <p:cNvSpPr>
            <a:spLocks noGrp="1"/>
          </p:cNvSpPr>
          <p:nvPr>
            <p:ph type="body" sz="quarter" idx="10"/>
          </p:nvPr>
        </p:nvSpPr>
        <p:spPr>
          <a:xfrm>
            <a:off x="914400" y="1371600"/>
            <a:ext cx="7696200" cy="4648200"/>
          </a:xfrm>
        </p:spPr>
        <p:txBody>
          <a:bodyPr/>
          <a:lstStyle/>
          <a:p>
            <a:pPr>
              <a:buFontTx/>
              <a:buNone/>
            </a:pPr>
            <a:r>
              <a:rPr lang="en-US" smtClean="0">
                <a:cs typeface="Arial" pitchFamily="34" charset="0"/>
              </a:rPr>
              <a:t>Dimensions of feasibility</a:t>
            </a:r>
          </a:p>
          <a:p>
            <a:pPr eaLnBrk="1" hangingPunct="1">
              <a:lnSpc>
                <a:spcPct val="90000"/>
              </a:lnSpc>
            </a:pPr>
            <a:r>
              <a:rPr lang="en-US" sz="2400" smtClean="0">
                <a:cs typeface="Arial" pitchFamily="34" charset="0"/>
              </a:rPr>
              <a:t>Cost feasibility</a:t>
            </a:r>
          </a:p>
          <a:p>
            <a:pPr lvl="1" eaLnBrk="1" hangingPunct="1">
              <a:lnSpc>
                <a:spcPct val="90000"/>
              </a:lnSpc>
              <a:buFont typeface="Wingdings" pitchFamily="2" charset="2"/>
              <a:buChar char="§"/>
            </a:pPr>
            <a:r>
              <a:rPr lang="en-US" sz="2000" smtClean="0">
                <a:cs typeface="Arial" pitchFamily="34" charset="0"/>
              </a:rPr>
              <a:t>Approximated, “back-of-the-envelope” analysis</a:t>
            </a:r>
          </a:p>
          <a:p>
            <a:pPr lvl="1" eaLnBrk="1" hangingPunct="1">
              <a:lnSpc>
                <a:spcPct val="90000"/>
              </a:lnSpc>
              <a:buFont typeface="Wingdings" pitchFamily="2" charset="2"/>
              <a:buChar char="§"/>
            </a:pPr>
            <a:r>
              <a:rPr lang="en-US" sz="2000" smtClean="0">
                <a:cs typeface="Arial" pitchFamily="34" charset="0"/>
              </a:rPr>
              <a:t>Purpose: eliminate infeasible ideas early</a:t>
            </a:r>
          </a:p>
          <a:p>
            <a:pPr lvl="1" eaLnBrk="1" hangingPunct="1">
              <a:lnSpc>
                <a:spcPct val="90000"/>
              </a:lnSpc>
              <a:buFont typeface="Wingdings" pitchFamily="2" charset="2"/>
              <a:buChar char="§"/>
            </a:pPr>
            <a:r>
              <a:rPr lang="en-US" sz="2000" smtClean="0">
                <a:cs typeface="Arial" pitchFamily="34" charset="0"/>
              </a:rPr>
              <a:t>Consider cost of previous projects, operational and labor costs</a:t>
            </a:r>
          </a:p>
          <a:p>
            <a:pPr eaLnBrk="1" hangingPunct="1">
              <a:lnSpc>
                <a:spcPct val="90000"/>
              </a:lnSpc>
            </a:pPr>
            <a:r>
              <a:rPr lang="en-US" sz="2400" smtClean="0">
                <a:cs typeface="Arial" pitchFamily="34" charset="0"/>
              </a:rPr>
              <a:t>Schedule feasibility</a:t>
            </a:r>
          </a:p>
          <a:p>
            <a:pPr lvl="1" eaLnBrk="1" hangingPunct="1">
              <a:lnSpc>
                <a:spcPct val="90000"/>
              </a:lnSpc>
              <a:buFont typeface="Wingdings" pitchFamily="2" charset="2"/>
              <a:buChar char="§"/>
            </a:pPr>
            <a:r>
              <a:rPr lang="en-US" sz="2000" smtClean="0">
                <a:cs typeface="Arial" pitchFamily="34" charset="0"/>
              </a:rPr>
              <a:t>Ball park estimate</a:t>
            </a:r>
          </a:p>
          <a:p>
            <a:pPr eaLnBrk="1" hangingPunct="1">
              <a:lnSpc>
                <a:spcPct val="90000"/>
              </a:lnSpc>
            </a:pPr>
            <a:r>
              <a:rPr lang="en-US" sz="2400" smtClean="0">
                <a:cs typeface="Arial" pitchFamily="34" charset="0"/>
              </a:rPr>
              <a:t>Technical feasibility</a:t>
            </a:r>
          </a:p>
          <a:p>
            <a:pPr lvl="1" eaLnBrk="1" hangingPunct="1">
              <a:lnSpc>
                <a:spcPct val="90000"/>
              </a:lnSpc>
              <a:buFont typeface="Wingdings" pitchFamily="2" charset="2"/>
              <a:buChar char="§"/>
            </a:pPr>
            <a:r>
              <a:rPr lang="en-US" sz="2000" smtClean="0">
                <a:cs typeface="Arial" pitchFamily="34" charset="0"/>
              </a:rPr>
              <a:t>Is it technically likely to meet needs?</a:t>
            </a:r>
          </a:p>
          <a:p>
            <a:pPr eaLnBrk="1" hangingPunct="1">
              <a:lnSpc>
                <a:spcPct val="90000"/>
              </a:lnSpc>
            </a:pPr>
            <a:r>
              <a:rPr lang="en-US" sz="2400" smtClean="0">
                <a:cs typeface="Arial" pitchFamily="34" charset="0"/>
              </a:rPr>
              <a:t>Organizational feasibility</a:t>
            </a:r>
          </a:p>
          <a:p>
            <a:pPr lvl="1" eaLnBrk="1" hangingPunct="1">
              <a:lnSpc>
                <a:spcPct val="90000"/>
              </a:lnSpc>
              <a:buFont typeface="Wingdings" pitchFamily="2" charset="2"/>
              <a:buChar char="§"/>
            </a:pPr>
            <a:r>
              <a:rPr lang="en-US" sz="2000" smtClean="0">
                <a:cs typeface="Arial" pitchFamily="34" charset="0"/>
              </a:rPr>
              <a:t>Fit with customs, culture, charter, legal requirements of organization</a:t>
            </a:r>
          </a:p>
          <a:p>
            <a:endParaRPr lang="en-US" sz="3200" smtClean="0">
              <a:cs typeface="Arial" pitchFamily="34" charset="0"/>
            </a:endParaRPr>
          </a:p>
        </p:txBody>
      </p:sp>
      <p:sp>
        <p:nvSpPr>
          <p:cNvPr id="33796"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4C714114-03D5-4BC3-8EAD-B3E26EDBFC95}" type="slidenum">
              <a:rPr lang="en-US"/>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Form a Project Team</a:t>
            </a:r>
            <a:endParaRPr lang="en-US" dirty="0"/>
          </a:p>
        </p:txBody>
      </p:sp>
      <p:sp>
        <p:nvSpPr>
          <p:cNvPr id="34819" name="Text Placeholder 2"/>
          <p:cNvSpPr>
            <a:spLocks noGrp="1"/>
          </p:cNvSpPr>
          <p:nvPr>
            <p:ph type="body" sz="quarter" idx="10"/>
          </p:nvPr>
        </p:nvSpPr>
        <p:spPr/>
        <p:txBody>
          <a:bodyPr/>
          <a:lstStyle/>
          <a:p>
            <a:r>
              <a:rPr lang="en-US" sz="2400" smtClean="0"/>
              <a:t>Typical personnel on a development team are:</a:t>
            </a:r>
          </a:p>
          <a:p>
            <a:r>
              <a:rPr lang="en-US" sz="2400" smtClean="0"/>
              <a:t>Manager (or mangers for larger projects) </a:t>
            </a:r>
          </a:p>
          <a:p>
            <a:r>
              <a:rPr lang="en-US" sz="2400" smtClean="0"/>
              <a:t>System analysts</a:t>
            </a:r>
          </a:p>
          <a:p>
            <a:r>
              <a:rPr lang="en-US" sz="2400" smtClean="0"/>
              <a:t>Programmers</a:t>
            </a:r>
          </a:p>
          <a:p>
            <a:r>
              <a:rPr lang="en-US" sz="2400" smtClean="0"/>
              <a:t>Software testers</a:t>
            </a:r>
          </a:p>
          <a:p>
            <a:r>
              <a:rPr lang="en-US" sz="2400" smtClean="0"/>
              <a:t>Users.</a:t>
            </a:r>
          </a:p>
          <a:p>
            <a:r>
              <a:rPr lang="en-US" sz="2400" smtClean="0"/>
              <a:t>Depending on nature of project, team may also include hardware and communications specialists, database designers and administrators, and other IT specialists.</a:t>
            </a:r>
          </a:p>
          <a:p>
            <a:endParaRPr lang="en-US" sz="24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Form a Project Team</a:t>
            </a:r>
          </a:p>
        </p:txBody>
      </p:sp>
      <p:sp>
        <p:nvSpPr>
          <p:cNvPr id="35843" name="Text Placeholder 2"/>
          <p:cNvSpPr>
            <a:spLocks noGrp="1"/>
          </p:cNvSpPr>
          <p:nvPr>
            <p:ph type="body" sz="quarter" idx="10"/>
          </p:nvPr>
        </p:nvSpPr>
        <p:spPr/>
        <p:txBody>
          <a:bodyPr/>
          <a:lstStyle/>
          <a:p>
            <a:r>
              <a:rPr lang="en-US" sz="2400" smtClean="0"/>
              <a:t>Team composition changes over time. </a:t>
            </a:r>
          </a:p>
          <a:p>
            <a:r>
              <a:rPr lang="en-US" sz="2400" smtClean="0"/>
              <a:t>During requirements definition, the team will be heavy with systems analysts. </a:t>
            </a:r>
          </a:p>
          <a:p>
            <a:r>
              <a:rPr lang="en-US" sz="2400" smtClean="0"/>
              <a:t>During design and implementation, it will be heavy with programmers, testers, and database designers. </a:t>
            </a:r>
          </a:p>
          <a:p>
            <a:r>
              <a:rPr lang="en-US" sz="2400" smtClean="0"/>
              <a:t>During integrated testing and conversion, the team will be augmented with testers and business users.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Systems Development?</a:t>
            </a:r>
            <a:endParaRPr lang="en-US" dirty="0"/>
          </a:p>
        </p:txBody>
      </p:sp>
      <p:sp>
        <p:nvSpPr>
          <p:cNvPr id="14339" name="Text Placeholder 2"/>
          <p:cNvSpPr>
            <a:spLocks noGrp="1"/>
          </p:cNvSpPr>
          <p:nvPr>
            <p:ph type="body" sz="quarter" idx="10"/>
          </p:nvPr>
        </p:nvSpPr>
        <p:spPr>
          <a:xfrm>
            <a:off x="838200" y="1524000"/>
            <a:ext cx="7772400" cy="1447800"/>
          </a:xfrm>
        </p:spPr>
        <p:txBody>
          <a:bodyPr/>
          <a:lstStyle/>
          <a:p>
            <a:r>
              <a:rPr lang="en-US" sz="2000" b="1" dirty="0" smtClean="0"/>
              <a:t>Systems development, or systems analysis and design  </a:t>
            </a:r>
          </a:p>
          <a:p>
            <a:r>
              <a:rPr lang="en-US" sz="2000" b="1" dirty="0" smtClean="0"/>
              <a:t>Process of creating and maintaining information systems</a:t>
            </a:r>
            <a:endParaRPr lang="en-US" sz="2000" dirty="0" smtClean="0"/>
          </a:p>
        </p:txBody>
      </p:sp>
      <p:pic>
        <p:nvPicPr>
          <p:cNvPr id="14340" name="Picture 5"/>
          <p:cNvPicPr>
            <a:picLocks noChangeAspect="1" noChangeArrowheads="1"/>
          </p:cNvPicPr>
          <p:nvPr/>
        </p:nvPicPr>
        <p:blipFill>
          <a:blip r:embed="rId3" cstate="print"/>
          <a:srcRect/>
          <a:stretch>
            <a:fillRect/>
          </a:stretch>
        </p:blipFill>
        <p:spPr bwMode="auto">
          <a:xfrm>
            <a:off x="1046163" y="2886075"/>
            <a:ext cx="6878637"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Systems Analysts</a:t>
            </a:r>
            <a:endParaRPr lang="en-US" dirty="0"/>
          </a:p>
        </p:txBody>
      </p:sp>
      <p:sp>
        <p:nvSpPr>
          <p:cNvPr id="36867" name="Text Placeholder 2"/>
          <p:cNvSpPr>
            <a:spLocks noGrp="1"/>
          </p:cNvSpPr>
          <p:nvPr>
            <p:ph type="body" sz="quarter" idx="10"/>
          </p:nvPr>
        </p:nvSpPr>
        <p:spPr>
          <a:xfrm>
            <a:off x="914400" y="1524000"/>
            <a:ext cx="7696200" cy="4267200"/>
          </a:xfrm>
        </p:spPr>
        <p:txBody>
          <a:bodyPr/>
          <a:lstStyle/>
          <a:p>
            <a:r>
              <a:rPr lang="en-US" sz="2400" smtClean="0"/>
              <a:t>IS professionals who understand both business and technology. </a:t>
            </a:r>
          </a:p>
          <a:p>
            <a:r>
              <a:rPr lang="en-US" sz="2400" smtClean="0"/>
              <a:t>They are active throughout the systems development process and play a key role in moving the project through the systems development process. </a:t>
            </a:r>
          </a:p>
          <a:p>
            <a:r>
              <a:rPr lang="en-US" sz="2400" smtClean="0"/>
              <a:t>Systems analysts integrate the work of the programmers, testers, and users. </a:t>
            </a:r>
          </a:p>
          <a:p>
            <a:endParaRPr lang="en-US" sz="24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cs typeface="Arial" charset="0"/>
              </a:rPr>
              <a:t>What Is the Users’ Role in the Requirements Phase?</a:t>
            </a:r>
          </a:p>
        </p:txBody>
      </p:sp>
      <p:sp>
        <p:nvSpPr>
          <p:cNvPr id="37891" name="Content Placeholder 1"/>
          <p:cNvSpPr>
            <a:spLocks noGrp="1"/>
          </p:cNvSpPr>
          <p:nvPr>
            <p:ph idx="4294967295"/>
          </p:nvPr>
        </p:nvSpPr>
        <p:spPr>
          <a:xfrm>
            <a:off x="838200" y="1600200"/>
            <a:ext cx="7620000" cy="4525963"/>
          </a:xfrm>
        </p:spPr>
        <p:txBody>
          <a:bodyPr/>
          <a:lstStyle/>
          <a:p>
            <a:r>
              <a:rPr lang="en-US" smtClean="0">
                <a:solidFill>
                  <a:schemeClr val="bg1"/>
                </a:solidFill>
                <a:cs typeface="Arial" pitchFamily="34" charset="0"/>
              </a:rPr>
              <a:t>Review and approve requirements</a:t>
            </a:r>
          </a:p>
          <a:p>
            <a:endParaRPr lang="en-US" smtClean="0">
              <a:solidFill>
                <a:schemeClr val="bg1"/>
              </a:solidFill>
              <a:cs typeface="Arial" pitchFamily="34" charset="0"/>
            </a:endParaRPr>
          </a:p>
          <a:p>
            <a:endParaRPr lang="en-US" smtClean="0">
              <a:solidFill>
                <a:schemeClr val="bg1"/>
              </a:solidFill>
              <a:cs typeface="Arial" pitchFamily="34" charset="0"/>
            </a:endParaRPr>
          </a:p>
          <a:p>
            <a:pPr lvl="1">
              <a:buFontTx/>
              <a:buNone/>
            </a:pPr>
            <a:endParaRPr lang="en-US" sz="2400" smtClean="0">
              <a:solidFill>
                <a:schemeClr val="bg1"/>
              </a:solidFill>
              <a:cs typeface="Arial" pitchFamily="34" charset="0"/>
            </a:endParaRPr>
          </a:p>
          <a:p>
            <a:pPr lvl="1" algn="ctr">
              <a:buFontTx/>
              <a:buNone/>
            </a:pPr>
            <a:endParaRPr lang="en-US" sz="2400" smtClean="0">
              <a:solidFill>
                <a:schemeClr val="bg1"/>
              </a:solidFill>
              <a:cs typeface="Arial" pitchFamily="34" charset="0"/>
            </a:endParaRPr>
          </a:p>
          <a:p>
            <a:pPr lvl="1" algn="ctr">
              <a:buFontTx/>
              <a:buNone/>
            </a:pPr>
            <a:endParaRPr lang="en-US" sz="2400" smtClean="0">
              <a:solidFill>
                <a:schemeClr val="bg1"/>
              </a:solidFill>
              <a:cs typeface="Arial" pitchFamily="34" charset="0"/>
            </a:endParaRPr>
          </a:p>
        </p:txBody>
      </p:sp>
      <p:sp>
        <p:nvSpPr>
          <p:cNvPr id="37892"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9D61867B-6DE5-4C3E-A2E5-F3DA17D88D4E}" type="slidenum">
              <a:rPr lang="en-US"/>
              <a:pPr/>
              <a:t>31</a:t>
            </a:fld>
            <a:endParaRPr lang="en-US"/>
          </a:p>
        </p:txBody>
      </p:sp>
      <p:pic>
        <p:nvPicPr>
          <p:cNvPr id="37893" name="Picture 6"/>
          <p:cNvPicPr>
            <a:picLocks noChangeAspect="1" noChangeArrowheads="1"/>
          </p:cNvPicPr>
          <p:nvPr/>
        </p:nvPicPr>
        <p:blipFill>
          <a:blip r:embed="rId3" cstate="print"/>
          <a:srcRect/>
          <a:stretch>
            <a:fillRect/>
          </a:stretch>
        </p:blipFill>
        <p:spPr bwMode="auto">
          <a:xfrm>
            <a:off x="1447800" y="2133600"/>
            <a:ext cx="6553200" cy="40401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Arial" charset="0"/>
              </a:rPr>
              <a:t>How Are the Five Components Designed?</a:t>
            </a:r>
          </a:p>
        </p:txBody>
      </p:sp>
      <p:sp>
        <p:nvSpPr>
          <p:cNvPr id="38915" name="Content Placeholder 1"/>
          <p:cNvSpPr>
            <a:spLocks noGrp="1"/>
          </p:cNvSpPr>
          <p:nvPr>
            <p:ph type="body" sz="quarter" idx="10"/>
          </p:nvPr>
        </p:nvSpPr>
        <p:spPr>
          <a:xfrm>
            <a:off x="914400" y="1447800"/>
            <a:ext cx="7696200" cy="4648200"/>
          </a:xfrm>
        </p:spPr>
        <p:txBody>
          <a:bodyPr/>
          <a:lstStyle/>
          <a:p>
            <a:r>
              <a:rPr lang="en-US" sz="2400" smtClean="0">
                <a:cs typeface="Arial" pitchFamily="34" charset="0"/>
              </a:rPr>
              <a:t>Hardware design</a:t>
            </a:r>
          </a:p>
          <a:p>
            <a:pPr lvl="1">
              <a:buFont typeface="Wingdings" pitchFamily="2" charset="2"/>
              <a:buChar char="§"/>
            </a:pPr>
            <a:r>
              <a:rPr lang="en-US" sz="2000" smtClean="0">
                <a:cs typeface="Arial" pitchFamily="34" charset="0"/>
              </a:rPr>
              <a:t>Purchase it, lease it, or lease time from hosting service</a:t>
            </a:r>
          </a:p>
          <a:p>
            <a:r>
              <a:rPr lang="en-US" sz="2400" smtClean="0">
                <a:cs typeface="Arial" pitchFamily="34" charset="0"/>
              </a:rPr>
              <a:t>Software design</a:t>
            </a:r>
          </a:p>
          <a:p>
            <a:pPr lvl="1">
              <a:buFont typeface="Wingdings" pitchFamily="2" charset="2"/>
              <a:buChar char="§"/>
            </a:pPr>
            <a:r>
              <a:rPr lang="en-US" sz="2000" smtClean="0">
                <a:cs typeface="Arial" pitchFamily="34" charset="0"/>
              </a:rPr>
              <a:t>Off-the-shelf, custom developed</a:t>
            </a:r>
          </a:p>
          <a:p>
            <a:r>
              <a:rPr lang="en-US" sz="2400" smtClean="0">
                <a:cs typeface="Arial" pitchFamily="34" charset="0"/>
              </a:rPr>
              <a:t>Database design</a:t>
            </a:r>
          </a:p>
          <a:p>
            <a:pPr lvl="1">
              <a:buFont typeface="Wingdings" pitchFamily="2" charset="2"/>
              <a:buChar char="§"/>
            </a:pPr>
            <a:r>
              <a:rPr lang="en-US" sz="2000" smtClean="0">
                <a:cs typeface="Arial" pitchFamily="34" charset="0"/>
              </a:rPr>
              <a:t>Convert data model to a database design</a:t>
            </a:r>
          </a:p>
          <a:p>
            <a:r>
              <a:rPr lang="en-US" sz="2400" smtClean="0">
                <a:cs typeface="Arial" pitchFamily="34" charset="0"/>
              </a:rPr>
              <a:t>Procedure design</a:t>
            </a:r>
          </a:p>
          <a:p>
            <a:pPr lvl="1">
              <a:buFont typeface="Wingdings" pitchFamily="2" charset="2"/>
              <a:buChar char="§"/>
            </a:pPr>
            <a:r>
              <a:rPr lang="en-US" sz="2000" smtClean="0">
                <a:cs typeface="Arial" pitchFamily="34" charset="0"/>
              </a:rPr>
              <a:t>Users and operations personnel</a:t>
            </a:r>
          </a:p>
          <a:p>
            <a:pPr lvl="1">
              <a:buFont typeface="Wingdings" pitchFamily="2" charset="2"/>
              <a:buChar char="§"/>
            </a:pPr>
            <a:r>
              <a:rPr lang="en-US" sz="2000" smtClean="0">
                <a:cs typeface="Arial" pitchFamily="34" charset="0"/>
              </a:rPr>
              <a:t>Normal, backup, failure recovery procedures </a:t>
            </a:r>
          </a:p>
          <a:p>
            <a:r>
              <a:rPr lang="en-US" sz="2400" smtClean="0">
                <a:cs typeface="Arial" pitchFamily="34" charset="0"/>
              </a:rPr>
              <a:t>Design of job descriptions</a:t>
            </a:r>
          </a:p>
          <a:p>
            <a:pPr lvl="1">
              <a:buFont typeface="Wingdings" pitchFamily="2" charset="2"/>
              <a:buChar char="§"/>
            </a:pPr>
            <a:r>
              <a:rPr lang="en-US" sz="2000" smtClean="0">
                <a:cs typeface="Arial" pitchFamily="34" charset="0"/>
              </a:rPr>
              <a:t>Duties and responsibilities for new jobs and revised jobs coordinated with human resources policies</a:t>
            </a:r>
          </a:p>
        </p:txBody>
      </p:sp>
      <p:sp>
        <p:nvSpPr>
          <p:cNvPr id="38916"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218C579A-EA27-497D-8E1D-4A001DE78BFD}" type="slidenum">
              <a:rPr lang="en-US"/>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dirty="0" smtClean="0"/>
              <a:t>Design Tasks Pertain to Each of the Five IS Components</a:t>
            </a:r>
            <a:endParaRPr dirty="0"/>
          </a:p>
        </p:txBody>
      </p:sp>
      <p:pic>
        <p:nvPicPr>
          <p:cNvPr id="39939" name="Picture 4"/>
          <p:cNvPicPr>
            <a:picLocks noChangeAspect="1" noChangeArrowheads="1"/>
          </p:cNvPicPr>
          <p:nvPr/>
        </p:nvPicPr>
        <p:blipFill>
          <a:blip r:embed="rId3" cstate="print"/>
          <a:srcRect/>
          <a:stretch>
            <a:fillRect/>
          </a:stretch>
        </p:blipFill>
        <p:spPr bwMode="auto">
          <a:xfrm>
            <a:off x="1243013" y="1735138"/>
            <a:ext cx="6453187" cy="397986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Procedures to Be Designed</a:t>
            </a:r>
            <a:endParaRPr dirty="0"/>
          </a:p>
        </p:txBody>
      </p:sp>
      <p:sp>
        <p:nvSpPr>
          <p:cNvPr id="40963" name="Content Placeholder 1"/>
          <p:cNvSpPr>
            <a:spLocks noGrp="1"/>
          </p:cNvSpPr>
          <p:nvPr>
            <p:ph idx="4294967295"/>
          </p:nvPr>
        </p:nvSpPr>
        <p:spPr>
          <a:xfrm>
            <a:off x="1371600" y="1600200"/>
            <a:ext cx="7772400" cy="4525963"/>
          </a:xfrm>
        </p:spPr>
        <p:txBody>
          <a:bodyPr anchor="ctr"/>
          <a:lstStyle/>
          <a:p>
            <a:pPr algn="ctr"/>
            <a:r>
              <a:rPr lang="en-US" smtClean="0">
                <a:cs typeface="Arial" pitchFamily="34" charset="0"/>
              </a:rPr>
              <a:t>Figure 10-7</a:t>
            </a:r>
          </a:p>
        </p:txBody>
      </p:sp>
      <p:sp>
        <p:nvSpPr>
          <p:cNvPr id="40964"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1EFE1203-C221-42D6-A005-E3F7AF586923}" type="slidenum">
              <a:rPr lang="en-US"/>
              <a:pPr/>
              <a:t>34</a:t>
            </a:fld>
            <a:endParaRPr lang="en-US"/>
          </a:p>
        </p:txBody>
      </p:sp>
      <p:pic>
        <p:nvPicPr>
          <p:cNvPr id="40965" name="Picture 6"/>
          <p:cNvPicPr>
            <a:picLocks noChangeAspect="1" noChangeArrowheads="1"/>
          </p:cNvPicPr>
          <p:nvPr/>
        </p:nvPicPr>
        <p:blipFill>
          <a:blip r:embed="rId3" cstate="print"/>
          <a:srcRect/>
          <a:stretch>
            <a:fillRect/>
          </a:stretch>
        </p:blipFill>
        <p:spPr bwMode="auto">
          <a:xfrm>
            <a:off x="1143000" y="1628775"/>
            <a:ext cx="6934200" cy="43148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Arial" charset="0"/>
              </a:rPr>
              <a:t>How Is an Information System Implemented?</a:t>
            </a:r>
          </a:p>
        </p:txBody>
      </p:sp>
      <p:sp>
        <p:nvSpPr>
          <p:cNvPr id="41987" name="Content Placeholder 1"/>
          <p:cNvSpPr>
            <a:spLocks noGrp="1"/>
          </p:cNvSpPr>
          <p:nvPr>
            <p:ph type="body" sz="quarter" idx="10"/>
          </p:nvPr>
        </p:nvSpPr>
        <p:spPr/>
        <p:txBody>
          <a:bodyPr/>
          <a:lstStyle/>
          <a:p>
            <a:r>
              <a:rPr lang="en-US" smtClean="0">
                <a:cs typeface="Arial" pitchFamily="34" charset="0"/>
              </a:rPr>
              <a:t>System testing</a:t>
            </a:r>
          </a:p>
          <a:p>
            <a:pPr lvl="1">
              <a:spcBef>
                <a:spcPct val="0"/>
              </a:spcBef>
              <a:buFont typeface="Wingdings" pitchFamily="2" charset="2"/>
              <a:buChar char="§"/>
            </a:pPr>
            <a:r>
              <a:rPr lang="en-US" sz="2400" smtClean="0">
                <a:cs typeface="Arial" pitchFamily="34" charset="0"/>
              </a:rPr>
              <a:t>Test plan</a:t>
            </a:r>
          </a:p>
          <a:p>
            <a:pPr lvl="1">
              <a:spcBef>
                <a:spcPct val="0"/>
              </a:spcBef>
              <a:buFont typeface="Wingdings" pitchFamily="2" charset="2"/>
              <a:buChar char="§"/>
            </a:pPr>
            <a:r>
              <a:rPr lang="en-US" sz="2400" smtClean="0">
                <a:cs typeface="Arial" pitchFamily="34" charset="0"/>
                <a:hlinkClick r:id="rId3"/>
              </a:rPr>
              <a:t>Product Quality Assurance</a:t>
            </a:r>
            <a:r>
              <a:rPr lang="en-US" sz="2400" smtClean="0">
                <a:cs typeface="Arial" pitchFamily="34" charset="0"/>
              </a:rPr>
              <a:t> (PQA)</a:t>
            </a:r>
          </a:p>
          <a:p>
            <a:pPr lvl="2">
              <a:spcBef>
                <a:spcPct val="0"/>
              </a:spcBef>
            </a:pPr>
            <a:r>
              <a:rPr lang="en-US" sz="2000" smtClean="0">
                <a:cs typeface="Arial" pitchFamily="34" charset="0"/>
              </a:rPr>
              <a:t>IT specialist constructs test plan with advice and assistance of users.</a:t>
            </a:r>
          </a:p>
          <a:p>
            <a:pPr lvl="2">
              <a:spcBef>
                <a:spcPct val="0"/>
              </a:spcBef>
            </a:pPr>
            <a:r>
              <a:rPr lang="en-US" sz="2000" smtClean="0">
                <a:cs typeface="Arial" pitchFamily="34" charset="0"/>
              </a:rPr>
              <a:t>PQA test engineers perform testing and supervise user testing activity.</a:t>
            </a:r>
          </a:p>
          <a:p>
            <a:pPr lvl="1">
              <a:spcBef>
                <a:spcPct val="0"/>
              </a:spcBef>
              <a:buFont typeface="Wingdings" pitchFamily="2" charset="2"/>
              <a:buChar char="§"/>
            </a:pPr>
            <a:r>
              <a:rPr lang="en-US" sz="2400" smtClean="0">
                <a:cs typeface="Arial" pitchFamily="34" charset="0"/>
              </a:rPr>
              <a:t>Users</a:t>
            </a:r>
          </a:p>
          <a:p>
            <a:pPr lvl="2">
              <a:spcBef>
                <a:spcPct val="0"/>
              </a:spcBef>
            </a:pPr>
            <a:r>
              <a:rPr lang="en-US" sz="2000" smtClean="0">
                <a:cs typeface="Arial" pitchFamily="34" charset="0"/>
              </a:rPr>
              <a:t>Develop test plans and test cases</a:t>
            </a:r>
          </a:p>
          <a:p>
            <a:pPr lvl="2">
              <a:spcBef>
                <a:spcPct val="0"/>
              </a:spcBef>
            </a:pPr>
            <a:r>
              <a:rPr lang="en-US" sz="2000" smtClean="0">
                <a:cs typeface="Arial" pitchFamily="34" charset="0"/>
              </a:rPr>
              <a:t>Final say on whether system is “production ready”</a:t>
            </a:r>
          </a:p>
          <a:p>
            <a:pPr lvl="1">
              <a:spcBef>
                <a:spcPct val="0"/>
              </a:spcBef>
              <a:buFont typeface="Wingdings" pitchFamily="2" charset="2"/>
              <a:buChar char="§"/>
            </a:pPr>
            <a:r>
              <a:rPr lang="en-US" sz="2400" smtClean="0">
                <a:cs typeface="Arial" pitchFamily="34" charset="0"/>
              </a:rPr>
              <a:t>Beta testing</a:t>
            </a:r>
          </a:p>
          <a:p>
            <a:pPr lvl="2">
              <a:spcBef>
                <a:spcPct val="0"/>
              </a:spcBef>
            </a:pPr>
            <a:r>
              <a:rPr lang="en-US" sz="2000" smtClean="0">
                <a:cs typeface="Arial" pitchFamily="34" charset="0"/>
              </a:rPr>
              <a:t>Last stage of testing</a:t>
            </a:r>
          </a:p>
          <a:p>
            <a:pPr lvl="2">
              <a:spcBef>
                <a:spcPct val="0"/>
              </a:spcBef>
            </a:pPr>
            <a:r>
              <a:rPr lang="en-US" sz="2000" smtClean="0">
                <a:cs typeface="Arial" pitchFamily="34" charset="0"/>
              </a:rPr>
              <a:t>Complete, fully functioning</a:t>
            </a:r>
          </a:p>
        </p:txBody>
      </p:sp>
      <p:sp>
        <p:nvSpPr>
          <p:cNvPr id="41988"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A00013DB-4A62-446E-90CD-F01652AD1C95}" type="slidenum">
              <a:rPr lang="en-US"/>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dirty="0" smtClean="0"/>
              <a:t>Implementation</a:t>
            </a:r>
            <a:endParaRPr dirty="0"/>
          </a:p>
        </p:txBody>
      </p:sp>
      <p:pic>
        <p:nvPicPr>
          <p:cNvPr id="43011" name="Picture 4"/>
          <p:cNvPicPr>
            <a:picLocks noChangeAspect="1" noChangeArrowheads="1"/>
          </p:cNvPicPr>
          <p:nvPr/>
        </p:nvPicPr>
        <p:blipFill>
          <a:blip r:embed="rId3" cstate="print"/>
          <a:srcRect/>
          <a:stretch>
            <a:fillRect/>
          </a:stretch>
        </p:blipFill>
        <p:spPr bwMode="auto">
          <a:xfrm>
            <a:off x="1658938" y="1847850"/>
            <a:ext cx="5884862" cy="399573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Design and Implementation for the Five IS Components</a:t>
            </a:r>
            <a:endParaRPr dirty="0"/>
          </a:p>
        </p:txBody>
      </p:sp>
      <p:sp>
        <p:nvSpPr>
          <p:cNvPr id="44035" name="Content Placeholder 1"/>
          <p:cNvSpPr>
            <a:spLocks noGrp="1"/>
          </p:cNvSpPr>
          <p:nvPr>
            <p:ph idx="4294967295"/>
          </p:nvPr>
        </p:nvSpPr>
        <p:spPr>
          <a:xfrm>
            <a:off x="1371600" y="1600200"/>
            <a:ext cx="7772400" cy="4525963"/>
          </a:xfrm>
        </p:spPr>
        <p:txBody>
          <a:bodyPr anchor="ctr"/>
          <a:lstStyle/>
          <a:p>
            <a:pPr algn="ctr"/>
            <a:r>
              <a:rPr lang="en-US" smtClean="0">
                <a:cs typeface="Arial" pitchFamily="34" charset="0"/>
              </a:rPr>
              <a:t>Figure 10-9</a:t>
            </a:r>
          </a:p>
        </p:txBody>
      </p:sp>
      <p:sp>
        <p:nvSpPr>
          <p:cNvPr id="44036"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2DBB6059-D369-4F55-A8D0-0D402C2FF10F}" type="slidenum">
              <a:rPr lang="en-US"/>
              <a:pPr/>
              <a:t>37</a:t>
            </a:fld>
            <a:endParaRPr lang="en-US"/>
          </a:p>
        </p:txBody>
      </p:sp>
      <p:pic>
        <p:nvPicPr>
          <p:cNvPr id="44037" name="Picture 7"/>
          <p:cNvPicPr>
            <a:picLocks noChangeAspect="1" noChangeArrowheads="1"/>
          </p:cNvPicPr>
          <p:nvPr/>
        </p:nvPicPr>
        <p:blipFill>
          <a:blip r:embed="rId3" cstate="print"/>
          <a:srcRect/>
          <a:stretch>
            <a:fillRect/>
          </a:stretch>
        </p:blipFill>
        <p:spPr bwMode="auto">
          <a:xfrm>
            <a:off x="914400" y="1601788"/>
            <a:ext cx="7848600" cy="44418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System Conversion Approaches</a:t>
            </a:r>
            <a:endParaRPr lang="en-US" dirty="0"/>
          </a:p>
        </p:txBody>
      </p:sp>
      <p:sp>
        <p:nvSpPr>
          <p:cNvPr id="45059" name="Content Placeholder 1"/>
          <p:cNvSpPr>
            <a:spLocks noGrp="1"/>
          </p:cNvSpPr>
          <p:nvPr>
            <p:ph type="body" sz="quarter" idx="10"/>
          </p:nvPr>
        </p:nvSpPr>
        <p:spPr/>
        <p:txBody>
          <a:bodyPr/>
          <a:lstStyle/>
          <a:p>
            <a:pPr marL="346075" lvl="1" indent="-334963">
              <a:spcBef>
                <a:spcPct val="0"/>
              </a:spcBef>
              <a:buFont typeface="Calibri" pitchFamily="34" charset="0"/>
              <a:buAutoNum type="arabicPeriod"/>
            </a:pPr>
            <a:r>
              <a:rPr lang="en-US" sz="2400" smtClean="0">
                <a:cs typeface="Arial" pitchFamily="34" charset="0"/>
              </a:rPr>
              <a:t>   Pilot</a:t>
            </a:r>
          </a:p>
          <a:p>
            <a:pPr lvl="2" indent="-515938">
              <a:spcBef>
                <a:spcPct val="0"/>
              </a:spcBef>
            </a:pPr>
            <a:r>
              <a:rPr lang="en-US" sz="1800" smtClean="0">
                <a:cs typeface="Arial" pitchFamily="34" charset="0"/>
              </a:rPr>
              <a:t>Implement entire system in limited portion of business</a:t>
            </a:r>
          </a:p>
          <a:p>
            <a:pPr lvl="2" indent="-515938">
              <a:spcBef>
                <a:spcPct val="0"/>
              </a:spcBef>
            </a:pPr>
            <a:r>
              <a:rPr lang="en-US" sz="1800" smtClean="0">
                <a:cs typeface="Arial" pitchFamily="34" charset="0"/>
              </a:rPr>
              <a:t>MRV uses system for selected customers.</a:t>
            </a:r>
          </a:p>
          <a:p>
            <a:pPr lvl="2" indent="-515938">
              <a:spcBef>
                <a:spcPct val="0"/>
              </a:spcBef>
            </a:pPr>
            <a:r>
              <a:rPr lang="en-US" sz="1800" smtClean="0">
                <a:cs typeface="Arial" pitchFamily="34" charset="0"/>
              </a:rPr>
              <a:t>Advantage: limits exposure to business if system fails </a:t>
            </a:r>
          </a:p>
          <a:p>
            <a:pPr>
              <a:spcBef>
                <a:spcPct val="0"/>
              </a:spcBef>
              <a:buFont typeface="Calibri" pitchFamily="34" charset="0"/>
              <a:buAutoNum type="arabicPeriod" startAt="2"/>
            </a:pPr>
            <a:r>
              <a:rPr lang="en-US" sz="2400" smtClean="0">
                <a:cs typeface="Arial" pitchFamily="34" charset="0"/>
              </a:rPr>
              <a:t>   Phased</a:t>
            </a:r>
          </a:p>
          <a:p>
            <a:pPr lvl="2" indent="-515938">
              <a:spcBef>
                <a:spcPct val="0"/>
              </a:spcBef>
            </a:pPr>
            <a:r>
              <a:rPr lang="en-US" sz="1800" smtClean="0">
                <a:cs typeface="Arial" pitchFamily="34" charset="0"/>
              </a:rPr>
              <a:t>System is installed in phases or modules.</a:t>
            </a:r>
          </a:p>
          <a:p>
            <a:pPr lvl="2" indent="-515938">
              <a:spcBef>
                <a:spcPct val="0"/>
              </a:spcBef>
            </a:pPr>
            <a:r>
              <a:rPr lang="en-US" sz="1800" smtClean="0">
                <a:cs typeface="Arial" pitchFamily="34" charset="0"/>
              </a:rPr>
              <a:t>Each piece is installed and tested.  </a:t>
            </a:r>
          </a:p>
          <a:p>
            <a:pPr>
              <a:spcBef>
                <a:spcPct val="0"/>
              </a:spcBef>
              <a:buFont typeface="Calibri" pitchFamily="34" charset="0"/>
              <a:buAutoNum type="arabicPeriod" startAt="2"/>
            </a:pPr>
            <a:r>
              <a:rPr lang="en-US" sz="2400" smtClean="0">
                <a:cs typeface="Arial" pitchFamily="34" charset="0"/>
              </a:rPr>
              <a:t>   Parallel</a:t>
            </a:r>
          </a:p>
          <a:p>
            <a:pPr lvl="2" indent="-515938">
              <a:spcBef>
                <a:spcPct val="0"/>
              </a:spcBef>
            </a:pPr>
            <a:r>
              <a:rPr lang="en-US" sz="1800" smtClean="0">
                <a:cs typeface="Arial" pitchFamily="34" charset="0"/>
              </a:rPr>
              <a:t>Complete new and old systems run simultaneously</a:t>
            </a:r>
          </a:p>
          <a:p>
            <a:pPr lvl="2" indent="-515938">
              <a:spcBef>
                <a:spcPct val="0"/>
              </a:spcBef>
            </a:pPr>
            <a:r>
              <a:rPr lang="en-US" sz="1800" smtClean="0">
                <a:cs typeface="Arial" pitchFamily="34" charset="0"/>
              </a:rPr>
              <a:t>Very safe, but expensive</a:t>
            </a:r>
          </a:p>
          <a:p>
            <a:pPr>
              <a:spcBef>
                <a:spcPct val="0"/>
              </a:spcBef>
              <a:buFont typeface="Calibri" pitchFamily="34" charset="0"/>
              <a:buAutoNum type="arabicPeriod" startAt="2"/>
            </a:pPr>
            <a:r>
              <a:rPr lang="en-US" sz="2400" smtClean="0">
                <a:cs typeface="Arial" pitchFamily="34" charset="0"/>
              </a:rPr>
              <a:t>   Plunge (or direct)</a:t>
            </a:r>
          </a:p>
          <a:p>
            <a:pPr lvl="2" indent="-515938">
              <a:spcBef>
                <a:spcPct val="0"/>
              </a:spcBef>
            </a:pPr>
            <a:r>
              <a:rPr lang="en-US" sz="1800" smtClean="0">
                <a:cs typeface="Arial" pitchFamily="34" charset="0"/>
              </a:rPr>
              <a:t>High risk if new system fails, no old system to fall back on</a:t>
            </a:r>
          </a:p>
          <a:p>
            <a:pPr lvl="2" indent="-515938">
              <a:spcBef>
                <a:spcPct val="0"/>
              </a:spcBef>
            </a:pPr>
            <a:r>
              <a:rPr lang="en-US" sz="1800" smtClean="0">
                <a:cs typeface="Arial" pitchFamily="34" charset="0"/>
              </a:rPr>
              <a:t>Only used if new system is not vital to company operation</a:t>
            </a:r>
          </a:p>
          <a:p>
            <a:pPr>
              <a:spcBef>
                <a:spcPct val="0"/>
              </a:spcBef>
              <a:buFontTx/>
              <a:buNone/>
            </a:pPr>
            <a:endParaRPr lang="en-US" sz="2400" smtClean="0">
              <a:cs typeface="Arial" pitchFamily="34" charset="0"/>
            </a:endParaRPr>
          </a:p>
        </p:txBody>
      </p:sp>
      <p:sp>
        <p:nvSpPr>
          <p:cNvPr id="45060"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95DEB9FE-7C06-49D7-9082-D3D9A8CE3AC0}" type="slidenum">
              <a:rPr lang="en-US"/>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cs typeface="Arial" charset="0"/>
              </a:rPr>
              <a:t>What Are the Tasks for System Maintenance?</a:t>
            </a:r>
          </a:p>
        </p:txBody>
      </p:sp>
      <p:sp>
        <p:nvSpPr>
          <p:cNvPr id="46083" name="Content Placeholder 1"/>
          <p:cNvSpPr>
            <a:spLocks noGrp="1"/>
          </p:cNvSpPr>
          <p:nvPr>
            <p:ph idx="4294967295"/>
          </p:nvPr>
        </p:nvSpPr>
        <p:spPr>
          <a:xfrm>
            <a:off x="1371600" y="1600200"/>
            <a:ext cx="7772400" cy="4525963"/>
          </a:xfrm>
        </p:spPr>
        <p:txBody>
          <a:bodyPr anchor="ctr"/>
          <a:lstStyle/>
          <a:p>
            <a:pPr algn="ctr"/>
            <a:r>
              <a:rPr lang="en-US" smtClean="0">
                <a:cs typeface="Arial" pitchFamily="34" charset="0"/>
              </a:rPr>
              <a:t>Figure 10-10</a:t>
            </a:r>
          </a:p>
        </p:txBody>
      </p:sp>
      <p:sp>
        <p:nvSpPr>
          <p:cNvPr id="46084"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D5BCBF8F-B4BE-4830-BD4C-7683E052AD6F}" type="slidenum">
              <a:rPr lang="en-US"/>
              <a:pPr/>
              <a:t>39</a:t>
            </a:fld>
            <a:endParaRPr lang="en-US"/>
          </a:p>
        </p:txBody>
      </p:sp>
      <p:pic>
        <p:nvPicPr>
          <p:cNvPr id="46085" name="Picture 6"/>
          <p:cNvPicPr>
            <a:picLocks noChangeAspect="1" noChangeArrowheads="1"/>
          </p:cNvPicPr>
          <p:nvPr/>
        </p:nvPicPr>
        <p:blipFill>
          <a:blip r:embed="rId3" cstate="print"/>
          <a:srcRect/>
          <a:stretch>
            <a:fillRect/>
          </a:stretch>
        </p:blipFill>
        <p:spPr bwMode="auto">
          <a:xfrm>
            <a:off x="1143000" y="1600200"/>
            <a:ext cx="6381750" cy="43338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Systems Development Is Not Just for Techies</a:t>
            </a:r>
            <a:endParaRPr lang="en-US" dirty="0"/>
          </a:p>
        </p:txBody>
      </p:sp>
      <p:sp>
        <p:nvSpPr>
          <p:cNvPr id="15363" name="Text Placeholder 2"/>
          <p:cNvSpPr>
            <a:spLocks noGrp="1"/>
          </p:cNvSpPr>
          <p:nvPr>
            <p:ph type="body" sz="quarter" idx="10"/>
          </p:nvPr>
        </p:nvSpPr>
        <p:spPr/>
        <p:txBody>
          <a:bodyPr/>
          <a:lstStyle/>
          <a:p>
            <a:r>
              <a:rPr lang="en-US" dirty="0" smtClean="0"/>
              <a:t>Establishing the system’s goals, setting up the project, and determining requirements require business knowledge and management skill. </a:t>
            </a:r>
          </a:p>
          <a:p>
            <a:r>
              <a:rPr lang="en-US" dirty="0" smtClean="0"/>
              <a:t>Tasks such as building computer networks and writing computer programs require technical skills. </a:t>
            </a:r>
          </a:p>
          <a:p>
            <a:r>
              <a:rPr lang="en-US" dirty="0" smtClean="0"/>
              <a:t>Developing the other components requires nontechnical, human relations skills.</a:t>
            </a:r>
            <a:endParaRPr lang="en-US"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mtClean="0">
                <a:cs typeface="Arial" pitchFamily="34" charset="0"/>
              </a:rPr>
              <a:t>What Are the Tasks for System Maintenance? </a:t>
            </a:r>
          </a:p>
        </p:txBody>
      </p:sp>
      <p:sp>
        <p:nvSpPr>
          <p:cNvPr id="47107" name="Content Placeholder 1"/>
          <p:cNvSpPr>
            <a:spLocks noGrp="1"/>
          </p:cNvSpPr>
          <p:nvPr>
            <p:ph type="body" sz="quarter" idx="10"/>
          </p:nvPr>
        </p:nvSpPr>
        <p:spPr/>
        <p:txBody>
          <a:bodyPr/>
          <a:lstStyle/>
          <a:p>
            <a:r>
              <a:rPr lang="en-US" sz="2400" smtClean="0">
                <a:cs typeface="Arial" pitchFamily="34" charset="0"/>
              </a:rPr>
              <a:t>System problems priorities</a:t>
            </a:r>
          </a:p>
          <a:p>
            <a:r>
              <a:rPr lang="en-US" sz="2400" smtClean="0">
                <a:cs typeface="Arial" pitchFamily="34" charset="0"/>
              </a:rPr>
              <a:t>Patch</a:t>
            </a:r>
          </a:p>
          <a:p>
            <a:pPr lvl="1">
              <a:spcBef>
                <a:spcPct val="0"/>
              </a:spcBef>
              <a:buFont typeface="Wingdings" pitchFamily="2" charset="2"/>
              <a:buChar char="§"/>
            </a:pPr>
            <a:r>
              <a:rPr lang="en-US" sz="2000" smtClean="0">
                <a:cs typeface="Arial" pitchFamily="34" charset="0"/>
              </a:rPr>
              <a:t>Applied to all copies of a software product</a:t>
            </a:r>
          </a:p>
          <a:p>
            <a:pPr lvl="1">
              <a:spcBef>
                <a:spcPct val="0"/>
              </a:spcBef>
              <a:buFont typeface="Wingdings" pitchFamily="2" charset="2"/>
              <a:buChar char="§"/>
            </a:pPr>
            <a:r>
              <a:rPr lang="en-US" sz="2000" smtClean="0">
                <a:cs typeface="Arial" pitchFamily="34" charset="0"/>
              </a:rPr>
              <a:t>Patches fix security and other critical problems</a:t>
            </a:r>
          </a:p>
          <a:p>
            <a:pPr lvl="1">
              <a:spcBef>
                <a:spcPct val="0"/>
              </a:spcBef>
              <a:buFont typeface="Wingdings" pitchFamily="2" charset="2"/>
              <a:buChar char="§"/>
            </a:pPr>
            <a:r>
              <a:rPr lang="en-US" sz="2000" smtClean="0">
                <a:cs typeface="Arial" pitchFamily="34" charset="0"/>
              </a:rPr>
              <a:t>Usually bundled as “service packs”</a:t>
            </a:r>
          </a:p>
          <a:p>
            <a:pPr lvl="1">
              <a:spcBef>
                <a:spcPct val="0"/>
              </a:spcBef>
              <a:buFont typeface="Wingdings" pitchFamily="2" charset="2"/>
              <a:buChar char="§"/>
            </a:pPr>
            <a:r>
              <a:rPr lang="en-US" sz="2000" smtClean="0">
                <a:cs typeface="Arial" pitchFamily="34" charset="0"/>
              </a:rPr>
              <a:t>Shipping software with defects is software industry practice</a:t>
            </a:r>
          </a:p>
          <a:p>
            <a:r>
              <a:rPr lang="en-US" sz="2400" smtClean="0">
                <a:cs typeface="Arial" pitchFamily="34" charset="0"/>
              </a:rPr>
              <a:t>Minor enhancements</a:t>
            </a:r>
          </a:p>
          <a:p>
            <a:pPr lvl="1">
              <a:buFont typeface="Wingdings" pitchFamily="2" charset="2"/>
              <a:buChar char="§"/>
            </a:pPr>
            <a:r>
              <a:rPr lang="en-US" sz="2000" smtClean="0">
                <a:cs typeface="Arial" pitchFamily="34" charset="0"/>
              </a:rPr>
              <a:t>Adaptation to new requirements done via service packs</a:t>
            </a:r>
          </a:p>
          <a:p>
            <a:r>
              <a:rPr lang="en-US" sz="2400" smtClean="0">
                <a:cs typeface="Arial" pitchFamily="34" charset="0"/>
              </a:rPr>
              <a:t>Major enhancements</a:t>
            </a:r>
          </a:p>
          <a:p>
            <a:pPr lvl="1">
              <a:buFont typeface="Wingdings" pitchFamily="2" charset="2"/>
              <a:buChar char="§"/>
            </a:pPr>
            <a:r>
              <a:rPr lang="en-US" sz="2000" smtClean="0">
                <a:cs typeface="Arial" pitchFamily="34" charset="0"/>
              </a:rPr>
              <a:t>Usually result in new version of software product</a:t>
            </a:r>
          </a:p>
          <a:p>
            <a:r>
              <a:rPr lang="en-US" sz="2400" smtClean="0">
                <a:cs typeface="Arial" pitchFamily="34" charset="0"/>
              </a:rPr>
              <a:t>Hardware and database failures or enhancements</a:t>
            </a:r>
          </a:p>
          <a:p>
            <a:pPr lvl="1"/>
            <a:endParaRPr lang="en-US" sz="2000" smtClean="0">
              <a:cs typeface="Arial" pitchFamily="34" charset="0"/>
            </a:endParaRPr>
          </a:p>
        </p:txBody>
      </p:sp>
      <p:sp>
        <p:nvSpPr>
          <p:cNvPr id="47108"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D401391F-C6A8-440B-9746-A48CB29CD8B9}"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Arial" charset="0"/>
              </a:rPr>
              <a:t>What Are Some of the Problems with the SDLC?</a:t>
            </a:r>
          </a:p>
        </p:txBody>
      </p:sp>
      <p:sp>
        <p:nvSpPr>
          <p:cNvPr id="48131" name="Content Placeholder 1"/>
          <p:cNvSpPr>
            <a:spLocks noGrp="1"/>
          </p:cNvSpPr>
          <p:nvPr>
            <p:ph type="body" sz="quarter" idx="10"/>
          </p:nvPr>
        </p:nvSpPr>
        <p:spPr/>
        <p:txBody>
          <a:bodyPr/>
          <a:lstStyle/>
          <a:p>
            <a:r>
              <a:rPr lang="en-US" sz="2000" smtClean="0">
                <a:cs typeface="Arial" pitchFamily="34" charset="0"/>
              </a:rPr>
              <a:t>SDLC Waterfall</a:t>
            </a:r>
          </a:p>
          <a:p>
            <a:pPr lvl="1">
              <a:buFont typeface="Wingdings" pitchFamily="2" charset="2"/>
              <a:buChar char="§"/>
            </a:pPr>
            <a:r>
              <a:rPr lang="en-US" sz="1800" smtClean="0">
                <a:cs typeface="Arial" pitchFamily="34" charset="0"/>
              </a:rPr>
              <a:t>Sequence of nonrepeated phases </a:t>
            </a:r>
          </a:p>
          <a:p>
            <a:pPr lvl="1">
              <a:buFont typeface="Wingdings" pitchFamily="2" charset="2"/>
              <a:buChar char="§"/>
            </a:pPr>
            <a:r>
              <a:rPr lang="en-US" sz="1800" smtClean="0">
                <a:cs typeface="Arial" pitchFamily="34" charset="0"/>
              </a:rPr>
              <a:t>It rarely works smoothly, causing development team to go back and forth, raising costs and delaying project</a:t>
            </a:r>
          </a:p>
          <a:p>
            <a:r>
              <a:rPr lang="en-US" sz="2000" smtClean="0">
                <a:cs typeface="Arial" pitchFamily="34" charset="0"/>
              </a:rPr>
              <a:t>Requirements documentation difficulty</a:t>
            </a:r>
          </a:p>
          <a:p>
            <a:pPr lvl="1">
              <a:buFont typeface="Wingdings" pitchFamily="2" charset="2"/>
              <a:buChar char="§"/>
            </a:pPr>
            <a:r>
              <a:rPr lang="en-US" sz="1800" smtClean="0">
                <a:cs typeface="Arial" pitchFamily="34" charset="0"/>
              </a:rPr>
              <a:t>Business requirements sometimes change making documented requirements incomplete or obsolete </a:t>
            </a:r>
          </a:p>
          <a:p>
            <a:pPr lvl="1">
              <a:buFont typeface="Wingdings" pitchFamily="2" charset="2"/>
              <a:buChar char="§"/>
            </a:pPr>
            <a:r>
              <a:rPr lang="en-US" sz="1800" smtClean="0">
                <a:cs typeface="Arial" pitchFamily="34" charset="0"/>
              </a:rPr>
              <a:t>“Analysis paralysis”—projects spend so much time on documentation that it hampers progress</a:t>
            </a:r>
          </a:p>
          <a:p>
            <a:r>
              <a:rPr lang="en-US" sz="2000" smtClean="0">
                <a:cs typeface="Arial" pitchFamily="34" charset="0"/>
              </a:rPr>
              <a:t>Scheduling and budgeting difficulties</a:t>
            </a:r>
          </a:p>
          <a:p>
            <a:pPr lvl="1">
              <a:buFont typeface="Wingdings" pitchFamily="2" charset="2"/>
              <a:buChar char="§"/>
            </a:pPr>
            <a:r>
              <a:rPr lang="en-US" sz="1800" smtClean="0">
                <a:cs typeface="Arial" pitchFamily="34" charset="0"/>
              </a:rPr>
              <a:t>Time and cost estimates for large project are usually way off</a:t>
            </a:r>
          </a:p>
          <a:p>
            <a:pPr lvl="1">
              <a:buFont typeface="Wingdings" pitchFamily="2" charset="2"/>
              <a:buChar char="§"/>
            </a:pPr>
            <a:r>
              <a:rPr lang="en-US" sz="1800" smtClean="0">
                <a:cs typeface="Arial" pitchFamily="34" charset="0"/>
              </a:rPr>
              <a:t>People who make initial estimates know little about how long it will take or cost </a:t>
            </a:r>
          </a:p>
        </p:txBody>
      </p:sp>
      <p:sp>
        <p:nvSpPr>
          <p:cNvPr id="48132" name="Slide Number Placeholder 3"/>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924C19F6-C829-4EDF-85D4-25BA41524C7D}" type="slidenum">
              <a:rPr lang="en-US"/>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en-US" dirty="0"/>
              <a:t>Study Questions</a:t>
            </a:r>
          </a:p>
        </p:txBody>
      </p:sp>
      <p:sp>
        <p:nvSpPr>
          <p:cNvPr id="49155" name="Rectangle 3"/>
          <p:cNvSpPr>
            <a:spLocks noGrp="1" noChangeArrowheads="1"/>
          </p:cNvSpPr>
          <p:nvPr>
            <p:ph idx="4294967295"/>
          </p:nvPr>
        </p:nvSpPr>
        <p:spPr>
          <a:xfrm>
            <a:off x="990600" y="1524000"/>
            <a:ext cx="7848600" cy="4495800"/>
          </a:xfrm>
        </p:spPr>
        <p:txBody>
          <a:bodyPr/>
          <a:lstStyle/>
          <a:p>
            <a:pPr marL="798513" indent="-798513">
              <a:buFontTx/>
              <a:buNone/>
            </a:pPr>
            <a:r>
              <a:rPr lang="en-US" sz="2000" b="0" smtClean="0">
                <a:solidFill>
                  <a:schemeClr val="bg1"/>
                </a:solidFill>
              </a:rPr>
              <a:t>Q1	What is systems development?</a:t>
            </a:r>
          </a:p>
          <a:p>
            <a:pPr marL="798513" indent="-798513">
              <a:buFontTx/>
              <a:buNone/>
            </a:pPr>
            <a:r>
              <a:rPr lang="en-US" sz="2000" b="0" smtClean="0">
                <a:solidFill>
                  <a:schemeClr val="bg1"/>
                </a:solidFill>
              </a:rPr>
              <a:t>Q2	Why is systems development difficult and risky?</a:t>
            </a:r>
          </a:p>
          <a:p>
            <a:pPr marL="798513" indent="-798513">
              <a:buFontTx/>
              <a:buNone/>
            </a:pPr>
            <a:r>
              <a:rPr lang="en-US" sz="2000" b="0" smtClean="0">
                <a:solidFill>
                  <a:schemeClr val="bg1"/>
                </a:solidFill>
              </a:rPr>
              <a:t>Q3	How do businesses use the systems development life cycle (SDLC) process?</a:t>
            </a:r>
          </a:p>
          <a:p>
            <a:pPr marL="798513" indent="-798513">
              <a:buFontTx/>
              <a:buNone/>
            </a:pPr>
            <a:r>
              <a:rPr lang="en-US" sz="2400" smtClean="0">
                <a:solidFill>
                  <a:schemeClr val="accent1"/>
                </a:solidFill>
              </a:rPr>
              <a:t>Q4	How does systems development vary according to project scale?</a:t>
            </a:r>
          </a:p>
          <a:p>
            <a:pPr marL="798513" indent="-798513">
              <a:buFontTx/>
              <a:buNone/>
            </a:pPr>
            <a:r>
              <a:rPr lang="en-US" sz="2000" b="0" smtClean="0">
                <a:solidFill>
                  <a:schemeClr val="bg1"/>
                </a:solidFill>
              </a:rPr>
              <a:t>Q5	What are trade-offs among requirements, schedule, and cost?</a:t>
            </a:r>
          </a:p>
          <a:p>
            <a:pPr marL="798513" indent="-798513">
              <a:buFontTx/>
              <a:buNone/>
            </a:pPr>
            <a:r>
              <a:rPr lang="en-US" sz="2000" b="0" smtClean="0">
                <a:solidFill>
                  <a:schemeClr val="bg1"/>
                </a:solidFill>
              </a:rPr>
              <a:t>Q6	What are the major challenges when planning IS projects?</a:t>
            </a:r>
          </a:p>
          <a:p>
            <a:pPr marL="798513" indent="-798513">
              <a:buFontTx/>
              <a:buNone/>
            </a:pPr>
            <a:r>
              <a:rPr lang="en-US" sz="2000" b="0" smtClean="0">
                <a:solidFill>
                  <a:schemeClr val="bg1"/>
                </a:solidFill>
              </a:rPr>
              <a:t>Q7	What are the major challenges when managing IS project?</a:t>
            </a:r>
          </a:p>
          <a:p>
            <a:pPr marL="798513" indent="-798513">
              <a:buFontTx/>
              <a:buNone/>
            </a:pPr>
            <a:r>
              <a:rPr lang="en-US" sz="2000" b="0" smtClean="0">
                <a:solidFill>
                  <a:schemeClr val="bg1"/>
                </a:solidFill>
              </a:rPr>
              <a:t>Q8	2020?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defRPr/>
            </a:pPr>
            <a:r>
              <a:rPr lang="en-US" dirty="0" smtClean="0">
                <a:cs typeface="Arial" charset="0"/>
              </a:rPr>
              <a:t>How Does Systems Development Vary According to Project Scale?</a:t>
            </a:r>
          </a:p>
        </p:txBody>
      </p:sp>
      <p:sp>
        <p:nvSpPr>
          <p:cNvPr id="50179" name="Rectangle 3"/>
          <p:cNvSpPr>
            <a:spLocks noGrp="1" noChangeArrowheads="1"/>
          </p:cNvSpPr>
          <p:nvPr>
            <p:ph type="body" sz="quarter" idx="10"/>
          </p:nvPr>
        </p:nvSpPr>
        <p:spPr/>
        <p:txBody>
          <a:bodyPr/>
          <a:lstStyle/>
          <a:p>
            <a:pPr eaLnBrk="1" hangingPunct="1"/>
            <a:r>
              <a:rPr lang="en-US" smtClean="0">
                <a:cs typeface="Arial" pitchFamily="34" charset="0"/>
              </a:rPr>
              <a:t>SDLC</a:t>
            </a:r>
          </a:p>
          <a:p>
            <a:pPr lvl="1" eaLnBrk="1" hangingPunct="1">
              <a:spcBef>
                <a:spcPct val="0"/>
              </a:spcBef>
              <a:buFont typeface="Wingdings" pitchFamily="2" charset="2"/>
              <a:buChar char="§"/>
            </a:pPr>
            <a:r>
              <a:rPr lang="en-US" sz="2400" smtClean="0">
                <a:cs typeface="Arial" pitchFamily="34" charset="0"/>
              </a:rPr>
              <a:t>Can be applied to projects of any scale</a:t>
            </a:r>
          </a:p>
          <a:p>
            <a:pPr lvl="2" eaLnBrk="1" hangingPunct="1"/>
            <a:r>
              <a:rPr lang="en-US" sz="2000" smtClean="0">
                <a:cs typeface="Arial" pitchFamily="34" charset="0"/>
              </a:rPr>
              <a:t>Nature and characteristics of work may vary</a:t>
            </a:r>
          </a:p>
          <a:p>
            <a:pPr eaLnBrk="1" hangingPunct="1"/>
            <a:r>
              <a:rPr lang="en-US" smtClean="0">
                <a:cs typeface="Arial" pitchFamily="34" charset="0"/>
              </a:rPr>
              <a:t>Small-scale projects</a:t>
            </a:r>
          </a:p>
          <a:p>
            <a:pPr lvl="1" eaLnBrk="1" hangingPunct="1">
              <a:spcBef>
                <a:spcPct val="0"/>
              </a:spcBef>
              <a:buFont typeface="Wingdings" pitchFamily="2" charset="2"/>
              <a:buChar char="§"/>
            </a:pPr>
            <a:r>
              <a:rPr lang="en-US" sz="2400" smtClean="0">
                <a:cs typeface="Arial" pitchFamily="34" charset="0"/>
              </a:rPr>
              <a:t>Simpler requirements</a:t>
            </a:r>
          </a:p>
          <a:p>
            <a:pPr lvl="1" eaLnBrk="1" hangingPunct="1">
              <a:spcBef>
                <a:spcPct val="0"/>
              </a:spcBef>
              <a:buFont typeface="Wingdings" pitchFamily="2" charset="2"/>
              <a:buChar char="§"/>
            </a:pPr>
            <a:r>
              <a:rPr lang="en-US" sz="2400" smtClean="0">
                <a:cs typeface="Arial" pitchFamily="34" charset="0"/>
              </a:rPr>
              <a:t>Involve few business processes</a:t>
            </a:r>
          </a:p>
          <a:p>
            <a:pPr lvl="1" eaLnBrk="1" hangingPunct="1">
              <a:spcBef>
                <a:spcPct val="0"/>
              </a:spcBef>
              <a:buFont typeface="Wingdings" pitchFamily="2" charset="2"/>
              <a:buChar char="§"/>
            </a:pPr>
            <a:r>
              <a:rPr lang="en-US" sz="2400" smtClean="0">
                <a:cs typeface="Arial" pitchFamily="34" charset="0"/>
              </a:rPr>
              <a:t>Seldom has IT support</a:t>
            </a:r>
          </a:p>
          <a:p>
            <a:pPr lvl="1" eaLnBrk="1" hangingPunct="1">
              <a:spcBef>
                <a:spcPct val="0"/>
              </a:spcBef>
              <a:buFont typeface="Wingdings" pitchFamily="2" charset="2"/>
              <a:buChar char="§"/>
            </a:pPr>
            <a:r>
              <a:rPr lang="en-US" sz="2400" smtClean="0">
                <a:cs typeface="Arial" pitchFamily="34" charset="0"/>
              </a:rPr>
              <a:t>Consultants used</a:t>
            </a:r>
          </a:p>
          <a:p>
            <a:pPr lvl="2" eaLnBrk="1" hangingPunct="1">
              <a:spcBef>
                <a:spcPct val="0"/>
              </a:spcBef>
            </a:pPr>
            <a:r>
              <a:rPr lang="en-US" sz="2000" smtClean="0">
                <a:cs typeface="Arial" pitchFamily="34" charset="0"/>
              </a:rPr>
              <a:t>Frequently only on a part-time basis</a:t>
            </a:r>
          </a:p>
          <a:p>
            <a:pPr lvl="1" eaLnBrk="1" hangingPunct="1">
              <a:spcBef>
                <a:spcPct val="0"/>
              </a:spcBef>
              <a:buFont typeface="Wingdings" pitchFamily="2" charset="2"/>
              <a:buChar char="§"/>
            </a:pPr>
            <a:r>
              <a:rPr lang="en-US" sz="2400" smtClean="0">
                <a:cs typeface="Arial" pitchFamily="34" charset="0"/>
              </a:rPr>
              <a:t>Often have short-time duration</a:t>
            </a:r>
          </a:p>
          <a:p>
            <a:pPr lvl="1" eaLnBrk="1" hangingPunct="1">
              <a:spcBef>
                <a:spcPct val="0"/>
              </a:spcBef>
              <a:buFont typeface="Wingdings" pitchFamily="2" charset="2"/>
              <a:buChar char="§"/>
            </a:pPr>
            <a:r>
              <a:rPr lang="en-US" sz="2400" smtClean="0">
                <a:cs typeface="Arial" pitchFamily="34" charset="0"/>
              </a:rPr>
              <a:t>Staff may be inexperienced</a:t>
            </a:r>
          </a:p>
          <a:p>
            <a:pPr eaLnBrk="1" hangingPunct="1"/>
            <a:endParaRPr lang="en-US" smtClean="0">
              <a:cs typeface="Arial" pitchFamily="34" charset="0"/>
            </a:endParaRPr>
          </a:p>
        </p:txBody>
      </p:sp>
      <p:sp>
        <p:nvSpPr>
          <p:cNvPr id="50180"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CE18-</a:t>
            </a:r>
            <a:fld id="{9DED8D2E-A348-421A-9CA8-A66F2196C9C1}" type="slidenum">
              <a:rPr lang="en-US"/>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defRPr/>
            </a:pPr>
            <a:r>
              <a:rPr dirty="0" smtClean="0">
                <a:cs typeface="Arial" charset="0"/>
              </a:rPr>
              <a:t>How Does Systems Development Vary According to Project Scale?</a:t>
            </a:r>
          </a:p>
        </p:txBody>
      </p:sp>
      <p:sp>
        <p:nvSpPr>
          <p:cNvPr id="51203" name="Content Placeholder 5"/>
          <p:cNvSpPr>
            <a:spLocks noGrp="1"/>
          </p:cNvSpPr>
          <p:nvPr>
            <p:ph idx="4294967295"/>
          </p:nvPr>
        </p:nvSpPr>
        <p:spPr>
          <a:xfrm>
            <a:off x="1371600" y="1600200"/>
            <a:ext cx="7772400" cy="4525963"/>
          </a:xfrm>
        </p:spPr>
        <p:txBody>
          <a:bodyPr anchor="ctr"/>
          <a:lstStyle/>
          <a:p>
            <a:pPr algn="ctr"/>
            <a:r>
              <a:rPr lang="en-US" smtClean="0">
                <a:cs typeface="Arial" pitchFamily="34" charset="0"/>
              </a:rPr>
              <a:t>Figure CE18-1</a:t>
            </a:r>
          </a:p>
        </p:txBody>
      </p:sp>
      <p:sp>
        <p:nvSpPr>
          <p:cNvPr id="51204" name="Slide Number Placeholder 6"/>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CE18-</a:t>
            </a:r>
            <a:fld id="{DD79CD2A-7302-4AAE-B1FE-7445F0A7879B}" type="slidenum">
              <a:rPr lang="en-US"/>
              <a:pPr/>
              <a:t>44</a:t>
            </a:fld>
            <a:endParaRPr lang="en-US"/>
          </a:p>
        </p:txBody>
      </p:sp>
      <p:pic>
        <p:nvPicPr>
          <p:cNvPr id="51205" name="Picture 4" descr="figce17_01"/>
          <p:cNvPicPr>
            <a:picLocks noChangeAspect="1" noChangeArrowheads="1"/>
          </p:cNvPicPr>
          <p:nvPr/>
        </p:nvPicPr>
        <p:blipFill>
          <a:blip r:embed="rId3" cstate="print"/>
          <a:srcRect/>
          <a:stretch>
            <a:fillRect/>
          </a:stretch>
        </p:blipFill>
        <p:spPr bwMode="auto">
          <a:xfrm>
            <a:off x="990600" y="1676400"/>
            <a:ext cx="7467600" cy="4495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en-US" dirty="0"/>
              <a:t>Study Questions</a:t>
            </a:r>
          </a:p>
        </p:txBody>
      </p:sp>
      <p:sp>
        <p:nvSpPr>
          <p:cNvPr id="52227" name="Rectangle 3"/>
          <p:cNvSpPr>
            <a:spLocks noGrp="1" noChangeArrowheads="1"/>
          </p:cNvSpPr>
          <p:nvPr>
            <p:ph idx="4294967295"/>
          </p:nvPr>
        </p:nvSpPr>
        <p:spPr>
          <a:xfrm>
            <a:off x="990600" y="1524000"/>
            <a:ext cx="7848600" cy="4495800"/>
          </a:xfrm>
        </p:spPr>
        <p:txBody>
          <a:bodyPr/>
          <a:lstStyle/>
          <a:p>
            <a:pPr marL="798513" indent="-798513">
              <a:buFontTx/>
              <a:buNone/>
            </a:pPr>
            <a:r>
              <a:rPr lang="en-US" sz="2000" b="0" smtClean="0">
                <a:solidFill>
                  <a:schemeClr val="bg1"/>
                </a:solidFill>
              </a:rPr>
              <a:t>Q1	What is systems development?</a:t>
            </a:r>
          </a:p>
          <a:p>
            <a:pPr marL="798513" indent="-798513">
              <a:buFontTx/>
              <a:buNone/>
            </a:pPr>
            <a:r>
              <a:rPr lang="en-US" sz="2000" b="0" smtClean="0">
                <a:solidFill>
                  <a:schemeClr val="bg1"/>
                </a:solidFill>
              </a:rPr>
              <a:t>Q2	Why is systems development difficult and risky?</a:t>
            </a:r>
          </a:p>
          <a:p>
            <a:pPr marL="798513" indent="-798513">
              <a:buFontTx/>
              <a:buNone/>
            </a:pPr>
            <a:r>
              <a:rPr lang="en-US" sz="2000" b="0" smtClean="0">
                <a:solidFill>
                  <a:schemeClr val="bg1"/>
                </a:solidFill>
              </a:rPr>
              <a:t>Q3	How do businesses use the systems development life cycle (SDLC) process?</a:t>
            </a:r>
          </a:p>
          <a:p>
            <a:pPr marL="798513" indent="-798513">
              <a:buFontTx/>
              <a:buNone/>
            </a:pPr>
            <a:r>
              <a:rPr lang="en-US" sz="2000" b="0" smtClean="0">
                <a:solidFill>
                  <a:schemeClr val="bg1"/>
                </a:solidFill>
              </a:rPr>
              <a:t>Q4	How does systems development vary according to project scale?</a:t>
            </a:r>
          </a:p>
          <a:p>
            <a:pPr marL="798513" indent="-798513">
              <a:buFontTx/>
              <a:buNone/>
            </a:pPr>
            <a:r>
              <a:rPr lang="en-US" sz="2400" smtClean="0">
                <a:solidFill>
                  <a:schemeClr val="accent1"/>
                </a:solidFill>
              </a:rPr>
              <a:t>Q5	What are the trade-offs among requirements, schedule, and cost?</a:t>
            </a:r>
          </a:p>
          <a:p>
            <a:pPr marL="798513" indent="-798513">
              <a:buFontTx/>
              <a:buNone/>
            </a:pPr>
            <a:r>
              <a:rPr lang="en-US" sz="2000" b="0" smtClean="0">
                <a:solidFill>
                  <a:schemeClr val="bg1"/>
                </a:solidFill>
              </a:rPr>
              <a:t>Q6	What are the major challenges when planning IS projects?</a:t>
            </a:r>
          </a:p>
          <a:p>
            <a:pPr marL="798513" indent="-798513">
              <a:buFontTx/>
              <a:buNone/>
            </a:pPr>
            <a:r>
              <a:rPr lang="en-US" sz="2000" b="0" smtClean="0">
                <a:solidFill>
                  <a:schemeClr val="bg1"/>
                </a:solidFill>
              </a:rPr>
              <a:t>Q7	What are the major challenges when managing IS project?</a:t>
            </a:r>
          </a:p>
          <a:p>
            <a:pPr marL="798513" indent="-798513">
              <a:buFontTx/>
              <a:buNone/>
            </a:pPr>
            <a:r>
              <a:rPr lang="en-US" sz="2000" b="0" smtClean="0">
                <a:solidFill>
                  <a:schemeClr val="bg1"/>
                </a:solidFill>
              </a:rPr>
              <a:t>Q8	2020?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defRPr/>
            </a:pPr>
            <a:r>
              <a:rPr lang="en-US" dirty="0" smtClean="0">
                <a:cs typeface="Arial" charset="0"/>
              </a:rPr>
              <a:t>Trade-Offs in Requirements, Cost, and Time?</a:t>
            </a:r>
          </a:p>
        </p:txBody>
      </p:sp>
      <p:sp>
        <p:nvSpPr>
          <p:cNvPr id="53251" name="Rectangle 3"/>
          <p:cNvSpPr>
            <a:spLocks noGrp="1" noChangeArrowheads="1"/>
          </p:cNvSpPr>
          <p:nvPr>
            <p:ph type="body" sz="quarter" idx="10"/>
          </p:nvPr>
        </p:nvSpPr>
        <p:spPr>
          <a:xfrm>
            <a:off x="914400" y="1524000"/>
            <a:ext cx="7696200" cy="4572000"/>
          </a:xfrm>
        </p:spPr>
        <p:txBody>
          <a:bodyPr/>
          <a:lstStyle/>
          <a:p>
            <a:pPr eaLnBrk="1" hangingPunct="1"/>
            <a:r>
              <a:rPr lang="en-US" smtClean="0">
                <a:cs typeface="Arial" pitchFamily="34" charset="0"/>
              </a:rPr>
              <a:t>Balancing development drivers</a:t>
            </a:r>
            <a:endParaRPr lang="en-US" u="sng" smtClean="0">
              <a:cs typeface="Arial" pitchFamily="34" charset="0"/>
            </a:endParaRPr>
          </a:p>
          <a:p>
            <a:pPr marL="971550" lvl="1" indent="-514350" eaLnBrk="1" hangingPunct="1">
              <a:spcBef>
                <a:spcPct val="0"/>
              </a:spcBef>
              <a:buFont typeface="Calibri" pitchFamily="34" charset="0"/>
              <a:buAutoNum type="arabicPeriod"/>
            </a:pPr>
            <a:r>
              <a:rPr lang="en-US" sz="2400" smtClean="0">
                <a:cs typeface="Arial" pitchFamily="34" charset="0"/>
              </a:rPr>
              <a:t>Requirements (scope) </a:t>
            </a:r>
          </a:p>
          <a:p>
            <a:pPr marL="971550" lvl="1" indent="-514350" eaLnBrk="1" hangingPunct="1">
              <a:spcBef>
                <a:spcPct val="0"/>
              </a:spcBef>
              <a:buFont typeface="Calibri" pitchFamily="34" charset="0"/>
              <a:buAutoNum type="arabicPeriod"/>
            </a:pPr>
            <a:r>
              <a:rPr lang="en-US" sz="2400" smtClean="0">
                <a:cs typeface="Arial" pitchFamily="34" charset="0"/>
              </a:rPr>
              <a:t>Cost </a:t>
            </a:r>
          </a:p>
          <a:p>
            <a:pPr marL="971550" lvl="1" indent="-514350" eaLnBrk="1" hangingPunct="1">
              <a:spcBef>
                <a:spcPct val="0"/>
              </a:spcBef>
              <a:buFont typeface="Calibri" pitchFamily="34" charset="0"/>
              <a:buAutoNum type="arabicPeriod"/>
            </a:pPr>
            <a:r>
              <a:rPr lang="en-US" sz="2400" smtClean="0">
                <a:cs typeface="Arial" pitchFamily="34" charset="0"/>
              </a:rPr>
              <a:t>Time</a:t>
            </a:r>
          </a:p>
          <a:p>
            <a:pPr eaLnBrk="1" hangingPunct="1"/>
            <a:r>
              <a:rPr lang="en-US" smtClean="0">
                <a:cs typeface="Arial" pitchFamily="34" charset="0"/>
              </a:rPr>
              <a:t>Trade-offs  </a:t>
            </a:r>
          </a:p>
          <a:p>
            <a:pPr marL="971550" lvl="1" indent="-514350" eaLnBrk="1" hangingPunct="1">
              <a:buFont typeface="Calibri" pitchFamily="34" charset="0"/>
              <a:buAutoNum type="arabicPeriod"/>
            </a:pPr>
            <a:r>
              <a:rPr lang="en-US" sz="2000" smtClean="0">
                <a:cs typeface="Arial" pitchFamily="34" charset="0"/>
              </a:rPr>
              <a:t>Elaborate requirements increase costs and time</a:t>
            </a:r>
          </a:p>
          <a:p>
            <a:pPr marL="971550" lvl="1" indent="-514350" eaLnBrk="1" hangingPunct="1">
              <a:buFont typeface="Calibri" pitchFamily="34" charset="0"/>
              <a:buAutoNum type="arabicPeriod"/>
            </a:pPr>
            <a:r>
              <a:rPr lang="en-US" sz="2000" smtClean="0">
                <a:cs typeface="Arial" pitchFamily="34" charset="0"/>
              </a:rPr>
              <a:t>Time can be reduced to a point w/o adding costs</a:t>
            </a:r>
          </a:p>
          <a:p>
            <a:pPr marL="971550" lvl="1" indent="-514350" eaLnBrk="1" hangingPunct="1">
              <a:buFont typeface="Calibri" pitchFamily="34" charset="0"/>
              <a:buAutoNum type="arabicPeriod"/>
            </a:pPr>
            <a:r>
              <a:rPr lang="en-US" sz="2000" smtClean="0">
                <a:cs typeface="Arial" pitchFamily="34" charset="0"/>
              </a:rPr>
              <a:t>Increasing time may reduce or increase costs</a:t>
            </a:r>
          </a:p>
          <a:p>
            <a:pPr marL="971550" lvl="1" indent="-514350" eaLnBrk="1" hangingPunct="1">
              <a:buFont typeface="Calibri" pitchFamily="34" charset="0"/>
              <a:buAutoNum type="arabicPeriod"/>
            </a:pPr>
            <a:r>
              <a:rPr lang="en-US" sz="2000" smtClean="0">
                <a:cs typeface="Arial" pitchFamily="34" charset="0"/>
              </a:rPr>
              <a:t>If schedule needs to be shortened, two alternatives available: reduce requirements or add labor</a:t>
            </a:r>
          </a:p>
          <a:p>
            <a:pPr marL="971550" lvl="1" indent="-514350" eaLnBrk="1" hangingPunct="1">
              <a:buFont typeface="Calibri" pitchFamily="34" charset="0"/>
              <a:buAutoNum type="arabicPeriod"/>
            </a:pPr>
            <a:r>
              <a:rPr lang="en-US" sz="2000" smtClean="0">
                <a:cs typeface="Arial" pitchFamily="34" charset="0"/>
              </a:rPr>
              <a:t>Adding more people creates diseconomies of scale (Brooks’ Law) </a:t>
            </a:r>
          </a:p>
          <a:p>
            <a:pPr marL="971550" lvl="1" indent="-514350" eaLnBrk="1" hangingPunct="1"/>
            <a:endParaRPr lang="en-US" sz="2000" smtClean="0">
              <a:cs typeface="Arial" pitchFamily="34" charset="0"/>
            </a:endParaRPr>
          </a:p>
        </p:txBody>
      </p:sp>
      <p:sp>
        <p:nvSpPr>
          <p:cNvPr id="53252"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6004ABC0-C465-4CF6-B0CE-CA371DA1CA51}" type="slidenum">
              <a:rPr lang="en-US"/>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dirty="0" smtClean="0"/>
              <a:t>Trade-offs Among Requirements, Schedule, and Cost?</a:t>
            </a:r>
            <a:endParaRPr dirty="0"/>
          </a:p>
        </p:txBody>
      </p:sp>
      <p:sp>
        <p:nvSpPr>
          <p:cNvPr id="54275" name="Rectangle 2"/>
          <p:cNvSpPr>
            <a:spLocks noChangeArrowheads="1"/>
          </p:cNvSpPr>
          <p:nvPr/>
        </p:nvSpPr>
        <p:spPr bwMode="auto">
          <a:xfrm>
            <a:off x="1676400" y="2292350"/>
            <a:ext cx="4648200" cy="277813"/>
          </a:xfrm>
          <a:prstGeom prst="rect">
            <a:avLst/>
          </a:prstGeom>
          <a:noFill/>
          <a:ln w="9525">
            <a:noFill/>
            <a:miter lim="800000"/>
            <a:headEnd/>
            <a:tailEnd/>
          </a:ln>
        </p:spPr>
        <p:txBody>
          <a:bodyPr anchor="ctr">
            <a:spAutoFit/>
          </a:bodyPr>
          <a:lstStyle/>
          <a:p>
            <a:pPr algn="ctr" eaLnBrk="0" hangingPunct="0"/>
            <a:r>
              <a:rPr lang="en-US" sz="1200">
                <a:solidFill>
                  <a:srgbClr val="FF0000"/>
                </a:solidFill>
                <a:latin typeface="Utopia"/>
                <a:cs typeface="Times New Roman" pitchFamily="18" charset="0"/>
              </a:rPr>
              <a:t>Insert Figure 10-12 here (</a:t>
            </a:r>
            <a:r>
              <a:rPr lang="en-US" sz="1200" i="1">
                <a:solidFill>
                  <a:srgbClr val="FF0000"/>
                </a:solidFill>
                <a:latin typeface="Utopia"/>
                <a:cs typeface="Times New Roman" pitchFamily="18" charset="0"/>
              </a:rPr>
              <a:t>Figure CE19-2 in Experiencing MIS 2/e</a:t>
            </a:r>
            <a:r>
              <a:rPr lang="en-US" sz="1200">
                <a:solidFill>
                  <a:srgbClr val="FF0000"/>
                </a:solidFill>
                <a:latin typeface="Utopia"/>
                <a:cs typeface="Times New Roman" pitchFamily="18" charset="0"/>
              </a:rPr>
              <a:t>)</a:t>
            </a:r>
            <a:endParaRPr lang="en-US"/>
          </a:p>
        </p:txBody>
      </p:sp>
      <p:pic>
        <p:nvPicPr>
          <p:cNvPr id="54276" name="Picture 4" descr="figCE18_02.jpg"/>
          <p:cNvPicPr>
            <a:picLocks noChangeAspect="1"/>
          </p:cNvPicPr>
          <p:nvPr/>
        </p:nvPicPr>
        <p:blipFill>
          <a:blip r:embed="rId3" cstate="print"/>
          <a:srcRect/>
          <a:stretch>
            <a:fillRect/>
          </a:stretch>
        </p:blipFill>
        <p:spPr bwMode="auto">
          <a:xfrm>
            <a:off x="990600" y="1752600"/>
            <a:ext cx="7620000" cy="40830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en-US" dirty="0"/>
              <a:t>Study Questions</a:t>
            </a:r>
          </a:p>
        </p:txBody>
      </p:sp>
      <p:sp>
        <p:nvSpPr>
          <p:cNvPr id="55299" name="Rectangle 3"/>
          <p:cNvSpPr>
            <a:spLocks noGrp="1" noChangeArrowheads="1"/>
          </p:cNvSpPr>
          <p:nvPr>
            <p:ph idx="4294967295"/>
          </p:nvPr>
        </p:nvSpPr>
        <p:spPr>
          <a:xfrm>
            <a:off x="990600" y="1524000"/>
            <a:ext cx="7848600" cy="4495800"/>
          </a:xfrm>
        </p:spPr>
        <p:txBody>
          <a:bodyPr/>
          <a:lstStyle/>
          <a:p>
            <a:pPr marL="798513" indent="-798513">
              <a:buFontTx/>
              <a:buNone/>
            </a:pPr>
            <a:r>
              <a:rPr lang="en-US" sz="2000" b="0" smtClean="0">
                <a:solidFill>
                  <a:schemeClr val="bg1"/>
                </a:solidFill>
              </a:rPr>
              <a:t>Q1	What is systems development?</a:t>
            </a:r>
          </a:p>
          <a:p>
            <a:pPr marL="798513" indent="-798513">
              <a:buFontTx/>
              <a:buNone/>
            </a:pPr>
            <a:r>
              <a:rPr lang="en-US" sz="2000" b="0" smtClean="0">
                <a:solidFill>
                  <a:schemeClr val="bg1"/>
                </a:solidFill>
              </a:rPr>
              <a:t>Q2	Why is systems development difficult and risky?</a:t>
            </a:r>
          </a:p>
          <a:p>
            <a:pPr marL="798513" indent="-798513">
              <a:buFontTx/>
              <a:buNone/>
            </a:pPr>
            <a:r>
              <a:rPr lang="en-US" sz="2000" b="0" smtClean="0">
                <a:solidFill>
                  <a:schemeClr val="bg1"/>
                </a:solidFill>
              </a:rPr>
              <a:t>Q3	How do businesses use the systems development life cycle (SDLC) process?</a:t>
            </a:r>
          </a:p>
          <a:p>
            <a:pPr marL="798513" indent="-798513">
              <a:buFontTx/>
              <a:buNone/>
            </a:pPr>
            <a:r>
              <a:rPr lang="en-US" sz="2000" b="0" smtClean="0">
                <a:solidFill>
                  <a:schemeClr val="bg1"/>
                </a:solidFill>
              </a:rPr>
              <a:t>Q4	How does systems development vary according to project scale?</a:t>
            </a:r>
          </a:p>
          <a:p>
            <a:pPr marL="798513" indent="-798513">
              <a:buFontTx/>
              <a:buNone/>
            </a:pPr>
            <a:r>
              <a:rPr lang="en-US" sz="2000" b="0" smtClean="0">
                <a:solidFill>
                  <a:schemeClr val="bg1"/>
                </a:solidFill>
              </a:rPr>
              <a:t>Q5	What are trade-offs among requirements, schedule, and cost?</a:t>
            </a:r>
          </a:p>
          <a:p>
            <a:pPr marL="798513" indent="-798513">
              <a:buFontTx/>
              <a:buNone/>
            </a:pPr>
            <a:r>
              <a:rPr lang="en-US" sz="2400" smtClean="0">
                <a:solidFill>
                  <a:schemeClr val="accent1"/>
                </a:solidFill>
              </a:rPr>
              <a:t>Q6	What are the major challenges when planning IS projects?</a:t>
            </a:r>
          </a:p>
          <a:p>
            <a:pPr marL="798513" indent="-798513">
              <a:buFontTx/>
              <a:buNone/>
            </a:pPr>
            <a:r>
              <a:rPr lang="en-US" sz="2000" b="0" smtClean="0">
                <a:solidFill>
                  <a:schemeClr val="bg1"/>
                </a:solidFill>
              </a:rPr>
              <a:t>Q7	What are the major challenges when managing IS project?</a:t>
            </a:r>
          </a:p>
          <a:p>
            <a:pPr marL="798513" indent="-798513">
              <a:buFontTx/>
              <a:buNone/>
            </a:pPr>
            <a:r>
              <a:rPr lang="en-US" sz="2000" b="0" smtClean="0">
                <a:solidFill>
                  <a:schemeClr val="bg1"/>
                </a:solidFill>
              </a:rPr>
              <a:t>Q8	2020?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838200" y="304800"/>
            <a:ext cx="7696200" cy="1676400"/>
          </a:xfrm>
        </p:spPr>
        <p:txBody>
          <a:bodyPr/>
          <a:lstStyle/>
          <a:p>
            <a:pPr eaLnBrk="1" hangingPunct="1">
              <a:defRPr/>
            </a:pPr>
            <a:r>
              <a:rPr lang="en-US" dirty="0" smtClean="0"/>
              <a:t>Biggest Challenge for Planning a Large-Scale Systems Development Project?</a:t>
            </a:r>
          </a:p>
        </p:txBody>
      </p:sp>
      <p:sp>
        <p:nvSpPr>
          <p:cNvPr id="56323" name="Rectangle 3"/>
          <p:cNvSpPr>
            <a:spLocks noGrp="1" noChangeArrowheads="1"/>
          </p:cNvSpPr>
          <p:nvPr>
            <p:ph type="body" sz="quarter" idx="10"/>
          </p:nvPr>
        </p:nvSpPr>
        <p:spPr>
          <a:xfrm>
            <a:off x="914400" y="1981200"/>
            <a:ext cx="7620000" cy="3962400"/>
          </a:xfrm>
        </p:spPr>
        <p:txBody>
          <a:bodyPr/>
          <a:lstStyle/>
          <a:p>
            <a:pPr eaLnBrk="1" hangingPunct="1">
              <a:lnSpc>
                <a:spcPct val="90000"/>
              </a:lnSpc>
            </a:pPr>
            <a:r>
              <a:rPr lang="en-US" smtClean="0">
                <a:cs typeface="Arial" pitchFamily="34" charset="0"/>
              </a:rPr>
              <a:t>Biggest challenge is scheduling</a:t>
            </a:r>
          </a:p>
          <a:p>
            <a:pPr lvl="1" eaLnBrk="1" hangingPunct="1">
              <a:lnSpc>
                <a:spcPct val="90000"/>
              </a:lnSpc>
              <a:buFont typeface="Wingdings" pitchFamily="2" charset="2"/>
              <a:buChar char="§"/>
            </a:pPr>
            <a:r>
              <a:rPr lang="en-US" smtClean="0">
                <a:cs typeface="Arial" pitchFamily="34" charset="0"/>
              </a:rPr>
              <a:t>How long does it take to:</a:t>
            </a:r>
          </a:p>
          <a:p>
            <a:pPr lvl="2" eaLnBrk="1" hangingPunct="1">
              <a:lnSpc>
                <a:spcPct val="90000"/>
              </a:lnSpc>
            </a:pPr>
            <a:r>
              <a:rPr lang="en-US" sz="2000" smtClean="0">
                <a:cs typeface="Arial" pitchFamily="34" charset="0"/>
              </a:rPr>
              <a:t>Develop a large data model?</a:t>
            </a:r>
          </a:p>
          <a:p>
            <a:pPr lvl="2" eaLnBrk="1" hangingPunct="1">
              <a:lnSpc>
                <a:spcPct val="90000"/>
              </a:lnSpc>
            </a:pPr>
            <a:r>
              <a:rPr lang="en-US" sz="2000" smtClean="0">
                <a:cs typeface="Arial" pitchFamily="34" charset="0"/>
              </a:rPr>
              <a:t>Adapt data model to user satisfaction?</a:t>
            </a:r>
          </a:p>
          <a:p>
            <a:pPr lvl="2" eaLnBrk="1" hangingPunct="1">
              <a:lnSpc>
                <a:spcPct val="90000"/>
              </a:lnSpc>
            </a:pPr>
            <a:r>
              <a:rPr lang="en-US" sz="2000" smtClean="0">
                <a:cs typeface="Arial" pitchFamily="34" charset="0"/>
              </a:rPr>
              <a:t>Develop a computer program? (Software pure “thought stuff”)</a:t>
            </a:r>
          </a:p>
          <a:p>
            <a:pPr lvl="1" eaLnBrk="1" hangingPunct="1">
              <a:lnSpc>
                <a:spcPct val="90000"/>
              </a:lnSpc>
              <a:buFont typeface="Wingdings" pitchFamily="2" charset="2"/>
              <a:buChar char="§"/>
            </a:pPr>
            <a:r>
              <a:rPr lang="en-US" smtClean="0">
                <a:cs typeface="Arial" pitchFamily="34" charset="0"/>
              </a:rPr>
              <a:t>Scheduling errors accumulate</a:t>
            </a:r>
          </a:p>
          <a:p>
            <a:pPr lvl="1" eaLnBrk="1" hangingPunct="1">
              <a:lnSpc>
                <a:spcPct val="90000"/>
              </a:lnSpc>
              <a:buFont typeface="Wingdings" pitchFamily="2" charset="2"/>
              <a:buChar char="§"/>
            </a:pPr>
            <a:r>
              <a:rPr lang="en-US" smtClean="0">
                <a:cs typeface="Arial" pitchFamily="34" charset="0"/>
              </a:rPr>
              <a:t>Difficult to do credible planning</a:t>
            </a:r>
          </a:p>
          <a:p>
            <a:pPr lvl="1" eaLnBrk="1" hangingPunct="1">
              <a:lnSpc>
                <a:spcPct val="90000"/>
              </a:lnSpc>
              <a:buFont typeface="Wingdings" pitchFamily="2" charset="2"/>
              <a:buChar char="§"/>
            </a:pPr>
            <a:r>
              <a:rPr lang="en-US" smtClean="0">
                <a:cs typeface="Arial" pitchFamily="34" charset="0"/>
              </a:rPr>
              <a:t>Every task may be on critical path</a:t>
            </a:r>
            <a:endParaRPr lang="en-US" sz="3200" smtClean="0">
              <a:cs typeface="Arial" pitchFamily="34" charset="0"/>
            </a:endParaRPr>
          </a:p>
          <a:p>
            <a:pPr lvl="1" eaLnBrk="1" hangingPunct="1">
              <a:lnSpc>
                <a:spcPct val="90000"/>
              </a:lnSpc>
              <a:buFontTx/>
              <a:buNone/>
            </a:pPr>
            <a:endParaRPr lang="en-US" sz="2400" smtClean="0">
              <a:cs typeface="Arial" pitchFamily="34" charset="0"/>
            </a:endParaRPr>
          </a:p>
        </p:txBody>
      </p:sp>
      <p:sp>
        <p:nvSpPr>
          <p:cNvPr id="56324"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10BA1063-BBF8-491B-A2A3-B6EE245EA276}" type="slidenum">
              <a:rPr lang="en-US"/>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Nontechnical, Human Relations Skills Required</a:t>
            </a:r>
            <a:endParaRPr lang="en-US" dirty="0"/>
          </a:p>
        </p:txBody>
      </p:sp>
      <p:sp>
        <p:nvSpPr>
          <p:cNvPr id="16387" name="Text Placeholder 2"/>
          <p:cNvSpPr>
            <a:spLocks noGrp="1"/>
          </p:cNvSpPr>
          <p:nvPr>
            <p:ph type="body" sz="quarter" idx="10"/>
          </p:nvPr>
        </p:nvSpPr>
        <p:spPr/>
        <p:txBody>
          <a:bodyPr/>
          <a:lstStyle/>
          <a:p>
            <a:r>
              <a:rPr lang="en-US" sz="2400" smtClean="0"/>
              <a:t>Creating data models requires the ability to interview users and understand their view of the business activities.</a:t>
            </a:r>
          </a:p>
          <a:p>
            <a:r>
              <a:rPr lang="en-US" sz="2400" smtClean="0"/>
              <a:t>Designing procedures, especially those involving group action, requires business knowledge and an understanding of group dynamics. </a:t>
            </a:r>
          </a:p>
          <a:p>
            <a:r>
              <a:rPr lang="en-US" sz="2400" smtClean="0"/>
              <a:t>Developing job descriptions, staffing, and training all require human resource and related expertise.</a:t>
            </a:r>
          </a:p>
          <a:p>
            <a:r>
              <a:rPr lang="en-US" sz="2400" smtClean="0"/>
              <a:t>Coordinated teamwork of both specialists and nonspecialists with business knowledge.</a:t>
            </a:r>
          </a:p>
          <a:p>
            <a:pPr>
              <a:buFontTx/>
              <a:buNone/>
            </a:pPr>
            <a:endParaRPr lang="en-US" sz="2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defRPr/>
            </a:pPr>
            <a:r>
              <a:rPr lang="en-US" dirty="0" smtClean="0">
                <a:cs typeface="Arial" charset="0"/>
              </a:rPr>
              <a:t>Work-Breakdown Structure</a:t>
            </a:r>
          </a:p>
        </p:txBody>
      </p:sp>
      <p:sp>
        <p:nvSpPr>
          <p:cNvPr id="57347" name="Rectangle 3"/>
          <p:cNvSpPr>
            <a:spLocks noGrp="1" noChangeArrowheads="1"/>
          </p:cNvSpPr>
          <p:nvPr>
            <p:ph type="body" sz="quarter" idx="10"/>
          </p:nvPr>
        </p:nvSpPr>
        <p:spPr/>
        <p:txBody>
          <a:bodyPr/>
          <a:lstStyle/>
          <a:p>
            <a:pPr eaLnBrk="1" hangingPunct="1">
              <a:lnSpc>
                <a:spcPct val="90000"/>
              </a:lnSpc>
            </a:pPr>
            <a:r>
              <a:rPr lang="en-US" dirty="0" smtClean="0">
                <a:cs typeface="Arial" pitchFamily="34" charset="0"/>
              </a:rPr>
              <a:t>Work-breakdown structure (</a:t>
            </a:r>
            <a:r>
              <a:rPr lang="en-US" dirty="0" smtClean="0">
                <a:cs typeface="Arial" pitchFamily="34" charset="0"/>
                <a:hlinkClick r:id="rId3"/>
              </a:rPr>
              <a:t>WBS</a:t>
            </a:r>
            <a:r>
              <a:rPr lang="en-US" dirty="0" smtClean="0">
                <a:cs typeface="Arial" pitchFamily="34" charset="0"/>
              </a:rPr>
              <a:t>)</a:t>
            </a:r>
          </a:p>
          <a:p>
            <a:pPr lvl="1" eaLnBrk="1" hangingPunct="1">
              <a:lnSpc>
                <a:spcPct val="90000"/>
              </a:lnSpc>
              <a:buFont typeface="Wingdings" pitchFamily="2" charset="2"/>
              <a:buChar char="§"/>
            </a:pPr>
            <a:r>
              <a:rPr lang="en-US" sz="2400" dirty="0" smtClean="0">
                <a:cs typeface="Arial" pitchFamily="34" charset="0"/>
              </a:rPr>
              <a:t>Hierarchy of tasks required to complete a project</a:t>
            </a:r>
          </a:p>
          <a:p>
            <a:pPr lvl="1" eaLnBrk="1" hangingPunct="1">
              <a:lnSpc>
                <a:spcPct val="90000"/>
              </a:lnSpc>
              <a:buFont typeface="Wingdings" pitchFamily="2" charset="2"/>
              <a:buChar char="§"/>
            </a:pPr>
            <a:r>
              <a:rPr lang="en-US" sz="2400" dirty="0" smtClean="0">
                <a:cs typeface="Arial" pitchFamily="34" charset="0"/>
              </a:rPr>
              <a:t>Each task ends with deliverables</a:t>
            </a:r>
          </a:p>
          <a:p>
            <a:pPr lvl="2" eaLnBrk="1" hangingPunct="1">
              <a:lnSpc>
                <a:spcPct val="90000"/>
              </a:lnSpc>
            </a:pPr>
            <a:r>
              <a:rPr lang="en-US" sz="2000" dirty="0" smtClean="0">
                <a:cs typeface="Arial" pitchFamily="34" charset="0"/>
              </a:rPr>
              <a:t>Documents, designs, prototypes, data models, database designs, working data entry screens, and so on</a:t>
            </a:r>
          </a:p>
          <a:p>
            <a:pPr lvl="1" eaLnBrk="1" hangingPunct="1">
              <a:lnSpc>
                <a:spcPct val="90000"/>
              </a:lnSpc>
              <a:buFont typeface="Wingdings" pitchFamily="2" charset="2"/>
              <a:buChar char="§"/>
            </a:pPr>
            <a:r>
              <a:rPr lang="en-US" sz="2400" dirty="0" smtClean="0">
                <a:cs typeface="Arial" pitchFamily="34" charset="0"/>
              </a:rPr>
              <a:t>Identifies task dependencies</a:t>
            </a:r>
          </a:p>
          <a:p>
            <a:pPr lvl="1" eaLnBrk="1" hangingPunct="1">
              <a:lnSpc>
                <a:spcPct val="90000"/>
              </a:lnSpc>
              <a:buFont typeface="Wingdings" pitchFamily="2" charset="2"/>
              <a:buChar char="§"/>
            </a:pPr>
            <a:r>
              <a:rPr lang="en-US" sz="2400" dirty="0" smtClean="0">
                <a:cs typeface="Arial" pitchFamily="34" charset="0"/>
              </a:rPr>
              <a:t>Estimate task duration, cost and labor needed</a:t>
            </a:r>
          </a:p>
          <a:p>
            <a:pPr lvl="1" eaLnBrk="1" hangingPunct="1">
              <a:lnSpc>
                <a:spcPct val="90000"/>
              </a:lnSpc>
              <a:buFont typeface="Wingdings" pitchFamily="2" charset="2"/>
              <a:buChar char="§"/>
            </a:pPr>
            <a:r>
              <a:rPr lang="en-US" sz="2400" dirty="0" smtClean="0">
                <a:cs typeface="Arial" pitchFamily="34" charset="0"/>
              </a:rPr>
              <a:t>May be created with project management software, such as Microsoft Project</a:t>
            </a:r>
          </a:p>
        </p:txBody>
      </p:sp>
      <p:sp>
        <p:nvSpPr>
          <p:cNvPr id="57348"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C9353B0F-E8C1-4D19-AF29-99150B50F098}" type="slidenum">
              <a:rPr lang="en-US"/>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defRPr/>
            </a:pPr>
            <a:r>
              <a:rPr dirty="0" smtClean="0"/>
              <a:t>WBS for Definition Phase of Thin-Client Order-Entry System</a:t>
            </a:r>
          </a:p>
        </p:txBody>
      </p:sp>
      <p:sp>
        <p:nvSpPr>
          <p:cNvPr id="58371" name="Slide Number Placeholder 6"/>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1AEF9828-0C14-4564-8BF9-1CFD51A9FB94}" type="slidenum">
              <a:rPr lang="en-US"/>
              <a:pPr/>
              <a:t>51</a:t>
            </a:fld>
            <a:endParaRPr lang="en-US"/>
          </a:p>
        </p:txBody>
      </p:sp>
      <p:pic>
        <p:nvPicPr>
          <p:cNvPr id="58372" name="Picture 5"/>
          <p:cNvPicPr>
            <a:picLocks noChangeAspect="1" noChangeArrowheads="1"/>
          </p:cNvPicPr>
          <p:nvPr/>
        </p:nvPicPr>
        <p:blipFill>
          <a:blip r:embed="rId3" cstate="print"/>
          <a:srcRect/>
          <a:stretch>
            <a:fillRect/>
          </a:stretch>
        </p:blipFill>
        <p:spPr bwMode="auto">
          <a:xfrm>
            <a:off x="914400" y="1600200"/>
            <a:ext cx="77057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defRPr/>
            </a:pPr>
            <a:r>
              <a:rPr dirty="0" smtClean="0"/>
              <a:t>Gantt Chart of WBS with Tasks, Dates, and Dependencies</a:t>
            </a:r>
          </a:p>
        </p:txBody>
      </p:sp>
      <p:sp>
        <p:nvSpPr>
          <p:cNvPr id="59395" name="Slide Number Placeholder 6"/>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1F33B6C9-C097-41F1-B6D3-41C3D435C27D}" type="slidenum">
              <a:rPr lang="en-US"/>
              <a:pPr/>
              <a:t>52</a:t>
            </a:fld>
            <a:endParaRPr lang="en-US"/>
          </a:p>
        </p:txBody>
      </p:sp>
      <p:pic>
        <p:nvPicPr>
          <p:cNvPr id="59396" name="Picture 7"/>
          <p:cNvPicPr>
            <a:picLocks noGrp="1" noChangeAspect="1" noChangeArrowheads="1"/>
          </p:cNvPicPr>
          <p:nvPr>
            <p:ph idx="4294967295"/>
          </p:nvPr>
        </p:nvPicPr>
        <p:blipFill>
          <a:blip r:embed="rId3" cstate="print"/>
          <a:srcRect/>
          <a:stretch>
            <a:fillRect/>
          </a:stretch>
        </p:blipFill>
        <p:spPr>
          <a:xfrm>
            <a:off x="838200" y="1684338"/>
            <a:ext cx="7848600" cy="4203700"/>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Gantt Chart of WBS with Labor Resources Assigned and Summed</a:t>
            </a:r>
            <a:endParaRPr dirty="0"/>
          </a:p>
        </p:txBody>
      </p:sp>
      <p:pic>
        <p:nvPicPr>
          <p:cNvPr id="60419" name="Picture 3" descr="figCE18_06.jpg"/>
          <p:cNvPicPr>
            <a:picLocks noChangeAspect="1"/>
          </p:cNvPicPr>
          <p:nvPr/>
        </p:nvPicPr>
        <p:blipFill>
          <a:blip r:embed="rId3" cstate="print"/>
          <a:srcRect/>
          <a:stretch>
            <a:fillRect/>
          </a:stretch>
        </p:blipFill>
        <p:spPr bwMode="auto">
          <a:xfrm>
            <a:off x="914400" y="1600200"/>
            <a:ext cx="74676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defRPr/>
            </a:pPr>
            <a:r>
              <a:rPr lang="en-US" dirty="0" smtClean="0"/>
              <a:t>Critical Path Analysis</a:t>
            </a:r>
          </a:p>
        </p:txBody>
      </p:sp>
      <p:sp>
        <p:nvSpPr>
          <p:cNvPr id="61443" name="Rectangle 3"/>
          <p:cNvSpPr>
            <a:spLocks noGrp="1" noChangeArrowheads="1"/>
          </p:cNvSpPr>
          <p:nvPr>
            <p:ph type="body" sz="quarter" idx="10"/>
          </p:nvPr>
        </p:nvSpPr>
        <p:spPr/>
        <p:txBody>
          <a:bodyPr/>
          <a:lstStyle/>
          <a:p>
            <a:pPr eaLnBrk="1" hangingPunct="1">
              <a:lnSpc>
                <a:spcPct val="90000"/>
              </a:lnSpc>
            </a:pPr>
            <a:r>
              <a:rPr lang="en-US" sz="2000" smtClean="0">
                <a:cs typeface="Arial" pitchFamily="34" charset="0"/>
              </a:rPr>
              <a:t>Sequence of activities that determine earliest date a project can be completed</a:t>
            </a:r>
          </a:p>
          <a:p>
            <a:pPr eaLnBrk="1" hangingPunct="1">
              <a:lnSpc>
                <a:spcPct val="90000"/>
              </a:lnSpc>
            </a:pPr>
            <a:r>
              <a:rPr lang="en-US" sz="2000" smtClean="0">
                <a:cs typeface="Arial" pitchFamily="34" charset="0"/>
              </a:rPr>
              <a:t>Longest path through the network of activities</a:t>
            </a:r>
          </a:p>
          <a:p>
            <a:pPr lvl="1" eaLnBrk="1" hangingPunct="1">
              <a:lnSpc>
                <a:spcPct val="90000"/>
              </a:lnSpc>
              <a:buFont typeface="Wingdings" pitchFamily="2" charset="2"/>
              <a:buChar char="§"/>
            </a:pPr>
            <a:r>
              <a:rPr lang="en-US" sz="1800" smtClean="0">
                <a:cs typeface="Arial" pitchFamily="34" charset="0"/>
              </a:rPr>
              <a:t>Tasks dependencies compressed as much as possible</a:t>
            </a:r>
          </a:p>
          <a:p>
            <a:pPr lvl="1" eaLnBrk="1" hangingPunct="1">
              <a:lnSpc>
                <a:spcPct val="90000"/>
              </a:lnSpc>
              <a:buFont typeface="Wingdings" pitchFamily="2" charset="2"/>
              <a:buChar char="§"/>
            </a:pPr>
            <a:r>
              <a:rPr lang="en-US" sz="1800" smtClean="0">
                <a:cs typeface="Arial" pitchFamily="34" charset="0"/>
              </a:rPr>
              <a:t>Tasks may be moved to noncritical paths to shorten critical path </a:t>
            </a:r>
          </a:p>
          <a:p>
            <a:pPr eaLnBrk="1" hangingPunct="1">
              <a:lnSpc>
                <a:spcPct val="90000"/>
              </a:lnSpc>
            </a:pPr>
            <a:r>
              <a:rPr lang="en-US" sz="2000" smtClean="0">
                <a:cs typeface="Arial" pitchFamily="34" charset="0"/>
              </a:rPr>
              <a:t>Tasks on path that run late delay project</a:t>
            </a:r>
          </a:p>
          <a:p>
            <a:pPr eaLnBrk="1" hangingPunct="1">
              <a:lnSpc>
                <a:spcPct val="90000"/>
              </a:lnSpc>
            </a:pPr>
            <a:r>
              <a:rPr lang="en-US" sz="2000" smtClean="0">
                <a:cs typeface="Arial" pitchFamily="34" charset="0"/>
              </a:rPr>
              <a:t>Move critical path tasks to noncritical path to shorten project schedule (sometimes) </a:t>
            </a:r>
          </a:p>
          <a:p>
            <a:pPr eaLnBrk="1" hangingPunct="1">
              <a:lnSpc>
                <a:spcPct val="90000"/>
              </a:lnSpc>
            </a:pPr>
            <a:r>
              <a:rPr lang="en-US" sz="2000" smtClean="0">
                <a:cs typeface="Arial" pitchFamily="34" charset="0"/>
              </a:rPr>
              <a:t>Baseline WBS (final WBS)</a:t>
            </a:r>
          </a:p>
          <a:p>
            <a:pPr lvl="1" eaLnBrk="1" hangingPunct="1">
              <a:lnSpc>
                <a:spcPct val="90000"/>
              </a:lnSpc>
              <a:buFont typeface="Wingdings" pitchFamily="2" charset="2"/>
              <a:buChar char="§"/>
            </a:pPr>
            <a:r>
              <a:rPr lang="en-US" sz="1800" smtClean="0">
                <a:cs typeface="Arial" pitchFamily="34" charset="0"/>
              </a:rPr>
              <a:t>Planned tasks, dependencies, durations, resource assignments</a:t>
            </a:r>
          </a:p>
          <a:p>
            <a:pPr lvl="1" eaLnBrk="1" hangingPunct="1">
              <a:lnSpc>
                <a:spcPct val="90000"/>
              </a:lnSpc>
              <a:buFont typeface="Wingdings" pitchFamily="2" charset="2"/>
              <a:buChar char="§"/>
            </a:pPr>
            <a:r>
              <a:rPr lang="en-US" sz="1800" smtClean="0">
                <a:cs typeface="Arial" pitchFamily="34" charset="0"/>
              </a:rPr>
              <a:t>Actual dates, labor hours, resource costs added as project proceeds</a:t>
            </a:r>
          </a:p>
          <a:p>
            <a:pPr lvl="1" eaLnBrk="1" hangingPunct="1">
              <a:lnSpc>
                <a:spcPct val="90000"/>
              </a:lnSpc>
              <a:buFont typeface="Wingdings" pitchFamily="2" charset="2"/>
              <a:buChar char="§"/>
            </a:pPr>
            <a:r>
              <a:rPr lang="en-US" sz="1800" smtClean="0">
                <a:cs typeface="Arial" pitchFamily="34" charset="0"/>
              </a:rPr>
              <a:t>Actual figures compared to baselines to determine if project is ahead/behind schedule or cost </a:t>
            </a:r>
          </a:p>
        </p:txBody>
      </p:sp>
      <p:sp>
        <p:nvSpPr>
          <p:cNvPr id="61444"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59A7D9AB-B591-435F-AF49-6749F3110D6E}" type="slidenum">
              <a:rPr lang="en-US"/>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defRPr/>
            </a:pPr>
            <a:r>
              <a:rPr lang="en-US" dirty="0" smtClean="0"/>
              <a:t>But, Reality Always Intercedes</a:t>
            </a:r>
            <a:endParaRPr lang="en-US" dirty="0" smtClean="0">
              <a:cs typeface="Arial" charset="0"/>
            </a:endParaRPr>
          </a:p>
        </p:txBody>
      </p:sp>
      <p:sp>
        <p:nvSpPr>
          <p:cNvPr id="62467" name="Rectangle 3"/>
          <p:cNvSpPr>
            <a:spLocks noGrp="1" noChangeArrowheads="1"/>
          </p:cNvSpPr>
          <p:nvPr>
            <p:ph type="body" sz="quarter" idx="10"/>
          </p:nvPr>
        </p:nvSpPr>
        <p:spPr/>
        <p:txBody>
          <a:bodyPr/>
          <a:lstStyle/>
          <a:p>
            <a:pPr eaLnBrk="1" hangingPunct="1">
              <a:lnSpc>
                <a:spcPct val="90000"/>
              </a:lnSpc>
            </a:pPr>
            <a:r>
              <a:rPr lang="en-US" smtClean="0">
                <a:cs typeface="Arial" pitchFamily="34" charset="0"/>
              </a:rPr>
              <a:t>Biggest challenge is scheduling</a:t>
            </a:r>
          </a:p>
          <a:p>
            <a:pPr lvl="1" eaLnBrk="1" hangingPunct="1">
              <a:lnSpc>
                <a:spcPct val="90000"/>
              </a:lnSpc>
              <a:buFont typeface="Wingdings" pitchFamily="2" charset="2"/>
              <a:buChar char="§"/>
            </a:pPr>
            <a:r>
              <a:rPr lang="en-US" smtClean="0">
                <a:cs typeface="Arial" pitchFamily="34" charset="0"/>
              </a:rPr>
              <a:t>How long does it take to:</a:t>
            </a:r>
          </a:p>
          <a:p>
            <a:pPr lvl="2" eaLnBrk="1" hangingPunct="1">
              <a:lnSpc>
                <a:spcPct val="90000"/>
              </a:lnSpc>
            </a:pPr>
            <a:r>
              <a:rPr lang="en-US" smtClean="0">
                <a:cs typeface="Arial" pitchFamily="34" charset="0"/>
              </a:rPr>
              <a:t>Develop a large data model?</a:t>
            </a:r>
          </a:p>
          <a:p>
            <a:pPr lvl="2" eaLnBrk="1" hangingPunct="1">
              <a:lnSpc>
                <a:spcPct val="90000"/>
              </a:lnSpc>
            </a:pPr>
            <a:r>
              <a:rPr lang="en-US" smtClean="0">
                <a:cs typeface="Arial" pitchFamily="34" charset="0"/>
              </a:rPr>
              <a:t>Adapt data model to user satisfaction?</a:t>
            </a:r>
          </a:p>
          <a:p>
            <a:pPr lvl="2" eaLnBrk="1" hangingPunct="1">
              <a:lnSpc>
                <a:spcPct val="90000"/>
              </a:lnSpc>
            </a:pPr>
            <a:r>
              <a:rPr lang="en-US" smtClean="0">
                <a:cs typeface="Arial" pitchFamily="34" charset="0"/>
              </a:rPr>
              <a:t>Develop a computer program? (Software pure “thought stuff”)</a:t>
            </a:r>
          </a:p>
          <a:p>
            <a:pPr lvl="1" eaLnBrk="1" hangingPunct="1">
              <a:lnSpc>
                <a:spcPct val="90000"/>
              </a:lnSpc>
              <a:buFont typeface="Wingdings" pitchFamily="2" charset="2"/>
              <a:buChar char="§"/>
            </a:pPr>
            <a:r>
              <a:rPr lang="en-US" smtClean="0">
                <a:cs typeface="Arial" pitchFamily="34" charset="0"/>
              </a:rPr>
              <a:t>Scheduling errors accumulate (e.g., snowball)</a:t>
            </a:r>
          </a:p>
          <a:p>
            <a:pPr lvl="1" eaLnBrk="1" hangingPunct="1">
              <a:lnSpc>
                <a:spcPct val="90000"/>
              </a:lnSpc>
              <a:buFont typeface="Wingdings" pitchFamily="2" charset="2"/>
              <a:buChar char="§"/>
            </a:pPr>
            <a:r>
              <a:rPr lang="en-US" smtClean="0">
                <a:cs typeface="Arial" pitchFamily="34" charset="0"/>
              </a:rPr>
              <a:t>Difficult to do credible planning</a:t>
            </a:r>
          </a:p>
          <a:p>
            <a:pPr lvl="1" eaLnBrk="1" hangingPunct="1">
              <a:lnSpc>
                <a:spcPct val="90000"/>
              </a:lnSpc>
              <a:buFont typeface="Wingdings" pitchFamily="2" charset="2"/>
              <a:buChar char="§"/>
            </a:pPr>
            <a:r>
              <a:rPr lang="en-US" smtClean="0">
                <a:cs typeface="Arial" pitchFamily="34" charset="0"/>
              </a:rPr>
              <a:t>Every task may be on critical path</a:t>
            </a:r>
            <a:endParaRPr lang="en-US" sz="3200" smtClean="0">
              <a:cs typeface="Arial" pitchFamily="34" charset="0"/>
            </a:endParaRPr>
          </a:p>
          <a:p>
            <a:pPr lvl="1" eaLnBrk="1" hangingPunct="1">
              <a:lnSpc>
                <a:spcPct val="90000"/>
              </a:lnSpc>
              <a:buFontTx/>
              <a:buNone/>
            </a:pPr>
            <a:endParaRPr lang="en-US" sz="2400" smtClean="0">
              <a:cs typeface="Arial" pitchFamily="34" charset="0"/>
            </a:endParaRPr>
          </a:p>
        </p:txBody>
      </p:sp>
      <p:sp>
        <p:nvSpPr>
          <p:cNvPr id="62468"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B32E3E65-27AC-4749-9885-09FB4AEF7046}" type="slidenum">
              <a:rPr lang="en-US"/>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defRPr/>
            </a:pPr>
            <a:r>
              <a:rPr lang="en-US" dirty="0" smtClean="0">
                <a:cs typeface="Arial" charset="0"/>
              </a:rPr>
              <a:t>Three Approaches to Deal with the Challenge </a:t>
            </a:r>
          </a:p>
        </p:txBody>
      </p:sp>
      <p:sp>
        <p:nvSpPr>
          <p:cNvPr id="63491" name="Rectangle 3"/>
          <p:cNvSpPr>
            <a:spLocks noGrp="1" noChangeArrowheads="1"/>
          </p:cNvSpPr>
          <p:nvPr>
            <p:ph type="body" sz="quarter" idx="10"/>
          </p:nvPr>
        </p:nvSpPr>
        <p:spPr/>
        <p:txBody>
          <a:bodyPr/>
          <a:lstStyle/>
          <a:p>
            <a:pPr marL="914400" lvl="1" indent="-457200" eaLnBrk="1" hangingPunct="1">
              <a:lnSpc>
                <a:spcPct val="90000"/>
              </a:lnSpc>
              <a:buFont typeface="Calibri" pitchFamily="34" charset="0"/>
              <a:buAutoNum type="arabicPeriod"/>
            </a:pPr>
            <a:r>
              <a:rPr lang="en-US" sz="2400" dirty="0" smtClean="0">
                <a:cs typeface="Arial" pitchFamily="34" charset="0"/>
              </a:rPr>
              <a:t>Avoid major schedule risks and never develop software in-house</a:t>
            </a:r>
          </a:p>
          <a:p>
            <a:pPr marL="914400" lvl="1" indent="-457200" eaLnBrk="1" hangingPunct="1">
              <a:lnSpc>
                <a:spcPct val="90000"/>
              </a:lnSpc>
              <a:buFont typeface="Calibri" pitchFamily="34" charset="0"/>
              <a:buAutoNum type="arabicPeriod"/>
            </a:pPr>
            <a:r>
              <a:rPr lang="en-US" sz="2400" dirty="0" smtClean="0">
                <a:cs typeface="Arial" pitchFamily="34" charset="0"/>
              </a:rPr>
              <a:t>Admit impossibility of scheduling and planning</a:t>
            </a:r>
          </a:p>
          <a:p>
            <a:pPr marL="1027113" lvl="2" indent="-166688" eaLnBrk="1" hangingPunct="1">
              <a:lnSpc>
                <a:spcPct val="90000"/>
              </a:lnSpc>
            </a:pPr>
            <a:r>
              <a:rPr lang="en-US" sz="2000" dirty="0" smtClean="0">
                <a:cs typeface="Arial" pitchFamily="34" charset="0"/>
              </a:rPr>
              <a:t>Abandon SDLC and invest resources in project, managing as well as possible, accepting schedule that results </a:t>
            </a:r>
          </a:p>
          <a:p>
            <a:pPr marL="1027113" lvl="2" indent="-166688" eaLnBrk="1" hangingPunct="1">
              <a:lnSpc>
                <a:spcPct val="90000"/>
              </a:lnSpc>
            </a:pPr>
            <a:r>
              <a:rPr lang="en-US" sz="2000" dirty="0" smtClean="0">
                <a:cs typeface="Arial" pitchFamily="34" charset="0"/>
              </a:rPr>
              <a:t>Project sponsors don’t like this approach</a:t>
            </a:r>
          </a:p>
          <a:p>
            <a:pPr marL="914400" lvl="1" indent="-457200" eaLnBrk="1" hangingPunct="1">
              <a:lnSpc>
                <a:spcPct val="90000"/>
              </a:lnSpc>
              <a:buFont typeface="Calibri" pitchFamily="34" charset="0"/>
              <a:buAutoNum type="arabicPeriod"/>
            </a:pPr>
            <a:r>
              <a:rPr lang="en-US" sz="2400" dirty="0" smtClean="0">
                <a:cs typeface="Arial" pitchFamily="34" charset="0"/>
              </a:rPr>
              <a:t>Use estimation techniques</a:t>
            </a:r>
          </a:p>
          <a:p>
            <a:pPr marL="1027113" lvl="2" indent="-166688" eaLnBrk="1" hangingPunct="1">
              <a:lnSpc>
                <a:spcPct val="90000"/>
              </a:lnSpc>
            </a:pPr>
            <a:r>
              <a:rPr lang="en-US" sz="2000" dirty="0" smtClean="0">
                <a:cs typeface="Arial" pitchFamily="34" charset="0"/>
              </a:rPr>
              <a:t>Schedule data from similar past projects</a:t>
            </a:r>
          </a:p>
          <a:p>
            <a:pPr marL="1027113" lvl="2" indent="-166688" eaLnBrk="1" hangingPunct="1">
              <a:lnSpc>
                <a:spcPct val="90000"/>
              </a:lnSpc>
            </a:pPr>
            <a:r>
              <a:rPr lang="en-US" sz="2000" dirty="0" smtClean="0">
                <a:cs typeface="Arial" pitchFamily="34" charset="0"/>
                <a:hlinkClick r:id="rId3"/>
              </a:rPr>
              <a:t>Estimate lines of code</a:t>
            </a:r>
            <a:r>
              <a:rPr lang="en-US" sz="2000" dirty="0" smtClean="0">
                <a:cs typeface="Arial" pitchFamily="34" charset="0"/>
              </a:rPr>
              <a:t> to be written using number of function points in programs</a:t>
            </a:r>
          </a:p>
          <a:p>
            <a:pPr marL="1027113" lvl="2" indent="-166688" eaLnBrk="1" hangingPunct="1">
              <a:lnSpc>
                <a:spcPct val="90000"/>
              </a:lnSpc>
            </a:pPr>
            <a:endParaRPr lang="en-US" dirty="0" smtClean="0">
              <a:cs typeface="Arial" pitchFamily="34" charset="0"/>
            </a:endParaRPr>
          </a:p>
          <a:p>
            <a:pPr marL="914400" lvl="1" indent="-457200" eaLnBrk="1" hangingPunct="1">
              <a:lnSpc>
                <a:spcPct val="90000"/>
              </a:lnSpc>
            </a:pPr>
            <a:endParaRPr lang="en-US" sz="2400" dirty="0" smtClean="0">
              <a:cs typeface="Arial" pitchFamily="34" charset="0"/>
            </a:endParaRPr>
          </a:p>
        </p:txBody>
      </p:sp>
      <p:sp>
        <p:nvSpPr>
          <p:cNvPr id="63492"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FFD72C9C-5F8B-4526-9308-8A3291886E5D}" type="slidenum">
              <a:rPr lang="en-US"/>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en-US" dirty="0"/>
              <a:t>Study Questions</a:t>
            </a:r>
          </a:p>
        </p:txBody>
      </p:sp>
      <p:sp>
        <p:nvSpPr>
          <p:cNvPr id="64515" name="Rectangle 3"/>
          <p:cNvSpPr>
            <a:spLocks noGrp="1" noChangeArrowheads="1"/>
          </p:cNvSpPr>
          <p:nvPr>
            <p:ph idx="4294967295"/>
          </p:nvPr>
        </p:nvSpPr>
        <p:spPr>
          <a:xfrm>
            <a:off x="914400" y="1524000"/>
            <a:ext cx="7848600" cy="4495800"/>
          </a:xfrm>
        </p:spPr>
        <p:txBody>
          <a:bodyPr/>
          <a:lstStyle/>
          <a:p>
            <a:pPr marL="798513" indent="-798513">
              <a:buFontTx/>
              <a:buNone/>
            </a:pPr>
            <a:r>
              <a:rPr lang="en-US" sz="2000" b="0" smtClean="0">
                <a:solidFill>
                  <a:schemeClr val="bg1"/>
                </a:solidFill>
              </a:rPr>
              <a:t>Q1	What is systems development?</a:t>
            </a:r>
          </a:p>
          <a:p>
            <a:pPr marL="798513" indent="-798513">
              <a:buFontTx/>
              <a:buNone/>
            </a:pPr>
            <a:r>
              <a:rPr lang="en-US" sz="2000" b="0" smtClean="0">
                <a:solidFill>
                  <a:schemeClr val="bg1"/>
                </a:solidFill>
              </a:rPr>
              <a:t>Q2	Why is systems development difficult and risky?</a:t>
            </a:r>
          </a:p>
          <a:p>
            <a:pPr marL="798513" indent="-798513">
              <a:buFontTx/>
              <a:buNone/>
            </a:pPr>
            <a:r>
              <a:rPr lang="en-US" sz="2000" b="0" smtClean="0">
                <a:solidFill>
                  <a:schemeClr val="bg1"/>
                </a:solidFill>
              </a:rPr>
              <a:t>Q3	How do businesses use the systems development life cycle (SDLC) process?</a:t>
            </a:r>
          </a:p>
          <a:p>
            <a:pPr marL="798513" indent="-798513">
              <a:buFontTx/>
              <a:buNone/>
            </a:pPr>
            <a:r>
              <a:rPr lang="en-US" sz="2000" b="0" smtClean="0">
                <a:solidFill>
                  <a:schemeClr val="bg1"/>
                </a:solidFill>
              </a:rPr>
              <a:t>Q4	How does systems development vary according to project scale?</a:t>
            </a:r>
          </a:p>
          <a:p>
            <a:pPr marL="798513" indent="-798513">
              <a:buFontTx/>
              <a:buNone/>
            </a:pPr>
            <a:r>
              <a:rPr lang="en-US" sz="2000" b="0" smtClean="0">
                <a:solidFill>
                  <a:schemeClr val="bg1"/>
                </a:solidFill>
              </a:rPr>
              <a:t>Q5	What are trade-offs among requirements, schedule, and cost?</a:t>
            </a:r>
          </a:p>
          <a:p>
            <a:pPr marL="798513" indent="-798513">
              <a:buFontTx/>
              <a:buNone/>
            </a:pPr>
            <a:r>
              <a:rPr lang="en-US" sz="2000" b="0" smtClean="0">
                <a:solidFill>
                  <a:schemeClr val="bg1"/>
                </a:solidFill>
              </a:rPr>
              <a:t>Q6	What are the major challenges when planning IS projects?</a:t>
            </a:r>
          </a:p>
          <a:p>
            <a:pPr marL="798513" indent="-798513">
              <a:buFontTx/>
              <a:buNone/>
            </a:pPr>
            <a:r>
              <a:rPr lang="en-US" sz="2400" smtClean="0">
                <a:solidFill>
                  <a:schemeClr val="accent1"/>
                </a:solidFill>
              </a:rPr>
              <a:t>Q7	What are the major challenges when managing IS project?</a:t>
            </a:r>
          </a:p>
          <a:p>
            <a:pPr marL="798513" indent="-798513">
              <a:buFontTx/>
              <a:buNone/>
            </a:pPr>
            <a:r>
              <a:rPr lang="en-US" sz="2000" b="0" smtClean="0">
                <a:solidFill>
                  <a:schemeClr val="bg1"/>
                </a:solidFill>
              </a:rPr>
              <a:t>Q8	2020?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defRPr/>
            </a:pPr>
            <a:r>
              <a:rPr lang="en-US" dirty="0" smtClean="0"/>
              <a:t>Major Challenges When Managing IS Projects?</a:t>
            </a:r>
            <a:endParaRPr lang="en-US" dirty="0" smtClean="0">
              <a:cs typeface="Arial" charset="0"/>
            </a:endParaRPr>
          </a:p>
        </p:txBody>
      </p:sp>
      <p:sp>
        <p:nvSpPr>
          <p:cNvPr id="65539" name="Rectangle 3"/>
          <p:cNvSpPr>
            <a:spLocks noGrp="1" noChangeArrowheads="1"/>
          </p:cNvSpPr>
          <p:nvPr>
            <p:ph type="body" sz="quarter" idx="10"/>
          </p:nvPr>
        </p:nvSpPr>
        <p:spPr/>
        <p:txBody>
          <a:bodyPr/>
          <a:lstStyle/>
          <a:p>
            <a:pPr marL="344488" indent="-344488" eaLnBrk="1" hangingPunct="1">
              <a:lnSpc>
                <a:spcPct val="90000"/>
              </a:lnSpc>
              <a:buFont typeface="Calibri" pitchFamily="34" charset="0"/>
              <a:buAutoNum type="arabicPeriod"/>
            </a:pPr>
            <a:r>
              <a:rPr lang="en-US" sz="1800" smtClean="0">
                <a:cs typeface="Arial" pitchFamily="34" charset="0"/>
              </a:rPr>
              <a:t>Coordination</a:t>
            </a:r>
          </a:p>
          <a:p>
            <a:pPr lvl="1" eaLnBrk="1" hangingPunct="1">
              <a:lnSpc>
                <a:spcPct val="90000"/>
              </a:lnSpc>
              <a:buFont typeface="Wingdings" pitchFamily="2" charset="2"/>
              <a:buChar char="§"/>
            </a:pPr>
            <a:r>
              <a:rPr lang="en-US" sz="1800" smtClean="0">
                <a:cs typeface="Arial" pitchFamily="34" charset="0"/>
              </a:rPr>
              <a:t>Projects are often organized into independent groups that might reside in different locations.</a:t>
            </a:r>
          </a:p>
          <a:p>
            <a:pPr lvl="1" eaLnBrk="1" hangingPunct="1">
              <a:lnSpc>
                <a:spcPct val="90000"/>
              </a:lnSpc>
              <a:buFont typeface="Wingdings" pitchFamily="2" charset="2"/>
              <a:buChar char="§"/>
            </a:pPr>
            <a:r>
              <a:rPr lang="en-US" sz="1800" smtClean="0">
                <a:cs typeface="Arial" pitchFamily="34" charset="0"/>
              </a:rPr>
              <a:t>Pure thought stuff leads to wasted hours, increased costs, poor morale.</a:t>
            </a:r>
          </a:p>
          <a:p>
            <a:pPr marL="344488" indent="-344488" eaLnBrk="1" hangingPunct="1">
              <a:lnSpc>
                <a:spcPct val="90000"/>
              </a:lnSpc>
              <a:spcBef>
                <a:spcPts val="1200"/>
              </a:spcBef>
              <a:buFont typeface="Calibri" pitchFamily="34" charset="0"/>
              <a:buAutoNum type="arabicPeriod"/>
            </a:pPr>
            <a:r>
              <a:rPr lang="en-US" sz="1800" smtClean="0">
                <a:cs typeface="Arial" pitchFamily="34" charset="0"/>
              </a:rPr>
              <a:t>Diseconomies of scale</a:t>
            </a:r>
          </a:p>
          <a:p>
            <a:pPr lvl="1" eaLnBrk="1" hangingPunct="1">
              <a:lnSpc>
                <a:spcPct val="90000"/>
              </a:lnSpc>
              <a:buFont typeface="Wingdings" pitchFamily="2" charset="2"/>
              <a:buChar char="§"/>
            </a:pPr>
            <a:r>
              <a:rPr lang="en-US" sz="1800" smtClean="0">
                <a:cs typeface="Arial" pitchFamily="34" charset="0"/>
              </a:rPr>
              <a:t>Adding people leads to exponential interactions</a:t>
            </a:r>
          </a:p>
          <a:p>
            <a:pPr marL="344488" indent="-344488" eaLnBrk="1" hangingPunct="1">
              <a:lnSpc>
                <a:spcPct val="90000"/>
              </a:lnSpc>
              <a:spcBef>
                <a:spcPts val="1200"/>
              </a:spcBef>
              <a:buFont typeface="Calibri" pitchFamily="34" charset="0"/>
              <a:buAutoNum type="arabicPeriod"/>
            </a:pPr>
            <a:r>
              <a:rPr lang="en-US" sz="1800" smtClean="0">
                <a:cs typeface="Arial" pitchFamily="34" charset="0"/>
              </a:rPr>
              <a:t>Configuration control</a:t>
            </a:r>
          </a:p>
          <a:p>
            <a:pPr lvl="1" eaLnBrk="1" hangingPunct="1">
              <a:lnSpc>
                <a:spcPct val="90000"/>
              </a:lnSpc>
              <a:buFont typeface="Wingdings" pitchFamily="2" charset="2"/>
              <a:buChar char="§"/>
            </a:pPr>
            <a:r>
              <a:rPr lang="en-US" sz="1800" smtClean="0">
                <a:cs typeface="Arial" pitchFamily="34" charset="0"/>
              </a:rPr>
              <a:t>Set of management policies, practices, tools to maintain control over resources</a:t>
            </a:r>
          </a:p>
          <a:p>
            <a:pPr lvl="1" eaLnBrk="1" hangingPunct="1">
              <a:lnSpc>
                <a:spcPct val="90000"/>
              </a:lnSpc>
              <a:buFont typeface="Wingdings" pitchFamily="2" charset="2"/>
              <a:buChar char="§"/>
            </a:pPr>
            <a:r>
              <a:rPr lang="en-US" sz="1800" smtClean="0">
                <a:cs typeface="Arial" pitchFamily="34" charset="0"/>
              </a:rPr>
              <a:t>Loss of control expensive and disruptive</a:t>
            </a:r>
          </a:p>
          <a:p>
            <a:pPr marL="344488" indent="-344488" eaLnBrk="1" hangingPunct="1">
              <a:lnSpc>
                <a:spcPct val="90000"/>
              </a:lnSpc>
              <a:spcBef>
                <a:spcPts val="1200"/>
              </a:spcBef>
              <a:buFont typeface="Calibri" pitchFamily="34" charset="0"/>
              <a:buAutoNum type="arabicPeriod"/>
            </a:pPr>
            <a:r>
              <a:rPr lang="en-US" sz="1800" smtClean="0">
                <a:cs typeface="Arial" pitchFamily="34" charset="0"/>
              </a:rPr>
              <a:t>Unexpected events</a:t>
            </a:r>
          </a:p>
          <a:p>
            <a:pPr lvl="1" eaLnBrk="1" hangingPunct="1">
              <a:lnSpc>
                <a:spcPct val="90000"/>
              </a:lnSpc>
              <a:buFont typeface="Wingdings" pitchFamily="2" charset="2"/>
              <a:buChar char="§"/>
            </a:pPr>
            <a:r>
              <a:rPr lang="en-US" sz="1800" smtClean="0">
                <a:cs typeface="Arial" pitchFamily="34" charset="0"/>
              </a:rPr>
              <a:t>Chance of disruption due to unanticipated events</a:t>
            </a:r>
          </a:p>
          <a:p>
            <a:pPr marL="344488" indent="-344488" eaLnBrk="1" hangingPunct="1">
              <a:lnSpc>
                <a:spcPct val="90000"/>
              </a:lnSpc>
              <a:spcBef>
                <a:spcPts val="1200"/>
              </a:spcBef>
              <a:buFont typeface="Calibri" pitchFamily="34" charset="0"/>
              <a:buAutoNum type="arabicPeriod"/>
            </a:pPr>
            <a:r>
              <a:rPr lang="en-US" sz="1800" smtClean="0">
                <a:cs typeface="Arial" pitchFamily="34" charset="0"/>
              </a:rPr>
              <a:t>Maintaining team morale</a:t>
            </a:r>
          </a:p>
        </p:txBody>
      </p:sp>
      <p:sp>
        <p:nvSpPr>
          <p:cNvPr id="65540"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EF538597-4D9D-45A9-A491-424406C45E27}" type="slidenum">
              <a:rPr lang="en-US"/>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0" y="304800"/>
            <a:ext cx="7924800" cy="1066800"/>
          </a:xfrm>
        </p:spPr>
        <p:txBody>
          <a:bodyPr/>
          <a:lstStyle/>
          <a:p>
            <a:pPr eaLnBrk="1" hangingPunct="1">
              <a:defRPr/>
            </a:pPr>
            <a:r>
              <a:rPr lang="en-US" smtClean="0"/>
              <a:t>Major Challenges When Managing IS Projects? </a:t>
            </a:r>
            <a:endParaRPr lang="en-US" smtClean="0">
              <a:cs typeface="Arial" pitchFamily="34" charset="0"/>
            </a:endParaRPr>
          </a:p>
        </p:txBody>
      </p:sp>
      <p:sp>
        <p:nvSpPr>
          <p:cNvPr id="66563" name="Rectangle 3"/>
          <p:cNvSpPr>
            <a:spLocks noGrp="1" noChangeArrowheads="1"/>
          </p:cNvSpPr>
          <p:nvPr>
            <p:ph type="body" sz="quarter" idx="10"/>
          </p:nvPr>
        </p:nvSpPr>
        <p:spPr/>
        <p:txBody>
          <a:bodyPr/>
          <a:lstStyle/>
          <a:p>
            <a:pPr eaLnBrk="1" hangingPunct="1">
              <a:lnSpc>
                <a:spcPct val="90000"/>
              </a:lnSpc>
            </a:pPr>
            <a:r>
              <a:rPr lang="en-US" smtClean="0">
                <a:cs typeface="Arial" pitchFamily="34" charset="0"/>
              </a:rPr>
              <a:t>Three approaches to deal with challenge </a:t>
            </a:r>
          </a:p>
          <a:p>
            <a:pPr marL="914400" lvl="1" indent="-457200" eaLnBrk="1" hangingPunct="1">
              <a:lnSpc>
                <a:spcPct val="90000"/>
              </a:lnSpc>
              <a:buFont typeface="Calibri" pitchFamily="34" charset="0"/>
              <a:buAutoNum type="arabicPeriod"/>
            </a:pPr>
            <a:r>
              <a:rPr lang="en-US" sz="2400" smtClean="0">
                <a:cs typeface="Arial" pitchFamily="34" charset="0"/>
              </a:rPr>
              <a:t>Avoid major schedule risks and never develop software in-house</a:t>
            </a:r>
          </a:p>
          <a:p>
            <a:pPr marL="914400" lvl="1" indent="-457200" eaLnBrk="1" hangingPunct="1">
              <a:lnSpc>
                <a:spcPct val="90000"/>
              </a:lnSpc>
              <a:buFont typeface="Calibri" pitchFamily="34" charset="0"/>
              <a:buAutoNum type="arabicPeriod"/>
            </a:pPr>
            <a:r>
              <a:rPr lang="en-US" sz="2400" smtClean="0">
                <a:cs typeface="Arial" pitchFamily="34" charset="0"/>
              </a:rPr>
              <a:t>Admit impossibility of scheduling and planning</a:t>
            </a:r>
          </a:p>
          <a:p>
            <a:pPr marL="1027113" lvl="2" indent="-166688" eaLnBrk="1" hangingPunct="1">
              <a:lnSpc>
                <a:spcPct val="90000"/>
              </a:lnSpc>
            </a:pPr>
            <a:r>
              <a:rPr lang="en-US" sz="2000" smtClean="0">
                <a:cs typeface="Arial" pitchFamily="34" charset="0"/>
              </a:rPr>
              <a:t>Abandon SDLC and invest resources in project, managing as well as possible, accepting schedule that results </a:t>
            </a:r>
          </a:p>
          <a:p>
            <a:pPr marL="1027113" lvl="2" indent="-166688" eaLnBrk="1" hangingPunct="1">
              <a:lnSpc>
                <a:spcPct val="90000"/>
              </a:lnSpc>
            </a:pPr>
            <a:r>
              <a:rPr lang="en-US" sz="2000" smtClean="0">
                <a:cs typeface="Arial" pitchFamily="34" charset="0"/>
              </a:rPr>
              <a:t>Project sponsors don’t like this approach</a:t>
            </a:r>
          </a:p>
          <a:p>
            <a:pPr marL="914400" lvl="1" indent="-457200" eaLnBrk="1" hangingPunct="1">
              <a:lnSpc>
                <a:spcPct val="90000"/>
              </a:lnSpc>
              <a:buFont typeface="Calibri" pitchFamily="34" charset="0"/>
              <a:buAutoNum type="arabicPeriod"/>
            </a:pPr>
            <a:r>
              <a:rPr lang="en-US" sz="2400" smtClean="0">
                <a:cs typeface="Arial" pitchFamily="34" charset="0"/>
              </a:rPr>
              <a:t>Use estimation techniques</a:t>
            </a:r>
          </a:p>
          <a:p>
            <a:pPr marL="1027113" lvl="2" indent="-166688" eaLnBrk="1" hangingPunct="1">
              <a:lnSpc>
                <a:spcPct val="90000"/>
              </a:lnSpc>
            </a:pPr>
            <a:r>
              <a:rPr lang="en-US" sz="2000" smtClean="0">
                <a:cs typeface="Arial" pitchFamily="34" charset="0"/>
              </a:rPr>
              <a:t>Schedule data from similar past projects</a:t>
            </a:r>
          </a:p>
          <a:p>
            <a:pPr marL="1027113" lvl="2" indent="-166688" eaLnBrk="1" hangingPunct="1">
              <a:lnSpc>
                <a:spcPct val="90000"/>
              </a:lnSpc>
            </a:pPr>
            <a:r>
              <a:rPr lang="en-US" sz="2000" smtClean="0">
                <a:cs typeface="Arial" pitchFamily="34" charset="0"/>
                <a:hlinkClick r:id="rId3"/>
              </a:rPr>
              <a:t>Estimate lines of code</a:t>
            </a:r>
            <a:r>
              <a:rPr lang="en-US" sz="2000" smtClean="0">
                <a:cs typeface="Arial" pitchFamily="34" charset="0"/>
              </a:rPr>
              <a:t> to be written using number of function points in programs</a:t>
            </a:r>
          </a:p>
          <a:p>
            <a:pPr marL="1027113" lvl="2" indent="-166688" eaLnBrk="1" hangingPunct="1">
              <a:lnSpc>
                <a:spcPct val="90000"/>
              </a:lnSpc>
            </a:pPr>
            <a:endParaRPr lang="en-US" smtClean="0">
              <a:cs typeface="Arial" pitchFamily="34" charset="0"/>
            </a:endParaRPr>
          </a:p>
          <a:p>
            <a:pPr marL="914400" lvl="1" indent="-457200" eaLnBrk="1" hangingPunct="1">
              <a:lnSpc>
                <a:spcPct val="90000"/>
              </a:lnSpc>
            </a:pPr>
            <a:endParaRPr lang="en-US" sz="2400" smtClean="0">
              <a:cs typeface="Arial" pitchFamily="34" charset="0"/>
            </a:endParaRPr>
          </a:p>
        </p:txBody>
      </p:sp>
      <p:sp>
        <p:nvSpPr>
          <p:cNvPr id="66564"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60EF096D-D95A-4FFF-A1BB-AAC84B419AD6}" type="slidenum">
              <a:rPr lang="en-US"/>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Information Systems Are Never Off-the-Shelf</a:t>
            </a:r>
            <a:endParaRPr lang="en-US" dirty="0"/>
          </a:p>
        </p:txBody>
      </p:sp>
      <p:sp>
        <p:nvSpPr>
          <p:cNvPr id="17411" name="Text Placeholder 2"/>
          <p:cNvSpPr>
            <a:spLocks noGrp="1"/>
          </p:cNvSpPr>
          <p:nvPr>
            <p:ph type="body" sz="quarter" idx="10"/>
          </p:nvPr>
        </p:nvSpPr>
        <p:spPr/>
        <p:txBody>
          <a:bodyPr/>
          <a:lstStyle/>
          <a:p>
            <a:r>
              <a:rPr lang="en-US" sz="2000" smtClean="0"/>
              <a:t>Information systems involve people and procedures, therefore procedures must be constructed or adapted to fit business and people, regardless of how computer programs are obtained.</a:t>
            </a:r>
          </a:p>
          <a:p>
            <a:r>
              <a:rPr lang="en-US" sz="2000" smtClean="0"/>
              <a:t>You will have a key role in information systems development.</a:t>
            </a:r>
          </a:p>
          <a:p>
            <a:r>
              <a:rPr lang="en-US" sz="2000" smtClean="0"/>
              <a:t>Ensuring that effective procedures exist for using the information system </a:t>
            </a:r>
          </a:p>
          <a:p>
            <a:r>
              <a:rPr lang="en-US" sz="2000" smtClean="0"/>
              <a:t>Ensuring that personnel are properly trained and are able to use the IS effectively </a:t>
            </a:r>
          </a:p>
          <a:p>
            <a:r>
              <a:rPr lang="en-US" sz="2000" smtClean="0"/>
              <a:t>Single most important criterion for information systems success is for users to take ownership of their systems.</a:t>
            </a:r>
          </a:p>
          <a:p>
            <a:endParaRPr lang="en-US" sz="2000" smtClean="0"/>
          </a:p>
          <a:p>
            <a:endParaRPr lang="en-US" sz="20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en-US" dirty="0"/>
              <a:t>Study Questions</a:t>
            </a:r>
          </a:p>
        </p:txBody>
      </p:sp>
      <p:sp>
        <p:nvSpPr>
          <p:cNvPr id="67587" name="Rectangle 3"/>
          <p:cNvSpPr>
            <a:spLocks noGrp="1" noChangeArrowheads="1"/>
          </p:cNvSpPr>
          <p:nvPr>
            <p:ph idx="4294967295"/>
          </p:nvPr>
        </p:nvSpPr>
        <p:spPr>
          <a:xfrm>
            <a:off x="990600" y="1524000"/>
            <a:ext cx="7848600" cy="4495800"/>
          </a:xfrm>
        </p:spPr>
        <p:txBody>
          <a:bodyPr/>
          <a:lstStyle/>
          <a:p>
            <a:pPr marL="795338" indent="-795338">
              <a:buFontTx/>
              <a:buNone/>
            </a:pPr>
            <a:r>
              <a:rPr lang="en-US" sz="2000" b="0" smtClean="0">
                <a:solidFill>
                  <a:schemeClr val="bg1"/>
                </a:solidFill>
              </a:rPr>
              <a:t>Q1	What is systems development?</a:t>
            </a:r>
          </a:p>
          <a:p>
            <a:pPr marL="795338" indent="-795338">
              <a:buFontTx/>
              <a:buNone/>
            </a:pPr>
            <a:r>
              <a:rPr lang="en-US" sz="2000" b="0" smtClean="0">
                <a:solidFill>
                  <a:schemeClr val="bg1"/>
                </a:solidFill>
              </a:rPr>
              <a:t>Q2	Why is systems development difficult and risky?</a:t>
            </a:r>
          </a:p>
          <a:p>
            <a:pPr marL="795338" indent="-795338">
              <a:buFontTx/>
              <a:buNone/>
            </a:pPr>
            <a:r>
              <a:rPr lang="en-US" sz="2000" b="0" smtClean="0">
                <a:solidFill>
                  <a:schemeClr val="bg1"/>
                </a:solidFill>
              </a:rPr>
              <a:t>Q3	How do businesses use the systems development life cycle (SDLC) process?</a:t>
            </a:r>
          </a:p>
          <a:p>
            <a:pPr marL="795338" indent="-795338">
              <a:buFontTx/>
              <a:buNone/>
            </a:pPr>
            <a:r>
              <a:rPr lang="en-US" sz="2000" b="0" smtClean="0">
                <a:solidFill>
                  <a:schemeClr val="bg1"/>
                </a:solidFill>
              </a:rPr>
              <a:t>Q4	How does systems development vary according to project scale?</a:t>
            </a:r>
          </a:p>
          <a:p>
            <a:pPr marL="795338" indent="-795338">
              <a:buFontTx/>
              <a:buNone/>
            </a:pPr>
            <a:r>
              <a:rPr lang="en-US" sz="2000" b="0" smtClean="0">
                <a:solidFill>
                  <a:schemeClr val="bg1"/>
                </a:solidFill>
              </a:rPr>
              <a:t>Q5	What are trade-offs among requirements, schedule, and cost?</a:t>
            </a:r>
          </a:p>
          <a:p>
            <a:pPr marL="795338" indent="-795338">
              <a:buFontTx/>
              <a:buNone/>
            </a:pPr>
            <a:r>
              <a:rPr lang="en-US" sz="2000" b="0" smtClean="0">
                <a:solidFill>
                  <a:schemeClr val="bg1"/>
                </a:solidFill>
              </a:rPr>
              <a:t>Q6	What are the major challenges when planning IS projects?</a:t>
            </a:r>
          </a:p>
          <a:p>
            <a:pPr marL="795338" indent="-795338">
              <a:buFontTx/>
              <a:buNone/>
            </a:pPr>
            <a:r>
              <a:rPr lang="en-US" sz="2000" b="0" smtClean="0">
                <a:solidFill>
                  <a:schemeClr val="bg1"/>
                </a:solidFill>
              </a:rPr>
              <a:t>Q7	What are the major challenges when managing IS project?</a:t>
            </a:r>
          </a:p>
          <a:p>
            <a:pPr marL="795338" indent="-795338">
              <a:buFontTx/>
              <a:buNone/>
            </a:pPr>
            <a:r>
              <a:rPr lang="en-US" sz="2400" smtClean="0">
                <a:solidFill>
                  <a:schemeClr val="accent1"/>
                </a:solidFill>
              </a:rPr>
              <a:t>Q8	2020?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2020?</a:t>
            </a:r>
            <a:endParaRPr lang="en-US" dirty="0"/>
          </a:p>
        </p:txBody>
      </p:sp>
      <p:sp>
        <p:nvSpPr>
          <p:cNvPr id="68611" name="Text Placeholder 2"/>
          <p:cNvSpPr>
            <a:spLocks noGrp="1"/>
          </p:cNvSpPr>
          <p:nvPr>
            <p:ph type="body" sz="quarter" idx="10"/>
          </p:nvPr>
        </p:nvSpPr>
        <p:spPr/>
        <p:txBody>
          <a:bodyPr/>
          <a:lstStyle/>
          <a:p>
            <a:r>
              <a:rPr lang="en-US" sz="2000" dirty="0" smtClean="0"/>
              <a:t>Students in 2020 will still be learning the SDLC. They’ll be applying it to different technologies, for different purposes, but, like the scientific method, the process itself will remain the same.</a:t>
            </a:r>
          </a:p>
          <a:p>
            <a:r>
              <a:rPr lang="en-US" sz="2000" dirty="0" smtClean="0"/>
              <a:t>Hopefully, your generation of business professionals will remember to take responsibility for system requirements.</a:t>
            </a:r>
          </a:p>
          <a:p>
            <a:r>
              <a:rPr lang="en-US" sz="2000" dirty="0" smtClean="0"/>
              <a:t>Taking responsibility means understanding that the information system is built for your business function and managing requirements accordingly.</a:t>
            </a:r>
          </a:p>
          <a:p>
            <a:r>
              <a:rPr lang="en-AU" sz="2000" dirty="0" smtClean="0"/>
              <a:t>Information systems exist to facilitate business processes and to improve decision making. Every information system is simply a part of some larger business project.</a:t>
            </a:r>
            <a:endParaRPr lang="en-US"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defRPr/>
            </a:pPr>
            <a:r>
              <a:rPr lang="en-US" smtClean="0">
                <a:cs typeface="Arial" pitchFamily="34" charset="0"/>
              </a:rPr>
              <a:t>2020? </a:t>
            </a:r>
          </a:p>
        </p:txBody>
      </p:sp>
      <p:sp>
        <p:nvSpPr>
          <p:cNvPr id="69635" name="Rectangle 3"/>
          <p:cNvSpPr>
            <a:spLocks noGrp="1" noChangeArrowheads="1"/>
          </p:cNvSpPr>
          <p:nvPr>
            <p:ph type="body" sz="quarter" idx="10"/>
          </p:nvPr>
        </p:nvSpPr>
        <p:spPr>
          <a:xfrm>
            <a:off x="914400" y="1524000"/>
            <a:ext cx="7543800" cy="4648200"/>
          </a:xfrm>
        </p:spPr>
        <p:txBody>
          <a:bodyPr/>
          <a:lstStyle/>
          <a:p>
            <a:pPr eaLnBrk="1" hangingPunct="1"/>
            <a:r>
              <a:rPr lang="en-US" sz="2400" dirty="0" smtClean="0">
                <a:cs typeface="Arial" pitchFamily="34" charset="0"/>
              </a:rPr>
              <a:t>Taking responsibility for requirements</a:t>
            </a:r>
          </a:p>
          <a:p>
            <a:pPr lvl="1" eaLnBrk="1" hangingPunct="1">
              <a:buFont typeface="Wingdings" pitchFamily="2" charset="2"/>
              <a:buChar char="§"/>
            </a:pPr>
            <a:r>
              <a:rPr lang="en-US" sz="2000" dirty="0" smtClean="0">
                <a:cs typeface="Arial" pitchFamily="34" charset="0"/>
              </a:rPr>
              <a:t>Understand the system is built for supporting business functions, help organization achieve goals and objectives</a:t>
            </a:r>
          </a:p>
          <a:p>
            <a:pPr lvl="1" eaLnBrk="1" hangingPunct="1">
              <a:buFont typeface="Wingdings" pitchFamily="2" charset="2"/>
              <a:buChar char="§"/>
            </a:pPr>
            <a:r>
              <a:rPr lang="en-US" sz="2000" dirty="0" smtClean="0">
                <a:cs typeface="Arial" pitchFamily="34" charset="0"/>
              </a:rPr>
              <a:t>Managing requirements is critical</a:t>
            </a:r>
          </a:p>
          <a:p>
            <a:pPr eaLnBrk="1" hangingPunct="1"/>
            <a:r>
              <a:rPr lang="en-US" sz="2400" dirty="0" smtClean="0">
                <a:cs typeface="Arial" pitchFamily="34" charset="0"/>
              </a:rPr>
              <a:t>Role of users</a:t>
            </a:r>
            <a:r>
              <a:rPr lang="en-US" sz="2000" dirty="0" smtClean="0">
                <a:cs typeface="Arial" pitchFamily="34" charset="0"/>
              </a:rPr>
              <a:t> </a:t>
            </a:r>
          </a:p>
          <a:p>
            <a:pPr lvl="1" eaLnBrk="1" hangingPunct="1">
              <a:buFont typeface="Calibri" pitchFamily="34" charset="0"/>
              <a:buAutoNum type="arabicPeriod"/>
            </a:pPr>
            <a:r>
              <a:rPr lang="en-US" sz="1800" dirty="0" smtClean="0">
                <a:cs typeface="Arial" pitchFamily="34" charset="0"/>
              </a:rPr>
              <a:t>Cannot be passive recipients of IT services</a:t>
            </a:r>
          </a:p>
          <a:p>
            <a:pPr lvl="1" eaLnBrk="1" hangingPunct="1">
              <a:spcBef>
                <a:spcPct val="0"/>
              </a:spcBef>
              <a:buFont typeface="Calibri" pitchFamily="34" charset="0"/>
              <a:buAutoNum type="arabicPeriod"/>
            </a:pPr>
            <a:r>
              <a:rPr lang="en-US" sz="1800" dirty="0" smtClean="0">
                <a:cs typeface="Arial" pitchFamily="34" charset="0"/>
              </a:rPr>
              <a:t>Responsible for ensuring complete and accurate requirements</a:t>
            </a:r>
          </a:p>
          <a:p>
            <a:pPr lvl="1" eaLnBrk="1" hangingPunct="1">
              <a:spcBef>
                <a:spcPct val="0"/>
              </a:spcBef>
              <a:buFont typeface="Calibri" pitchFamily="34" charset="0"/>
              <a:buAutoNum type="arabicPeriod"/>
            </a:pPr>
            <a:r>
              <a:rPr lang="en-US" sz="1800" dirty="0" smtClean="0">
                <a:cs typeface="Arial" pitchFamily="34" charset="0"/>
              </a:rPr>
              <a:t>Responsible for managing requirements changes, avoiding scope (requirements) creep</a:t>
            </a:r>
          </a:p>
          <a:p>
            <a:pPr lvl="1" eaLnBrk="1" hangingPunct="1">
              <a:spcBef>
                <a:spcPct val="0"/>
              </a:spcBef>
              <a:buFont typeface="Calibri" pitchFamily="34" charset="0"/>
              <a:buAutoNum type="arabicPeriod"/>
            </a:pPr>
            <a:r>
              <a:rPr lang="en-US" sz="1800" dirty="0" smtClean="0">
                <a:cs typeface="Arial" pitchFamily="34" charset="0"/>
              </a:rPr>
              <a:t>Define testable conditions for functions and features</a:t>
            </a:r>
          </a:p>
          <a:p>
            <a:pPr marL="1309688" lvl="3" indent="-103188" eaLnBrk="1" hangingPunct="1">
              <a:spcBef>
                <a:spcPct val="0"/>
              </a:spcBef>
              <a:buFont typeface="Wingdings" pitchFamily="2" charset="2"/>
              <a:buChar char="§"/>
            </a:pPr>
            <a:r>
              <a:rPr lang="en-US" sz="1800" dirty="0" smtClean="0">
                <a:cs typeface="Arial" pitchFamily="34" charset="0"/>
              </a:rPr>
              <a:t> Evaluate data models, provide test data, sample scenarios </a:t>
            </a:r>
          </a:p>
          <a:p>
            <a:pPr lvl="1" eaLnBrk="1" hangingPunct="1">
              <a:spcBef>
                <a:spcPct val="0"/>
              </a:spcBef>
              <a:buFont typeface="Calibri" pitchFamily="34" charset="0"/>
              <a:buAutoNum type="arabicPeriod"/>
            </a:pPr>
            <a:r>
              <a:rPr lang="en-US" sz="1800" dirty="0" smtClean="0">
                <a:cs typeface="Arial" pitchFamily="34" charset="0"/>
              </a:rPr>
              <a:t>Conduct user testing (beta testing)</a:t>
            </a:r>
          </a:p>
          <a:p>
            <a:pPr lvl="1" eaLnBrk="1" hangingPunct="1">
              <a:spcBef>
                <a:spcPct val="0"/>
              </a:spcBef>
              <a:buFont typeface="Calibri" pitchFamily="34" charset="0"/>
              <a:buAutoNum type="arabicPeriod"/>
            </a:pPr>
            <a:r>
              <a:rPr lang="en-US" sz="1800" dirty="0" smtClean="0">
                <a:cs typeface="Arial" pitchFamily="34" charset="0"/>
              </a:rPr>
              <a:t>Final approval of system </a:t>
            </a:r>
          </a:p>
          <a:p>
            <a:pPr lvl="1" eaLnBrk="1" hangingPunct="1"/>
            <a:endParaRPr lang="en-US" sz="1800" dirty="0" smtClean="0">
              <a:cs typeface="Arial" pitchFamily="34" charset="0"/>
            </a:endParaRPr>
          </a:p>
        </p:txBody>
      </p:sp>
      <p:sp>
        <p:nvSpPr>
          <p:cNvPr id="69636"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CFEE9C7F-5305-4D53-8802-99840222C292}" type="slidenum">
              <a:rPr lang="en-US"/>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hangingPunct="1">
              <a:defRPr/>
            </a:pPr>
            <a:r>
              <a:rPr lang="en-US" dirty="0" smtClean="0">
                <a:cs typeface="Arial" charset="0"/>
              </a:rPr>
              <a:t>The Real Estimation Process</a:t>
            </a:r>
          </a:p>
        </p:txBody>
      </p:sp>
      <p:sp>
        <p:nvSpPr>
          <p:cNvPr id="70659" name="Rectangle 3"/>
          <p:cNvSpPr>
            <a:spLocks noGrp="1" noChangeArrowheads="1"/>
          </p:cNvSpPr>
          <p:nvPr>
            <p:ph type="body" sz="quarter" idx="10"/>
          </p:nvPr>
        </p:nvSpPr>
        <p:spPr/>
        <p:txBody>
          <a:bodyPr/>
          <a:lstStyle/>
          <a:p>
            <a:pPr eaLnBrk="1" hangingPunct="1">
              <a:lnSpc>
                <a:spcPct val="90000"/>
              </a:lnSpc>
            </a:pPr>
            <a:r>
              <a:rPr lang="en-US" sz="2400" smtClean="0"/>
              <a:t>Estimating is just “theory”, the average of many people’s guesses.</a:t>
            </a:r>
          </a:p>
          <a:p>
            <a:pPr eaLnBrk="1" hangingPunct="1">
              <a:lnSpc>
                <a:spcPct val="90000"/>
              </a:lnSpc>
            </a:pPr>
            <a:r>
              <a:rPr lang="en-US" sz="2400" smtClean="0"/>
              <a:t>Project managers sum up estimates and take to management.</a:t>
            </a:r>
          </a:p>
          <a:p>
            <a:pPr eaLnBrk="1" hangingPunct="1">
              <a:lnSpc>
                <a:spcPct val="90000"/>
              </a:lnSpc>
            </a:pPr>
            <a:r>
              <a:rPr lang="en-US" sz="2400" smtClean="0"/>
              <a:t>Management then negotiates the schedule and budget by reducing time a month or two.</a:t>
            </a:r>
          </a:p>
          <a:p>
            <a:pPr lvl="1" eaLnBrk="1" hangingPunct="1">
              <a:lnSpc>
                <a:spcPct val="90000"/>
              </a:lnSpc>
              <a:buFont typeface="Wingdings" pitchFamily="2" charset="2"/>
              <a:buChar char="§"/>
            </a:pPr>
            <a:r>
              <a:rPr lang="en-US" sz="2400" smtClean="0"/>
              <a:t>Negatively impacts the project</a:t>
            </a:r>
          </a:p>
          <a:p>
            <a:pPr eaLnBrk="1" hangingPunct="1">
              <a:lnSpc>
                <a:spcPct val="90000"/>
              </a:lnSpc>
            </a:pPr>
            <a:r>
              <a:rPr lang="en-US" sz="2400" smtClean="0"/>
              <a:t>Typically, project starts with optimistic schedules and ends up late.</a:t>
            </a:r>
          </a:p>
          <a:p>
            <a:pPr eaLnBrk="1" hangingPunct="1">
              <a:lnSpc>
                <a:spcPct val="90000"/>
              </a:lnSpc>
            </a:pPr>
            <a:r>
              <a:rPr lang="en-US" sz="2400" smtClean="0"/>
              <a:t>Developers begin to not take project deadlines seriously.</a:t>
            </a:r>
          </a:p>
        </p:txBody>
      </p:sp>
      <p:sp>
        <p:nvSpPr>
          <p:cNvPr id="70660" name="Slide Number Placeholder 5"/>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10-</a:t>
            </a:r>
            <a:fld id="{6511FD4F-DC33-4DC9-9505-BA4EAAF34959}" type="slidenum">
              <a:rPr lang="en-US"/>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Dealing with Uncertainty</a:t>
            </a:r>
            <a:endParaRPr lang="en-US" dirty="0"/>
          </a:p>
        </p:txBody>
      </p:sp>
      <p:sp>
        <p:nvSpPr>
          <p:cNvPr id="71683" name="Text Placeholder 2"/>
          <p:cNvSpPr>
            <a:spLocks noGrp="1"/>
          </p:cNvSpPr>
          <p:nvPr>
            <p:ph type="body" sz="quarter" idx="10"/>
          </p:nvPr>
        </p:nvSpPr>
        <p:spPr/>
        <p:txBody>
          <a:bodyPr/>
          <a:lstStyle/>
          <a:p>
            <a:r>
              <a:rPr lang="en-US" sz="2400" smtClean="0"/>
              <a:t>Firm converted company’s billing system from an older technology system to the new world of database processing. Unfortunately, after they cut off the old system, serious flaws were found in the new one.</a:t>
            </a:r>
          </a:p>
          <a:p>
            <a:r>
              <a:rPr lang="en-US" sz="2400" smtClean="0"/>
              <a:t>From mid-November to mid-January company was unable to send a bill. Customers who do not receive bills do not pay, and my client had a substantial cashflow problem.</a:t>
            </a:r>
          </a:p>
          <a:p>
            <a:r>
              <a:rPr lang="en-US" sz="2400" smtClean="0"/>
              <a:t>Immediate cause of the problem, firm used the plunge conversion technique.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Dealing with Uncertainty</a:t>
            </a:r>
          </a:p>
        </p:txBody>
      </p:sp>
      <p:sp>
        <p:nvSpPr>
          <p:cNvPr id="72707" name="Text Placeholder 2"/>
          <p:cNvSpPr>
            <a:spLocks noGrp="1"/>
          </p:cNvSpPr>
          <p:nvPr>
            <p:ph type="body" sz="quarter" idx="10"/>
          </p:nvPr>
        </p:nvSpPr>
        <p:spPr/>
        <p:txBody>
          <a:bodyPr/>
          <a:lstStyle/>
          <a:p>
            <a:r>
              <a:rPr lang="en-US" sz="2400" smtClean="0"/>
              <a:t>In this organization, management had little idea about how to communicate with IT, and the IT personnel had no experience in dealing with senior management. They talked past one another.</a:t>
            </a:r>
          </a:p>
          <a:p>
            <a:r>
              <a:rPr lang="en-US" sz="2400" smtClean="0"/>
              <a:t>Senior management only needed to learn to manage their IS projects with the same discipline as they managed other departments.</a:t>
            </a:r>
          </a:p>
          <a:p>
            <a:r>
              <a:rPr lang="en-US" sz="2400" smtClean="0"/>
              <a:t>Management adopted and began to implement policies and procedures to instill the following principles.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Dealing with Uncertainty</a:t>
            </a:r>
          </a:p>
        </p:txBody>
      </p:sp>
      <p:sp>
        <p:nvSpPr>
          <p:cNvPr id="73731" name="Text Placeholder 2"/>
          <p:cNvSpPr>
            <a:spLocks noGrp="1"/>
          </p:cNvSpPr>
          <p:nvPr>
            <p:ph type="body" sz="quarter" idx="10"/>
          </p:nvPr>
        </p:nvSpPr>
        <p:spPr/>
        <p:txBody>
          <a:bodyPr/>
          <a:lstStyle/>
          <a:p>
            <a:r>
              <a:rPr lang="en-US" sz="2000" smtClean="0"/>
              <a:t>All future systems would be developed in small increments.</a:t>
            </a:r>
          </a:p>
          <a:p>
            <a:r>
              <a:rPr lang="en-US" sz="2000" smtClean="0"/>
              <a:t>Business users, not IS, would take responsibility for the success of new systems.</a:t>
            </a:r>
          </a:p>
          <a:p>
            <a:r>
              <a:rPr lang="en-US" sz="2000" smtClean="0"/>
              <a:t>Users would actively work with IS personnel throughout systems development, specially during the requirements phase.</a:t>
            </a:r>
          </a:p>
          <a:p>
            <a:r>
              <a:rPr lang="en-US" sz="2000" smtClean="0"/>
              <a:t>Users would take an active role in project planning, project management, and project reviews.</a:t>
            </a:r>
          </a:p>
          <a:p>
            <a:r>
              <a:rPr lang="en-US" sz="2000" smtClean="0"/>
              <a:t>No development phase would be considered complete until the work was reviewed and approved by user representatives and management.</a:t>
            </a:r>
          </a:p>
          <a:p>
            <a:r>
              <a:rPr lang="en-US" sz="2000" smtClean="0"/>
              <a:t>Users would actively test the new system.</a:t>
            </a:r>
          </a:p>
          <a:p>
            <a:endParaRPr lang="en-US" sz="200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defRPr/>
            </a:pPr>
            <a:r>
              <a:rPr lang="en-US" dirty="0" smtClean="0"/>
              <a:t>Active Review</a:t>
            </a:r>
          </a:p>
        </p:txBody>
      </p:sp>
      <p:sp>
        <p:nvSpPr>
          <p:cNvPr id="72707" name="Rectangle 3"/>
          <p:cNvSpPr>
            <a:spLocks noGrp="1" noChangeArrowheads="1"/>
          </p:cNvSpPr>
          <p:nvPr>
            <p:ph type="body" sz="quarter" idx="10"/>
          </p:nvPr>
        </p:nvSpPr>
        <p:spPr>
          <a:xfrm>
            <a:off x="914400" y="1371600"/>
            <a:ext cx="7467600" cy="4419600"/>
          </a:xfrm>
        </p:spPr>
        <p:txBody>
          <a:bodyPr/>
          <a:lstStyle/>
          <a:p>
            <a:pPr marL="795338" indent="-795338">
              <a:buFontTx/>
              <a:buNone/>
              <a:defRPr/>
            </a:pPr>
            <a:r>
              <a:rPr lang="en-US" sz="2000" dirty="0" smtClean="0"/>
              <a:t>Q1	What is systems development?</a:t>
            </a:r>
          </a:p>
          <a:p>
            <a:pPr marL="795338" indent="-795338">
              <a:buFontTx/>
              <a:buNone/>
              <a:defRPr/>
            </a:pPr>
            <a:r>
              <a:rPr lang="en-US" sz="2000" dirty="0" smtClean="0"/>
              <a:t>Q2	Why is systems development difficult and risky?</a:t>
            </a:r>
          </a:p>
          <a:p>
            <a:pPr marL="795338" indent="-795338">
              <a:buFontTx/>
              <a:buNone/>
              <a:defRPr/>
            </a:pPr>
            <a:r>
              <a:rPr lang="en-US" sz="2000" dirty="0" smtClean="0"/>
              <a:t>Q3	How do businesses use the systems development life cycle (SDLC) process?</a:t>
            </a:r>
          </a:p>
          <a:p>
            <a:pPr marL="795338" indent="-795338">
              <a:buFontTx/>
              <a:buNone/>
              <a:defRPr/>
            </a:pPr>
            <a:r>
              <a:rPr lang="en-US" sz="2000" dirty="0" smtClean="0"/>
              <a:t>Q4	How does systems development vary according to project scale?</a:t>
            </a:r>
          </a:p>
          <a:p>
            <a:pPr marL="795338" indent="-795338">
              <a:buFontTx/>
              <a:buNone/>
              <a:defRPr/>
            </a:pPr>
            <a:r>
              <a:rPr lang="en-US" sz="2000" dirty="0" smtClean="0"/>
              <a:t>Q5	What are trade-offs among requirements, schedule, and cost?</a:t>
            </a:r>
          </a:p>
          <a:p>
            <a:pPr marL="795338" indent="-795338">
              <a:buFontTx/>
              <a:buNone/>
              <a:defRPr/>
            </a:pPr>
            <a:r>
              <a:rPr lang="en-US" sz="2000" dirty="0" smtClean="0"/>
              <a:t>Q6	What are the major challenges when planning IS projects?</a:t>
            </a:r>
          </a:p>
          <a:p>
            <a:pPr marL="795338" indent="-795338">
              <a:buFontTx/>
              <a:buNone/>
              <a:defRPr/>
            </a:pPr>
            <a:r>
              <a:rPr lang="en-US" sz="2000" dirty="0" smtClean="0"/>
              <a:t>Q7	What are the major challenges when managing IS project?</a:t>
            </a:r>
          </a:p>
          <a:p>
            <a:pPr marL="795338" indent="-795338">
              <a:buFontTx/>
              <a:buNone/>
              <a:defRPr/>
            </a:pPr>
            <a:r>
              <a:rPr lang="en-US" sz="2000" dirty="0" smtClean="0"/>
              <a:t>Q8	2020?</a:t>
            </a:r>
          </a:p>
          <a:p>
            <a:pPr marL="623888" indent="-623888">
              <a:buFontTx/>
              <a:buNone/>
              <a:defRPr/>
            </a:pPr>
            <a:endParaRPr lang="en-US" sz="2000" dirty="0" smtClean="0">
              <a:cs typeface="Arial" pitchFamily="34" charset="0"/>
            </a:endParaRPr>
          </a:p>
        </p:txBody>
      </p:sp>
      <p:sp>
        <p:nvSpPr>
          <p:cNvPr id="74756" name="Slide Number Placeholder 4"/>
          <p:cNvSpPr>
            <a:spLocks noGrp="1"/>
          </p:cNvSpPr>
          <p:nvPr>
            <p:ph type="sldNum" sz="quarter" idx="4294967295"/>
          </p:nvPr>
        </p:nvSpPr>
        <p:spPr bwMode="auto">
          <a:xfrm>
            <a:off x="8305800" y="6324600"/>
            <a:ext cx="838200" cy="365125"/>
          </a:xfrm>
          <a:prstGeom prst="rect">
            <a:avLst/>
          </a:prstGeom>
          <a:noFill/>
          <a:ln>
            <a:miter lim="800000"/>
            <a:headEnd/>
            <a:tailEnd/>
          </a:ln>
        </p:spPr>
        <p:txBody>
          <a:bodyPr/>
          <a:lstStyle/>
          <a:p>
            <a:r>
              <a:rPr lang="en-US"/>
              <a:t>CE19-</a:t>
            </a:r>
            <a:fld id="{73DE83C0-25A7-4B41-84B4-DCFCE4D15347}" type="slidenum">
              <a:rPr lang="en-US"/>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Study: Slow Learners, or What?</a:t>
            </a:r>
            <a:endParaRPr lang="en-US" dirty="0"/>
          </a:p>
        </p:txBody>
      </p:sp>
      <p:sp>
        <p:nvSpPr>
          <p:cNvPr id="75779" name="Text Placeholder 2"/>
          <p:cNvSpPr>
            <a:spLocks noGrp="1"/>
          </p:cNvSpPr>
          <p:nvPr>
            <p:ph type="body" sz="quarter" idx="10"/>
          </p:nvPr>
        </p:nvSpPr>
        <p:spPr/>
        <p:txBody>
          <a:bodyPr/>
          <a:lstStyle/>
          <a:p>
            <a:r>
              <a:rPr lang="en-US" sz="1800" smtClean="0"/>
              <a:t>1974 study of the causes of information systems failures </a:t>
            </a:r>
          </a:p>
          <a:p>
            <a:r>
              <a:rPr lang="en-US" sz="1800" smtClean="0"/>
              <a:t>Interviewed personnel on several dozen projects and collected survey data on another 50 projects </a:t>
            </a:r>
          </a:p>
          <a:p>
            <a:r>
              <a:rPr lang="en-US" sz="1800" smtClean="0"/>
              <a:t>Analysis of the data revealed that the single most important factor in its failure was a lack of user involvement. The second major factor was unclear, incomplete, and inconsistent requirements.</a:t>
            </a:r>
          </a:p>
          <a:p>
            <a:r>
              <a:rPr lang="en-US" sz="1800" smtClean="0"/>
              <a:t>1994 Standish Group study (“The CHAOS Report”) on information systems failures found the leading causes of IS failure are, in descending order, (1) lack of user input, (2) incomplete requirements and specifications, and (3) changing requirements and specifications. </a:t>
            </a:r>
          </a:p>
          <a:p>
            <a:r>
              <a:rPr lang="en-US" sz="1800" smtClean="0"/>
              <a:t>(</a:t>
            </a:r>
            <a:r>
              <a:rPr lang="en-US" sz="1800" i="1" smtClean="0"/>
              <a:t>http://standishgroup.com)</a:t>
            </a:r>
            <a:endParaRPr lang="en-US" sz="180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Study: Slow Learners, or What? </a:t>
            </a:r>
          </a:p>
        </p:txBody>
      </p:sp>
      <p:sp>
        <p:nvSpPr>
          <p:cNvPr id="76803" name="Text Placeholder 2"/>
          <p:cNvSpPr>
            <a:spLocks noGrp="1"/>
          </p:cNvSpPr>
          <p:nvPr>
            <p:ph type="body" sz="quarter" idx="10"/>
          </p:nvPr>
        </p:nvSpPr>
        <p:spPr/>
        <p:txBody>
          <a:bodyPr/>
          <a:lstStyle/>
          <a:p>
            <a:r>
              <a:rPr lang="en-US" sz="2000" dirty="0" smtClean="0"/>
              <a:t>In 2004, a University of Maryland study analyzed 19 system failures to determine their cause. </a:t>
            </a:r>
          </a:p>
          <a:p>
            <a:pPr lvl="1">
              <a:buFont typeface="Wingdings" pitchFamily="2" charset="2"/>
              <a:buChar char="§"/>
            </a:pPr>
            <a:r>
              <a:rPr lang="en-US" sz="2000" dirty="0" smtClean="0"/>
              <a:t>Results indicate the first-priority cause of system failure was “poor requirements”; the second-priority cause was “failure to communicate with the customer” (</a:t>
            </a:r>
            <a:r>
              <a:rPr lang="en-US" sz="2000" i="1" dirty="0" smtClean="0">
                <a:hlinkClick r:id="rId3"/>
              </a:rPr>
              <a:t>http://therightrequirement.com</a:t>
            </a:r>
            <a:r>
              <a:rPr lang="en-US" sz="2000" i="1" dirty="0" smtClean="0"/>
              <a:t>)</a:t>
            </a:r>
          </a:p>
          <a:p>
            <a:r>
              <a:rPr lang="en-US" sz="2000" dirty="0" smtClean="0"/>
              <a:t>In 2003, the IRS Oversight Board concluded the first cause of the IRS BSM failure (see Case Study 1, page 27) was “inadequate business unit ownership and sponsorship of projects. This resulted in unrealistic business cases and continuous project scope ‘creep.’”</a:t>
            </a:r>
          </a:p>
          <a:p>
            <a:r>
              <a:rPr lang="en-US" sz="2000" dirty="0" smtClean="0">
                <a:cs typeface="Arial" pitchFamily="34" charset="0"/>
                <a:hlinkClick r:id="rId4"/>
              </a:rPr>
              <a:t>Case Study video: “Slow learners or what?”</a:t>
            </a:r>
            <a:endParaRPr lang="en-US" sz="2000" dirty="0" smtClean="0"/>
          </a:p>
          <a:p>
            <a:endParaRPr lang="en-US" sz="2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en-US" sz="4000" dirty="0"/>
              <a:t>Study Questions</a:t>
            </a:r>
          </a:p>
        </p:txBody>
      </p:sp>
      <p:sp>
        <p:nvSpPr>
          <p:cNvPr id="18435" name="Rectangle 3"/>
          <p:cNvSpPr>
            <a:spLocks noGrp="1" noChangeArrowheads="1"/>
          </p:cNvSpPr>
          <p:nvPr>
            <p:ph idx="4294967295"/>
          </p:nvPr>
        </p:nvSpPr>
        <p:spPr>
          <a:xfrm>
            <a:off x="990600" y="1524000"/>
            <a:ext cx="7848600" cy="4495800"/>
          </a:xfrm>
        </p:spPr>
        <p:txBody>
          <a:bodyPr/>
          <a:lstStyle/>
          <a:p>
            <a:pPr marL="798513" indent="-798513">
              <a:buFontTx/>
              <a:buNone/>
            </a:pPr>
            <a:r>
              <a:rPr lang="en-US" sz="2000" b="0" smtClean="0">
                <a:solidFill>
                  <a:schemeClr val="bg1"/>
                </a:solidFill>
              </a:rPr>
              <a:t>Q1</a:t>
            </a:r>
            <a:r>
              <a:rPr lang="en-US" sz="2000" smtClean="0">
                <a:solidFill>
                  <a:schemeClr val="bg1"/>
                </a:solidFill>
              </a:rPr>
              <a:t>	</a:t>
            </a:r>
            <a:r>
              <a:rPr lang="en-US" sz="2000" b="0" smtClean="0">
                <a:solidFill>
                  <a:schemeClr val="bg1"/>
                </a:solidFill>
              </a:rPr>
              <a:t>What is systems development?</a:t>
            </a:r>
          </a:p>
          <a:p>
            <a:pPr marL="798513" indent="-798513">
              <a:buFontTx/>
              <a:buNone/>
            </a:pPr>
            <a:r>
              <a:rPr lang="en-US" sz="2400" smtClean="0">
                <a:solidFill>
                  <a:schemeClr val="accent1"/>
                </a:solidFill>
              </a:rPr>
              <a:t>Q2	Why is systems development difficult and risky?</a:t>
            </a:r>
          </a:p>
          <a:p>
            <a:pPr marL="798513" indent="-798513">
              <a:buFontTx/>
              <a:buNone/>
            </a:pPr>
            <a:r>
              <a:rPr lang="en-US" sz="2000" b="0" smtClean="0">
                <a:solidFill>
                  <a:schemeClr val="bg1"/>
                </a:solidFill>
              </a:rPr>
              <a:t>Q3	How do businesses use the systems development life cycle (SDLC) process?</a:t>
            </a:r>
          </a:p>
          <a:p>
            <a:pPr marL="798513" indent="-798513">
              <a:buFontTx/>
              <a:buNone/>
            </a:pPr>
            <a:r>
              <a:rPr lang="en-US" sz="2000" b="0" smtClean="0">
                <a:solidFill>
                  <a:schemeClr val="bg1"/>
                </a:solidFill>
              </a:rPr>
              <a:t>Q4	How does systems development vary according to project scale?</a:t>
            </a:r>
          </a:p>
          <a:p>
            <a:pPr marL="798513" indent="-798513">
              <a:buFontTx/>
              <a:buNone/>
            </a:pPr>
            <a:r>
              <a:rPr lang="en-US" sz="2000" b="0" smtClean="0">
                <a:solidFill>
                  <a:schemeClr val="bg1"/>
                </a:solidFill>
              </a:rPr>
              <a:t>Q5	What are trade-offs among requirements, schedule, and cost?</a:t>
            </a:r>
          </a:p>
          <a:p>
            <a:pPr marL="798513" indent="-798513">
              <a:buFontTx/>
              <a:buNone/>
            </a:pPr>
            <a:r>
              <a:rPr lang="en-US" sz="2000" b="0" smtClean="0">
                <a:solidFill>
                  <a:schemeClr val="bg1"/>
                </a:solidFill>
              </a:rPr>
              <a:t>Q6	What are the major challenges when planning IS projects?</a:t>
            </a:r>
          </a:p>
          <a:p>
            <a:pPr marL="798513" indent="-798513">
              <a:buFontTx/>
              <a:buNone/>
            </a:pPr>
            <a:r>
              <a:rPr lang="en-US" sz="2000" b="0" smtClean="0">
                <a:solidFill>
                  <a:schemeClr val="bg1"/>
                </a:solidFill>
              </a:rPr>
              <a:t>Q7	What are the major challenges when managing IS project?</a:t>
            </a:r>
          </a:p>
          <a:p>
            <a:pPr marL="798513" indent="-798513">
              <a:buFontTx/>
              <a:buNone/>
            </a:pPr>
            <a:r>
              <a:rPr lang="en-US" sz="2000" b="0" smtClean="0">
                <a:solidFill>
                  <a:schemeClr val="bg1"/>
                </a:solidFill>
              </a:rPr>
              <a:t>Q8	2020</a:t>
            </a:r>
            <a:r>
              <a:rPr lang="en-US" sz="2000" smtClean="0">
                <a:solidFill>
                  <a:schemeClr val="bg1"/>
                </a:solidFill>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Study: Slow Learners, or What? </a:t>
            </a:r>
          </a:p>
        </p:txBody>
      </p:sp>
      <p:sp>
        <p:nvSpPr>
          <p:cNvPr id="77827" name="Text Placeholder 2"/>
          <p:cNvSpPr>
            <a:spLocks noGrp="1"/>
          </p:cNvSpPr>
          <p:nvPr>
            <p:ph type="body" sz="quarter" idx="10"/>
          </p:nvPr>
        </p:nvSpPr>
        <p:spPr/>
        <p:txBody>
          <a:bodyPr/>
          <a:lstStyle/>
          <a:p>
            <a:r>
              <a:rPr lang="en-US" sz="2400" smtClean="0"/>
              <a:t>For over 35 years, studies have consistently shown that leading causes of system failures are a lack of user involvement and incomplete and changing requirements.</a:t>
            </a:r>
          </a:p>
          <a:p>
            <a:endParaRPr lang="en-US" sz="2400" smtClean="0"/>
          </a:p>
          <a:p>
            <a:r>
              <a:rPr lang="en-US" sz="2400" smtClean="0"/>
              <a:t>Yet, many businesses ignore the lessons from decades of research about the causes of IS failures.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620000" y="6248400"/>
            <a:ext cx="1295400" cy="457200"/>
          </a:xfrm>
          <a:prstGeom prst="rect">
            <a:avLst/>
          </a:prstGeom>
        </p:spPr>
        <p:txBody>
          <a:bodyPr/>
          <a:lstStyle/>
          <a:p>
            <a:fld id="{8E4664F6-39A1-41C1-B30A-3F1A7B88C589}" type="slidenum">
              <a:rPr lang="en-US"/>
              <a:pPr/>
              <a:t>8</a:t>
            </a:fld>
            <a:endParaRPr lang="en-US"/>
          </a:p>
        </p:txBody>
      </p:sp>
      <p:sp>
        <p:nvSpPr>
          <p:cNvPr id="768002" name="Rectangle 2"/>
          <p:cNvSpPr>
            <a:spLocks noGrp="1" noChangeArrowheads="1"/>
          </p:cNvSpPr>
          <p:nvPr>
            <p:ph type="title"/>
          </p:nvPr>
        </p:nvSpPr>
        <p:spPr/>
        <p:txBody>
          <a:bodyPr/>
          <a:lstStyle/>
          <a:p>
            <a:r>
              <a:rPr lang="en-US" dirty="0">
                <a:solidFill>
                  <a:schemeClr val="bg1"/>
                </a:solidFill>
              </a:rPr>
              <a:t>Standish Group’s Study of IT Projects</a:t>
            </a:r>
          </a:p>
        </p:txBody>
      </p:sp>
      <p:sp>
        <p:nvSpPr>
          <p:cNvPr id="768003" name="Rectangle 3"/>
          <p:cNvSpPr>
            <a:spLocks noGrp="1" noChangeArrowheads="1"/>
          </p:cNvSpPr>
          <p:nvPr>
            <p:ph type="body" idx="1"/>
          </p:nvPr>
        </p:nvSpPr>
        <p:spPr>
          <a:xfrm>
            <a:off x="1109663" y="1981200"/>
            <a:ext cx="7313612" cy="4230688"/>
          </a:xfrm>
        </p:spPr>
        <p:txBody>
          <a:bodyPr/>
          <a:lstStyle/>
          <a:p>
            <a:pPr marL="119063" indent="-3175">
              <a:lnSpc>
                <a:spcPct val="90000"/>
              </a:lnSpc>
              <a:buFont typeface="Wingdings" pitchFamily="2" charset="2"/>
              <a:buNone/>
              <a:tabLst>
                <a:tab pos="5311775" algn="l"/>
              </a:tabLst>
            </a:pPr>
            <a:r>
              <a:rPr lang="en-US" sz="2000" dirty="0">
                <a:solidFill>
                  <a:schemeClr val="bg1"/>
                </a:solidFill>
              </a:rPr>
              <a:t>In the 1990s the Standish Group conducted a survey of IT executive managers about the factors that they considered critical to IT project success.  Each executive manager was asked to identify </a:t>
            </a:r>
            <a:r>
              <a:rPr lang="en-US" sz="2000" b="1" u="sng" dirty="0">
                <a:solidFill>
                  <a:schemeClr val="bg1"/>
                </a:solidFill>
              </a:rPr>
              <a:t>the single most important success factor in their experience</a:t>
            </a:r>
            <a:r>
              <a:rPr lang="en-US" sz="2000" dirty="0">
                <a:solidFill>
                  <a:schemeClr val="bg1"/>
                </a:solidFill>
              </a:rPr>
              <a:t>. </a:t>
            </a:r>
          </a:p>
          <a:p>
            <a:pPr marL="119063" indent="-3175">
              <a:lnSpc>
                <a:spcPct val="90000"/>
              </a:lnSpc>
              <a:buFont typeface="Wingdings" pitchFamily="2" charset="2"/>
              <a:buNone/>
              <a:tabLst>
                <a:tab pos="5311775" algn="l"/>
              </a:tabLst>
            </a:pPr>
            <a:endParaRPr lang="en-US" sz="2000" dirty="0">
              <a:solidFill>
                <a:schemeClr val="bg1"/>
              </a:solidFill>
            </a:endParaRPr>
          </a:p>
          <a:p>
            <a:pPr marL="119063" indent="-3175">
              <a:lnSpc>
                <a:spcPct val="90000"/>
              </a:lnSpc>
              <a:buFont typeface="Wingdings" pitchFamily="2" charset="2"/>
              <a:buNone/>
              <a:tabLst>
                <a:tab pos="5311775" algn="l"/>
              </a:tabLst>
            </a:pPr>
            <a:r>
              <a:rPr lang="en-US" sz="2000" dirty="0">
                <a:solidFill>
                  <a:schemeClr val="bg1"/>
                </a:solidFill>
              </a:rPr>
              <a:t>The list of 10 success factors you just considered came from this study – they were the 10 most frequently cited ones.</a:t>
            </a:r>
          </a:p>
          <a:p>
            <a:pPr marL="119063" indent="-3175">
              <a:lnSpc>
                <a:spcPct val="90000"/>
              </a:lnSpc>
              <a:buFont typeface="Wingdings" pitchFamily="2" charset="2"/>
              <a:buNone/>
              <a:tabLst>
                <a:tab pos="5311775" algn="l"/>
              </a:tabLst>
            </a:pPr>
            <a:endParaRPr lang="en-US" sz="2000" dirty="0">
              <a:solidFill>
                <a:schemeClr val="bg1"/>
              </a:solidFill>
            </a:endParaRPr>
          </a:p>
          <a:p>
            <a:pPr marL="119063" indent="-3175">
              <a:lnSpc>
                <a:spcPct val="90000"/>
              </a:lnSpc>
              <a:buFont typeface="Wingdings" pitchFamily="2" charset="2"/>
              <a:buNone/>
              <a:tabLst>
                <a:tab pos="5311775" algn="l"/>
              </a:tabLst>
            </a:pPr>
            <a:r>
              <a:rPr lang="en-US" sz="2000" dirty="0">
                <a:solidFill>
                  <a:schemeClr val="bg1"/>
                </a:solidFill>
              </a:rPr>
              <a:t>Let’s see how your ranking compares with the ranking of the IT executive managers …</a:t>
            </a:r>
          </a:p>
        </p:txBody>
      </p:sp>
    </p:spTree>
    <p:extLst>
      <p:ext uri="{BB962C8B-B14F-4D97-AF65-F5344CB8AC3E}">
        <p14:creationId xmlns:p14="http://schemas.microsoft.com/office/powerpoint/2010/main" val="2895364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620000" y="6248400"/>
            <a:ext cx="1295400" cy="457200"/>
          </a:xfrm>
          <a:prstGeom prst="rect">
            <a:avLst/>
          </a:prstGeom>
        </p:spPr>
        <p:txBody>
          <a:bodyPr/>
          <a:lstStyle/>
          <a:p>
            <a:fld id="{66D2749D-AE13-4AEF-B77B-EBCE558130F9}" type="slidenum">
              <a:rPr lang="en-US"/>
              <a:pPr/>
              <a:t>9</a:t>
            </a:fld>
            <a:endParaRPr lang="en-US"/>
          </a:p>
        </p:txBody>
      </p:sp>
      <p:sp>
        <p:nvSpPr>
          <p:cNvPr id="770050" name="Rectangle 2"/>
          <p:cNvSpPr>
            <a:spLocks noGrp="1" noChangeArrowheads="1"/>
          </p:cNvSpPr>
          <p:nvPr>
            <p:ph type="title"/>
          </p:nvPr>
        </p:nvSpPr>
        <p:spPr/>
        <p:txBody>
          <a:bodyPr/>
          <a:lstStyle/>
          <a:p>
            <a:r>
              <a:rPr lang="en-US" dirty="0">
                <a:solidFill>
                  <a:schemeClr val="bg1"/>
                </a:solidFill>
              </a:rPr>
              <a:t>Ranking by IT Executive Managers</a:t>
            </a:r>
          </a:p>
        </p:txBody>
      </p:sp>
      <p:sp>
        <p:nvSpPr>
          <p:cNvPr id="770051" name="Rectangle 3"/>
          <p:cNvSpPr>
            <a:spLocks noGrp="1" noChangeArrowheads="1"/>
          </p:cNvSpPr>
          <p:nvPr>
            <p:ph type="body" idx="1"/>
          </p:nvPr>
        </p:nvSpPr>
        <p:spPr/>
        <p:txBody>
          <a:bodyPr/>
          <a:lstStyle/>
          <a:p>
            <a:pPr marL="381000" indent="-381000">
              <a:lnSpc>
                <a:spcPct val="90000"/>
              </a:lnSpc>
              <a:buFont typeface="Wingdings" pitchFamily="2" charset="2"/>
              <a:buAutoNum type="arabicPeriod"/>
              <a:tabLst>
                <a:tab pos="5951538" algn="r"/>
              </a:tabLst>
            </a:pPr>
            <a:r>
              <a:rPr lang="en-US" sz="2000" dirty="0">
                <a:solidFill>
                  <a:schemeClr val="bg1"/>
                </a:solidFill>
              </a:rPr>
              <a:t>User Involvement	15.9%</a:t>
            </a:r>
          </a:p>
          <a:p>
            <a:pPr marL="381000" indent="-381000">
              <a:lnSpc>
                <a:spcPct val="90000"/>
              </a:lnSpc>
              <a:buFont typeface="Wingdings" pitchFamily="2" charset="2"/>
              <a:buAutoNum type="arabicPeriod"/>
              <a:tabLst>
                <a:tab pos="5951538" algn="r"/>
              </a:tabLst>
            </a:pPr>
            <a:r>
              <a:rPr lang="en-US" sz="2000" dirty="0">
                <a:solidFill>
                  <a:schemeClr val="bg1"/>
                </a:solidFill>
              </a:rPr>
              <a:t>Executive Management Support	13.9%</a:t>
            </a:r>
          </a:p>
          <a:p>
            <a:pPr marL="381000" indent="-381000">
              <a:lnSpc>
                <a:spcPct val="90000"/>
              </a:lnSpc>
              <a:buFont typeface="Wingdings" pitchFamily="2" charset="2"/>
              <a:buAutoNum type="arabicPeriod"/>
              <a:tabLst>
                <a:tab pos="5951538" algn="r"/>
              </a:tabLst>
            </a:pPr>
            <a:r>
              <a:rPr lang="en-US" sz="2000" dirty="0">
                <a:solidFill>
                  <a:schemeClr val="bg1"/>
                </a:solidFill>
              </a:rPr>
              <a:t>Clear Statement of Requirements	13.0%</a:t>
            </a:r>
          </a:p>
          <a:p>
            <a:pPr marL="381000" indent="-381000">
              <a:lnSpc>
                <a:spcPct val="90000"/>
              </a:lnSpc>
              <a:buFont typeface="Wingdings" pitchFamily="2" charset="2"/>
              <a:buAutoNum type="arabicPeriod"/>
              <a:tabLst>
                <a:tab pos="5951538" algn="r"/>
              </a:tabLst>
            </a:pPr>
            <a:r>
              <a:rPr lang="en-US" sz="2000" dirty="0">
                <a:solidFill>
                  <a:schemeClr val="bg1"/>
                </a:solidFill>
              </a:rPr>
              <a:t>Proper Planning	9.6%</a:t>
            </a:r>
          </a:p>
          <a:p>
            <a:pPr marL="381000" indent="-381000">
              <a:lnSpc>
                <a:spcPct val="90000"/>
              </a:lnSpc>
              <a:buFont typeface="Wingdings" pitchFamily="2" charset="2"/>
              <a:buAutoNum type="arabicPeriod"/>
              <a:tabLst>
                <a:tab pos="5951538" algn="r"/>
              </a:tabLst>
            </a:pPr>
            <a:r>
              <a:rPr lang="en-US" sz="2000" dirty="0">
                <a:solidFill>
                  <a:schemeClr val="bg1"/>
                </a:solidFill>
              </a:rPr>
              <a:t>Realistic Expectations	8.2%</a:t>
            </a:r>
          </a:p>
          <a:p>
            <a:pPr marL="381000" indent="-381000">
              <a:lnSpc>
                <a:spcPct val="90000"/>
              </a:lnSpc>
              <a:buFont typeface="Wingdings" pitchFamily="2" charset="2"/>
              <a:buAutoNum type="arabicPeriod"/>
              <a:tabLst>
                <a:tab pos="5951538" algn="r"/>
              </a:tabLst>
            </a:pPr>
            <a:r>
              <a:rPr lang="en-US" sz="2000" dirty="0">
                <a:solidFill>
                  <a:schemeClr val="bg1"/>
                </a:solidFill>
              </a:rPr>
              <a:t>Smaller Project Milestones	7.7%</a:t>
            </a:r>
          </a:p>
          <a:p>
            <a:pPr marL="381000" indent="-381000">
              <a:lnSpc>
                <a:spcPct val="90000"/>
              </a:lnSpc>
              <a:buFont typeface="Wingdings" pitchFamily="2" charset="2"/>
              <a:buAutoNum type="arabicPeriod"/>
              <a:tabLst>
                <a:tab pos="5951538" algn="r"/>
              </a:tabLst>
            </a:pPr>
            <a:r>
              <a:rPr lang="en-US" sz="2000" dirty="0">
                <a:solidFill>
                  <a:schemeClr val="bg1"/>
                </a:solidFill>
              </a:rPr>
              <a:t>Competent Staff	7.2%</a:t>
            </a:r>
          </a:p>
          <a:p>
            <a:pPr marL="381000" indent="-381000">
              <a:lnSpc>
                <a:spcPct val="90000"/>
              </a:lnSpc>
              <a:buFont typeface="Wingdings" pitchFamily="2" charset="2"/>
              <a:buAutoNum type="arabicPeriod"/>
              <a:tabLst>
                <a:tab pos="5951538" algn="r"/>
              </a:tabLst>
            </a:pPr>
            <a:r>
              <a:rPr lang="en-US" sz="2000" dirty="0">
                <a:solidFill>
                  <a:schemeClr val="bg1"/>
                </a:solidFill>
              </a:rPr>
              <a:t>Ownership	5.3%</a:t>
            </a:r>
          </a:p>
          <a:p>
            <a:pPr marL="381000" indent="-381000">
              <a:lnSpc>
                <a:spcPct val="90000"/>
              </a:lnSpc>
              <a:buFont typeface="Wingdings" pitchFamily="2" charset="2"/>
              <a:buAutoNum type="arabicPeriod"/>
              <a:tabLst>
                <a:tab pos="5951538" algn="r"/>
              </a:tabLst>
            </a:pPr>
            <a:r>
              <a:rPr lang="en-US" sz="2000" dirty="0">
                <a:solidFill>
                  <a:schemeClr val="bg1"/>
                </a:solidFill>
              </a:rPr>
              <a:t>Clear Vision &amp; Objectives	2.9%</a:t>
            </a:r>
          </a:p>
          <a:p>
            <a:pPr marL="381000" indent="-381000">
              <a:lnSpc>
                <a:spcPct val="90000"/>
              </a:lnSpc>
              <a:buFont typeface="Wingdings" pitchFamily="2" charset="2"/>
              <a:buAutoNum type="arabicPeriod"/>
              <a:tabLst>
                <a:tab pos="5951538" algn="r"/>
              </a:tabLst>
            </a:pPr>
            <a:r>
              <a:rPr lang="en-US" sz="2000" dirty="0">
                <a:solidFill>
                  <a:schemeClr val="bg1"/>
                </a:solidFill>
              </a:rPr>
              <a:t>Hard-Working, Focused Staff 	2.4%</a:t>
            </a:r>
          </a:p>
          <a:p>
            <a:pPr marL="381000" indent="-381000">
              <a:lnSpc>
                <a:spcPct val="90000"/>
              </a:lnSpc>
              <a:buFont typeface="Wingdings" pitchFamily="2" charset="2"/>
              <a:buAutoNum type="arabicPeriod"/>
              <a:tabLst>
                <a:tab pos="5951538" algn="r"/>
              </a:tabLst>
            </a:pPr>
            <a:r>
              <a:rPr lang="en-US" sz="2000" dirty="0">
                <a:solidFill>
                  <a:schemeClr val="bg1"/>
                </a:solidFill>
              </a:rPr>
              <a:t>All Other Factors (total)	</a:t>
            </a:r>
            <a:r>
              <a:rPr lang="en-US" sz="2000" u="sng" dirty="0">
                <a:solidFill>
                  <a:schemeClr val="bg1"/>
                </a:solidFill>
              </a:rPr>
              <a:t>13.9%</a:t>
            </a:r>
          </a:p>
          <a:p>
            <a:pPr marL="381000" indent="-381000">
              <a:lnSpc>
                <a:spcPct val="90000"/>
              </a:lnSpc>
              <a:buFont typeface="Wingdings" pitchFamily="2" charset="2"/>
              <a:buNone/>
              <a:tabLst>
                <a:tab pos="5951538" algn="r"/>
              </a:tabLst>
            </a:pPr>
            <a:r>
              <a:rPr lang="en-US" sz="2000" dirty="0">
                <a:solidFill>
                  <a:schemeClr val="bg1"/>
                </a:solidFill>
              </a:rPr>
              <a:t>   		 100.0%</a:t>
            </a:r>
          </a:p>
        </p:txBody>
      </p:sp>
      <p:sp>
        <p:nvSpPr>
          <p:cNvPr id="770052" name="Text Box 4"/>
          <p:cNvSpPr txBox="1">
            <a:spLocks noChangeArrowheads="1"/>
          </p:cNvSpPr>
          <p:nvPr/>
        </p:nvSpPr>
        <p:spPr bwMode="auto">
          <a:xfrm>
            <a:off x="1370013" y="6270625"/>
            <a:ext cx="5937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t>See: http://www.standishgroup.com/sample_research/chaos_1994_2.php</a:t>
            </a:r>
          </a:p>
        </p:txBody>
      </p:sp>
    </p:spTree>
    <p:extLst>
      <p:ext uri="{BB962C8B-B14F-4D97-AF65-F5344CB8AC3E}">
        <p14:creationId xmlns:p14="http://schemas.microsoft.com/office/powerpoint/2010/main" val="2747868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umis3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1_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bg1"/>
          </a:solidFill>
          <a:prstDash val="solid"/>
          <a:round/>
          <a:headEnd type="none" w="med" len="med"/>
          <a:tailEnd type="arrow"/>
        </a:ln>
        <a:effectLst/>
      </a:spPr>
      <a:body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FFFF00"/>
        </a:hlink>
        <a:folHlink>
          <a:srgbClr val="FFE701"/>
        </a:folHlink>
      </a:clrScheme>
      <a:clrMap bg1="dk2" tx1="lt1" bg2="dk1" tx2="lt2" accent1="accent1" accent2="accent2" accent3="accent3" accent4="accent4" accent5="accent5" accent6="accent6" hlink="hlink" folHlink="folHlink"/>
    </a:extraClrScheme>
    <a:extraClrScheme>
      <a:clrScheme name="1_Custom Design 14">
        <a:dk1>
          <a:srgbClr val="003366"/>
        </a:dk1>
        <a:lt1>
          <a:srgbClr val="FFFFFF"/>
        </a:lt1>
        <a:dk2>
          <a:srgbClr val="000099"/>
        </a:dk2>
        <a:lt2>
          <a:srgbClr val="CCFFFF"/>
        </a:lt2>
        <a:accent1>
          <a:srgbClr val="3366CC"/>
        </a:accent1>
        <a:accent2>
          <a:srgbClr val="FFFFFF"/>
        </a:accent2>
        <a:accent3>
          <a:srgbClr val="AAAACA"/>
        </a:accent3>
        <a:accent4>
          <a:srgbClr val="DADADA"/>
        </a:accent4>
        <a:accent5>
          <a:srgbClr val="ADB8E2"/>
        </a:accent5>
        <a:accent6>
          <a:srgbClr val="E7E7E7"/>
        </a:accent6>
        <a:hlink>
          <a:srgbClr val="FFFF00"/>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umis3e</Template>
  <TotalTime>2287</TotalTime>
  <Words>3333</Words>
  <Application>Microsoft Office PowerPoint</Application>
  <PresentationFormat>On-screen Show (4:3)</PresentationFormat>
  <Paragraphs>569</Paragraphs>
  <Slides>70</Slides>
  <Notes>70</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umis3e</vt:lpstr>
      <vt:lpstr>Custom Design</vt:lpstr>
      <vt:lpstr>PowerPoint Presentation</vt:lpstr>
      <vt:lpstr>Study Questions</vt:lpstr>
      <vt:lpstr>What Is Systems Development?</vt:lpstr>
      <vt:lpstr>Systems Development Is Not Just for Techies</vt:lpstr>
      <vt:lpstr>Nontechnical, Human Relations Skills Required</vt:lpstr>
      <vt:lpstr>Information Systems Are Never Off-the-Shelf</vt:lpstr>
      <vt:lpstr>Study Questions</vt:lpstr>
      <vt:lpstr>Standish Group’s Study of IT Projects</vt:lpstr>
      <vt:lpstr>Ranking by IT Executive Managers</vt:lpstr>
      <vt:lpstr>The Standish Group’s Conclusion</vt:lpstr>
      <vt:lpstr>More on the Standish Group Study</vt:lpstr>
      <vt:lpstr>More on the Standish Group Study</vt:lpstr>
      <vt:lpstr>The Standish Group Study (cont’d)</vt:lpstr>
      <vt:lpstr>The Standish Group Study (cont’d)</vt:lpstr>
      <vt:lpstr>IT Executive Response to Main Cause for Challenged Projects</vt:lpstr>
      <vt:lpstr>IT Executive Response to  Main Cause for Failed Projects</vt:lpstr>
      <vt:lpstr>Why Is Systems Development Difficult and Risky?</vt:lpstr>
      <vt:lpstr>Difficulty of Requirements Determination</vt:lpstr>
      <vt:lpstr>Changes in Requirements</vt:lpstr>
      <vt:lpstr>Scheduling and Budgeting Difficulties</vt:lpstr>
      <vt:lpstr>Diseconomies of Scale</vt:lpstr>
      <vt:lpstr>Is It Really So Bleak?</vt:lpstr>
      <vt:lpstr>Study Questions</vt:lpstr>
      <vt:lpstr>How Do Businesses Use the SDLC Process?</vt:lpstr>
      <vt:lpstr>How Is System Definition Accomplished?</vt:lpstr>
      <vt:lpstr>How Is System Definition Accomplished?</vt:lpstr>
      <vt:lpstr>Assess Feasibility</vt:lpstr>
      <vt:lpstr>Form a Project Team</vt:lpstr>
      <vt:lpstr>Form a Project Team</vt:lpstr>
      <vt:lpstr>Systems Analysts</vt:lpstr>
      <vt:lpstr>What Is the Users’ Role in the Requirements Phase?</vt:lpstr>
      <vt:lpstr>How Are the Five Components Designed?</vt:lpstr>
      <vt:lpstr>Design Tasks Pertain to Each of the Five IS Components</vt:lpstr>
      <vt:lpstr>Procedures to Be Designed</vt:lpstr>
      <vt:lpstr>How Is an Information System Implemented?</vt:lpstr>
      <vt:lpstr>Implementation</vt:lpstr>
      <vt:lpstr>Design and Implementation for the Five IS Components</vt:lpstr>
      <vt:lpstr>System Conversion Approaches</vt:lpstr>
      <vt:lpstr>What Are the Tasks for System Maintenance?</vt:lpstr>
      <vt:lpstr>What Are the Tasks for System Maintenance? </vt:lpstr>
      <vt:lpstr>What Are Some of the Problems with the SDLC?</vt:lpstr>
      <vt:lpstr>Study Questions</vt:lpstr>
      <vt:lpstr>How Does Systems Development Vary According to Project Scale?</vt:lpstr>
      <vt:lpstr>How Does Systems Development Vary According to Project Scale?</vt:lpstr>
      <vt:lpstr>Study Questions</vt:lpstr>
      <vt:lpstr>Trade-Offs in Requirements, Cost, and Time?</vt:lpstr>
      <vt:lpstr>Trade-offs Among Requirements, Schedule, and Cost?</vt:lpstr>
      <vt:lpstr>Study Questions</vt:lpstr>
      <vt:lpstr>Biggest Challenge for Planning a Large-Scale Systems Development Project?</vt:lpstr>
      <vt:lpstr>Work-Breakdown Structure</vt:lpstr>
      <vt:lpstr>WBS for Definition Phase of Thin-Client Order-Entry System</vt:lpstr>
      <vt:lpstr>Gantt Chart of WBS with Tasks, Dates, and Dependencies</vt:lpstr>
      <vt:lpstr>Gantt Chart of WBS with Labor Resources Assigned and Summed</vt:lpstr>
      <vt:lpstr>Critical Path Analysis</vt:lpstr>
      <vt:lpstr>But, Reality Always Intercedes</vt:lpstr>
      <vt:lpstr>Three Approaches to Deal with the Challenge </vt:lpstr>
      <vt:lpstr>Study Questions</vt:lpstr>
      <vt:lpstr>Major Challenges When Managing IS Projects?</vt:lpstr>
      <vt:lpstr>Major Challenges When Managing IS Projects? </vt:lpstr>
      <vt:lpstr>Study Questions</vt:lpstr>
      <vt:lpstr>2020?</vt:lpstr>
      <vt:lpstr>2020? </vt:lpstr>
      <vt:lpstr>The Real Estimation Process</vt:lpstr>
      <vt:lpstr>Dealing with Uncertainty</vt:lpstr>
      <vt:lpstr>Dealing with Uncertainty</vt:lpstr>
      <vt:lpstr>Dealing with Uncertainty</vt:lpstr>
      <vt:lpstr>Active Review</vt:lpstr>
      <vt:lpstr>Case Study: Slow Learners, or What?</vt:lpstr>
      <vt:lpstr>Case Study: Slow Learners, or What? </vt:lpstr>
      <vt:lpstr>Case Study: Slow Learners, or What? </vt:lpstr>
    </vt:vector>
  </TitlesOfParts>
  <Company>MontanaSky.com,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 Ellestad</dc:creator>
  <cp:lastModifiedBy>peggy</cp:lastModifiedBy>
  <cp:revision>477</cp:revision>
  <dcterms:created xsi:type="dcterms:W3CDTF">2008-01-31T17:24:25Z</dcterms:created>
  <dcterms:modified xsi:type="dcterms:W3CDTF">2013-07-26T18:04:16Z</dcterms:modified>
</cp:coreProperties>
</file>