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46" r:id="rId1"/>
  </p:sldMasterIdLst>
  <p:notesMasterIdLst>
    <p:notesMasterId r:id="rId29"/>
  </p:notesMasterIdLst>
  <p:handoutMasterIdLst>
    <p:handoutMasterId r:id="rId30"/>
  </p:handoutMasterIdLst>
  <p:sldIdLst>
    <p:sldId id="305" r:id="rId2"/>
    <p:sldId id="259" r:id="rId3"/>
    <p:sldId id="260" r:id="rId4"/>
    <p:sldId id="266" r:id="rId5"/>
    <p:sldId id="306" r:id="rId6"/>
    <p:sldId id="307" r:id="rId7"/>
    <p:sldId id="308" r:id="rId8"/>
    <p:sldId id="295" r:id="rId9"/>
    <p:sldId id="261" r:id="rId10"/>
    <p:sldId id="262" r:id="rId11"/>
    <p:sldId id="267" r:id="rId12"/>
    <p:sldId id="296" r:id="rId13"/>
    <p:sldId id="302" r:id="rId14"/>
    <p:sldId id="263" r:id="rId15"/>
    <p:sldId id="297" r:id="rId16"/>
    <p:sldId id="265" r:id="rId17"/>
    <p:sldId id="269" r:id="rId18"/>
    <p:sldId id="270" r:id="rId19"/>
    <p:sldId id="283" r:id="rId20"/>
    <p:sldId id="285" r:id="rId21"/>
    <p:sldId id="286" r:id="rId22"/>
    <p:sldId id="287" r:id="rId23"/>
    <p:sldId id="288" r:id="rId24"/>
    <p:sldId id="289" r:id="rId25"/>
    <p:sldId id="290" r:id="rId26"/>
    <p:sldId id="292" r:id="rId27"/>
    <p:sldId id="294" r:id="rId28"/>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Comic Sans MS" panose="030F0702030302020204" pitchFamily="66" charset="0"/>
        <a:ea typeface="ＭＳ Ｐゴシック" panose="020B0600070205080204" pitchFamily="34" charset="-128"/>
        <a:cs typeface="+mn-cs"/>
      </a:defRPr>
    </a:lvl1pPr>
    <a:lvl2pPr marL="457200" algn="l" rtl="0" fontAlgn="base">
      <a:spcBef>
        <a:spcPct val="0"/>
      </a:spcBef>
      <a:spcAft>
        <a:spcPct val="0"/>
      </a:spcAft>
      <a:defRPr sz="2400" kern="1200">
        <a:solidFill>
          <a:schemeClr val="tx1"/>
        </a:solidFill>
        <a:latin typeface="Comic Sans MS" panose="030F0702030302020204" pitchFamily="66" charset="0"/>
        <a:ea typeface="ＭＳ Ｐゴシック" panose="020B0600070205080204" pitchFamily="34" charset="-128"/>
        <a:cs typeface="+mn-cs"/>
      </a:defRPr>
    </a:lvl2pPr>
    <a:lvl3pPr marL="914400" algn="l" rtl="0" fontAlgn="base">
      <a:spcBef>
        <a:spcPct val="0"/>
      </a:spcBef>
      <a:spcAft>
        <a:spcPct val="0"/>
      </a:spcAft>
      <a:defRPr sz="2400" kern="1200">
        <a:solidFill>
          <a:schemeClr val="tx1"/>
        </a:solidFill>
        <a:latin typeface="Comic Sans MS" panose="030F0702030302020204" pitchFamily="66" charset="0"/>
        <a:ea typeface="ＭＳ Ｐゴシック" panose="020B0600070205080204" pitchFamily="34" charset="-128"/>
        <a:cs typeface="+mn-cs"/>
      </a:defRPr>
    </a:lvl3pPr>
    <a:lvl4pPr marL="1371600" algn="l" rtl="0" fontAlgn="base">
      <a:spcBef>
        <a:spcPct val="0"/>
      </a:spcBef>
      <a:spcAft>
        <a:spcPct val="0"/>
      </a:spcAft>
      <a:defRPr sz="2400" kern="1200">
        <a:solidFill>
          <a:schemeClr val="tx1"/>
        </a:solidFill>
        <a:latin typeface="Comic Sans MS" panose="030F0702030302020204" pitchFamily="66" charset="0"/>
        <a:ea typeface="ＭＳ Ｐゴシック" panose="020B0600070205080204" pitchFamily="34" charset="-128"/>
        <a:cs typeface="+mn-cs"/>
      </a:defRPr>
    </a:lvl4pPr>
    <a:lvl5pPr marL="1828800" algn="l" rtl="0" fontAlgn="base">
      <a:spcBef>
        <a:spcPct val="0"/>
      </a:spcBef>
      <a:spcAft>
        <a:spcPct val="0"/>
      </a:spcAft>
      <a:defRPr sz="2400" kern="1200">
        <a:solidFill>
          <a:schemeClr val="tx1"/>
        </a:solidFill>
        <a:latin typeface="Comic Sans MS" panose="030F0702030302020204" pitchFamily="66"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Comic Sans MS" panose="030F0702030302020204" pitchFamily="66"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Comic Sans MS" panose="030F0702030302020204" pitchFamily="66"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Comic Sans MS" panose="030F0702030302020204" pitchFamily="66"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Comic Sans MS" panose="030F0702030302020204" pitchFamily="66"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4F4"/>
    <a:srgbClr val="FFFF00"/>
    <a:srgbClr val="FF0000"/>
    <a:srgbClr val="CC3399"/>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8577" autoAdjust="0"/>
  </p:normalViewPr>
  <p:slideViewPr>
    <p:cSldViewPr>
      <p:cViewPr varScale="1">
        <p:scale>
          <a:sx n="43" d="100"/>
          <a:sy n="43" d="100"/>
        </p:scale>
        <p:origin x="1440"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omic Sans MS" pitchFamily="-97" charset="0"/>
                <a:ea typeface="ＭＳ Ｐゴシック" pitchFamily="-97"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omic Sans MS" pitchFamily="-97" charset="0"/>
                <a:ea typeface="ＭＳ Ｐゴシック" pitchFamily="-97" charset="-128"/>
              </a:defRPr>
            </a:lvl1pPr>
          </a:lstStyle>
          <a:p>
            <a:pPr>
              <a:defRPr/>
            </a:pPr>
            <a:fld id="{0A0A7C19-EB7B-4930-8D20-BDB47DDB4140}" type="datetime1">
              <a:rPr lang="en-US"/>
              <a:pPr>
                <a:defRPr/>
              </a:pPr>
              <a:t>10/18/2016</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omic Sans MS" pitchFamily="-97" charset="0"/>
                <a:ea typeface="ＭＳ Ｐゴシック" pitchFamily="-97"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BAFF848-DFC4-4793-B74D-F4D9B449F34D}" type="slidenum">
              <a:rPr lang="en-GB" altLang="en-US"/>
              <a:pPr/>
              <a:t>‹#›</a:t>
            </a:fld>
            <a:endParaRPr lang="en-GB"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ＭＳ Ｐゴシック" pitchFamily="-97" charset="-128"/>
              </a:defRPr>
            </a:lvl1pPr>
          </a:lstStyle>
          <a:p>
            <a:pPr>
              <a:defRPr/>
            </a:pPr>
            <a:endParaRPr lang="en-US"/>
          </a:p>
        </p:txBody>
      </p:sp>
      <p:sp>
        <p:nvSpPr>
          <p:cNvPr id="215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ＭＳ Ｐゴシック" pitchFamily="-97" charset="-128"/>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15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ＭＳ Ｐゴシック" pitchFamily="-97" charset="-128"/>
              </a:defRPr>
            </a:lvl1pPr>
          </a:lstStyle>
          <a:p>
            <a:pPr>
              <a:defRPr/>
            </a:pPr>
            <a:endParaRPr lang="en-US"/>
          </a:p>
        </p:txBody>
      </p:sp>
      <p:sp>
        <p:nvSpPr>
          <p:cNvPr id="215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07332E73-13DC-4A36-B619-C7D2F130C2EE}" type="slidenum">
              <a:rPr lang="en-GB" altLang="en-US"/>
              <a:pPr/>
              <a:t>‹#›</a:t>
            </a:fld>
            <a:endParaRPr lang="en-GB"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n.wikipedia.org/wiki/Capital_expenditure"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US" dirty="0" smtClean="0">
                <a:latin typeface="+mn-lt"/>
                <a:ea typeface="+mn-ea"/>
                <a:cs typeface="+mn-cs"/>
              </a:rPr>
              <a:t>Cloud computing is a model for enabling convenient, on-demand network access to a shared pool of configurable computing resources (e.g., networks, servers, storage, applications, and services) that can be rapidly provisioned and released with minimal management effort or service provider interaction.</a:t>
            </a:r>
          </a:p>
          <a:p>
            <a:pPr>
              <a:defRPr/>
            </a:pPr>
            <a:r>
              <a:rPr lang="en-US" dirty="0" smtClean="0"/>
              <a:t>cloud computing customers do not own the physical infrastructure.</a:t>
            </a:r>
          </a:p>
          <a:p>
            <a:pPr>
              <a:defRPr/>
            </a:pPr>
            <a:r>
              <a:rPr lang="en-US" dirty="0" smtClean="0"/>
              <a:t>Cloud computing users avoid </a:t>
            </a:r>
            <a:r>
              <a:rPr lang="en-US" dirty="0" smtClean="0">
                <a:hlinkClick r:id="rId3" action="ppaction://hlinkfile" tooltip="Capital expenditure"/>
              </a:rPr>
              <a:t>capital expenditure</a:t>
            </a:r>
            <a:r>
              <a:rPr lang="en-US" dirty="0" smtClean="0"/>
              <a:t> (</a:t>
            </a:r>
            <a:r>
              <a:rPr lang="en-US" dirty="0" err="1" smtClean="0"/>
              <a:t>CapEx</a:t>
            </a:r>
            <a:r>
              <a:rPr lang="en-US" dirty="0" smtClean="0"/>
              <a:t>) on hardware, software, and services when they pay a provider only for what they use.</a:t>
            </a:r>
          </a:p>
          <a:p>
            <a:pPr>
              <a:defRPr/>
            </a:pPr>
            <a:r>
              <a:rPr lang="en-US" dirty="0" smtClean="0"/>
              <a:t>Low shared infrastructure and costs, low management overhead, and immediate access to a broad range of applications</a:t>
            </a:r>
          </a:p>
          <a:p>
            <a:pPr>
              <a:defRPr/>
            </a:pPr>
            <a:endParaRPr lang="en-US" dirty="0" smtClean="0"/>
          </a:p>
          <a:p>
            <a:pPr>
              <a:defRPr/>
            </a:pPr>
            <a:endParaRPr lang="en-US" dirty="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eaLnBrk="1" hangingPunct="1"/>
            <a:fld id="{A0E3E024-81A2-49E2-88B6-8BB70FEDCDBF}" type="slidenum">
              <a:rPr lang="en-US" altLang="en-US" sz="1200">
                <a:latin typeface="Times New Roman" panose="02020603050405020304" pitchFamily="18" charset="0"/>
              </a:rPr>
              <a:pPr eaLnBrk="1" hangingPunct="1"/>
              <a:t>5</a:t>
            </a:fld>
            <a:endParaRPr lang="en-US" altLang="en-US" sz="120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US" b="1" dirty="0" err="1" smtClean="0">
                <a:latin typeface="+mn-lt"/>
                <a:ea typeface="+mn-ea"/>
                <a:cs typeface="+mn-cs"/>
              </a:rPr>
              <a:t>Scalability</a:t>
            </a:r>
            <a:r>
              <a:rPr lang="en-US" dirty="0" err="1" smtClean="0">
                <a:latin typeface="+mn-lt"/>
                <a:ea typeface="+mn-ea"/>
                <a:cs typeface="+mn-cs"/>
              </a:rPr>
              <a:t>Infrastructure</a:t>
            </a:r>
            <a:r>
              <a:rPr lang="en-US" dirty="0" smtClean="0">
                <a:latin typeface="+mn-lt"/>
                <a:ea typeface="+mn-ea"/>
                <a:cs typeface="+mn-cs"/>
              </a:rPr>
              <a:t> capacity allows for traffic spikes and minimizes delays.</a:t>
            </a:r>
          </a:p>
          <a:p>
            <a:pPr>
              <a:defRPr/>
            </a:pPr>
            <a:r>
              <a:rPr lang="en-US" b="1" dirty="0" err="1" smtClean="0">
                <a:latin typeface="+mn-lt"/>
                <a:ea typeface="+mn-ea"/>
                <a:cs typeface="+mn-cs"/>
              </a:rPr>
              <a:t>Resiliency</a:t>
            </a:r>
            <a:r>
              <a:rPr lang="en-US" dirty="0" err="1" smtClean="0">
                <a:latin typeface="+mn-lt"/>
                <a:ea typeface="+mn-ea"/>
                <a:cs typeface="+mn-cs"/>
              </a:rPr>
              <a:t>Cloud</a:t>
            </a:r>
            <a:r>
              <a:rPr lang="en-US" dirty="0" smtClean="0">
                <a:latin typeface="+mn-lt"/>
                <a:ea typeface="+mn-ea"/>
                <a:cs typeface="+mn-cs"/>
              </a:rPr>
              <a:t> providers have mirrored solutions to minimize downtime in the event of a disaster. This type of resiliency can give businesses the sustainability they need during unanticipated events.</a:t>
            </a:r>
          </a:p>
          <a:p>
            <a:pPr>
              <a:defRPr/>
            </a:pPr>
            <a:r>
              <a:rPr lang="en-US" dirty="0" smtClean="0"/>
              <a:t>Homogeneity: </a:t>
            </a:r>
            <a:r>
              <a:rPr lang="en-US" dirty="0" smtClean="0">
                <a:latin typeface="+mn-lt"/>
                <a:ea typeface="+mn-ea"/>
                <a:cs typeface="+mn-cs"/>
              </a:rPr>
              <a:t>No matter which cloud provider and architecture an organization uses, an open cloud will make it easy for them to work with other groups, even if those other groups choose different providers and architectures.</a:t>
            </a:r>
          </a:p>
          <a:p>
            <a:pPr>
              <a:defRPr/>
            </a:pPr>
            <a:r>
              <a:rPr lang="en-US" i="1" dirty="0" smtClean="0">
                <a:latin typeface="+mn-lt"/>
                <a:ea typeface="+mn-ea"/>
                <a:cs typeface="+mn-cs"/>
              </a:rPr>
              <a:t>On-demand self-service.</a:t>
            </a:r>
            <a:r>
              <a:rPr lang="en-US" dirty="0" smtClean="0">
                <a:latin typeface="+mn-lt"/>
                <a:ea typeface="+mn-ea"/>
                <a:cs typeface="+mn-cs"/>
              </a:rPr>
              <a:t> A consumer can unilaterally provision computing capabilities, such as server time and network storage, as needed automatically without requiring human interaction with each service’s provider. </a:t>
            </a:r>
          </a:p>
          <a:p>
            <a:pPr>
              <a:defRPr/>
            </a:pPr>
            <a:r>
              <a:rPr lang="en-US" i="1" dirty="0" smtClean="0">
                <a:latin typeface="+mn-lt"/>
                <a:ea typeface="+mn-ea"/>
                <a:cs typeface="+mn-cs"/>
              </a:rPr>
              <a:t>Broad network access.</a:t>
            </a:r>
            <a:r>
              <a:rPr lang="en-US" dirty="0" smtClean="0">
                <a:latin typeface="+mn-lt"/>
                <a:ea typeface="+mn-ea"/>
                <a:cs typeface="+mn-cs"/>
              </a:rPr>
              <a:t> Capabilities are available over the network and accessed through standard mechanisms that promote use by heterogeneous thin or thick client platforms (e.g., mobile phones, laptops, and PDAs).</a:t>
            </a:r>
          </a:p>
          <a:p>
            <a:pPr>
              <a:defRPr/>
            </a:pPr>
            <a:r>
              <a:rPr lang="en-US" i="1" dirty="0" smtClean="0">
                <a:latin typeface="+mn-lt"/>
                <a:ea typeface="+mn-ea"/>
                <a:cs typeface="+mn-cs"/>
              </a:rPr>
              <a:t>Resource pooling.</a:t>
            </a:r>
            <a:r>
              <a:rPr lang="en-US" dirty="0" smtClean="0">
                <a:latin typeface="+mn-lt"/>
                <a:ea typeface="+mn-ea"/>
                <a:cs typeface="+mn-cs"/>
              </a:rPr>
              <a:t> Multi-tenant model.. There is a sense of location independence in that the customer generally has no control or knowledge over the exact location of the provided resources but may be able to specify location at a higher level of abstraction (e.g., country, state, or datacenter). Examples of resources include storage, processing, memory, network bandwidth, and virtual machines.</a:t>
            </a:r>
          </a:p>
          <a:p>
            <a:pPr>
              <a:defRPr/>
            </a:pPr>
            <a:r>
              <a:rPr lang="en-US" i="1" dirty="0" smtClean="0">
                <a:latin typeface="+mn-lt"/>
                <a:ea typeface="+mn-ea"/>
                <a:cs typeface="+mn-cs"/>
              </a:rPr>
              <a:t>Rapid elasticity.</a:t>
            </a:r>
            <a:r>
              <a:rPr lang="en-US" dirty="0" smtClean="0">
                <a:latin typeface="+mn-lt"/>
                <a:ea typeface="+mn-ea"/>
                <a:cs typeface="+mn-cs"/>
              </a:rPr>
              <a:t> Capabilities can be rapidly and elastically provisioned, in some cases automatically, to quickly scale out and rapidly released to quickly scale in. To the consumer, the capabilities available for provisioning often appear to be unlimited and can be purchased in any quantity at any time.</a:t>
            </a:r>
          </a:p>
          <a:p>
            <a:pPr>
              <a:defRPr/>
            </a:pPr>
            <a:r>
              <a:rPr lang="en-US" i="1" dirty="0" smtClean="0">
                <a:latin typeface="+mn-lt"/>
                <a:ea typeface="+mn-ea"/>
                <a:cs typeface="+mn-cs"/>
              </a:rPr>
              <a:t>Measured Service.</a:t>
            </a:r>
            <a:r>
              <a:rPr lang="en-US" dirty="0" smtClean="0">
                <a:latin typeface="+mn-lt"/>
                <a:ea typeface="+mn-ea"/>
                <a:cs typeface="+mn-cs"/>
              </a:rPr>
              <a:t> Cloud systems automatically control and optimize resource use by leveraging a metering capability at some level of abstraction appropriate to the type of service (e.g., storage, processing, bandwidth, and active user accounts). </a:t>
            </a:r>
          </a:p>
          <a:p>
            <a:pPr>
              <a:defRPr/>
            </a:pPr>
            <a:endParaRPr lang="en-US" dirty="0"/>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eaLnBrk="1" hangingPunct="1"/>
            <a:fld id="{5EC4E5A1-6706-4716-BD4D-C15BFA90D18E}" type="slidenum">
              <a:rPr lang="en-US" altLang="en-US" sz="1200">
                <a:latin typeface="Times New Roman" panose="02020603050405020304" pitchFamily="18" charset="0"/>
              </a:rPr>
              <a:pPr eaLnBrk="1" hangingPunct="1"/>
              <a:t>6</a:t>
            </a:fld>
            <a:endParaRPr lang="en-US" altLang="en-US" sz="1200">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US" dirty="0" err="1" smtClean="0">
                <a:latin typeface="+mn-lt"/>
                <a:ea typeface="+mn-ea"/>
                <a:cs typeface="+mn-cs"/>
              </a:rPr>
              <a:t>IaaSdelivers</a:t>
            </a:r>
            <a:r>
              <a:rPr lang="en-US" dirty="0" smtClean="0">
                <a:latin typeface="+mn-lt"/>
                <a:ea typeface="+mn-ea"/>
                <a:cs typeface="+mn-cs"/>
              </a:rPr>
              <a:t> computer infrastructure, typically a platform virtualization environment, as a service. Rather than purchasing servers, software, data center space or network equipment, clients instead buy those resources as a fully outsourced service. </a:t>
            </a:r>
          </a:p>
          <a:p>
            <a:pPr>
              <a:defRPr/>
            </a:pPr>
            <a:r>
              <a:rPr lang="en-US" dirty="0" err="1" smtClean="0">
                <a:latin typeface="+mn-lt"/>
                <a:ea typeface="+mn-ea"/>
                <a:cs typeface="+mn-cs"/>
              </a:rPr>
              <a:t>PaaSdeliver</a:t>
            </a:r>
            <a:r>
              <a:rPr lang="en-US" dirty="0" smtClean="0">
                <a:latin typeface="+mn-lt"/>
                <a:ea typeface="+mn-ea"/>
                <a:cs typeface="+mn-cs"/>
              </a:rPr>
              <a:t> a computing platform where the developers can develop their own applications.</a:t>
            </a:r>
          </a:p>
          <a:p>
            <a:pPr>
              <a:defRPr/>
            </a:pPr>
            <a:r>
              <a:rPr lang="en-US" dirty="0" err="1" smtClean="0">
                <a:latin typeface="+mn-lt"/>
                <a:ea typeface="+mn-ea"/>
                <a:cs typeface="+mn-cs"/>
              </a:rPr>
              <a:t>SaaSis</a:t>
            </a:r>
            <a:r>
              <a:rPr lang="en-US" dirty="0" smtClean="0">
                <a:latin typeface="+mn-lt"/>
                <a:ea typeface="+mn-ea"/>
                <a:cs typeface="+mn-cs"/>
              </a:rPr>
              <a:t> a model of software deployment where the software applications are provided to the customers as a service.</a:t>
            </a:r>
          </a:p>
          <a:p>
            <a:pPr>
              <a:defRPr/>
            </a:pPr>
            <a:endParaRPr lang="en-US" dirty="0"/>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eaLnBrk="1" hangingPunct="1"/>
            <a:fld id="{E165247C-A51D-4BE6-A46B-BA39ADF1E28E}" type="slidenum">
              <a:rPr lang="en-US" altLang="en-US" sz="1200">
                <a:latin typeface="Times New Roman" panose="02020603050405020304" pitchFamily="18" charset="0"/>
              </a:rPr>
              <a:pPr eaLnBrk="1" hangingPunct="1"/>
              <a:t>7</a:t>
            </a:fld>
            <a:endParaRPr lang="en-US" altLang="en-US" sz="1200">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1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eaLnBrk="1" hangingPunct="1"/>
            <a:fld id="{0AB48654-1889-43A8-9CD5-BF420D96AC8B}" type="slidenum">
              <a:rPr lang="en-US" altLang="en-US" sz="1200">
                <a:latin typeface="Times New Roman" panose="02020603050405020304" pitchFamily="18" charset="0"/>
              </a:rPr>
              <a:pPr eaLnBrk="1" hangingPunct="1"/>
              <a:t>8</a:t>
            </a:fld>
            <a:endParaRPr lang="en-US" altLang="en-US" sz="1200">
              <a:latin typeface="Times New Roman" panose="02020603050405020304" pitchFamily="18" charset="0"/>
            </a:endParaRPr>
          </a:p>
        </p:txBody>
      </p:sp>
      <p:sp>
        <p:nvSpPr>
          <p:cNvPr id="49155" name="Text Box 1"/>
          <p:cNvSpPr txBox="1">
            <a:spLocks noChangeArrowheads="1"/>
          </p:cNvSpPr>
          <p:nvPr/>
        </p:nvSpPr>
        <p:spPr bwMode="auto">
          <a:xfrm>
            <a:off x="1209675" y="693738"/>
            <a:ext cx="4438650" cy="3429000"/>
          </a:xfrm>
          <a:prstGeom prst="rect">
            <a:avLst/>
          </a:prstGeom>
          <a:solidFill>
            <a:srgbClr val="FFFFFF"/>
          </a:solidFill>
          <a:ln w="9360">
            <a:solidFill>
              <a:srgbClr val="000000"/>
            </a:solidFill>
            <a:miter lim="800000"/>
            <a:headEnd/>
            <a:tailEnd/>
          </a:ln>
        </p:spPr>
        <p:txBody>
          <a:bodyPr wrap="none" lIns="82058" tIns="41029" rIns="82058" bIns="41029" anchor="ct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eaLnBrk="1" hangingPunct="1"/>
            <a:endParaRPr lang="en-US" altLang="en-US"/>
          </a:p>
        </p:txBody>
      </p:sp>
      <p:sp>
        <p:nvSpPr>
          <p:cNvPr id="49156" name="Text Box 2"/>
          <p:cNvSpPr>
            <a:spLocks noChangeArrowheads="1"/>
          </p:cNvSpPr>
          <p:nvPr>
            <p:ph type="body"/>
          </p:nvPr>
        </p:nvSpPr>
        <p:spPr>
          <a:xfrm>
            <a:off x="685800" y="4341813"/>
            <a:ext cx="5475288" cy="41036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4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eaLnBrk="1" hangingPunct="1"/>
            <a:fld id="{60006487-2872-429F-BAA1-40A91F9529EC}" type="slidenum">
              <a:rPr lang="en-US" altLang="en-US" sz="1200">
                <a:latin typeface="Times New Roman" panose="02020603050405020304" pitchFamily="18" charset="0"/>
              </a:rPr>
              <a:pPr eaLnBrk="1" hangingPunct="1"/>
              <a:t>15</a:t>
            </a:fld>
            <a:endParaRPr lang="en-US" altLang="en-US" sz="1200">
              <a:latin typeface="Times New Roman" panose="02020603050405020304" pitchFamily="18" charset="0"/>
            </a:endParaRPr>
          </a:p>
        </p:txBody>
      </p:sp>
      <p:sp>
        <p:nvSpPr>
          <p:cNvPr id="52227" name="Text Box 1"/>
          <p:cNvSpPr txBox="1">
            <a:spLocks noChangeArrowheads="1"/>
          </p:cNvSpPr>
          <p:nvPr/>
        </p:nvSpPr>
        <p:spPr bwMode="auto">
          <a:xfrm>
            <a:off x="1209675" y="693738"/>
            <a:ext cx="4438650" cy="3429000"/>
          </a:xfrm>
          <a:prstGeom prst="rect">
            <a:avLst/>
          </a:prstGeom>
          <a:solidFill>
            <a:srgbClr val="FFFFFF"/>
          </a:solidFill>
          <a:ln w="9360">
            <a:solidFill>
              <a:srgbClr val="000000"/>
            </a:solidFill>
            <a:miter lim="800000"/>
            <a:headEnd/>
            <a:tailEnd/>
          </a:ln>
        </p:spPr>
        <p:txBody>
          <a:bodyPr wrap="none" lIns="82058" tIns="41029" rIns="82058" bIns="41029" anchor="ct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eaLnBrk="1" hangingPunct="1"/>
            <a:endParaRPr lang="en-US" altLang="en-US"/>
          </a:p>
        </p:txBody>
      </p:sp>
      <p:sp>
        <p:nvSpPr>
          <p:cNvPr id="52228" name="Text Box 2"/>
          <p:cNvSpPr>
            <a:spLocks noChangeArrowheads="1"/>
          </p:cNvSpPr>
          <p:nvPr>
            <p:ph type="body"/>
          </p:nvPr>
        </p:nvSpPr>
        <p:spPr>
          <a:xfrm>
            <a:off x="685800" y="4341813"/>
            <a:ext cx="5438775" cy="4065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anose="02020603050405020304" pitchFamily="18" charset="0"/>
                <a:ea typeface="ＭＳ Ｐゴシック" panose="020B0600070205080204" pitchFamily="34" charset="-128"/>
              </a:rPr>
              <a:t>Freedom of Information == FOI</a:t>
            </a:r>
            <a:endParaRPr lang="en-GB" altLang="en-US" smtClean="0">
              <a:latin typeface="Times New Roman" panose="02020603050405020304" pitchFamily="18" charset="0"/>
              <a:ea typeface="ＭＳ Ｐゴシック" panose="020B0600070205080204" pitchFamily="34" charset="-128"/>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eaLnBrk="1" hangingPunct="1"/>
            <a:fld id="{FD5CFBFA-3BB6-43CC-9251-F7D290F057B7}" type="slidenum">
              <a:rPr lang="en-GB" altLang="en-US" sz="1200">
                <a:latin typeface="Times New Roman" panose="02020603050405020304" pitchFamily="18" charset="0"/>
              </a:rPr>
              <a:pPr eaLnBrk="1" hangingPunct="1"/>
              <a:t>18</a:t>
            </a:fld>
            <a:endParaRPr lang="en-GB" altLang="en-US" sz="120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4724400" y="2133600"/>
            <a:ext cx="4419600" cy="4724400"/>
          </a:xfrm>
          <a:prstGeom prst="rect">
            <a:avLst/>
          </a:prstGeom>
          <a:solidFill>
            <a:srgbClr val="002E6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a:defRPr/>
            </a:pPr>
            <a:endParaRPr lang="en-US"/>
          </a:p>
        </p:txBody>
      </p:sp>
      <p:sp>
        <p:nvSpPr>
          <p:cNvPr id="5" name="Rectangle 4"/>
          <p:cNvSpPr/>
          <p:nvPr/>
        </p:nvSpPr>
        <p:spPr>
          <a:xfrm>
            <a:off x="0" y="2133600"/>
            <a:ext cx="4724400" cy="4724400"/>
          </a:xfrm>
          <a:prstGeom prst="rect">
            <a:avLst/>
          </a:prstGeom>
          <a:blipFill dpi="0" rotWithShape="1">
            <a:blip r:embed="rId2"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a:defRPr/>
            </a:pPr>
            <a:endParaRPr lang="en-US"/>
          </a:p>
        </p:txBody>
      </p:sp>
      <p:sp>
        <p:nvSpPr>
          <p:cNvPr id="6" name="Rectangle 5"/>
          <p:cNvSpPr/>
          <p:nvPr/>
        </p:nvSpPr>
        <p:spPr>
          <a:xfrm>
            <a:off x="0" y="0"/>
            <a:ext cx="9144000" cy="21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a:defRPr/>
            </a:pPr>
            <a:endParaRPr lang="en-US"/>
          </a:p>
        </p:txBody>
      </p:sp>
      <p:sp>
        <p:nvSpPr>
          <p:cNvPr id="7" name="Rectangle 6"/>
          <p:cNvSpPr/>
          <p:nvPr/>
        </p:nvSpPr>
        <p:spPr>
          <a:xfrm>
            <a:off x="0" y="0"/>
            <a:ext cx="9144000" cy="838200"/>
          </a:xfrm>
          <a:prstGeom prst="rect">
            <a:avLst/>
          </a:prstGeom>
          <a:solidFill>
            <a:srgbClr val="002E6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a:defRPr/>
            </a:pPr>
            <a:endParaRPr lang="en-US"/>
          </a:p>
        </p:txBody>
      </p:sp>
      <p:sp>
        <p:nvSpPr>
          <p:cNvPr id="8" name="Rectangle 7"/>
          <p:cNvSpPr/>
          <p:nvPr/>
        </p:nvSpPr>
        <p:spPr>
          <a:xfrm>
            <a:off x="228600" y="2743200"/>
            <a:ext cx="4343400" cy="3810000"/>
          </a:xfrm>
          <a:prstGeom prst="rect">
            <a:avLst/>
          </a:prstGeom>
          <a:solidFill>
            <a:srgbClr val="002E62">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a:defRPr/>
            </a:pPr>
            <a:endParaRPr lang="en-US"/>
          </a:p>
        </p:txBody>
      </p:sp>
      <p:sp>
        <p:nvSpPr>
          <p:cNvPr id="2" name="Title 1"/>
          <p:cNvSpPr>
            <a:spLocks noGrp="1"/>
          </p:cNvSpPr>
          <p:nvPr>
            <p:ph type="ctrTitle"/>
          </p:nvPr>
        </p:nvSpPr>
        <p:spPr>
          <a:xfrm>
            <a:off x="304800" y="685801"/>
            <a:ext cx="8610600" cy="1470025"/>
          </a:xfrm>
        </p:spPr>
        <p:txBody>
          <a:bodyPr/>
          <a:lstStyle>
            <a:lvl1pPr>
              <a:defRPr>
                <a:solidFill>
                  <a:srgbClr val="002E6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343400" y="3276601"/>
            <a:ext cx="4724400" cy="2590800"/>
          </a:xfrm>
        </p:spPr>
        <p:txBody>
          <a:bodyPr>
            <a:normAutofit/>
          </a:bodyPr>
          <a:lstStyle>
            <a:lvl1pPr marL="0" indent="0" algn="ctr">
              <a:buNone/>
              <a:defRPr sz="2800">
                <a:solidFill>
                  <a:schemeClr val="bg1"/>
                </a:solidFill>
              </a:defRPr>
            </a:lvl1pPr>
            <a:lvl2pPr marL="457177" indent="0" algn="ctr">
              <a:buNone/>
              <a:defRPr>
                <a:solidFill>
                  <a:schemeClr val="tx1">
                    <a:tint val="75000"/>
                  </a:schemeClr>
                </a:solidFill>
              </a:defRPr>
            </a:lvl2pPr>
            <a:lvl3pPr marL="914353" indent="0" algn="ctr">
              <a:buNone/>
              <a:defRPr>
                <a:solidFill>
                  <a:schemeClr val="tx1">
                    <a:tint val="75000"/>
                  </a:schemeClr>
                </a:solidFill>
              </a:defRPr>
            </a:lvl3pPr>
            <a:lvl4pPr marL="1371530" indent="0" algn="ctr">
              <a:buNone/>
              <a:defRPr>
                <a:solidFill>
                  <a:schemeClr val="tx1">
                    <a:tint val="75000"/>
                  </a:schemeClr>
                </a:solidFill>
              </a:defRPr>
            </a:lvl4pPr>
            <a:lvl5pPr marL="1828706" indent="0" algn="ctr">
              <a:buNone/>
              <a:defRPr>
                <a:solidFill>
                  <a:schemeClr val="tx1">
                    <a:tint val="75000"/>
                  </a:schemeClr>
                </a:solidFill>
              </a:defRPr>
            </a:lvl5pPr>
            <a:lvl6pPr marL="2285883" indent="0" algn="ctr">
              <a:buNone/>
              <a:defRPr>
                <a:solidFill>
                  <a:schemeClr val="tx1">
                    <a:tint val="75000"/>
                  </a:schemeClr>
                </a:solidFill>
              </a:defRPr>
            </a:lvl6pPr>
            <a:lvl7pPr marL="2743060" indent="0" algn="ctr">
              <a:buNone/>
              <a:defRPr>
                <a:solidFill>
                  <a:schemeClr val="tx1">
                    <a:tint val="75000"/>
                  </a:schemeClr>
                </a:solidFill>
              </a:defRPr>
            </a:lvl7pPr>
            <a:lvl8pPr marL="3200236" indent="0" algn="ctr">
              <a:buNone/>
              <a:defRPr>
                <a:solidFill>
                  <a:schemeClr val="tx1">
                    <a:tint val="75000"/>
                  </a:schemeClr>
                </a:solidFill>
              </a:defRPr>
            </a:lvl8pPr>
            <a:lvl9pPr marL="365741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805923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3"/>
          <p:cNvSpPr/>
          <p:nvPr/>
        </p:nvSpPr>
        <p:spPr>
          <a:xfrm>
            <a:off x="0" y="6400800"/>
            <a:ext cx="9144000" cy="304800"/>
          </a:xfrm>
          <a:prstGeom prst="rect">
            <a:avLst/>
          </a:prstGeom>
          <a:solidFill>
            <a:srgbClr val="002E6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a:defRPr/>
            </a:pPr>
            <a:endParaRPr lang="en-US">
              <a:solidFill>
                <a:schemeClr val="bg1"/>
              </a:solidFill>
            </a:endParaRPr>
          </a:p>
        </p:txBody>
      </p:sp>
      <p:sp>
        <p:nvSpPr>
          <p:cNvPr id="5" name="Rectangle 4"/>
          <p:cNvSpPr/>
          <p:nvPr/>
        </p:nvSpPr>
        <p:spPr>
          <a:xfrm>
            <a:off x="0" y="334963"/>
            <a:ext cx="9144000" cy="609600"/>
          </a:xfrm>
          <a:prstGeom prst="rect">
            <a:avLst/>
          </a:prstGeom>
          <a:solidFill>
            <a:srgbClr val="002E6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a:defRPr/>
            </a:pPr>
            <a:endParaRPr lang="en-US"/>
          </a:p>
        </p:txBody>
      </p:sp>
      <p:pic>
        <p:nvPicPr>
          <p:cNvPr id="6" name="Picture 8" descr="Nevada_N_RGB.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82563"/>
            <a:ext cx="914400" cy="914400"/>
          </a:xfrm>
          <a:prstGeom prst="rect">
            <a:avLst/>
          </a:prstGeom>
          <a:noFill/>
          <a:ln w="1587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7" name="Rectangle 6"/>
          <p:cNvSpPr/>
          <p:nvPr/>
        </p:nvSpPr>
        <p:spPr>
          <a:xfrm>
            <a:off x="0" y="6705600"/>
            <a:ext cx="9144000" cy="152400"/>
          </a:xfrm>
          <a:prstGeom prst="rect">
            <a:avLst/>
          </a:prstGeom>
          <a:solidFill>
            <a:srgbClr val="C0C0C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a:defRPr/>
            </a:pPr>
            <a:endParaRPr lang="en-US" dirty="0">
              <a:solidFill>
                <a:schemeClr val="bg1"/>
              </a:solidFill>
            </a:endParaRPr>
          </a:p>
        </p:txBody>
      </p:sp>
      <p:sp>
        <p:nvSpPr>
          <p:cNvPr id="2" name="Title 1"/>
          <p:cNvSpPr>
            <a:spLocks noGrp="1"/>
          </p:cNvSpPr>
          <p:nvPr>
            <p:ph type="title"/>
          </p:nvPr>
        </p:nvSpPr>
        <p:spPr>
          <a:xfrm>
            <a:off x="1752601" y="76200"/>
            <a:ext cx="7239000" cy="1143000"/>
          </a:xfrm>
        </p:spPr>
        <p:txBody>
          <a:bodyPr/>
          <a:lstStyle>
            <a:lvl1pPr algn="l">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95401"/>
            <a:ext cx="8229600" cy="4830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a:spLocks noGrp="1"/>
          </p:cNvSpPr>
          <p:nvPr>
            <p:ph type="sldNum" sz="quarter" idx="10"/>
          </p:nvPr>
        </p:nvSpPr>
        <p:spPr/>
        <p:txBody>
          <a:bodyPr/>
          <a:lstStyle>
            <a:lvl1pPr algn="r" eaLnBrk="0" hangingPunct="0">
              <a:defRPr>
                <a:solidFill>
                  <a:schemeClr val="bg1"/>
                </a:solidFill>
              </a:defRPr>
            </a:lvl1pPr>
          </a:lstStyle>
          <a:p>
            <a:fld id="{C2FF4560-7C5C-40BA-9BB2-568BAD503FCF}" type="slidenum">
              <a:rPr lang="en-GB" altLang="en-US"/>
              <a:pPr/>
              <a:t>‹#›</a:t>
            </a:fld>
            <a:endParaRPr lang="en-GB" altLang="en-US"/>
          </a:p>
        </p:txBody>
      </p:sp>
    </p:spTree>
    <p:extLst>
      <p:ext uri="{BB962C8B-B14F-4D97-AF65-F5344CB8AC3E}">
        <p14:creationId xmlns:p14="http://schemas.microsoft.com/office/powerpoint/2010/main" val="425360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9144000" cy="1981200"/>
          </a:xfrm>
          <a:prstGeom prst="rect">
            <a:avLst/>
          </a:prstGeom>
          <a:solidFill>
            <a:srgbClr val="002E6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a:defRPr/>
            </a:pPr>
            <a:endParaRPr lang="en-US"/>
          </a:p>
        </p:txBody>
      </p:sp>
      <p:sp>
        <p:nvSpPr>
          <p:cNvPr id="5" name="Rectangle 4"/>
          <p:cNvSpPr/>
          <p:nvPr/>
        </p:nvSpPr>
        <p:spPr>
          <a:xfrm>
            <a:off x="0" y="1981200"/>
            <a:ext cx="9144000" cy="1295400"/>
          </a:xfrm>
          <a:prstGeom prst="rect">
            <a:avLst/>
          </a:prstGeom>
          <a:solidFill>
            <a:srgbClr val="C0C0C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a:defRPr/>
            </a:pPr>
            <a:endParaRPr lang="en-US"/>
          </a:p>
        </p:txBody>
      </p:sp>
      <p:sp>
        <p:nvSpPr>
          <p:cNvPr id="6" name="Rectangle 5"/>
          <p:cNvSpPr/>
          <p:nvPr/>
        </p:nvSpPr>
        <p:spPr>
          <a:xfrm>
            <a:off x="0" y="3276600"/>
            <a:ext cx="9144000" cy="3581400"/>
          </a:xfrm>
          <a:prstGeom prst="rect">
            <a:avLst/>
          </a:prstGeom>
          <a:solidFill>
            <a:srgbClr val="002E6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a:defRPr/>
            </a:pPr>
            <a:endParaRPr lang="en-US"/>
          </a:p>
        </p:txBody>
      </p:sp>
      <p:sp>
        <p:nvSpPr>
          <p:cNvPr id="2" name="Title 1"/>
          <p:cNvSpPr>
            <a:spLocks noGrp="1"/>
          </p:cNvSpPr>
          <p:nvPr>
            <p:ph type="title"/>
          </p:nvPr>
        </p:nvSpPr>
        <p:spPr>
          <a:xfrm>
            <a:off x="722313" y="2338388"/>
            <a:ext cx="7772400" cy="1362075"/>
          </a:xfrm>
        </p:spPr>
        <p:txBody>
          <a:bodyPr anchor="t"/>
          <a:lstStyle>
            <a:lvl1pPr algn="l">
              <a:defRPr sz="4000" b="1" cap="none">
                <a:solidFill>
                  <a:srgbClr val="002E6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838201"/>
            <a:ext cx="7772400" cy="1500187"/>
          </a:xfrm>
        </p:spPr>
        <p:txBody>
          <a:bodyPr anchor="b"/>
          <a:lstStyle>
            <a:lvl1pPr marL="0" indent="0">
              <a:buNone/>
              <a:defRPr sz="2000">
                <a:solidFill>
                  <a:schemeClr val="tx2">
                    <a:lumMod val="75000"/>
                  </a:schemeClr>
                </a:solidFill>
              </a:defRPr>
            </a:lvl1pPr>
            <a:lvl2pPr marL="457177" indent="0">
              <a:buNone/>
              <a:defRPr sz="1800">
                <a:solidFill>
                  <a:schemeClr val="tx1">
                    <a:tint val="75000"/>
                  </a:schemeClr>
                </a:solidFill>
              </a:defRPr>
            </a:lvl2pPr>
            <a:lvl3pPr marL="914353" indent="0">
              <a:buNone/>
              <a:defRPr sz="1600">
                <a:solidFill>
                  <a:schemeClr val="tx1">
                    <a:tint val="75000"/>
                  </a:schemeClr>
                </a:solidFill>
              </a:defRPr>
            </a:lvl3pPr>
            <a:lvl4pPr marL="1371530" indent="0">
              <a:buNone/>
              <a:defRPr sz="1400">
                <a:solidFill>
                  <a:schemeClr val="tx1">
                    <a:tint val="75000"/>
                  </a:schemeClr>
                </a:solidFill>
              </a:defRPr>
            </a:lvl4pPr>
            <a:lvl5pPr marL="1828706" indent="0">
              <a:buNone/>
              <a:defRPr sz="1400">
                <a:solidFill>
                  <a:schemeClr val="tx1">
                    <a:tint val="75000"/>
                  </a:schemeClr>
                </a:solidFill>
              </a:defRPr>
            </a:lvl5pPr>
            <a:lvl6pPr marL="2285883" indent="0">
              <a:buNone/>
              <a:defRPr sz="1400">
                <a:solidFill>
                  <a:schemeClr val="tx1">
                    <a:tint val="75000"/>
                  </a:schemeClr>
                </a:solidFill>
              </a:defRPr>
            </a:lvl6pPr>
            <a:lvl7pPr marL="2743060" indent="0">
              <a:buNone/>
              <a:defRPr sz="1400">
                <a:solidFill>
                  <a:schemeClr val="tx1">
                    <a:tint val="75000"/>
                  </a:schemeClr>
                </a:solidFill>
              </a:defRPr>
            </a:lvl7pPr>
            <a:lvl8pPr marL="3200236" indent="0">
              <a:buNone/>
              <a:defRPr sz="1400">
                <a:solidFill>
                  <a:schemeClr val="tx1">
                    <a:tint val="75000"/>
                  </a:schemeClr>
                </a:solidFill>
              </a:defRPr>
            </a:lvl8pPr>
            <a:lvl9pPr marL="3657413"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8735044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5" tIns="45718" rIns="91435" bIns="45718"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5" tIns="45718" rIns="91435" bIns="4571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6553200" y="6340475"/>
            <a:ext cx="2133600" cy="365125"/>
          </a:xfrm>
          <a:prstGeom prst="rect">
            <a:avLst/>
          </a:prstGeom>
        </p:spPr>
        <p:txBody>
          <a:bodyPr vert="horz" wrap="square" lIns="91435" tIns="45718" rIns="91435" bIns="45718" numCol="1" anchor="ctr" anchorCtr="0" compatLnSpc="1">
            <a:prstTxWarp prst="textNoShape">
              <a:avLst/>
            </a:prstTxWarp>
          </a:bodyPr>
          <a:lstStyle>
            <a:lvl1pPr algn="ctr">
              <a:defRPr sz="1200">
                <a:solidFill>
                  <a:srgbClr val="898989"/>
                </a:solidFill>
              </a:defRPr>
            </a:lvl1pPr>
          </a:lstStyle>
          <a:p>
            <a:fld id="{E7DE112B-E969-4434-ABBB-996C32E398CB}"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4053" r:id="rId1"/>
    <p:sldLayoutId id="2147484054" r:id="rId2"/>
    <p:sldLayoutId id="2147484055" r:id="rId3"/>
  </p:sldLayoutIdLst>
  <p:timing>
    <p:tnLst>
      <p:par>
        <p:cTn id="1" dur="indefinite" restart="never" nodeType="tmRoot"/>
      </p:par>
    </p:tnLst>
  </p:timing>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177" algn="ctr" rtl="0" eaLnBrk="1" fontAlgn="base" hangingPunct="1">
        <a:spcBef>
          <a:spcPct val="0"/>
        </a:spcBef>
        <a:spcAft>
          <a:spcPct val="0"/>
        </a:spcAft>
        <a:defRPr sz="4400">
          <a:solidFill>
            <a:schemeClr val="tx1"/>
          </a:solidFill>
          <a:latin typeface="Calibri" pitchFamily="34" charset="0"/>
        </a:defRPr>
      </a:lvl6pPr>
      <a:lvl7pPr marL="914353" algn="ctr" rtl="0" eaLnBrk="1" fontAlgn="base" hangingPunct="1">
        <a:spcBef>
          <a:spcPct val="0"/>
        </a:spcBef>
        <a:spcAft>
          <a:spcPct val="0"/>
        </a:spcAft>
        <a:defRPr sz="4400">
          <a:solidFill>
            <a:schemeClr val="tx1"/>
          </a:solidFill>
          <a:latin typeface="Calibri" pitchFamily="34" charset="0"/>
        </a:defRPr>
      </a:lvl7pPr>
      <a:lvl8pPr marL="1371530" algn="ctr" rtl="0" eaLnBrk="1" fontAlgn="base" hangingPunct="1">
        <a:spcBef>
          <a:spcPct val="0"/>
        </a:spcBef>
        <a:spcAft>
          <a:spcPct val="0"/>
        </a:spcAft>
        <a:defRPr sz="4400">
          <a:solidFill>
            <a:schemeClr val="tx1"/>
          </a:solidFill>
          <a:latin typeface="Calibri" pitchFamily="34" charset="0"/>
        </a:defRPr>
      </a:lvl8pPr>
      <a:lvl9pPr marL="1828706" algn="ctr" rtl="0" eaLnBrk="1" fontAlgn="base" hangingPunct="1">
        <a:spcBef>
          <a:spcPct val="0"/>
        </a:spcBef>
        <a:spcAft>
          <a:spcPct val="0"/>
        </a:spcAft>
        <a:defRPr sz="4400">
          <a:solidFill>
            <a:schemeClr val="tx1"/>
          </a:solidFill>
          <a:latin typeface="Calibri" pitchFamily="34" charset="0"/>
        </a:defRPr>
      </a:lvl9pPr>
    </p:titleStyle>
    <p:bodyStyle>
      <a:lvl1pPr marL="341313" indent="-341313"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471" indent="-228588" algn="l" defTabSz="91435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48" indent="-228588" algn="l" defTabSz="91435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25" indent="-228588" algn="l" defTabSz="91435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01" indent="-228588" algn="l" defTabSz="91435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53" rtl="0" eaLnBrk="1" latinLnBrk="0" hangingPunct="1">
        <a:defRPr sz="1800" kern="1200">
          <a:solidFill>
            <a:schemeClr val="tx1"/>
          </a:solidFill>
          <a:latin typeface="+mn-lt"/>
          <a:ea typeface="+mn-ea"/>
          <a:cs typeface="+mn-cs"/>
        </a:defRPr>
      </a:lvl1pPr>
      <a:lvl2pPr marL="457177" algn="l" defTabSz="914353" rtl="0" eaLnBrk="1" latinLnBrk="0" hangingPunct="1">
        <a:defRPr sz="1800" kern="1200">
          <a:solidFill>
            <a:schemeClr val="tx1"/>
          </a:solidFill>
          <a:latin typeface="+mn-lt"/>
          <a:ea typeface="+mn-ea"/>
          <a:cs typeface="+mn-cs"/>
        </a:defRPr>
      </a:lvl2pPr>
      <a:lvl3pPr marL="914353" algn="l" defTabSz="914353" rtl="0" eaLnBrk="1" latinLnBrk="0" hangingPunct="1">
        <a:defRPr sz="1800" kern="1200">
          <a:solidFill>
            <a:schemeClr val="tx1"/>
          </a:solidFill>
          <a:latin typeface="+mn-lt"/>
          <a:ea typeface="+mn-ea"/>
          <a:cs typeface="+mn-cs"/>
        </a:defRPr>
      </a:lvl3pPr>
      <a:lvl4pPr marL="1371530" algn="l" defTabSz="914353" rtl="0" eaLnBrk="1" latinLnBrk="0" hangingPunct="1">
        <a:defRPr sz="1800" kern="1200">
          <a:solidFill>
            <a:schemeClr val="tx1"/>
          </a:solidFill>
          <a:latin typeface="+mn-lt"/>
          <a:ea typeface="+mn-ea"/>
          <a:cs typeface="+mn-cs"/>
        </a:defRPr>
      </a:lvl4pPr>
      <a:lvl5pPr marL="1828706" algn="l" defTabSz="914353" rtl="0" eaLnBrk="1" latinLnBrk="0" hangingPunct="1">
        <a:defRPr sz="1800" kern="1200">
          <a:solidFill>
            <a:schemeClr val="tx1"/>
          </a:solidFill>
          <a:latin typeface="+mn-lt"/>
          <a:ea typeface="+mn-ea"/>
          <a:cs typeface="+mn-cs"/>
        </a:defRPr>
      </a:lvl5pPr>
      <a:lvl6pPr marL="2285883" algn="l" defTabSz="914353" rtl="0" eaLnBrk="1" latinLnBrk="0" hangingPunct="1">
        <a:defRPr sz="1800" kern="1200">
          <a:solidFill>
            <a:schemeClr val="tx1"/>
          </a:solidFill>
          <a:latin typeface="+mn-lt"/>
          <a:ea typeface="+mn-ea"/>
          <a:cs typeface="+mn-cs"/>
        </a:defRPr>
      </a:lvl6pPr>
      <a:lvl7pPr marL="2743060" algn="l" defTabSz="914353" rtl="0" eaLnBrk="1" latinLnBrk="0" hangingPunct="1">
        <a:defRPr sz="1800" kern="1200">
          <a:solidFill>
            <a:schemeClr val="tx1"/>
          </a:solidFill>
          <a:latin typeface="+mn-lt"/>
          <a:ea typeface="+mn-ea"/>
          <a:cs typeface="+mn-cs"/>
        </a:defRPr>
      </a:lvl7pPr>
      <a:lvl8pPr marL="3200236" algn="l" defTabSz="914353" rtl="0" eaLnBrk="1" latinLnBrk="0" hangingPunct="1">
        <a:defRPr sz="1800" kern="1200">
          <a:solidFill>
            <a:schemeClr val="tx1"/>
          </a:solidFill>
          <a:latin typeface="+mn-lt"/>
          <a:ea typeface="+mn-ea"/>
          <a:cs typeface="+mn-cs"/>
        </a:defRPr>
      </a:lvl8pPr>
      <a:lvl9pPr marL="3657413" algn="l" defTabSz="91435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www.rackspace.com/index.php" TargetMode="External"/><Relationship Id="rId3" Type="http://schemas.openxmlformats.org/officeDocument/2006/relationships/image" Target="../media/image7.pn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aws.amazon.com/" TargetMode="External"/><Relationship Id="rId11" Type="http://schemas.openxmlformats.org/officeDocument/2006/relationships/image" Target="../media/image13.png"/><Relationship Id="rId5" Type="http://schemas.openxmlformats.org/officeDocument/2006/relationships/image" Target="../media/image9.png"/><Relationship Id="rId10" Type="http://schemas.openxmlformats.org/officeDocument/2006/relationships/image" Target="../media/image12.png"/><Relationship Id="rId4" Type="http://schemas.openxmlformats.org/officeDocument/2006/relationships/image" Target="../media/image8.png"/><Relationship Id="rId9"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304800" y="685800"/>
            <a:ext cx="8610600" cy="1470025"/>
          </a:xfrm>
        </p:spPr>
        <p:txBody>
          <a:bodyPr/>
          <a:lstStyle/>
          <a:p>
            <a:r>
              <a:rPr lang="en-US" altLang="en-US" dirty="0" smtClean="0">
                <a:ea typeface="ＭＳ Ｐゴシック" panose="020B0600070205080204" pitchFamily="34" charset="-128"/>
              </a:rPr>
              <a:t>Cloud </a:t>
            </a:r>
            <a:r>
              <a:rPr lang="en-US" altLang="en-US" dirty="0" smtClean="0">
                <a:ea typeface="ＭＳ Ｐゴシック" panose="020B0600070205080204" pitchFamily="34" charset="-128"/>
              </a:rPr>
              <a:t>Computing</a:t>
            </a:r>
            <a:endParaRPr lang="en-US" altLang="en-US" dirty="0" smtClean="0"/>
          </a:p>
        </p:txBody>
      </p:sp>
      <p:sp>
        <p:nvSpPr>
          <p:cNvPr id="5123" name="TextBox 1"/>
          <p:cNvSpPr txBox="1">
            <a:spLocks noChangeArrowheads="1"/>
          </p:cNvSpPr>
          <p:nvPr/>
        </p:nvSpPr>
        <p:spPr bwMode="auto">
          <a:xfrm>
            <a:off x="990600" y="6407150"/>
            <a:ext cx="37099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eaLnBrk="1" hangingPunct="1"/>
            <a:r>
              <a:rPr lang="en-US" altLang="en-US">
                <a:solidFill>
                  <a:srgbClr val="F4F4F4"/>
                </a:solidFill>
                <a:latin typeface="Arial" panose="020B0604020202020204" pitchFamily="34" charset="0"/>
              </a:rPr>
              <a:t>Modified from Mark Baker</a:t>
            </a:r>
            <a:endParaRPr lang="en-GB" altLang="en-US">
              <a:solidFill>
                <a:srgbClr val="F4F4F4"/>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itle 1"/>
          <p:cNvSpPr>
            <a:spLocks noGrp="1"/>
          </p:cNvSpPr>
          <p:nvPr>
            <p:ph type="title"/>
          </p:nvPr>
        </p:nvSpPr>
        <p:spPr>
          <a:xfrm>
            <a:off x="1752600" y="76200"/>
            <a:ext cx="7239000" cy="1143000"/>
          </a:xfrm>
        </p:spPr>
        <p:txBody>
          <a:bodyPr/>
          <a:lstStyle/>
          <a:p>
            <a:r>
              <a:rPr lang="en-US" altLang="en-US" smtClean="0"/>
              <a:t>Basic Cloud Characteristics</a:t>
            </a:r>
            <a:endParaRPr lang="en-GB" altLang="en-US" smtClean="0"/>
          </a:p>
        </p:txBody>
      </p:sp>
      <p:sp>
        <p:nvSpPr>
          <p:cNvPr id="17411" name="Content Placeholder 2"/>
          <p:cNvSpPr>
            <a:spLocks noGrp="1"/>
          </p:cNvSpPr>
          <p:nvPr>
            <p:ph idx="1"/>
          </p:nvPr>
        </p:nvSpPr>
        <p:spPr>
          <a:xfrm>
            <a:off x="457200" y="1295400"/>
            <a:ext cx="8229600" cy="4830763"/>
          </a:xfrm>
        </p:spPr>
        <p:txBody>
          <a:bodyPr/>
          <a:lstStyle/>
          <a:p>
            <a:r>
              <a:rPr lang="en-US" altLang="en-US" smtClean="0"/>
              <a:t>Cloud are transparent to users and applications, they can be built in multiple ways </a:t>
            </a:r>
          </a:p>
          <a:p>
            <a:pPr lvl="1"/>
            <a:r>
              <a:rPr lang="en-US" altLang="en-US" smtClean="0"/>
              <a:t>branded products, proprietary open source, hardware or software, or just off-the-shelf PCs.</a:t>
            </a:r>
          </a:p>
          <a:p>
            <a:r>
              <a:rPr lang="en-US" altLang="en-US" smtClean="0"/>
              <a:t>In general, they are built on clusters of PC servers and off-the-shelf components plus Open Source software combined with in-house applications and/or system software.</a:t>
            </a:r>
            <a:endParaRPr lang="en-GB" altLang="en-US" smtClean="0"/>
          </a:p>
        </p:txBody>
      </p:sp>
      <p:sp>
        <p:nvSpPr>
          <p:cNvPr id="17412"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5D71966E-491B-45E0-A98A-3ADA5FA8A13D}" type="slidenum">
              <a:rPr lang="en-GB" altLang="en-US" sz="1200">
                <a:solidFill>
                  <a:schemeClr val="bg1"/>
                </a:solidFill>
              </a:rPr>
              <a:pPr/>
              <a:t>10</a:t>
            </a:fld>
            <a:endParaRPr lang="en-GB" altLang="en-US" sz="120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a:xfrm>
            <a:off x="1752600" y="76200"/>
            <a:ext cx="7239000" cy="1143000"/>
          </a:xfrm>
        </p:spPr>
        <p:txBody>
          <a:bodyPr/>
          <a:lstStyle/>
          <a:p>
            <a:r>
              <a:rPr lang="en-GB" altLang="en-US" smtClean="0"/>
              <a:t>Software as a Service (SaaS)</a:t>
            </a:r>
          </a:p>
        </p:txBody>
      </p:sp>
      <p:sp>
        <p:nvSpPr>
          <p:cNvPr id="18435" name="Content Placeholder 2"/>
          <p:cNvSpPr>
            <a:spLocks noGrp="1"/>
          </p:cNvSpPr>
          <p:nvPr>
            <p:ph idx="1"/>
          </p:nvPr>
        </p:nvSpPr>
        <p:spPr>
          <a:xfrm>
            <a:off x="457200" y="1295400"/>
            <a:ext cx="8229600" cy="4830763"/>
          </a:xfrm>
        </p:spPr>
        <p:txBody>
          <a:bodyPr/>
          <a:lstStyle/>
          <a:p>
            <a:r>
              <a:rPr lang="en-GB" altLang="en-US" sz="2800" smtClean="0"/>
              <a:t>SaaS is a model of software deployment where an application is hosted as a service provided to customers across the Internet. </a:t>
            </a:r>
          </a:p>
          <a:p>
            <a:r>
              <a:rPr lang="en-GB" altLang="en-US" sz="2800" smtClean="0"/>
              <a:t>Saas alleviates the burden of software maintenance/support</a:t>
            </a:r>
          </a:p>
          <a:p>
            <a:pPr lvl="1"/>
            <a:r>
              <a:rPr lang="en-GB" altLang="en-US" sz="2400" smtClean="0"/>
              <a:t>but users relinquish control over software versions and requirements.</a:t>
            </a:r>
          </a:p>
          <a:p>
            <a:r>
              <a:rPr lang="en-GB" altLang="en-US" sz="2800" smtClean="0"/>
              <a:t>Terms that are used in this sphere include </a:t>
            </a:r>
          </a:p>
          <a:p>
            <a:pPr lvl="1"/>
            <a:r>
              <a:rPr lang="en-GB" altLang="en-US" sz="2400" b="1" smtClean="0"/>
              <a:t>Platform as a Servic</a:t>
            </a:r>
            <a:r>
              <a:rPr lang="en-GB" altLang="en-US" sz="2400" smtClean="0"/>
              <a:t>e (PaaS) and </a:t>
            </a:r>
          </a:p>
          <a:p>
            <a:pPr lvl="1"/>
            <a:r>
              <a:rPr lang="en-GB" altLang="en-US" sz="2400" b="1" smtClean="0"/>
              <a:t>Infrastructure as a Service </a:t>
            </a:r>
            <a:r>
              <a:rPr lang="en-GB" altLang="en-US" sz="2400" smtClean="0"/>
              <a:t>(IaaS)</a:t>
            </a:r>
          </a:p>
          <a:p>
            <a:endParaRPr lang="en-GB" altLang="en-US" sz="2800" smtClean="0"/>
          </a:p>
        </p:txBody>
      </p:sp>
      <p:sp>
        <p:nvSpPr>
          <p:cNvPr id="18436"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6FA641F9-51C1-4E25-BF9C-EAD4649CBA94}" type="slidenum">
              <a:rPr lang="en-GB" altLang="en-US" sz="1200">
                <a:solidFill>
                  <a:schemeClr val="bg1"/>
                </a:solidFill>
              </a:rPr>
              <a:pPr/>
              <a:t>11</a:t>
            </a:fld>
            <a:endParaRPr lang="en-GB" altLang="en-US" sz="120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itle 1"/>
          <p:cNvSpPr>
            <a:spLocks noGrp="1"/>
          </p:cNvSpPr>
          <p:nvPr>
            <p:ph type="title"/>
          </p:nvPr>
        </p:nvSpPr>
        <p:spPr>
          <a:xfrm>
            <a:off x="1752600" y="76200"/>
            <a:ext cx="7239000" cy="1143000"/>
          </a:xfrm>
        </p:spPr>
        <p:txBody>
          <a:bodyPr/>
          <a:lstStyle/>
          <a:p>
            <a:r>
              <a:rPr lang="en-US" altLang="en-US" smtClean="0"/>
              <a:t>Virtualization</a:t>
            </a:r>
          </a:p>
        </p:txBody>
      </p:sp>
      <p:sp>
        <p:nvSpPr>
          <p:cNvPr id="15363" name="Content Placeholder 2"/>
          <p:cNvSpPr>
            <a:spLocks noGrp="1"/>
          </p:cNvSpPr>
          <p:nvPr>
            <p:ph idx="1"/>
          </p:nvPr>
        </p:nvSpPr>
        <p:spPr>
          <a:xfrm>
            <a:off x="457200" y="1262063"/>
            <a:ext cx="8229600" cy="4830762"/>
          </a:xfrm>
        </p:spPr>
        <p:txBody>
          <a:bodyPr/>
          <a:lstStyle/>
          <a:p>
            <a:r>
              <a:rPr lang="en-US" altLang="en-US" sz="2400" dirty="0" smtClean="0"/>
              <a:t>Virtual workspaces: </a:t>
            </a:r>
          </a:p>
          <a:p>
            <a:pPr lvl="1"/>
            <a:r>
              <a:rPr lang="en-US" altLang="en-US" sz="2000" dirty="0" smtClean="0"/>
              <a:t>An abstraction of an execution environment that can be made dynamically available to authorized clients by using well-defined protocols, </a:t>
            </a:r>
          </a:p>
          <a:p>
            <a:pPr lvl="1"/>
            <a:r>
              <a:rPr lang="en-US" altLang="en-US" sz="2000" dirty="0" smtClean="0"/>
              <a:t>Resource quota (e.g. CPU, memory share),</a:t>
            </a:r>
          </a:p>
          <a:p>
            <a:pPr lvl="1"/>
            <a:r>
              <a:rPr lang="en-US" altLang="en-US" sz="2000" dirty="0" smtClean="0"/>
              <a:t>Software configuration (e.g. O/S, provided services). </a:t>
            </a:r>
          </a:p>
          <a:p>
            <a:r>
              <a:rPr lang="en-US" altLang="en-US" sz="2400" dirty="0" smtClean="0"/>
              <a:t>Implement on Virtual Machines (VMs): </a:t>
            </a:r>
          </a:p>
          <a:p>
            <a:pPr lvl="1"/>
            <a:r>
              <a:rPr lang="en-US" altLang="en-US" sz="2000" dirty="0" smtClean="0"/>
              <a:t>Abstraction of a physical host machine,</a:t>
            </a:r>
          </a:p>
          <a:p>
            <a:pPr lvl="1"/>
            <a:r>
              <a:rPr lang="en-US" altLang="en-US" sz="2000" dirty="0" smtClean="0"/>
              <a:t>Hypervisor intercepts and emulates instructions from VMs, and allows management of VMs,</a:t>
            </a:r>
          </a:p>
          <a:p>
            <a:pPr lvl="1"/>
            <a:r>
              <a:rPr lang="en-US" altLang="en-US" sz="2000" dirty="0" smtClean="0"/>
              <a:t>VMWare, </a:t>
            </a:r>
            <a:r>
              <a:rPr lang="en-US" altLang="en-US" sz="2000" dirty="0" err="1" smtClean="0"/>
              <a:t>Xen</a:t>
            </a:r>
            <a:r>
              <a:rPr lang="en-US" altLang="en-US" sz="2000" dirty="0" smtClean="0"/>
              <a:t>, etc.</a:t>
            </a:r>
          </a:p>
          <a:p>
            <a:r>
              <a:rPr lang="en-US" altLang="en-US" sz="2400" dirty="0" smtClean="0"/>
              <a:t>Provide infrastructure API:</a:t>
            </a:r>
          </a:p>
          <a:p>
            <a:pPr lvl="1"/>
            <a:r>
              <a:rPr lang="en-US" altLang="en-US" sz="2000" dirty="0" smtClean="0"/>
              <a:t>Plug-ins to hardware/support structures</a:t>
            </a:r>
          </a:p>
        </p:txBody>
      </p:sp>
      <p:grpSp>
        <p:nvGrpSpPr>
          <p:cNvPr id="2" name="Group 23"/>
          <p:cNvGrpSpPr>
            <a:grpSpLocks/>
          </p:cNvGrpSpPr>
          <p:nvPr/>
        </p:nvGrpSpPr>
        <p:grpSpPr bwMode="auto">
          <a:xfrm>
            <a:off x="7013575" y="4710113"/>
            <a:ext cx="1879600" cy="1671637"/>
            <a:chOff x="5638800" y="1676400"/>
            <a:chExt cx="2975327" cy="2615193"/>
          </a:xfrm>
        </p:grpSpPr>
        <p:sp>
          <p:nvSpPr>
            <p:cNvPr id="19461" name="Rounded Rectangle 12"/>
            <p:cNvSpPr>
              <a:spLocks noChangeArrowheads="1"/>
            </p:cNvSpPr>
            <p:nvPr/>
          </p:nvSpPr>
          <p:spPr bwMode="auto">
            <a:xfrm>
              <a:off x="5638800" y="3276600"/>
              <a:ext cx="2895600" cy="457200"/>
            </a:xfrm>
            <a:prstGeom prst="roundRect">
              <a:avLst>
                <a:gd name="adj" fmla="val 16667"/>
              </a:avLst>
            </a:prstGeom>
            <a:solidFill>
              <a:srgbClr val="FFCC99"/>
            </a:solidFill>
            <a:ln w="9525">
              <a:solidFill>
                <a:schemeClr val="bg2"/>
              </a:solidFill>
              <a:round/>
              <a:headEnd/>
              <a:tailEnd/>
            </a:ln>
          </p:spPr>
          <p:txBody>
            <a:bodyPr anchor="ct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ctr" eaLnBrk="1" hangingPunct="1"/>
              <a:r>
                <a:rPr lang="en-US" altLang="en-US" sz="1400">
                  <a:solidFill>
                    <a:srgbClr val="C00000"/>
                  </a:solidFill>
                </a:rPr>
                <a:t>Hardware</a:t>
              </a:r>
            </a:p>
          </p:txBody>
        </p:sp>
        <p:sp>
          <p:nvSpPr>
            <p:cNvPr id="19462" name="Rounded Rectangle 13"/>
            <p:cNvSpPr>
              <a:spLocks noChangeArrowheads="1"/>
            </p:cNvSpPr>
            <p:nvPr/>
          </p:nvSpPr>
          <p:spPr bwMode="auto">
            <a:xfrm>
              <a:off x="5638800" y="2209800"/>
              <a:ext cx="914400" cy="457200"/>
            </a:xfrm>
            <a:prstGeom prst="roundRect">
              <a:avLst>
                <a:gd name="adj" fmla="val 16667"/>
              </a:avLst>
            </a:prstGeom>
            <a:solidFill>
              <a:srgbClr val="CCFF99"/>
            </a:solidFill>
            <a:ln w="9525">
              <a:solidFill>
                <a:schemeClr val="bg2"/>
              </a:solidFill>
              <a:round/>
              <a:headEnd/>
              <a:tailEnd/>
            </a:ln>
          </p:spPr>
          <p:txBody>
            <a:bodyPr anchor="ct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ctr" eaLnBrk="1" hangingPunct="1"/>
              <a:r>
                <a:rPr lang="en-US" altLang="en-US" sz="1400">
                  <a:solidFill>
                    <a:srgbClr val="C00000"/>
                  </a:solidFill>
                </a:rPr>
                <a:t>OS</a:t>
              </a:r>
            </a:p>
          </p:txBody>
        </p:sp>
        <p:sp>
          <p:nvSpPr>
            <p:cNvPr id="19463" name="Rounded Rectangle 14"/>
            <p:cNvSpPr>
              <a:spLocks noChangeArrowheads="1"/>
            </p:cNvSpPr>
            <p:nvPr/>
          </p:nvSpPr>
          <p:spPr bwMode="auto">
            <a:xfrm>
              <a:off x="5638800" y="1676400"/>
              <a:ext cx="914400" cy="457201"/>
            </a:xfrm>
            <a:prstGeom prst="roundRect">
              <a:avLst>
                <a:gd name="adj" fmla="val 16667"/>
              </a:avLst>
            </a:prstGeom>
            <a:solidFill>
              <a:schemeClr val="accent1"/>
            </a:solidFill>
            <a:ln w="9525">
              <a:solidFill>
                <a:schemeClr val="bg2"/>
              </a:solidFill>
              <a:round/>
              <a:headEnd/>
              <a:tailEnd/>
            </a:ln>
          </p:spPr>
          <p:txBody>
            <a:bodyPr anchor="ct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ctr" eaLnBrk="1" hangingPunct="1"/>
              <a:r>
                <a:rPr lang="en-US" altLang="en-US" sz="1400">
                  <a:solidFill>
                    <a:srgbClr val="C00000"/>
                  </a:solidFill>
                </a:rPr>
                <a:t>App</a:t>
              </a:r>
            </a:p>
          </p:txBody>
        </p:sp>
        <p:sp>
          <p:nvSpPr>
            <p:cNvPr id="19464" name="Rounded Rectangle 15"/>
            <p:cNvSpPr>
              <a:spLocks noChangeArrowheads="1"/>
            </p:cNvSpPr>
            <p:nvPr/>
          </p:nvSpPr>
          <p:spPr bwMode="auto">
            <a:xfrm>
              <a:off x="6629400" y="1676400"/>
              <a:ext cx="914400" cy="457200"/>
            </a:xfrm>
            <a:prstGeom prst="roundRect">
              <a:avLst>
                <a:gd name="adj" fmla="val 16667"/>
              </a:avLst>
            </a:prstGeom>
            <a:solidFill>
              <a:schemeClr val="accent1"/>
            </a:solidFill>
            <a:ln w="9525">
              <a:solidFill>
                <a:schemeClr val="bg2"/>
              </a:solidFill>
              <a:round/>
              <a:headEnd/>
              <a:tailEnd/>
            </a:ln>
          </p:spPr>
          <p:txBody>
            <a:bodyPr anchor="ct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ctr" eaLnBrk="1" hangingPunct="1"/>
              <a:r>
                <a:rPr lang="en-US" altLang="en-US" sz="1400">
                  <a:solidFill>
                    <a:srgbClr val="C00000"/>
                  </a:solidFill>
                </a:rPr>
                <a:t>App</a:t>
              </a:r>
            </a:p>
          </p:txBody>
        </p:sp>
        <p:sp>
          <p:nvSpPr>
            <p:cNvPr id="19465" name="Rounded Rectangle 16"/>
            <p:cNvSpPr>
              <a:spLocks noChangeArrowheads="1"/>
            </p:cNvSpPr>
            <p:nvPr/>
          </p:nvSpPr>
          <p:spPr bwMode="auto">
            <a:xfrm>
              <a:off x="7620000" y="1676400"/>
              <a:ext cx="914400" cy="457200"/>
            </a:xfrm>
            <a:prstGeom prst="roundRect">
              <a:avLst>
                <a:gd name="adj" fmla="val 16667"/>
              </a:avLst>
            </a:prstGeom>
            <a:solidFill>
              <a:schemeClr val="accent1"/>
            </a:solidFill>
            <a:ln w="9525">
              <a:solidFill>
                <a:schemeClr val="bg2"/>
              </a:solidFill>
              <a:round/>
              <a:headEnd/>
              <a:tailEnd/>
            </a:ln>
          </p:spPr>
          <p:txBody>
            <a:bodyPr anchor="ct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ctr" eaLnBrk="1" hangingPunct="1"/>
              <a:r>
                <a:rPr lang="en-US" altLang="en-US" sz="1400">
                  <a:solidFill>
                    <a:srgbClr val="C00000"/>
                  </a:solidFill>
                </a:rPr>
                <a:t>App</a:t>
              </a:r>
            </a:p>
          </p:txBody>
        </p:sp>
        <p:sp>
          <p:nvSpPr>
            <p:cNvPr id="19466" name="Rounded Rectangle 17"/>
            <p:cNvSpPr>
              <a:spLocks noChangeArrowheads="1"/>
            </p:cNvSpPr>
            <p:nvPr/>
          </p:nvSpPr>
          <p:spPr bwMode="auto">
            <a:xfrm>
              <a:off x="5638800" y="2743200"/>
              <a:ext cx="2895600" cy="457200"/>
            </a:xfrm>
            <a:prstGeom prst="roundRect">
              <a:avLst>
                <a:gd name="adj" fmla="val 16667"/>
              </a:avLst>
            </a:prstGeom>
            <a:solidFill>
              <a:srgbClr val="CC99FF"/>
            </a:solidFill>
            <a:ln w="9525">
              <a:solidFill>
                <a:schemeClr val="bg2"/>
              </a:solidFill>
              <a:round/>
              <a:headEnd/>
              <a:tailEnd/>
            </a:ln>
          </p:spPr>
          <p:txBody>
            <a:bodyPr anchor="ct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ctr" eaLnBrk="1" hangingPunct="1"/>
              <a:r>
                <a:rPr lang="en-US" altLang="en-US" sz="1400">
                  <a:solidFill>
                    <a:srgbClr val="C00000"/>
                  </a:solidFill>
                </a:rPr>
                <a:t>Hypervisor</a:t>
              </a:r>
            </a:p>
          </p:txBody>
        </p:sp>
        <p:sp>
          <p:nvSpPr>
            <p:cNvPr id="19467" name="Rounded Rectangle 18"/>
            <p:cNvSpPr>
              <a:spLocks noChangeArrowheads="1"/>
            </p:cNvSpPr>
            <p:nvPr/>
          </p:nvSpPr>
          <p:spPr bwMode="auto">
            <a:xfrm>
              <a:off x="6629400" y="2209800"/>
              <a:ext cx="914400" cy="457200"/>
            </a:xfrm>
            <a:prstGeom prst="roundRect">
              <a:avLst>
                <a:gd name="adj" fmla="val 16667"/>
              </a:avLst>
            </a:prstGeom>
            <a:solidFill>
              <a:srgbClr val="CCFF99"/>
            </a:solidFill>
            <a:ln w="9525">
              <a:solidFill>
                <a:schemeClr val="bg2"/>
              </a:solidFill>
              <a:round/>
              <a:headEnd/>
              <a:tailEnd/>
            </a:ln>
          </p:spPr>
          <p:txBody>
            <a:bodyPr anchor="ct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ctr" eaLnBrk="1" hangingPunct="1"/>
              <a:r>
                <a:rPr lang="en-US" altLang="en-US" sz="1400">
                  <a:solidFill>
                    <a:srgbClr val="C00000"/>
                  </a:solidFill>
                </a:rPr>
                <a:t>OS</a:t>
              </a:r>
            </a:p>
          </p:txBody>
        </p:sp>
        <p:sp>
          <p:nvSpPr>
            <p:cNvPr id="19468" name="Rounded Rectangle 19"/>
            <p:cNvSpPr>
              <a:spLocks noChangeArrowheads="1"/>
            </p:cNvSpPr>
            <p:nvPr/>
          </p:nvSpPr>
          <p:spPr bwMode="auto">
            <a:xfrm>
              <a:off x="7620000" y="2209800"/>
              <a:ext cx="914400" cy="457200"/>
            </a:xfrm>
            <a:prstGeom prst="roundRect">
              <a:avLst>
                <a:gd name="adj" fmla="val 16667"/>
              </a:avLst>
            </a:prstGeom>
            <a:solidFill>
              <a:srgbClr val="CCFF99"/>
            </a:solidFill>
            <a:ln w="9525">
              <a:solidFill>
                <a:schemeClr val="bg2"/>
              </a:solidFill>
              <a:round/>
              <a:headEnd/>
              <a:tailEnd/>
            </a:ln>
          </p:spPr>
          <p:txBody>
            <a:bodyPr anchor="ct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ctr" eaLnBrk="1" hangingPunct="1"/>
              <a:r>
                <a:rPr lang="en-US" altLang="en-US" sz="1400">
                  <a:solidFill>
                    <a:srgbClr val="C00000"/>
                  </a:solidFill>
                </a:rPr>
                <a:t>OS</a:t>
              </a:r>
            </a:p>
          </p:txBody>
        </p:sp>
        <p:sp>
          <p:nvSpPr>
            <p:cNvPr id="19469" name="TextBox 21"/>
            <p:cNvSpPr txBox="1">
              <a:spLocks noChangeArrowheads="1"/>
            </p:cNvSpPr>
            <p:nvPr/>
          </p:nvSpPr>
          <p:spPr bwMode="auto">
            <a:xfrm>
              <a:off x="5999309" y="3810001"/>
              <a:ext cx="2614818" cy="481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eaLnBrk="1" hangingPunct="1"/>
              <a:r>
                <a:rPr lang="en-US" altLang="en-US" sz="1400">
                  <a:solidFill>
                    <a:srgbClr val="C00000"/>
                  </a:solidFill>
                </a:rPr>
                <a:t>Virtualized Stack</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15363">
                                            <p:txEl>
                                              <p:pRg st="4" end="4"/>
                                            </p:txEl>
                                          </p:spTgt>
                                        </p:tgtEl>
                                        <p:attrNameLst>
                                          <p:attrName>style.visibility</p:attrName>
                                        </p:attrNameLst>
                                      </p:cBhvr>
                                      <p:to>
                                        <p:strVal val="visible"/>
                                      </p:to>
                                    </p:set>
                                    <p:animEffect transition="in" filter="randombar(horizontal)">
                                      <p:cBhvr>
                                        <p:cTn id="12" dur="500"/>
                                        <p:tgtEl>
                                          <p:spTgt spid="15363">
                                            <p:txEl>
                                              <p:pRg st="4" end="4"/>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15363">
                                            <p:txEl>
                                              <p:pRg st="5" end="5"/>
                                            </p:txEl>
                                          </p:spTgt>
                                        </p:tgtEl>
                                        <p:attrNameLst>
                                          <p:attrName>style.visibility</p:attrName>
                                        </p:attrNameLst>
                                      </p:cBhvr>
                                      <p:to>
                                        <p:strVal val="visible"/>
                                      </p:to>
                                    </p:set>
                                    <p:animEffect transition="in" filter="randombar(horizontal)">
                                      <p:cBhvr>
                                        <p:cTn id="15" dur="500"/>
                                        <p:tgtEl>
                                          <p:spTgt spid="15363">
                                            <p:txEl>
                                              <p:pRg st="5" end="5"/>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15363">
                                            <p:txEl>
                                              <p:pRg st="6" end="6"/>
                                            </p:txEl>
                                          </p:spTgt>
                                        </p:tgtEl>
                                        <p:attrNameLst>
                                          <p:attrName>style.visibility</p:attrName>
                                        </p:attrNameLst>
                                      </p:cBhvr>
                                      <p:to>
                                        <p:strVal val="visible"/>
                                      </p:to>
                                    </p:set>
                                    <p:animEffect transition="in" filter="randombar(horizontal)">
                                      <p:cBhvr>
                                        <p:cTn id="18" dur="500"/>
                                        <p:tgtEl>
                                          <p:spTgt spid="15363">
                                            <p:txEl>
                                              <p:pRg st="6" end="6"/>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15363">
                                            <p:txEl>
                                              <p:pRg st="7" end="7"/>
                                            </p:txEl>
                                          </p:spTgt>
                                        </p:tgtEl>
                                        <p:attrNameLst>
                                          <p:attrName>style.visibility</p:attrName>
                                        </p:attrNameLst>
                                      </p:cBhvr>
                                      <p:to>
                                        <p:strVal val="visible"/>
                                      </p:to>
                                    </p:set>
                                    <p:animEffect transition="in" filter="randombar(horizontal)">
                                      <p:cBhvr>
                                        <p:cTn id="21" dur="500"/>
                                        <p:tgtEl>
                                          <p:spTgt spid="15363">
                                            <p:txEl>
                                              <p:pRg st="7" end="7"/>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4" presetClass="entr" presetSubtype="10" fill="hold" nodeType="clickEffect">
                                  <p:stCondLst>
                                    <p:cond delay="0"/>
                                  </p:stCondLst>
                                  <p:childTnLst>
                                    <p:set>
                                      <p:cBhvr>
                                        <p:cTn id="25" dur="1" fill="hold">
                                          <p:stCondLst>
                                            <p:cond delay="0"/>
                                          </p:stCondLst>
                                        </p:cTn>
                                        <p:tgtEl>
                                          <p:spTgt spid="15363">
                                            <p:txEl>
                                              <p:pRg st="8" end="8"/>
                                            </p:txEl>
                                          </p:spTgt>
                                        </p:tgtEl>
                                        <p:attrNameLst>
                                          <p:attrName>style.visibility</p:attrName>
                                        </p:attrNameLst>
                                      </p:cBhvr>
                                      <p:to>
                                        <p:strVal val="visible"/>
                                      </p:to>
                                    </p:set>
                                    <p:animEffect transition="in" filter="randombar(horizontal)">
                                      <p:cBhvr>
                                        <p:cTn id="26" dur="500"/>
                                        <p:tgtEl>
                                          <p:spTgt spid="15363">
                                            <p:txEl>
                                              <p:pRg st="8" end="8"/>
                                            </p:txEl>
                                          </p:spTgt>
                                        </p:tgtEl>
                                      </p:cBhvr>
                                    </p:animEffect>
                                  </p:childTnLst>
                                </p:cTn>
                              </p:par>
                              <p:par>
                                <p:cTn id="27" presetID="14" presetClass="entr" presetSubtype="10" fill="hold" nodeType="withEffect">
                                  <p:stCondLst>
                                    <p:cond delay="0"/>
                                  </p:stCondLst>
                                  <p:childTnLst>
                                    <p:set>
                                      <p:cBhvr>
                                        <p:cTn id="28" dur="1" fill="hold">
                                          <p:stCondLst>
                                            <p:cond delay="0"/>
                                          </p:stCondLst>
                                        </p:cTn>
                                        <p:tgtEl>
                                          <p:spTgt spid="15363">
                                            <p:txEl>
                                              <p:pRg st="9" end="9"/>
                                            </p:txEl>
                                          </p:spTgt>
                                        </p:tgtEl>
                                        <p:attrNameLst>
                                          <p:attrName>style.visibility</p:attrName>
                                        </p:attrNameLst>
                                      </p:cBhvr>
                                      <p:to>
                                        <p:strVal val="visible"/>
                                      </p:to>
                                    </p:set>
                                    <p:animEffect transition="in" filter="randombar(horizontal)">
                                      <p:cBhvr>
                                        <p:cTn id="29" dur="500"/>
                                        <p:tgtEl>
                                          <p:spTgt spid="1536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752600" y="76200"/>
            <a:ext cx="7239000" cy="1143000"/>
          </a:xfrm>
        </p:spPr>
        <p:txBody>
          <a:bodyPr/>
          <a:lstStyle/>
          <a:p>
            <a:r>
              <a:rPr lang="en-US" altLang="en-US" smtClean="0"/>
              <a:t>Virtualization in General</a:t>
            </a:r>
          </a:p>
        </p:txBody>
      </p:sp>
      <p:sp>
        <p:nvSpPr>
          <p:cNvPr id="21507" name="Rectangle 3"/>
          <p:cNvSpPr>
            <a:spLocks noGrp="1" noChangeArrowheads="1"/>
          </p:cNvSpPr>
          <p:nvPr>
            <p:ph idx="1"/>
          </p:nvPr>
        </p:nvSpPr>
        <p:spPr>
          <a:xfrm>
            <a:off x="457200" y="1295400"/>
            <a:ext cx="8686800" cy="4830763"/>
          </a:xfrm>
        </p:spPr>
        <p:txBody>
          <a:bodyPr/>
          <a:lstStyle/>
          <a:p>
            <a:r>
              <a:rPr lang="en-US" altLang="en-US" sz="2800" smtClean="0"/>
              <a:t>Advantages of virtual machines:</a:t>
            </a:r>
          </a:p>
          <a:p>
            <a:pPr lvl="1"/>
            <a:r>
              <a:rPr lang="en-US" altLang="en-US" sz="2400" smtClean="0"/>
              <a:t>Run operating systems where the physical hardware is unavailable,</a:t>
            </a:r>
          </a:p>
          <a:p>
            <a:pPr lvl="1"/>
            <a:r>
              <a:rPr lang="en-US" altLang="en-US" sz="2400" smtClean="0"/>
              <a:t>Easier to create new machines, backup machines, etc.,</a:t>
            </a:r>
          </a:p>
          <a:p>
            <a:pPr lvl="1"/>
            <a:r>
              <a:rPr lang="en-US" altLang="en-US" sz="2400" smtClean="0"/>
              <a:t>Software testing using “clean” installs of operating systems and software,</a:t>
            </a:r>
          </a:p>
          <a:p>
            <a:pPr lvl="1"/>
            <a:r>
              <a:rPr lang="en-US" altLang="en-US" sz="2400" smtClean="0"/>
              <a:t>Emulate more machines than are physically available,</a:t>
            </a:r>
          </a:p>
          <a:p>
            <a:pPr lvl="1"/>
            <a:r>
              <a:rPr lang="en-US" altLang="en-US" sz="2400" smtClean="0"/>
              <a:t>Timeshare lightly loaded systems on one host,</a:t>
            </a:r>
          </a:p>
          <a:p>
            <a:pPr lvl="1"/>
            <a:r>
              <a:rPr lang="en-US" altLang="en-US" sz="2400" smtClean="0"/>
              <a:t>Debug problems (suspend and resume the problem machine),</a:t>
            </a:r>
          </a:p>
          <a:p>
            <a:pPr lvl="1"/>
            <a:r>
              <a:rPr lang="en-US" altLang="en-US" sz="2400" smtClean="0"/>
              <a:t>Easy migration of virtual machines (shutdown needed or not).</a:t>
            </a:r>
          </a:p>
          <a:p>
            <a:pPr lvl="1"/>
            <a:r>
              <a:rPr lang="en-US" altLang="en-US" sz="2400" smtClean="0"/>
              <a:t>Run legacy systems!</a:t>
            </a:r>
          </a:p>
          <a:p>
            <a:pPr lvl="1"/>
            <a:endParaRPr lang="en-US" altLang="en-US" sz="2400" smtClean="0"/>
          </a:p>
        </p:txBody>
      </p:sp>
      <p:sp>
        <p:nvSpPr>
          <p:cNvPr id="21508"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BF782575-2639-494B-9DF2-4C32663F5E6A}" type="slidenum">
              <a:rPr lang="en-GB" altLang="en-US" sz="1200">
                <a:solidFill>
                  <a:schemeClr val="bg1"/>
                </a:solidFill>
              </a:rPr>
              <a:pPr/>
              <a:t>13</a:t>
            </a:fld>
            <a:endParaRPr lang="en-GB" altLang="en-US" sz="1200">
              <a:solidFill>
                <a:schemeClr val="bg1"/>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le 1"/>
          <p:cNvSpPr>
            <a:spLocks noGrp="1"/>
          </p:cNvSpPr>
          <p:nvPr>
            <p:ph type="title"/>
          </p:nvPr>
        </p:nvSpPr>
        <p:spPr>
          <a:xfrm>
            <a:off x="1752600" y="76200"/>
            <a:ext cx="7239000" cy="1143000"/>
          </a:xfrm>
        </p:spPr>
        <p:txBody>
          <a:bodyPr/>
          <a:lstStyle/>
          <a:p>
            <a:r>
              <a:rPr lang="en-US" altLang="en-US" sz="3600" smtClean="0"/>
              <a:t>What is the purpose and benefits?</a:t>
            </a:r>
            <a:endParaRPr lang="en-GB" altLang="en-US" sz="3600" smtClean="0"/>
          </a:p>
        </p:txBody>
      </p:sp>
      <p:sp>
        <p:nvSpPr>
          <p:cNvPr id="22531" name="Content Placeholder 2"/>
          <p:cNvSpPr>
            <a:spLocks noGrp="1"/>
          </p:cNvSpPr>
          <p:nvPr>
            <p:ph idx="1"/>
          </p:nvPr>
        </p:nvSpPr>
        <p:spPr>
          <a:xfrm>
            <a:off x="457200" y="1295400"/>
            <a:ext cx="8229600" cy="4830763"/>
          </a:xfrm>
        </p:spPr>
        <p:txBody>
          <a:bodyPr/>
          <a:lstStyle/>
          <a:p>
            <a:r>
              <a:rPr lang="en-US" altLang="en-US" sz="2800" smtClean="0"/>
              <a:t>Cloud computing enables companies and applications, which are system infrastructure dependent, to be infrastructure-less.</a:t>
            </a:r>
          </a:p>
          <a:p>
            <a:r>
              <a:rPr lang="en-US" altLang="en-US" sz="2800" smtClean="0"/>
              <a:t>By using the Cloud infrastructure on “pay as used and on demand”, all of us can save in capital and operational investment!</a:t>
            </a:r>
          </a:p>
          <a:p>
            <a:r>
              <a:rPr lang="en-US" altLang="en-US" sz="2800" smtClean="0"/>
              <a:t>Clients can:</a:t>
            </a:r>
          </a:p>
          <a:p>
            <a:pPr lvl="1"/>
            <a:r>
              <a:rPr lang="en-US" altLang="en-US" sz="2400" smtClean="0"/>
              <a:t>Put their data on the platform instead of on their own desktop PCs and/or on their own servers.</a:t>
            </a:r>
          </a:p>
          <a:p>
            <a:pPr lvl="1"/>
            <a:r>
              <a:rPr lang="en-US" altLang="en-US" sz="2400" smtClean="0"/>
              <a:t>They can put their applications on the cloud and use the servers within the cloud to do processing and data manipulations etc. </a:t>
            </a:r>
          </a:p>
        </p:txBody>
      </p:sp>
      <p:sp>
        <p:nvSpPr>
          <p:cNvPr id="22532"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DF6D8CD9-8EF0-4821-81A7-9AB8B86CD0EA}" type="slidenum">
              <a:rPr lang="en-GB" altLang="en-US" sz="1200">
                <a:solidFill>
                  <a:schemeClr val="bg1"/>
                </a:solidFill>
              </a:rPr>
              <a:pPr/>
              <a:t>14</a:t>
            </a:fld>
            <a:endParaRPr lang="en-GB" altLang="en-US" sz="120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1"/>
          <p:cNvSpPr>
            <a:spLocks noGrp="1" noChangeArrowheads="1"/>
          </p:cNvSpPr>
          <p:nvPr>
            <p:ph type="title"/>
          </p:nvPr>
        </p:nvSpPr>
        <p:spPr>
          <a:xfrm>
            <a:off x="1752600" y="76200"/>
            <a:ext cx="7239000" cy="1143000"/>
          </a:xfrm>
        </p:spPr>
        <p:txBody>
          <a:bodyPr/>
          <a:lstStyle/>
          <a:p>
            <a:r>
              <a:rPr lang="en-US" altLang="en-US" smtClean="0"/>
              <a:t>Cloud-Sourcing</a:t>
            </a:r>
          </a:p>
        </p:txBody>
      </p:sp>
      <p:sp>
        <p:nvSpPr>
          <p:cNvPr id="20483" name="Rectangle 2"/>
          <p:cNvSpPr>
            <a:spLocks noGrp="1" noChangeArrowheads="1"/>
          </p:cNvSpPr>
          <p:nvPr>
            <p:ph idx="1"/>
          </p:nvPr>
        </p:nvSpPr>
        <p:spPr>
          <a:xfrm>
            <a:off x="457200" y="1196975"/>
            <a:ext cx="8229600" cy="4830763"/>
          </a:xfrm>
        </p:spPr>
        <p:txBody>
          <a:bodyPr/>
          <a:lstStyle/>
          <a:p>
            <a:pPr>
              <a:lnSpc>
                <a:spcPct val="95000"/>
              </a:lnSpc>
              <a:spcBef>
                <a:spcPts val="600"/>
              </a:spcBef>
            </a:pPr>
            <a:r>
              <a:rPr lang="en-US" altLang="en-US" sz="2800" dirty="0" smtClean="0"/>
              <a:t>Why is it becoming a Big Deal:</a:t>
            </a:r>
          </a:p>
          <a:p>
            <a:pPr lvl="1">
              <a:lnSpc>
                <a:spcPct val="95000"/>
              </a:lnSpc>
              <a:spcBef>
                <a:spcPts val="600"/>
              </a:spcBef>
            </a:pPr>
            <a:r>
              <a:rPr lang="en-US" altLang="en-US" sz="2400" dirty="0" smtClean="0"/>
              <a:t>Using high-scale/low-cost providers,</a:t>
            </a:r>
          </a:p>
          <a:p>
            <a:pPr lvl="1">
              <a:lnSpc>
                <a:spcPct val="95000"/>
              </a:lnSpc>
              <a:spcBef>
                <a:spcPts val="600"/>
              </a:spcBef>
            </a:pPr>
            <a:r>
              <a:rPr lang="en-US" altLang="en-US" sz="2400" dirty="0" smtClean="0"/>
              <a:t>Any time/place access via web browser,</a:t>
            </a:r>
          </a:p>
          <a:p>
            <a:pPr lvl="1">
              <a:lnSpc>
                <a:spcPct val="95000"/>
              </a:lnSpc>
              <a:spcBef>
                <a:spcPts val="600"/>
              </a:spcBef>
            </a:pPr>
            <a:r>
              <a:rPr lang="en-US" altLang="en-US" sz="2400" dirty="0" smtClean="0"/>
              <a:t>Rapid scalability; incremental cost and load sharing,</a:t>
            </a:r>
          </a:p>
          <a:p>
            <a:pPr lvl="1">
              <a:lnSpc>
                <a:spcPct val="95000"/>
              </a:lnSpc>
              <a:spcBef>
                <a:spcPts val="600"/>
              </a:spcBef>
            </a:pPr>
            <a:r>
              <a:rPr lang="en-US" altLang="en-US" sz="2400" dirty="0" smtClean="0"/>
              <a:t>Can forget need to focus on local IT.</a:t>
            </a:r>
          </a:p>
          <a:p>
            <a:pPr>
              <a:lnSpc>
                <a:spcPct val="95000"/>
              </a:lnSpc>
              <a:spcBef>
                <a:spcPts val="600"/>
              </a:spcBef>
            </a:pPr>
            <a:r>
              <a:rPr lang="en-US" altLang="en-US" sz="2800" dirty="0" smtClean="0"/>
              <a:t>Concerns:</a:t>
            </a:r>
          </a:p>
          <a:p>
            <a:pPr lvl="1">
              <a:lnSpc>
                <a:spcPct val="95000"/>
              </a:lnSpc>
              <a:spcBef>
                <a:spcPts val="600"/>
              </a:spcBef>
            </a:pPr>
            <a:r>
              <a:rPr lang="en-US" altLang="en-US" sz="2400" dirty="0" smtClean="0"/>
              <a:t>Performance, reliability, and SLAs,</a:t>
            </a:r>
          </a:p>
          <a:p>
            <a:pPr lvl="1">
              <a:lnSpc>
                <a:spcPct val="95000"/>
              </a:lnSpc>
              <a:spcBef>
                <a:spcPts val="600"/>
              </a:spcBef>
            </a:pPr>
            <a:r>
              <a:rPr lang="en-US" altLang="en-US" sz="2400" dirty="0" smtClean="0"/>
              <a:t>Control of data, and service parameters,</a:t>
            </a:r>
          </a:p>
          <a:p>
            <a:pPr lvl="1">
              <a:lnSpc>
                <a:spcPct val="95000"/>
              </a:lnSpc>
              <a:spcBef>
                <a:spcPts val="600"/>
              </a:spcBef>
            </a:pPr>
            <a:r>
              <a:rPr lang="en-US" altLang="en-US" sz="2400" dirty="0" smtClean="0"/>
              <a:t>Application features and choices,</a:t>
            </a:r>
          </a:p>
          <a:p>
            <a:pPr lvl="1">
              <a:lnSpc>
                <a:spcPct val="95000"/>
              </a:lnSpc>
              <a:spcBef>
                <a:spcPts val="600"/>
              </a:spcBef>
            </a:pPr>
            <a:r>
              <a:rPr lang="en-US" altLang="en-US" sz="2400" dirty="0" smtClean="0"/>
              <a:t>Interaction between Cloud providers,</a:t>
            </a:r>
          </a:p>
          <a:p>
            <a:pPr lvl="1">
              <a:lnSpc>
                <a:spcPct val="95000"/>
              </a:lnSpc>
              <a:spcBef>
                <a:spcPts val="600"/>
              </a:spcBef>
            </a:pPr>
            <a:r>
              <a:rPr lang="en-US" altLang="en-US" sz="2400" dirty="0" smtClean="0"/>
              <a:t>Privacy</a:t>
            </a:r>
            <a:r>
              <a:rPr lang="en-US" altLang="en-US" sz="2400" dirty="0" smtClean="0"/>
              <a:t>, security, compliance, trust…</a:t>
            </a:r>
          </a:p>
        </p:txBody>
      </p:sp>
      <p:sp>
        <p:nvSpPr>
          <p:cNvPr id="23556"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BFEF16D0-10F1-454B-8502-3295713745BF}" type="slidenum">
              <a:rPr lang="en-GB" altLang="en-US" sz="1200">
                <a:solidFill>
                  <a:schemeClr val="bg1"/>
                </a:solidFill>
              </a:rPr>
              <a:pPr/>
              <a:t>15</a:t>
            </a:fld>
            <a:endParaRPr lang="en-GB" altLang="en-US" sz="1200">
              <a:solidFill>
                <a:schemeClr val="bg1"/>
              </a:solidFill>
            </a:endParaRPr>
          </a:p>
        </p:txBody>
      </p:sp>
    </p:spTree>
  </p:cSld>
  <p:clrMapOvr>
    <a:masterClrMapping/>
  </p:clrMapOvr>
  <p:transition spd="med">
    <p:pull dir="ru"/>
  </p:transition>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20483">
                                            <p:txEl>
                                              <p:pRg st="5" end="5"/>
                                            </p:txEl>
                                          </p:spTgt>
                                        </p:tgtEl>
                                        <p:attrNameLst>
                                          <p:attrName>style.visibility</p:attrName>
                                        </p:attrNameLst>
                                      </p:cBhvr>
                                      <p:to>
                                        <p:strVal val="visible"/>
                                      </p:to>
                                    </p:set>
                                    <p:animEffect transition="in" filter="randombar(horizontal)">
                                      <p:cBhvr>
                                        <p:cTn id="7" dur="500"/>
                                        <p:tgtEl>
                                          <p:spTgt spid="20483">
                                            <p:txEl>
                                              <p:pRg st="5" end="5"/>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20483">
                                            <p:txEl>
                                              <p:pRg st="6" end="6"/>
                                            </p:txEl>
                                          </p:spTgt>
                                        </p:tgtEl>
                                        <p:attrNameLst>
                                          <p:attrName>style.visibility</p:attrName>
                                        </p:attrNameLst>
                                      </p:cBhvr>
                                      <p:to>
                                        <p:strVal val="visible"/>
                                      </p:to>
                                    </p:set>
                                    <p:animEffect transition="in" filter="randombar(horizontal)">
                                      <p:cBhvr>
                                        <p:cTn id="10" dur="500"/>
                                        <p:tgtEl>
                                          <p:spTgt spid="20483">
                                            <p:txEl>
                                              <p:pRg st="6" end="6"/>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20483">
                                            <p:txEl>
                                              <p:pRg st="7" end="7"/>
                                            </p:txEl>
                                          </p:spTgt>
                                        </p:tgtEl>
                                        <p:attrNameLst>
                                          <p:attrName>style.visibility</p:attrName>
                                        </p:attrNameLst>
                                      </p:cBhvr>
                                      <p:to>
                                        <p:strVal val="visible"/>
                                      </p:to>
                                    </p:set>
                                    <p:animEffect transition="in" filter="randombar(horizontal)">
                                      <p:cBhvr>
                                        <p:cTn id="13" dur="500"/>
                                        <p:tgtEl>
                                          <p:spTgt spid="20483">
                                            <p:txEl>
                                              <p:pRg st="7" end="7"/>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20483">
                                            <p:txEl>
                                              <p:pRg st="8" end="8"/>
                                            </p:txEl>
                                          </p:spTgt>
                                        </p:tgtEl>
                                        <p:attrNameLst>
                                          <p:attrName>style.visibility</p:attrName>
                                        </p:attrNameLst>
                                      </p:cBhvr>
                                      <p:to>
                                        <p:strVal val="visible"/>
                                      </p:to>
                                    </p:set>
                                    <p:animEffect transition="in" filter="randombar(horizontal)">
                                      <p:cBhvr>
                                        <p:cTn id="16" dur="500"/>
                                        <p:tgtEl>
                                          <p:spTgt spid="20483">
                                            <p:txEl>
                                              <p:pRg st="8" end="8"/>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20483">
                                            <p:txEl>
                                              <p:pRg st="9" end="9"/>
                                            </p:txEl>
                                          </p:spTgt>
                                        </p:tgtEl>
                                        <p:attrNameLst>
                                          <p:attrName>style.visibility</p:attrName>
                                        </p:attrNameLst>
                                      </p:cBhvr>
                                      <p:to>
                                        <p:strVal val="visible"/>
                                      </p:to>
                                    </p:set>
                                    <p:animEffect transition="in" filter="randombar(horizontal)">
                                      <p:cBhvr>
                                        <p:cTn id="19" dur="500"/>
                                        <p:tgtEl>
                                          <p:spTgt spid="20483">
                                            <p:txEl>
                                              <p:pRg st="9" end="9"/>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20483">
                                            <p:txEl>
                                              <p:pRg st="10" end="10"/>
                                            </p:txEl>
                                          </p:spTgt>
                                        </p:tgtEl>
                                        <p:attrNameLst>
                                          <p:attrName>style.visibility</p:attrName>
                                        </p:attrNameLst>
                                      </p:cBhvr>
                                      <p:to>
                                        <p:strVal val="visible"/>
                                      </p:to>
                                    </p:set>
                                    <p:animEffect transition="in" filter="randombar(horizontal)">
                                      <p:cBhvr>
                                        <p:cTn id="22" dur="500"/>
                                        <p:tgtEl>
                                          <p:spTgt spid="2048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Title 1"/>
          <p:cNvSpPr>
            <a:spLocks noGrp="1"/>
          </p:cNvSpPr>
          <p:nvPr>
            <p:ph type="title"/>
          </p:nvPr>
        </p:nvSpPr>
        <p:spPr>
          <a:xfrm>
            <a:off x="1752600" y="76200"/>
            <a:ext cx="7239000" cy="1143000"/>
          </a:xfrm>
        </p:spPr>
        <p:txBody>
          <a:bodyPr/>
          <a:lstStyle/>
          <a:p>
            <a:r>
              <a:rPr lang="en-GB" altLang="en-US" smtClean="0"/>
              <a:t>Cloud Storage</a:t>
            </a:r>
          </a:p>
        </p:txBody>
      </p:sp>
      <p:sp>
        <p:nvSpPr>
          <p:cNvPr id="26627" name="Content Placeholder 2"/>
          <p:cNvSpPr>
            <a:spLocks noGrp="1"/>
          </p:cNvSpPr>
          <p:nvPr>
            <p:ph idx="1"/>
          </p:nvPr>
        </p:nvSpPr>
        <p:spPr>
          <a:xfrm>
            <a:off x="457200" y="1295400"/>
            <a:ext cx="8229600" cy="4830763"/>
          </a:xfrm>
        </p:spPr>
        <p:txBody>
          <a:bodyPr/>
          <a:lstStyle/>
          <a:p>
            <a:r>
              <a:rPr lang="en-GB" altLang="en-US" sz="2800" dirty="0" smtClean="0"/>
              <a:t>Several large Web companies are now exploiting the fact that they have data storage capacity that can be hired out to others. </a:t>
            </a:r>
          </a:p>
          <a:p>
            <a:pPr lvl="1"/>
            <a:r>
              <a:rPr lang="en-GB" altLang="en-US" sz="2400" dirty="0" smtClean="0"/>
              <a:t>allows data stored remotely to be temporarily cached on desktop computers, mobile phones or other Internet-linked devices. </a:t>
            </a:r>
          </a:p>
          <a:p>
            <a:pPr lvl="1"/>
            <a:endParaRPr lang="en-GB" altLang="en-US" sz="2400" dirty="0" smtClean="0"/>
          </a:p>
          <a:p>
            <a:r>
              <a:rPr lang="en-GB" altLang="en-US" sz="2800" dirty="0" smtClean="0"/>
              <a:t>Amazon’s Elastic Compute Cloud (EC2) and Simple Storage Solution (S3) are well known </a:t>
            </a:r>
            <a:r>
              <a:rPr lang="en-GB" altLang="en-US" sz="2800" dirty="0" smtClean="0"/>
              <a:t>examples</a:t>
            </a:r>
            <a:endParaRPr lang="en-US" altLang="en-US" sz="2400" dirty="0" smtClean="0">
              <a:ea typeface="ＭＳ Ｐゴシック" panose="020B0600070205080204" pitchFamily="34" charset="-128"/>
            </a:endParaRPr>
          </a:p>
        </p:txBody>
      </p:sp>
      <p:sp>
        <p:nvSpPr>
          <p:cNvPr id="26628"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5E5DDE88-6524-473B-9250-DCED3B7D64C2}" type="slidenum">
              <a:rPr lang="en-GB" altLang="en-US" sz="1200">
                <a:solidFill>
                  <a:schemeClr val="bg1"/>
                </a:solidFill>
              </a:rPr>
              <a:pPr/>
              <a:t>16</a:t>
            </a:fld>
            <a:endParaRPr lang="en-GB" altLang="en-US" sz="120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itle 1"/>
          <p:cNvSpPr>
            <a:spLocks noGrp="1"/>
          </p:cNvSpPr>
          <p:nvPr>
            <p:ph type="title"/>
          </p:nvPr>
        </p:nvSpPr>
        <p:spPr>
          <a:xfrm>
            <a:off x="1752600" y="76200"/>
            <a:ext cx="7239000" cy="1143000"/>
          </a:xfrm>
        </p:spPr>
        <p:txBody>
          <a:bodyPr/>
          <a:lstStyle/>
          <a:p>
            <a:r>
              <a:rPr lang="en-GB" altLang="en-US" smtClean="0"/>
              <a:t>Opportunities and Challenges</a:t>
            </a:r>
          </a:p>
        </p:txBody>
      </p:sp>
      <p:sp>
        <p:nvSpPr>
          <p:cNvPr id="30723" name="Content Placeholder 2"/>
          <p:cNvSpPr>
            <a:spLocks noGrp="1"/>
          </p:cNvSpPr>
          <p:nvPr>
            <p:ph idx="1"/>
          </p:nvPr>
        </p:nvSpPr>
        <p:spPr>
          <a:xfrm>
            <a:off x="457200" y="1295400"/>
            <a:ext cx="8229600" cy="4830763"/>
          </a:xfrm>
        </p:spPr>
        <p:txBody>
          <a:bodyPr/>
          <a:lstStyle/>
          <a:p>
            <a:r>
              <a:rPr lang="en-GB" altLang="en-US" sz="2800" smtClean="0"/>
              <a:t>The use of the cloud provides a number of opportunities: </a:t>
            </a:r>
          </a:p>
          <a:p>
            <a:pPr lvl="1"/>
            <a:r>
              <a:rPr lang="en-GB" altLang="en-US" sz="2400" smtClean="0"/>
              <a:t>It enables services to be used without any understanding of their infrastructure.</a:t>
            </a:r>
          </a:p>
          <a:p>
            <a:pPr lvl="1"/>
            <a:r>
              <a:rPr lang="en-GB" altLang="en-US" sz="2400" smtClean="0"/>
              <a:t>Cloud computing works using economies of scale:</a:t>
            </a:r>
          </a:p>
          <a:p>
            <a:pPr lvl="2"/>
            <a:r>
              <a:rPr lang="en-GB" altLang="en-US" sz="2000" smtClean="0"/>
              <a:t>It potentially lowers the outlay expense for start up companies, as they would no longer need to buy their own software or servers. </a:t>
            </a:r>
          </a:p>
          <a:p>
            <a:pPr lvl="2"/>
            <a:r>
              <a:rPr lang="en-GB" altLang="en-US" sz="2000" smtClean="0"/>
              <a:t>Cost would be by on-demand pricing. </a:t>
            </a:r>
          </a:p>
          <a:p>
            <a:pPr lvl="2"/>
            <a:r>
              <a:rPr lang="en-GB" altLang="en-US" sz="2000" smtClean="0"/>
              <a:t>Vendors and Service providers claim costs by establishing an ongoing revenue stream.</a:t>
            </a:r>
          </a:p>
          <a:p>
            <a:pPr lvl="1"/>
            <a:r>
              <a:rPr lang="en-GB" altLang="en-US" sz="2400" smtClean="0"/>
              <a:t>Data and services are stored remotely but accessible from “anywhere”. </a:t>
            </a:r>
          </a:p>
        </p:txBody>
      </p:sp>
      <p:sp>
        <p:nvSpPr>
          <p:cNvPr id="30724"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708000BF-B79F-4E67-8CD8-7CC44BB0FF9A}" type="slidenum">
              <a:rPr lang="en-GB" altLang="en-US" sz="1200">
                <a:solidFill>
                  <a:schemeClr val="bg1"/>
                </a:solidFill>
              </a:rPr>
              <a:pPr/>
              <a:t>17</a:t>
            </a:fld>
            <a:endParaRPr lang="en-GB" altLang="en-US" sz="120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itle 1"/>
          <p:cNvSpPr>
            <a:spLocks noGrp="1"/>
          </p:cNvSpPr>
          <p:nvPr>
            <p:ph type="title"/>
          </p:nvPr>
        </p:nvSpPr>
        <p:spPr>
          <a:xfrm>
            <a:off x="1752600" y="76200"/>
            <a:ext cx="7239000" cy="1143000"/>
          </a:xfrm>
        </p:spPr>
        <p:txBody>
          <a:bodyPr/>
          <a:lstStyle/>
          <a:p>
            <a:r>
              <a:rPr lang="en-GB" altLang="en-US" dirty="0" smtClean="0"/>
              <a:t>Opportunities and Challenges</a:t>
            </a:r>
          </a:p>
        </p:txBody>
      </p:sp>
      <p:sp>
        <p:nvSpPr>
          <p:cNvPr id="32771" name="Content Placeholder 2"/>
          <p:cNvSpPr>
            <a:spLocks noGrp="1"/>
          </p:cNvSpPr>
          <p:nvPr>
            <p:ph idx="1"/>
          </p:nvPr>
        </p:nvSpPr>
        <p:spPr>
          <a:xfrm>
            <a:off x="457200" y="1125538"/>
            <a:ext cx="8229600" cy="4830762"/>
          </a:xfrm>
        </p:spPr>
        <p:txBody>
          <a:bodyPr/>
          <a:lstStyle/>
          <a:p>
            <a:r>
              <a:rPr lang="en-GB" altLang="en-US" sz="2400" dirty="0" smtClean="0"/>
              <a:t>In parallel there has been backlash against cloud computing:</a:t>
            </a:r>
          </a:p>
          <a:p>
            <a:pPr lvl="1"/>
            <a:r>
              <a:rPr lang="en-GB" altLang="en-US" sz="2000" dirty="0" smtClean="0"/>
              <a:t>Use of cloud computing means dependence on others and that could possibly limit flexibility and innovation:</a:t>
            </a:r>
          </a:p>
          <a:p>
            <a:pPr lvl="2"/>
            <a:r>
              <a:rPr lang="en-GB" altLang="en-US" sz="1800" dirty="0" smtClean="0"/>
              <a:t>The others are likely become the bigger Internet companies like Google and IBM, who may monopolise the market. </a:t>
            </a:r>
          </a:p>
          <a:p>
            <a:pPr lvl="2"/>
            <a:r>
              <a:rPr lang="en-GB" altLang="en-US" sz="1800" dirty="0" smtClean="0"/>
              <a:t>Some argue that this use of supercomputers is a return to the time of mainframe computing that the PC was a reaction against.</a:t>
            </a:r>
          </a:p>
          <a:p>
            <a:pPr lvl="1"/>
            <a:r>
              <a:rPr lang="en-GB" altLang="en-US" sz="2000" dirty="0" smtClean="0"/>
              <a:t>Security could prove to be a big issue:</a:t>
            </a:r>
          </a:p>
          <a:p>
            <a:pPr lvl="2"/>
            <a:r>
              <a:rPr lang="en-GB" altLang="en-US" sz="1800" dirty="0" smtClean="0"/>
              <a:t>It is still unclear how safe out-sourced data is and when using these services ownership of data is not always clear.</a:t>
            </a:r>
          </a:p>
          <a:p>
            <a:pPr lvl="1"/>
            <a:r>
              <a:rPr lang="en-GB" altLang="en-US" sz="2000" dirty="0" smtClean="0"/>
              <a:t>There are also issues relating to policy and access: </a:t>
            </a:r>
          </a:p>
          <a:p>
            <a:pPr lvl="2"/>
            <a:r>
              <a:rPr lang="en-GB" altLang="en-US" sz="1800" dirty="0" smtClean="0"/>
              <a:t>If your data is stored abroad whose policy do you adhere to? </a:t>
            </a:r>
          </a:p>
          <a:p>
            <a:pPr lvl="2"/>
            <a:r>
              <a:rPr lang="en-GB" altLang="en-US" sz="1800" dirty="0" smtClean="0"/>
              <a:t>What happens if the remote server goes down? </a:t>
            </a:r>
          </a:p>
          <a:p>
            <a:pPr lvl="2"/>
            <a:r>
              <a:rPr lang="en-GB" altLang="en-US" sz="1800" dirty="0" smtClean="0"/>
              <a:t>How will you then access files? </a:t>
            </a:r>
          </a:p>
          <a:p>
            <a:pPr lvl="2"/>
            <a:r>
              <a:rPr lang="en-GB" altLang="en-US" sz="1800" dirty="0" smtClean="0"/>
              <a:t>There have been cases of users being locked out of accounts and losing access to data.</a:t>
            </a:r>
          </a:p>
          <a:p>
            <a:endParaRPr lang="en-GB" altLang="en-US" sz="2400" dirty="0" smtClean="0"/>
          </a:p>
        </p:txBody>
      </p:sp>
      <p:sp>
        <p:nvSpPr>
          <p:cNvPr id="31748"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FD8781DC-7834-4ABE-802F-D51A07CE31D0}" type="slidenum">
              <a:rPr lang="en-GB" altLang="en-US" sz="1200">
                <a:solidFill>
                  <a:schemeClr val="bg1"/>
                </a:solidFill>
              </a:rPr>
              <a:pPr/>
              <a:t>18</a:t>
            </a:fld>
            <a:endParaRPr lang="en-GB" altLang="en-US" sz="12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animEffect transition="in" filter="randombar(horizontal)">
                                      <p:cBhvr>
                                        <p:cTn id="7" dur="500"/>
                                        <p:tgtEl>
                                          <p:spTgt spid="32771">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2771">
                                            <p:txEl>
                                              <p:pRg st="2" end="2"/>
                                            </p:txEl>
                                          </p:spTgt>
                                        </p:tgtEl>
                                        <p:attrNameLst>
                                          <p:attrName>style.visibility</p:attrName>
                                        </p:attrNameLst>
                                      </p:cBhvr>
                                      <p:to>
                                        <p:strVal val="visible"/>
                                      </p:to>
                                    </p:set>
                                    <p:animEffect transition="in" filter="randombar(horizontal)">
                                      <p:cBhvr>
                                        <p:cTn id="10" dur="500"/>
                                        <p:tgtEl>
                                          <p:spTgt spid="32771">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2771">
                                            <p:txEl>
                                              <p:pRg st="3" end="3"/>
                                            </p:txEl>
                                          </p:spTgt>
                                        </p:tgtEl>
                                        <p:attrNameLst>
                                          <p:attrName>style.visibility</p:attrName>
                                        </p:attrNameLst>
                                      </p:cBhvr>
                                      <p:to>
                                        <p:strVal val="visible"/>
                                      </p:to>
                                    </p:set>
                                    <p:animEffect transition="in" filter="randombar(horizontal)">
                                      <p:cBhvr>
                                        <p:cTn id="13" dur="500"/>
                                        <p:tgtEl>
                                          <p:spTgt spid="32771">
                                            <p:txEl>
                                              <p:pRg st="3" end="3"/>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4" presetClass="entr" presetSubtype="10" fill="hold" nodeType="clickEffect">
                                  <p:stCondLst>
                                    <p:cond delay="0"/>
                                  </p:stCondLst>
                                  <p:childTnLst>
                                    <p:set>
                                      <p:cBhvr>
                                        <p:cTn id="17" dur="1" fill="hold">
                                          <p:stCondLst>
                                            <p:cond delay="0"/>
                                          </p:stCondLst>
                                        </p:cTn>
                                        <p:tgtEl>
                                          <p:spTgt spid="32771">
                                            <p:txEl>
                                              <p:pRg st="4" end="4"/>
                                            </p:txEl>
                                          </p:spTgt>
                                        </p:tgtEl>
                                        <p:attrNameLst>
                                          <p:attrName>style.visibility</p:attrName>
                                        </p:attrNameLst>
                                      </p:cBhvr>
                                      <p:to>
                                        <p:strVal val="visible"/>
                                      </p:to>
                                    </p:set>
                                    <p:animEffect transition="in" filter="randombar(horizontal)">
                                      <p:cBhvr>
                                        <p:cTn id="18" dur="500"/>
                                        <p:tgtEl>
                                          <p:spTgt spid="32771">
                                            <p:txEl>
                                              <p:pRg st="4" end="4"/>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2771">
                                            <p:txEl>
                                              <p:pRg st="5" end="5"/>
                                            </p:txEl>
                                          </p:spTgt>
                                        </p:tgtEl>
                                        <p:attrNameLst>
                                          <p:attrName>style.visibility</p:attrName>
                                        </p:attrNameLst>
                                      </p:cBhvr>
                                      <p:to>
                                        <p:strVal val="visible"/>
                                      </p:to>
                                    </p:set>
                                    <p:animEffect transition="in" filter="randombar(horizontal)">
                                      <p:cBhvr>
                                        <p:cTn id="21" dur="500"/>
                                        <p:tgtEl>
                                          <p:spTgt spid="32771">
                                            <p:txEl>
                                              <p:pRg st="5" end="5"/>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4" presetClass="entr" presetSubtype="10" fill="hold" nodeType="clickEffect">
                                  <p:stCondLst>
                                    <p:cond delay="0"/>
                                  </p:stCondLst>
                                  <p:childTnLst>
                                    <p:set>
                                      <p:cBhvr>
                                        <p:cTn id="25" dur="1" fill="hold">
                                          <p:stCondLst>
                                            <p:cond delay="0"/>
                                          </p:stCondLst>
                                        </p:cTn>
                                        <p:tgtEl>
                                          <p:spTgt spid="32771">
                                            <p:txEl>
                                              <p:pRg st="6" end="6"/>
                                            </p:txEl>
                                          </p:spTgt>
                                        </p:tgtEl>
                                        <p:attrNameLst>
                                          <p:attrName>style.visibility</p:attrName>
                                        </p:attrNameLst>
                                      </p:cBhvr>
                                      <p:to>
                                        <p:strVal val="visible"/>
                                      </p:to>
                                    </p:set>
                                    <p:animEffect transition="in" filter="randombar(horizontal)">
                                      <p:cBhvr>
                                        <p:cTn id="26" dur="500"/>
                                        <p:tgtEl>
                                          <p:spTgt spid="32771">
                                            <p:txEl>
                                              <p:pRg st="6" end="6"/>
                                            </p:txEl>
                                          </p:spTgt>
                                        </p:tgtEl>
                                      </p:cBhvr>
                                    </p:animEffect>
                                  </p:childTnLst>
                                </p:cTn>
                              </p:par>
                              <p:par>
                                <p:cTn id="27" presetID="14" presetClass="entr" presetSubtype="10" fill="hold" nodeType="withEffect">
                                  <p:stCondLst>
                                    <p:cond delay="0"/>
                                  </p:stCondLst>
                                  <p:childTnLst>
                                    <p:set>
                                      <p:cBhvr>
                                        <p:cTn id="28" dur="1" fill="hold">
                                          <p:stCondLst>
                                            <p:cond delay="0"/>
                                          </p:stCondLst>
                                        </p:cTn>
                                        <p:tgtEl>
                                          <p:spTgt spid="32771">
                                            <p:txEl>
                                              <p:pRg st="7" end="7"/>
                                            </p:txEl>
                                          </p:spTgt>
                                        </p:tgtEl>
                                        <p:attrNameLst>
                                          <p:attrName>style.visibility</p:attrName>
                                        </p:attrNameLst>
                                      </p:cBhvr>
                                      <p:to>
                                        <p:strVal val="visible"/>
                                      </p:to>
                                    </p:set>
                                    <p:animEffect transition="in" filter="randombar(horizontal)">
                                      <p:cBhvr>
                                        <p:cTn id="29" dur="500"/>
                                        <p:tgtEl>
                                          <p:spTgt spid="32771">
                                            <p:txEl>
                                              <p:pRg st="7" end="7"/>
                                            </p:txEl>
                                          </p:spTgt>
                                        </p:tgtEl>
                                      </p:cBhvr>
                                    </p:animEffect>
                                  </p:childTnLst>
                                </p:cTn>
                              </p:par>
                              <p:par>
                                <p:cTn id="30" presetID="14" presetClass="entr" presetSubtype="10" fill="hold" nodeType="withEffect">
                                  <p:stCondLst>
                                    <p:cond delay="0"/>
                                  </p:stCondLst>
                                  <p:childTnLst>
                                    <p:set>
                                      <p:cBhvr>
                                        <p:cTn id="31" dur="1" fill="hold">
                                          <p:stCondLst>
                                            <p:cond delay="0"/>
                                          </p:stCondLst>
                                        </p:cTn>
                                        <p:tgtEl>
                                          <p:spTgt spid="32771">
                                            <p:txEl>
                                              <p:pRg st="8" end="8"/>
                                            </p:txEl>
                                          </p:spTgt>
                                        </p:tgtEl>
                                        <p:attrNameLst>
                                          <p:attrName>style.visibility</p:attrName>
                                        </p:attrNameLst>
                                      </p:cBhvr>
                                      <p:to>
                                        <p:strVal val="visible"/>
                                      </p:to>
                                    </p:set>
                                    <p:animEffect transition="in" filter="randombar(horizontal)">
                                      <p:cBhvr>
                                        <p:cTn id="32" dur="500"/>
                                        <p:tgtEl>
                                          <p:spTgt spid="32771">
                                            <p:txEl>
                                              <p:pRg st="8" end="8"/>
                                            </p:txEl>
                                          </p:spTgt>
                                        </p:tgtEl>
                                      </p:cBhvr>
                                    </p:animEffect>
                                  </p:childTnLst>
                                </p:cTn>
                              </p:par>
                              <p:par>
                                <p:cTn id="33" presetID="14" presetClass="entr" presetSubtype="10" fill="hold" nodeType="withEffect">
                                  <p:stCondLst>
                                    <p:cond delay="0"/>
                                  </p:stCondLst>
                                  <p:childTnLst>
                                    <p:set>
                                      <p:cBhvr>
                                        <p:cTn id="34" dur="1" fill="hold">
                                          <p:stCondLst>
                                            <p:cond delay="0"/>
                                          </p:stCondLst>
                                        </p:cTn>
                                        <p:tgtEl>
                                          <p:spTgt spid="32771">
                                            <p:txEl>
                                              <p:pRg st="9" end="9"/>
                                            </p:txEl>
                                          </p:spTgt>
                                        </p:tgtEl>
                                        <p:attrNameLst>
                                          <p:attrName>style.visibility</p:attrName>
                                        </p:attrNameLst>
                                      </p:cBhvr>
                                      <p:to>
                                        <p:strVal val="visible"/>
                                      </p:to>
                                    </p:set>
                                    <p:animEffect transition="in" filter="randombar(horizontal)">
                                      <p:cBhvr>
                                        <p:cTn id="35" dur="500"/>
                                        <p:tgtEl>
                                          <p:spTgt spid="32771">
                                            <p:txEl>
                                              <p:pRg st="9" end="9"/>
                                            </p:txEl>
                                          </p:spTgt>
                                        </p:tgtEl>
                                      </p:cBhvr>
                                    </p:animEffect>
                                  </p:childTnLst>
                                </p:cTn>
                              </p:par>
                              <p:par>
                                <p:cTn id="36" presetID="14" presetClass="entr" presetSubtype="10" fill="hold" nodeType="withEffect">
                                  <p:stCondLst>
                                    <p:cond delay="0"/>
                                  </p:stCondLst>
                                  <p:childTnLst>
                                    <p:set>
                                      <p:cBhvr>
                                        <p:cTn id="37" dur="1" fill="hold">
                                          <p:stCondLst>
                                            <p:cond delay="0"/>
                                          </p:stCondLst>
                                        </p:cTn>
                                        <p:tgtEl>
                                          <p:spTgt spid="32771">
                                            <p:txEl>
                                              <p:pRg st="10" end="10"/>
                                            </p:txEl>
                                          </p:spTgt>
                                        </p:tgtEl>
                                        <p:attrNameLst>
                                          <p:attrName>style.visibility</p:attrName>
                                        </p:attrNameLst>
                                      </p:cBhvr>
                                      <p:to>
                                        <p:strVal val="visible"/>
                                      </p:to>
                                    </p:set>
                                    <p:animEffect transition="in" filter="randombar(horizontal)">
                                      <p:cBhvr>
                                        <p:cTn id="38" dur="500"/>
                                        <p:tgtEl>
                                          <p:spTgt spid="3277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itle 1"/>
          <p:cNvSpPr>
            <a:spLocks noGrp="1"/>
          </p:cNvSpPr>
          <p:nvPr>
            <p:ph type="title"/>
          </p:nvPr>
        </p:nvSpPr>
        <p:spPr>
          <a:xfrm>
            <a:off x="1752600" y="76200"/>
            <a:ext cx="7239000" cy="1143000"/>
          </a:xfrm>
        </p:spPr>
        <p:txBody>
          <a:bodyPr/>
          <a:lstStyle/>
          <a:p>
            <a:r>
              <a:rPr lang="en-US" altLang="en-US" sz="4000" smtClean="0"/>
              <a:t>Advantages of Cloud Computing</a:t>
            </a:r>
            <a:endParaRPr lang="en-GB" altLang="en-US" sz="4000" smtClean="0"/>
          </a:p>
        </p:txBody>
      </p:sp>
      <p:sp>
        <p:nvSpPr>
          <p:cNvPr id="32771" name="Content Placeholder 2"/>
          <p:cNvSpPr>
            <a:spLocks noGrp="1"/>
          </p:cNvSpPr>
          <p:nvPr>
            <p:ph idx="1"/>
          </p:nvPr>
        </p:nvSpPr>
        <p:spPr>
          <a:xfrm>
            <a:off x="477260" y="1052736"/>
            <a:ext cx="8507413" cy="4830763"/>
          </a:xfrm>
        </p:spPr>
        <p:txBody>
          <a:bodyPr/>
          <a:lstStyle/>
          <a:p>
            <a:r>
              <a:rPr lang="en-US" altLang="en-US" sz="2800" dirty="0" smtClean="0"/>
              <a:t>Lower computer costs: </a:t>
            </a:r>
          </a:p>
          <a:p>
            <a:pPr lvl="1"/>
            <a:r>
              <a:rPr lang="en-US" altLang="en-US" sz="2400" dirty="0" smtClean="0"/>
              <a:t>You do not need a high-powered and high-priced computer to run cloud computing's web-based applications. </a:t>
            </a:r>
          </a:p>
          <a:p>
            <a:pPr lvl="1"/>
            <a:r>
              <a:rPr lang="en-US" altLang="en-US" sz="2400" dirty="0" smtClean="0"/>
              <a:t>Since applications run in the cloud, not on the desktop PC, your desktop PC does not need the processing power or hard disk space demanded by traditional desktop software. </a:t>
            </a:r>
          </a:p>
          <a:p>
            <a:pPr lvl="1"/>
            <a:r>
              <a:rPr lang="en-US" altLang="en-US" sz="2400" dirty="0" smtClean="0"/>
              <a:t>When you are using web-based applications, your PC can be less expensive, with a smaller hard disk, less memory, more efficient processor... </a:t>
            </a:r>
          </a:p>
          <a:p>
            <a:pPr lvl="1"/>
            <a:r>
              <a:rPr lang="en-US" altLang="en-US" sz="2400" dirty="0" smtClean="0"/>
              <a:t>In fact, your PC in this scenario does not even need a CD or DVD drive, as no software programs have to be loaded and no document files need to be saved.</a:t>
            </a:r>
            <a:endParaRPr lang="en-GB" altLang="en-US" sz="2400" dirty="0" smtClean="0"/>
          </a:p>
        </p:txBody>
      </p:sp>
      <p:sp>
        <p:nvSpPr>
          <p:cNvPr id="32772"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E6F6E64D-CBB9-4D1C-8F44-409B10222FB8}" type="slidenum">
              <a:rPr lang="en-GB" altLang="en-US" sz="1200">
                <a:solidFill>
                  <a:schemeClr val="bg1"/>
                </a:solidFill>
              </a:rPr>
              <a:pPr/>
              <a:t>19</a:t>
            </a:fld>
            <a:endParaRPr lang="en-GB" altLang="en-US" sz="120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le 1"/>
          <p:cNvSpPr>
            <a:spLocks noGrp="1"/>
          </p:cNvSpPr>
          <p:nvPr>
            <p:ph type="title"/>
          </p:nvPr>
        </p:nvSpPr>
        <p:spPr>
          <a:xfrm>
            <a:off x="1752600" y="76200"/>
            <a:ext cx="7239000" cy="1143000"/>
          </a:xfrm>
        </p:spPr>
        <p:txBody>
          <a:bodyPr/>
          <a:lstStyle/>
          <a:p>
            <a:r>
              <a:rPr lang="en-GB" altLang="en-US" smtClean="0"/>
              <a:t>What is Cloud Computing?</a:t>
            </a:r>
          </a:p>
        </p:txBody>
      </p:sp>
      <p:sp>
        <p:nvSpPr>
          <p:cNvPr id="5123" name="Content Placeholder 2"/>
          <p:cNvSpPr>
            <a:spLocks noGrp="1"/>
          </p:cNvSpPr>
          <p:nvPr>
            <p:ph idx="1"/>
          </p:nvPr>
        </p:nvSpPr>
        <p:spPr>
          <a:xfrm>
            <a:off x="611560" y="647700"/>
            <a:ext cx="8229600" cy="4830763"/>
          </a:xfrm>
        </p:spPr>
        <p:txBody>
          <a:bodyPr/>
          <a:lstStyle/>
          <a:p>
            <a:r>
              <a:rPr lang="en-US" altLang="en-US" sz="2400" b="1" dirty="0" smtClean="0"/>
              <a:t>Cloud Computing </a:t>
            </a:r>
            <a:r>
              <a:rPr lang="en-US" altLang="en-US" sz="2400" dirty="0" smtClean="0"/>
              <a:t>is a general term used to describe a new class of network based computing that takes place over the Internet, </a:t>
            </a:r>
          </a:p>
          <a:p>
            <a:pPr lvl="1"/>
            <a:r>
              <a:rPr lang="en-US" altLang="en-US" sz="2400" dirty="0" smtClean="0"/>
              <a:t>basically a step on from Utility Computing</a:t>
            </a:r>
          </a:p>
          <a:p>
            <a:pPr lvl="1"/>
            <a:r>
              <a:rPr lang="en-US" altLang="en-US" sz="2400" dirty="0" smtClean="0"/>
              <a:t>a collection/group of integrated and networked hardware, software and Internet infrastructure (called a platform).</a:t>
            </a:r>
          </a:p>
          <a:p>
            <a:pPr lvl="1"/>
            <a:r>
              <a:rPr lang="en-US" altLang="en-US" sz="2400" dirty="0" smtClean="0"/>
              <a:t>Using the Internet for communication and transport provides hardware, software and networking services to clients</a:t>
            </a:r>
          </a:p>
          <a:p>
            <a:r>
              <a:rPr lang="en-US" altLang="en-US" sz="2400" dirty="0" smtClean="0"/>
              <a:t>These platforms hide the complexity and details of the underlying infrastructure from users and applications by providing very simple graphical interface or API (Applications Programming Interface).</a:t>
            </a:r>
          </a:p>
        </p:txBody>
      </p:sp>
      <p:sp>
        <p:nvSpPr>
          <p:cNvPr id="6148" name="Slide Number Placeholder 7"/>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BB53E2FC-D5CF-4A3C-9BCD-870B14A8F00B}" type="slidenum">
              <a:rPr lang="en-GB" altLang="en-US" sz="1200">
                <a:solidFill>
                  <a:schemeClr val="bg1"/>
                </a:solidFill>
              </a:rPr>
              <a:pPr/>
              <a:t>2</a:t>
            </a:fld>
            <a:endParaRPr lang="en-GB" altLang="en-US" sz="12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Effect transition="in" filter="randombar(horizontal)">
                                      <p:cBhvr>
                                        <p:cTn id="7" dur="500"/>
                                        <p:tgtEl>
                                          <p:spTgt spid="5123">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123">
                                            <p:txEl>
                                              <p:pRg st="2" end="2"/>
                                            </p:txEl>
                                          </p:spTgt>
                                        </p:tgtEl>
                                        <p:attrNameLst>
                                          <p:attrName>style.visibility</p:attrName>
                                        </p:attrNameLst>
                                      </p:cBhvr>
                                      <p:to>
                                        <p:strVal val="visible"/>
                                      </p:to>
                                    </p:set>
                                    <p:animEffect transition="in" filter="randombar(horizontal)">
                                      <p:cBhvr>
                                        <p:cTn id="10" dur="500"/>
                                        <p:tgtEl>
                                          <p:spTgt spid="5123">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5123">
                                            <p:txEl>
                                              <p:pRg st="3" end="3"/>
                                            </p:txEl>
                                          </p:spTgt>
                                        </p:tgtEl>
                                        <p:attrNameLst>
                                          <p:attrName>style.visibility</p:attrName>
                                        </p:attrNameLst>
                                      </p:cBhvr>
                                      <p:to>
                                        <p:strVal val="visible"/>
                                      </p:to>
                                    </p:set>
                                    <p:animEffect transition="in" filter="randombar(horizontal)">
                                      <p:cBhvr>
                                        <p:cTn id="13" dur="500"/>
                                        <p:tgtEl>
                                          <p:spTgt spid="5123">
                                            <p:txEl>
                                              <p:pRg st="3" end="3"/>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4" presetClass="entr" presetSubtype="10" fill="hold" nodeType="clickEffect">
                                  <p:stCondLst>
                                    <p:cond delay="0"/>
                                  </p:stCondLst>
                                  <p:childTnLst>
                                    <p:set>
                                      <p:cBhvr>
                                        <p:cTn id="17" dur="1" fill="hold">
                                          <p:stCondLst>
                                            <p:cond delay="0"/>
                                          </p:stCondLst>
                                        </p:cTn>
                                        <p:tgtEl>
                                          <p:spTgt spid="5123">
                                            <p:txEl>
                                              <p:pRg st="4" end="4"/>
                                            </p:txEl>
                                          </p:spTgt>
                                        </p:tgtEl>
                                        <p:attrNameLst>
                                          <p:attrName>style.visibility</p:attrName>
                                        </p:attrNameLst>
                                      </p:cBhvr>
                                      <p:to>
                                        <p:strVal val="visible"/>
                                      </p:to>
                                    </p:set>
                                    <p:animEffect transition="in" filter="randombar(horizontal)">
                                      <p:cBhvr>
                                        <p:cTn id="18" dur="5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Title 1"/>
          <p:cNvSpPr>
            <a:spLocks noGrp="1"/>
          </p:cNvSpPr>
          <p:nvPr>
            <p:ph type="title"/>
          </p:nvPr>
        </p:nvSpPr>
        <p:spPr>
          <a:xfrm>
            <a:off x="1752600" y="76200"/>
            <a:ext cx="7239000" cy="1143000"/>
          </a:xfrm>
        </p:spPr>
        <p:txBody>
          <a:bodyPr/>
          <a:lstStyle/>
          <a:p>
            <a:r>
              <a:rPr lang="en-US" altLang="en-US" sz="4000" smtClean="0"/>
              <a:t>Advantages of Cloud Computing</a:t>
            </a:r>
            <a:endParaRPr lang="en-GB" altLang="en-US" sz="4000" smtClean="0"/>
          </a:p>
        </p:txBody>
      </p:sp>
      <p:sp>
        <p:nvSpPr>
          <p:cNvPr id="34819" name="Content Placeholder 2"/>
          <p:cNvSpPr>
            <a:spLocks noGrp="1"/>
          </p:cNvSpPr>
          <p:nvPr>
            <p:ph idx="1"/>
          </p:nvPr>
        </p:nvSpPr>
        <p:spPr>
          <a:xfrm>
            <a:off x="457200" y="1295400"/>
            <a:ext cx="8229600" cy="4830763"/>
          </a:xfrm>
        </p:spPr>
        <p:txBody>
          <a:bodyPr/>
          <a:lstStyle/>
          <a:p>
            <a:r>
              <a:rPr lang="en-US" altLang="en-US" sz="2800" smtClean="0"/>
              <a:t>Improved performance:</a:t>
            </a:r>
          </a:p>
          <a:p>
            <a:pPr lvl="1"/>
            <a:r>
              <a:rPr lang="en-US" altLang="en-US" sz="2400" smtClean="0"/>
              <a:t>With few large programs hogging your computer's memory, you will see better performance from your PC. </a:t>
            </a:r>
          </a:p>
          <a:p>
            <a:pPr lvl="1"/>
            <a:r>
              <a:rPr lang="en-US" altLang="en-US" sz="2400" smtClean="0"/>
              <a:t>Computers in a cloud computing system boot and run faster because they have fewer programs and processes loaded into memory…</a:t>
            </a:r>
          </a:p>
          <a:p>
            <a:r>
              <a:rPr lang="en-US" altLang="en-US" sz="2800" smtClean="0"/>
              <a:t>Reduced software costs: </a:t>
            </a:r>
          </a:p>
          <a:p>
            <a:pPr lvl="1"/>
            <a:r>
              <a:rPr lang="en-US" altLang="en-US" sz="2400" smtClean="0"/>
              <a:t>Instead of purchasing expensive software applications, you can get most of what you need for free-ish!</a:t>
            </a:r>
          </a:p>
          <a:p>
            <a:pPr lvl="2"/>
            <a:r>
              <a:rPr lang="en-US" altLang="en-US" sz="1800" smtClean="0"/>
              <a:t>most cloud computing applications today, such as the Google Docs suite.</a:t>
            </a:r>
          </a:p>
          <a:p>
            <a:pPr lvl="1"/>
            <a:r>
              <a:rPr lang="en-US" altLang="en-US" sz="2400" smtClean="0"/>
              <a:t>better than paying for similar commercial software</a:t>
            </a:r>
          </a:p>
          <a:p>
            <a:pPr lvl="2"/>
            <a:r>
              <a:rPr lang="en-US" altLang="en-US" sz="1800" smtClean="0"/>
              <a:t>which alone may be justification for switching to cloud applications.</a:t>
            </a:r>
            <a:endParaRPr lang="en-GB" altLang="en-US" sz="1800" smtClean="0"/>
          </a:p>
        </p:txBody>
      </p:sp>
      <p:sp>
        <p:nvSpPr>
          <p:cNvPr id="33796"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0903F621-73A7-465D-AF15-BF6F721BB73F}" type="slidenum">
              <a:rPr lang="en-GB" altLang="en-US" sz="1200">
                <a:solidFill>
                  <a:schemeClr val="bg1"/>
                </a:solidFill>
              </a:rPr>
              <a:pPr/>
              <a:t>20</a:t>
            </a:fld>
            <a:endParaRPr lang="en-GB" altLang="en-US" sz="12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34819">
                                            <p:txEl>
                                              <p:pRg st="3" end="3"/>
                                            </p:txEl>
                                          </p:spTgt>
                                        </p:tgtEl>
                                        <p:attrNameLst>
                                          <p:attrName>style.visibility</p:attrName>
                                        </p:attrNameLst>
                                      </p:cBhvr>
                                      <p:to>
                                        <p:strVal val="visible"/>
                                      </p:to>
                                    </p:set>
                                    <p:animEffect transition="in" filter="randombar(horizontal)">
                                      <p:cBhvr>
                                        <p:cTn id="7" dur="500"/>
                                        <p:tgtEl>
                                          <p:spTgt spid="34819">
                                            <p:txEl>
                                              <p:pRg st="3" end="3"/>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4819">
                                            <p:txEl>
                                              <p:pRg st="4" end="4"/>
                                            </p:txEl>
                                          </p:spTgt>
                                        </p:tgtEl>
                                        <p:attrNameLst>
                                          <p:attrName>style.visibility</p:attrName>
                                        </p:attrNameLst>
                                      </p:cBhvr>
                                      <p:to>
                                        <p:strVal val="visible"/>
                                      </p:to>
                                    </p:set>
                                    <p:animEffect transition="in" filter="randombar(horizontal)">
                                      <p:cBhvr>
                                        <p:cTn id="10" dur="500"/>
                                        <p:tgtEl>
                                          <p:spTgt spid="34819">
                                            <p:txEl>
                                              <p:pRg st="4" end="4"/>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4819">
                                            <p:txEl>
                                              <p:pRg st="5" end="5"/>
                                            </p:txEl>
                                          </p:spTgt>
                                        </p:tgtEl>
                                        <p:attrNameLst>
                                          <p:attrName>style.visibility</p:attrName>
                                        </p:attrNameLst>
                                      </p:cBhvr>
                                      <p:to>
                                        <p:strVal val="visible"/>
                                      </p:to>
                                    </p:set>
                                    <p:animEffect transition="in" filter="randombar(horizontal)">
                                      <p:cBhvr>
                                        <p:cTn id="13" dur="500"/>
                                        <p:tgtEl>
                                          <p:spTgt spid="34819">
                                            <p:txEl>
                                              <p:pRg st="5" end="5"/>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4819">
                                            <p:txEl>
                                              <p:pRg st="6" end="6"/>
                                            </p:txEl>
                                          </p:spTgt>
                                        </p:tgtEl>
                                        <p:attrNameLst>
                                          <p:attrName>style.visibility</p:attrName>
                                        </p:attrNameLst>
                                      </p:cBhvr>
                                      <p:to>
                                        <p:strVal val="visible"/>
                                      </p:to>
                                    </p:set>
                                    <p:animEffect transition="in" filter="randombar(horizontal)">
                                      <p:cBhvr>
                                        <p:cTn id="16" dur="500"/>
                                        <p:tgtEl>
                                          <p:spTgt spid="34819">
                                            <p:txEl>
                                              <p:pRg st="6" end="6"/>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4819">
                                            <p:txEl>
                                              <p:pRg st="7" end="7"/>
                                            </p:txEl>
                                          </p:spTgt>
                                        </p:tgtEl>
                                        <p:attrNameLst>
                                          <p:attrName>style.visibility</p:attrName>
                                        </p:attrNameLst>
                                      </p:cBhvr>
                                      <p:to>
                                        <p:strVal val="visible"/>
                                      </p:to>
                                    </p:set>
                                    <p:animEffect transition="in" filter="randombar(horizontal)">
                                      <p:cBhvr>
                                        <p:cTn id="19" dur="500"/>
                                        <p:tgtEl>
                                          <p:spTgt spid="348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Title 1"/>
          <p:cNvSpPr>
            <a:spLocks noGrp="1"/>
          </p:cNvSpPr>
          <p:nvPr>
            <p:ph type="title"/>
          </p:nvPr>
        </p:nvSpPr>
        <p:spPr>
          <a:xfrm>
            <a:off x="1752600" y="76200"/>
            <a:ext cx="7239000" cy="1143000"/>
          </a:xfrm>
        </p:spPr>
        <p:txBody>
          <a:bodyPr/>
          <a:lstStyle/>
          <a:p>
            <a:r>
              <a:rPr lang="en-US" altLang="en-US" sz="4000" smtClean="0"/>
              <a:t>Advantages of Cloud Computing</a:t>
            </a:r>
            <a:endParaRPr lang="en-GB" altLang="en-US" sz="4000" smtClean="0"/>
          </a:p>
        </p:txBody>
      </p:sp>
      <p:sp>
        <p:nvSpPr>
          <p:cNvPr id="35843" name="Content Placeholder 2"/>
          <p:cNvSpPr>
            <a:spLocks noGrp="1"/>
          </p:cNvSpPr>
          <p:nvPr>
            <p:ph idx="1"/>
          </p:nvPr>
        </p:nvSpPr>
        <p:spPr>
          <a:xfrm>
            <a:off x="457200" y="1295400"/>
            <a:ext cx="8229600" cy="4830763"/>
          </a:xfrm>
        </p:spPr>
        <p:txBody>
          <a:bodyPr/>
          <a:lstStyle/>
          <a:p>
            <a:r>
              <a:rPr lang="en-US" altLang="en-US" sz="2400" smtClean="0"/>
              <a:t>Instant software updates:</a:t>
            </a:r>
          </a:p>
          <a:p>
            <a:pPr lvl="1"/>
            <a:r>
              <a:rPr lang="en-US" altLang="en-US" sz="2000" smtClean="0"/>
              <a:t>Another advantage to cloud computing is that you are no longer faced with choosing between obsolete software and high upgrade costs.</a:t>
            </a:r>
          </a:p>
          <a:p>
            <a:pPr lvl="1"/>
            <a:r>
              <a:rPr lang="en-US" altLang="en-US" sz="2000" smtClean="0"/>
              <a:t>When the application is web-based, updates happen automatically </a:t>
            </a:r>
          </a:p>
          <a:p>
            <a:pPr lvl="2"/>
            <a:r>
              <a:rPr lang="en-US" altLang="en-US" sz="1600" smtClean="0"/>
              <a:t>available the next time you log into the cloud. </a:t>
            </a:r>
          </a:p>
          <a:p>
            <a:pPr lvl="1"/>
            <a:r>
              <a:rPr lang="en-US" altLang="en-US" sz="2000" smtClean="0"/>
              <a:t>When you access a web-based application, you get the latest version </a:t>
            </a:r>
          </a:p>
          <a:p>
            <a:pPr lvl="2"/>
            <a:r>
              <a:rPr lang="en-US" altLang="en-US" sz="1600" smtClean="0"/>
              <a:t>without needing to pay for or download an upgrade.</a:t>
            </a:r>
          </a:p>
          <a:p>
            <a:pPr lvl="2"/>
            <a:endParaRPr lang="en-US" altLang="en-US" sz="1600" smtClean="0"/>
          </a:p>
          <a:p>
            <a:r>
              <a:rPr lang="en-US" altLang="en-US" sz="2400" smtClean="0"/>
              <a:t>Improved document format compatibility. </a:t>
            </a:r>
          </a:p>
          <a:p>
            <a:pPr lvl="1"/>
            <a:r>
              <a:rPr lang="en-US" altLang="en-US" sz="2000" smtClean="0"/>
              <a:t>You do not have to worry about the documents you create on your machine being compatible with other users' applications or OSes</a:t>
            </a:r>
          </a:p>
          <a:p>
            <a:pPr lvl="1"/>
            <a:r>
              <a:rPr lang="en-US" altLang="en-US" sz="2000" smtClean="0"/>
              <a:t>There are potentially no format incompatibilities when everyone is sharing documents and applications in the cloud.</a:t>
            </a:r>
            <a:endParaRPr lang="en-GB" altLang="en-US" sz="2000" smtClean="0"/>
          </a:p>
        </p:txBody>
      </p:sp>
      <p:sp>
        <p:nvSpPr>
          <p:cNvPr id="34820"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27518471-8F5F-4524-8DA4-F0858485D087}" type="slidenum">
              <a:rPr lang="en-GB" altLang="en-US" sz="1200">
                <a:solidFill>
                  <a:schemeClr val="bg1"/>
                </a:solidFill>
              </a:rPr>
              <a:pPr/>
              <a:t>21</a:t>
            </a:fld>
            <a:endParaRPr lang="en-GB" altLang="en-US" sz="12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35843">
                                            <p:txEl>
                                              <p:pRg st="7" end="7"/>
                                            </p:txEl>
                                          </p:spTgt>
                                        </p:tgtEl>
                                        <p:attrNameLst>
                                          <p:attrName>style.visibility</p:attrName>
                                        </p:attrNameLst>
                                      </p:cBhvr>
                                      <p:to>
                                        <p:strVal val="visible"/>
                                      </p:to>
                                    </p:set>
                                    <p:animEffect transition="in" filter="randombar(horizontal)">
                                      <p:cBhvr>
                                        <p:cTn id="7" dur="500"/>
                                        <p:tgtEl>
                                          <p:spTgt spid="35843">
                                            <p:txEl>
                                              <p:pRg st="7" end="7"/>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5843">
                                            <p:txEl>
                                              <p:pRg st="8" end="8"/>
                                            </p:txEl>
                                          </p:spTgt>
                                        </p:tgtEl>
                                        <p:attrNameLst>
                                          <p:attrName>style.visibility</p:attrName>
                                        </p:attrNameLst>
                                      </p:cBhvr>
                                      <p:to>
                                        <p:strVal val="visible"/>
                                      </p:to>
                                    </p:set>
                                    <p:animEffect transition="in" filter="randombar(horizontal)">
                                      <p:cBhvr>
                                        <p:cTn id="10" dur="500"/>
                                        <p:tgtEl>
                                          <p:spTgt spid="35843">
                                            <p:txEl>
                                              <p:pRg st="8" end="8"/>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5843">
                                            <p:txEl>
                                              <p:pRg st="9" end="9"/>
                                            </p:txEl>
                                          </p:spTgt>
                                        </p:tgtEl>
                                        <p:attrNameLst>
                                          <p:attrName>style.visibility</p:attrName>
                                        </p:attrNameLst>
                                      </p:cBhvr>
                                      <p:to>
                                        <p:strVal val="visible"/>
                                      </p:to>
                                    </p:set>
                                    <p:animEffect transition="in" filter="randombar(horizontal)">
                                      <p:cBhvr>
                                        <p:cTn id="13" dur="500"/>
                                        <p:tgtEl>
                                          <p:spTgt spid="3584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Title 1"/>
          <p:cNvSpPr>
            <a:spLocks noGrp="1"/>
          </p:cNvSpPr>
          <p:nvPr>
            <p:ph type="title"/>
          </p:nvPr>
        </p:nvSpPr>
        <p:spPr>
          <a:xfrm>
            <a:off x="1752600" y="76200"/>
            <a:ext cx="7239000" cy="1143000"/>
          </a:xfrm>
        </p:spPr>
        <p:txBody>
          <a:bodyPr/>
          <a:lstStyle/>
          <a:p>
            <a:r>
              <a:rPr lang="en-US" altLang="en-US" sz="4000" smtClean="0"/>
              <a:t>Advantages of Cloud Computing</a:t>
            </a:r>
            <a:endParaRPr lang="en-GB" altLang="en-US" sz="4000" smtClean="0"/>
          </a:p>
        </p:txBody>
      </p:sp>
      <p:sp>
        <p:nvSpPr>
          <p:cNvPr id="36867" name="Content Placeholder 2"/>
          <p:cNvSpPr>
            <a:spLocks noGrp="1"/>
          </p:cNvSpPr>
          <p:nvPr>
            <p:ph idx="1"/>
          </p:nvPr>
        </p:nvSpPr>
        <p:spPr>
          <a:xfrm>
            <a:off x="457200" y="908720"/>
            <a:ext cx="8229600" cy="4830763"/>
          </a:xfrm>
        </p:spPr>
        <p:txBody>
          <a:bodyPr/>
          <a:lstStyle/>
          <a:p>
            <a:r>
              <a:rPr lang="en-US" altLang="en-US" sz="2800" dirty="0" smtClean="0"/>
              <a:t>Unlimited storage capacity:</a:t>
            </a:r>
          </a:p>
          <a:p>
            <a:pPr lvl="1"/>
            <a:r>
              <a:rPr lang="en-US" altLang="en-US" sz="2400" dirty="0" smtClean="0"/>
              <a:t>Cloud computing offers virtually limitless storage. </a:t>
            </a:r>
          </a:p>
          <a:p>
            <a:pPr lvl="1"/>
            <a:r>
              <a:rPr lang="en-US" altLang="en-US" sz="2400" dirty="0" smtClean="0"/>
              <a:t>Your computer's current 1 </a:t>
            </a:r>
            <a:r>
              <a:rPr lang="en-US" altLang="en-US" sz="2400" dirty="0" err="1" smtClean="0"/>
              <a:t>Tbyte</a:t>
            </a:r>
            <a:r>
              <a:rPr lang="en-US" altLang="en-US" sz="2400" dirty="0" smtClean="0"/>
              <a:t> hard drive is small compared to the hundreds of </a:t>
            </a:r>
            <a:r>
              <a:rPr lang="en-US" altLang="en-US" sz="2400" dirty="0" err="1" smtClean="0"/>
              <a:t>Pbytes</a:t>
            </a:r>
            <a:r>
              <a:rPr lang="en-US" altLang="en-US" sz="2400" dirty="0" smtClean="0"/>
              <a:t> available in the cloud.</a:t>
            </a:r>
          </a:p>
          <a:p>
            <a:r>
              <a:rPr lang="en-US" altLang="en-US" sz="2800" dirty="0" smtClean="0"/>
              <a:t>Increased data reliability:</a:t>
            </a:r>
          </a:p>
          <a:p>
            <a:pPr lvl="1"/>
            <a:r>
              <a:rPr lang="en-US" altLang="en-US" sz="2400" dirty="0" smtClean="0"/>
              <a:t>Unlike desktop computing, in which if a hard disk crashes and destroy all your valuable data, a computer crashing in the cloud should not affect the storage of your data.</a:t>
            </a:r>
          </a:p>
          <a:p>
            <a:pPr lvl="2"/>
            <a:r>
              <a:rPr lang="en-US" altLang="en-US" sz="2000" dirty="0" smtClean="0"/>
              <a:t>if your personal computer crashes, all your data is still out there in the cloud, still accessible</a:t>
            </a:r>
          </a:p>
          <a:p>
            <a:pPr lvl="1"/>
            <a:r>
              <a:rPr lang="en-US" altLang="en-US" sz="2400" dirty="0" smtClean="0"/>
              <a:t>In a world where few individual desktop PC users back up their data on a regular basis, cloud computing is a data-safe computing platform!</a:t>
            </a:r>
            <a:endParaRPr lang="en-GB" altLang="en-US" sz="2400" dirty="0" smtClean="0"/>
          </a:p>
        </p:txBody>
      </p:sp>
      <p:sp>
        <p:nvSpPr>
          <p:cNvPr id="35844"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9B578F2E-5F85-4F26-A615-50C672430289}" type="slidenum">
              <a:rPr lang="en-GB" altLang="en-US" sz="1200">
                <a:solidFill>
                  <a:schemeClr val="bg1"/>
                </a:solidFill>
              </a:rPr>
              <a:pPr/>
              <a:t>22</a:t>
            </a:fld>
            <a:endParaRPr lang="en-GB" altLang="en-US" sz="12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36867">
                                            <p:txEl>
                                              <p:pRg st="3" end="3"/>
                                            </p:txEl>
                                          </p:spTgt>
                                        </p:tgtEl>
                                        <p:attrNameLst>
                                          <p:attrName>style.visibility</p:attrName>
                                        </p:attrNameLst>
                                      </p:cBhvr>
                                      <p:to>
                                        <p:strVal val="visible"/>
                                      </p:to>
                                    </p:set>
                                    <p:animEffect transition="in" filter="randombar(horizontal)">
                                      <p:cBhvr>
                                        <p:cTn id="7" dur="500"/>
                                        <p:tgtEl>
                                          <p:spTgt spid="36867">
                                            <p:txEl>
                                              <p:pRg st="3" end="3"/>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6867">
                                            <p:txEl>
                                              <p:pRg st="4" end="4"/>
                                            </p:txEl>
                                          </p:spTgt>
                                        </p:tgtEl>
                                        <p:attrNameLst>
                                          <p:attrName>style.visibility</p:attrName>
                                        </p:attrNameLst>
                                      </p:cBhvr>
                                      <p:to>
                                        <p:strVal val="visible"/>
                                      </p:to>
                                    </p:set>
                                    <p:animEffect transition="in" filter="randombar(horizontal)">
                                      <p:cBhvr>
                                        <p:cTn id="10" dur="500"/>
                                        <p:tgtEl>
                                          <p:spTgt spid="36867">
                                            <p:txEl>
                                              <p:pRg st="4" end="4"/>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6867">
                                            <p:txEl>
                                              <p:pRg st="5" end="5"/>
                                            </p:txEl>
                                          </p:spTgt>
                                        </p:tgtEl>
                                        <p:attrNameLst>
                                          <p:attrName>style.visibility</p:attrName>
                                        </p:attrNameLst>
                                      </p:cBhvr>
                                      <p:to>
                                        <p:strVal val="visible"/>
                                      </p:to>
                                    </p:set>
                                    <p:animEffect transition="in" filter="randombar(horizontal)">
                                      <p:cBhvr>
                                        <p:cTn id="13" dur="500"/>
                                        <p:tgtEl>
                                          <p:spTgt spid="36867">
                                            <p:txEl>
                                              <p:pRg st="5" end="5"/>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6867">
                                            <p:txEl>
                                              <p:pRg st="6" end="6"/>
                                            </p:txEl>
                                          </p:spTgt>
                                        </p:tgtEl>
                                        <p:attrNameLst>
                                          <p:attrName>style.visibility</p:attrName>
                                        </p:attrNameLst>
                                      </p:cBhvr>
                                      <p:to>
                                        <p:strVal val="visible"/>
                                      </p:to>
                                    </p:set>
                                    <p:animEffect transition="in" filter="randombar(horizontal)">
                                      <p:cBhvr>
                                        <p:cTn id="16" dur="500"/>
                                        <p:tgtEl>
                                          <p:spTgt spid="368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itle 1"/>
          <p:cNvSpPr>
            <a:spLocks noGrp="1"/>
          </p:cNvSpPr>
          <p:nvPr>
            <p:ph type="title"/>
          </p:nvPr>
        </p:nvSpPr>
        <p:spPr>
          <a:xfrm>
            <a:off x="1752600" y="76200"/>
            <a:ext cx="7239000" cy="1143000"/>
          </a:xfrm>
        </p:spPr>
        <p:txBody>
          <a:bodyPr/>
          <a:lstStyle/>
          <a:p>
            <a:r>
              <a:rPr lang="en-US" altLang="en-US" sz="4000" smtClean="0"/>
              <a:t>Advantages of Cloud Computing</a:t>
            </a:r>
            <a:endParaRPr lang="en-GB" altLang="en-US" sz="4000" smtClean="0"/>
          </a:p>
        </p:txBody>
      </p:sp>
      <p:sp>
        <p:nvSpPr>
          <p:cNvPr id="37891" name="Content Placeholder 2"/>
          <p:cNvSpPr>
            <a:spLocks noGrp="1"/>
          </p:cNvSpPr>
          <p:nvPr>
            <p:ph idx="1"/>
          </p:nvPr>
        </p:nvSpPr>
        <p:spPr>
          <a:xfrm>
            <a:off x="457200" y="1295400"/>
            <a:ext cx="8362950" cy="4830763"/>
          </a:xfrm>
        </p:spPr>
        <p:txBody>
          <a:bodyPr/>
          <a:lstStyle/>
          <a:p>
            <a:r>
              <a:rPr lang="en-US" altLang="en-US" sz="2800" smtClean="0"/>
              <a:t>Universal document access:</a:t>
            </a:r>
          </a:p>
          <a:p>
            <a:pPr lvl="1"/>
            <a:r>
              <a:rPr lang="en-US" altLang="en-US" sz="2400" smtClean="0"/>
              <a:t>That is not a problem with cloud computing, because you do not take your documents with you. </a:t>
            </a:r>
          </a:p>
          <a:p>
            <a:pPr lvl="1"/>
            <a:r>
              <a:rPr lang="en-US" altLang="en-US" sz="2400" smtClean="0"/>
              <a:t>Instead, they stay in the cloud, and you can access them whenever you have a computer and an Internet connection</a:t>
            </a:r>
          </a:p>
          <a:p>
            <a:pPr lvl="1"/>
            <a:r>
              <a:rPr lang="en-US" altLang="en-US" sz="2400" smtClean="0"/>
              <a:t>Documents are instantly available from wherever you are</a:t>
            </a:r>
          </a:p>
          <a:p>
            <a:r>
              <a:rPr lang="en-US" altLang="en-US" sz="2800" smtClean="0"/>
              <a:t>Latest version availability:</a:t>
            </a:r>
          </a:p>
          <a:p>
            <a:pPr lvl="1"/>
            <a:r>
              <a:rPr lang="en-US" altLang="en-US" sz="2400" smtClean="0"/>
              <a:t>When you edit a document at home, that edited version is what you see when you access the document at work. </a:t>
            </a:r>
          </a:p>
          <a:p>
            <a:pPr lvl="1"/>
            <a:r>
              <a:rPr lang="en-US" altLang="en-US" sz="2400" smtClean="0"/>
              <a:t>The cloud always hosts the latest version of your documents</a:t>
            </a:r>
          </a:p>
          <a:p>
            <a:pPr lvl="2"/>
            <a:r>
              <a:rPr lang="en-US" altLang="en-US" sz="1800" smtClean="0"/>
              <a:t>as long as you are connected, you are not in danger of having an outdated version</a:t>
            </a:r>
            <a:endParaRPr lang="en-GB" altLang="en-US" sz="1800" smtClean="0"/>
          </a:p>
        </p:txBody>
      </p:sp>
      <p:sp>
        <p:nvSpPr>
          <p:cNvPr id="36868"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3B7356B9-0CDE-421D-AB02-4F81BC90B950}" type="slidenum">
              <a:rPr lang="en-GB" altLang="en-US" sz="1200">
                <a:solidFill>
                  <a:schemeClr val="bg1"/>
                </a:solidFill>
              </a:rPr>
              <a:pPr/>
              <a:t>23</a:t>
            </a:fld>
            <a:endParaRPr lang="en-GB" altLang="en-US" sz="12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37891">
                                            <p:txEl>
                                              <p:pRg st="4" end="4"/>
                                            </p:txEl>
                                          </p:spTgt>
                                        </p:tgtEl>
                                        <p:attrNameLst>
                                          <p:attrName>style.visibility</p:attrName>
                                        </p:attrNameLst>
                                      </p:cBhvr>
                                      <p:to>
                                        <p:strVal val="visible"/>
                                      </p:to>
                                    </p:set>
                                    <p:animEffect transition="in" filter="randombar(horizontal)">
                                      <p:cBhvr>
                                        <p:cTn id="7" dur="500"/>
                                        <p:tgtEl>
                                          <p:spTgt spid="37891">
                                            <p:txEl>
                                              <p:pRg st="4" end="4"/>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7891">
                                            <p:txEl>
                                              <p:pRg st="5" end="5"/>
                                            </p:txEl>
                                          </p:spTgt>
                                        </p:tgtEl>
                                        <p:attrNameLst>
                                          <p:attrName>style.visibility</p:attrName>
                                        </p:attrNameLst>
                                      </p:cBhvr>
                                      <p:to>
                                        <p:strVal val="visible"/>
                                      </p:to>
                                    </p:set>
                                    <p:animEffect transition="in" filter="randombar(horizontal)">
                                      <p:cBhvr>
                                        <p:cTn id="10" dur="500"/>
                                        <p:tgtEl>
                                          <p:spTgt spid="37891">
                                            <p:txEl>
                                              <p:pRg st="5" end="5"/>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7891">
                                            <p:txEl>
                                              <p:pRg st="6" end="6"/>
                                            </p:txEl>
                                          </p:spTgt>
                                        </p:tgtEl>
                                        <p:attrNameLst>
                                          <p:attrName>style.visibility</p:attrName>
                                        </p:attrNameLst>
                                      </p:cBhvr>
                                      <p:to>
                                        <p:strVal val="visible"/>
                                      </p:to>
                                    </p:set>
                                    <p:animEffect transition="in" filter="randombar(horizontal)">
                                      <p:cBhvr>
                                        <p:cTn id="13" dur="500"/>
                                        <p:tgtEl>
                                          <p:spTgt spid="37891">
                                            <p:txEl>
                                              <p:pRg st="6" end="6"/>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7891">
                                            <p:txEl>
                                              <p:pRg st="7" end="7"/>
                                            </p:txEl>
                                          </p:spTgt>
                                        </p:tgtEl>
                                        <p:attrNameLst>
                                          <p:attrName>style.visibility</p:attrName>
                                        </p:attrNameLst>
                                      </p:cBhvr>
                                      <p:to>
                                        <p:strVal val="visible"/>
                                      </p:to>
                                    </p:set>
                                    <p:animEffect transition="in" filter="randombar(horizontal)">
                                      <p:cBhvr>
                                        <p:cTn id="16" dur="500"/>
                                        <p:tgtEl>
                                          <p:spTgt spid="378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Title 1"/>
          <p:cNvSpPr>
            <a:spLocks noGrp="1"/>
          </p:cNvSpPr>
          <p:nvPr>
            <p:ph type="title"/>
          </p:nvPr>
        </p:nvSpPr>
        <p:spPr>
          <a:xfrm>
            <a:off x="1752600" y="76200"/>
            <a:ext cx="7239000" cy="1143000"/>
          </a:xfrm>
        </p:spPr>
        <p:txBody>
          <a:bodyPr/>
          <a:lstStyle/>
          <a:p>
            <a:r>
              <a:rPr lang="en-US" altLang="en-US" sz="4000" smtClean="0"/>
              <a:t>Advantages of Cloud Computing</a:t>
            </a:r>
            <a:endParaRPr lang="en-GB" altLang="en-US" sz="4000" smtClean="0"/>
          </a:p>
        </p:txBody>
      </p:sp>
      <p:sp>
        <p:nvSpPr>
          <p:cNvPr id="38915" name="Content Placeholder 2"/>
          <p:cNvSpPr>
            <a:spLocks noGrp="1"/>
          </p:cNvSpPr>
          <p:nvPr>
            <p:ph idx="1"/>
          </p:nvPr>
        </p:nvSpPr>
        <p:spPr>
          <a:xfrm>
            <a:off x="457200" y="1295400"/>
            <a:ext cx="8435975" cy="4830763"/>
          </a:xfrm>
        </p:spPr>
        <p:txBody>
          <a:bodyPr/>
          <a:lstStyle/>
          <a:p>
            <a:r>
              <a:rPr lang="en-US" altLang="en-US" sz="2800" smtClean="0"/>
              <a:t>Easier group collaboration:</a:t>
            </a:r>
          </a:p>
          <a:p>
            <a:pPr lvl="1"/>
            <a:r>
              <a:rPr lang="en-US" altLang="en-US" sz="2400" smtClean="0"/>
              <a:t>Sharing documents leads directly to better collaboration.</a:t>
            </a:r>
          </a:p>
          <a:p>
            <a:pPr lvl="1"/>
            <a:r>
              <a:rPr lang="en-US" altLang="en-US" sz="2400" smtClean="0"/>
              <a:t>Many users do this as it is an important advantages of cloud computing</a:t>
            </a:r>
          </a:p>
          <a:p>
            <a:pPr lvl="2"/>
            <a:r>
              <a:rPr lang="en-US" altLang="en-US" sz="2000" smtClean="0"/>
              <a:t>multiple users can collaborate easily on documents and projects</a:t>
            </a:r>
          </a:p>
          <a:p>
            <a:r>
              <a:rPr lang="en-US" altLang="en-US" sz="2800" smtClean="0"/>
              <a:t>Device independence. </a:t>
            </a:r>
          </a:p>
          <a:p>
            <a:pPr lvl="1"/>
            <a:r>
              <a:rPr lang="en-US" altLang="en-US" sz="2400" smtClean="0"/>
              <a:t>You are no longer tethered to a single computer or network. </a:t>
            </a:r>
          </a:p>
          <a:p>
            <a:pPr lvl="1"/>
            <a:r>
              <a:rPr lang="en-US" altLang="en-US" sz="2400" smtClean="0"/>
              <a:t>Changes to computers, applications and documents follow you through the cloud. </a:t>
            </a:r>
          </a:p>
          <a:p>
            <a:pPr lvl="1"/>
            <a:r>
              <a:rPr lang="en-US" altLang="en-US" sz="2400" smtClean="0"/>
              <a:t>Move to a portable device, and your applications and documents are still available.</a:t>
            </a:r>
          </a:p>
        </p:txBody>
      </p:sp>
      <p:sp>
        <p:nvSpPr>
          <p:cNvPr id="37892"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FD93AA3E-3077-4084-A51C-90FB3D910B69}" type="slidenum">
              <a:rPr lang="en-GB" altLang="en-US" sz="1200">
                <a:solidFill>
                  <a:schemeClr val="bg1"/>
                </a:solidFill>
              </a:rPr>
              <a:pPr/>
              <a:t>24</a:t>
            </a:fld>
            <a:endParaRPr lang="en-GB" altLang="en-US" sz="12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38915">
                                            <p:txEl>
                                              <p:pRg st="4" end="4"/>
                                            </p:txEl>
                                          </p:spTgt>
                                        </p:tgtEl>
                                        <p:attrNameLst>
                                          <p:attrName>style.visibility</p:attrName>
                                        </p:attrNameLst>
                                      </p:cBhvr>
                                      <p:to>
                                        <p:strVal val="visible"/>
                                      </p:to>
                                    </p:set>
                                    <p:animEffect transition="in" filter="randombar(horizontal)">
                                      <p:cBhvr>
                                        <p:cTn id="7" dur="500"/>
                                        <p:tgtEl>
                                          <p:spTgt spid="38915">
                                            <p:txEl>
                                              <p:pRg st="4" end="4"/>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8915">
                                            <p:txEl>
                                              <p:pRg st="5" end="5"/>
                                            </p:txEl>
                                          </p:spTgt>
                                        </p:tgtEl>
                                        <p:attrNameLst>
                                          <p:attrName>style.visibility</p:attrName>
                                        </p:attrNameLst>
                                      </p:cBhvr>
                                      <p:to>
                                        <p:strVal val="visible"/>
                                      </p:to>
                                    </p:set>
                                    <p:animEffect transition="in" filter="randombar(horizontal)">
                                      <p:cBhvr>
                                        <p:cTn id="10" dur="500"/>
                                        <p:tgtEl>
                                          <p:spTgt spid="38915">
                                            <p:txEl>
                                              <p:pRg st="5" end="5"/>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8915">
                                            <p:txEl>
                                              <p:pRg st="6" end="6"/>
                                            </p:txEl>
                                          </p:spTgt>
                                        </p:tgtEl>
                                        <p:attrNameLst>
                                          <p:attrName>style.visibility</p:attrName>
                                        </p:attrNameLst>
                                      </p:cBhvr>
                                      <p:to>
                                        <p:strVal val="visible"/>
                                      </p:to>
                                    </p:set>
                                    <p:animEffect transition="in" filter="randombar(horizontal)">
                                      <p:cBhvr>
                                        <p:cTn id="13" dur="500"/>
                                        <p:tgtEl>
                                          <p:spTgt spid="38915">
                                            <p:txEl>
                                              <p:pRg st="6" end="6"/>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8915">
                                            <p:txEl>
                                              <p:pRg st="7" end="7"/>
                                            </p:txEl>
                                          </p:spTgt>
                                        </p:tgtEl>
                                        <p:attrNameLst>
                                          <p:attrName>style.visibility</p:attrName>
                                        </p:attrNameLst>
                                      </p:cBhvr>
                                      <p:to>
                                        <p:strVal val="visible"/>
                                      </p:to>
                                    </p:set>
                                    <p:animEffect transition="in" filter="randombar(horizontal)">
                                      <p:cBhvr>
                                        <p:cTn id="16" dur="500"/>
                                        <p:tgtEl>
                                          <p:spTgt spid="389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Title 1"/>
          <p:cNvSpPr>
            <a:spLocks noGrp="1"/>
          </p:cNvSpPr>
          <p:nvPr>
            <p:ph type="title"/>
          </p:nvPr>
        </p:nvSpPr>
        <p:spPr>
          <a:xfrm>
            <a:off x="1752600" y="76200"/>
            <a:ext cx="7239000" cy="1143000"/>
          </a:xfrm>
        </p:spPr>
        <p:txBody>
          <a:bodyPr/>
          <a:lstStyle/>
          <a:p>
            <a:r>
              <a:rPr lang="en-US" altLang="en-US" sz="3600" smtClean="0"/>
              <a:t>Disadvantages of Cloud Computing</a:t>
            </a:r>
            <a:endParaRPr lang="en-GB" altLang="en-US" sz="3600" smtClean="0"/>
          </a:p>
        </p:txBody>
      </p:sp>
      <p:sp>
        <p:nvSpPr>
          <p:cNvPr id="38915" name="Content Placeholder 2"/>
          <p:cNvSpPr>
            <a:spLocks noGrp="1"/>
          </p:cNvSpPr>
          <p:nvPr>
            <p:ph idx="1"/>
          </p:nvPr>
        </p:nvSpPr>
        <p:spPr>
          <a:xfrm>
            <a:off x="457200" y="1295400"/>
            <a:ext cx="8229600" cy="4830763"/>
          </a:xfrm>
        </p:spPr>
        <p:txBody>
          <a:bodyPr/>
          <a:lstStyle/>
          <a:p>
            <a:r>
              <a:rPr lang="en-US" altLang="en-US" sz="2800" smtClean="0"/>
              <a:t>Requires a constant Internet connection:</a:t>
            </a:r>
          </a:p>
          <a:p>
            <a:pPr lvl="1"/>
            <a:r>
              <a:rPr lang="en-US" altLang="en-US" sz="2400" smtClean="0"/>
              <a:t>Cloud computing is impossible if you cannot connect to the Internet. </a:t>
            </a:r>
          </a:p>
          <a:p>
            <a:pPr lvl="1"/>
            <a:r>
              <a:rPr lang="en-US" altLang="en-US" sz="2400" smtClean="0"/>
              <a:t>Since you use the Internet to connect to both your applications and documents, if you do not have an Internet connection you cannot access anything, even your own documents. </a:t>
            </a:r>
          </a:p>
          <a:p>
            <a:pPr lvl="1"/>
            <a:r>
              <a:rPr lang="en-US" altLang="en-US" sz="2400" smtClean="0"/>
              <a:t>A dead Internet connection means no work and in areas where Internet connections are few or inherently unreliable, this could be a deal-breaker. </a:t>
            </a:r>
          </a:p>
        </p:txBody>
      </p:sp>
      <p:sp>
        <p:nvSpPr>
          <p:cNvPr id="38916"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3C720304-5E25-4D28-8F23-5A605230EE20}" type="slidenum">
              <a:rPr lang="en-GB" altLang="en-US" sz="1200">
                <a:solidFill>
                  <a:schemeClr val="bg1"/>
                </a:solidFill>
              </a:rPr>
              <a:pPr/>
              <a:t>25</a:t>
            </a:fld>
            <a:endParaRPr lang="en-GB" altLang="en-US" sz="120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Title 1"/>
          <p:cNvSpPr>
            <a:spLocks noGrp="1"/>
          </p:cNvSpPr>
          <p:nvPr>
            <p:ph type="title"/>
          </p:nvPr>
        </p:nvSpPr>
        <p:spPr>
          <a:xfrm>
            <a:off x="1752600" y="76200"/>
            <a:ext cx="7239000" cy="1143000"/>
          </a:xfrm>
        </p:spPr>
        <p:txBody>
          <a:bodyPr/>
          <a:lstStyle/>
          <a:p>
            <a:r>
              <a:rPr lang="en-US" altLang="en-US" sz="3600" smtClean="0"/>
              <a:t>Disadvantages of Cloud Computing</a:t>
            </a:r>
            <a:endParaRPr lang="en-GB" altLang="en-US" sz="3600" smtClean="0"/>
          </a:p>
        </p:txBody>
      </p:sp>
      <p:sp>
        <p:nvSpPr>
          <p:cNvPr id="40963" name="Content Placeholder 2"/>
          <p:cNvSpPr>
            <a:spLocks noGrp="1"/>
          </p:cNvSpPr>
          <p:nvPr>
            <p:ph idx="1"/>
          </p:nvPr>
        </p:nvSpPr>
        <p:spPr>
          <a:xfrm>
            <a:off x="457200" y="1295400"/>
            <a:ext cx="8229600" cy="4830763"/>
          </a:xfrm>
        </p:spPr>
        <p:txBody>
          <a:bodyPr/>
          <a:lstStyle/>
          <a:p>
            <a:r>
              <a:rPr lang="en-US" altLang="en-US" sz="2800" smtClean="0"/>
              <a:t>Can be slow:</a:t>
            </a:r>
          </a:p>
          <a:p>
            <a:pPr lvl="1"/>
            <a:r>
              <a:rPr lang="en-US" altLang="en-US" sz="2400" smtClean="0"/>
              <a:t>Even with a fast connection, web-based applications can sometimes be slower than accessing a similar software program on your desktop PC. </a:t>
            </a:r>
          </a:p>
          <a:p>
            <a:pPr lvl="1"/>
            <a:r>
              <a:rPr lang="en-US" altLang="en-US" sz="2400" smtClean="0"/>
              <a:t>Everything about the program, from the interface to the current document, has to be sent back and forth from your computer to the computers in the cloud. </a:t>
            </a:r>
          </a:p>
          <a:p>
            <a:pPr lvl="1"/>
            <a:r>
              <a:rPr lang="en-US" altLang="en-US" sz="2400" smtClean="0"/>
              <a:t>If the cloud servers happen to be backed up at that moment, or if the Internet is having a slow day, you would not get the instantaneous access you might expect from desktop applications.</a:t>
            </a:r>
            <a:endParaRPr lang="en-GB" altLang="en-US" sz="2400" smtClean="0"/>
          </a:p>
        </p:txBody>
      </p:sp>
      <p:sp>
        <p:nvSpPr>
          <p:cNvPr id="40964"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C31766D1-41F6-4090-A6E7-AE63CD5038AF}" type="slidenum">
              <a:rPr lang="en-GB" altLang="en-US" sz="1200">
                <a:solidFill>
                  <a:schemeClr val="bg1"/>
                </a:solidFill>
              </a:rPr>
              <a:pPr/>
              <a:t>26</a:t>
            </a:fld>
            <a:endParaRPr lang="en-GB" altLang="en-US" sz="120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Title 1"/>
          <p:cNvSpPr>
            <a:spLocks noGrp="1"/>
          </p:cNvSpPr>
          <p:nvPr>
            <p:ph type="title"/>
          </p:nvPr>
        </p:nvSpPr>
        <p:spPr>
          <a:xfrm>
            <a:off x="1752600" y="76200"/>
            <a:ext cx="7239000" cy="1143000"/>
          </a:xfrm>
        </p:spPr>
        <p:txBody>
          <a:bodyPr/>
          <a:lstStyle/>
          <a:p>
            <a:r>
              <a:rPr lang="en-US" altLang="en-US" sz="3600" smtClean="0"/>
              <a:t>Disadvantages of Cloud Computing</a:t>
            </a:r>
            <a:endParaRPr lang="en-GB" altLang="en-US" sz="3600" smtClean="0"/>
          </a:p>
        </p:txBody>
      </p:sp>
      <p:sp>
        <p:nvSpPr>
          <p:cNvPr id="44035" name="Content Placeholder 2"/>
          <p:cNvSpPr>
            <a:spLocks noGrp="1"/>
          </p:cNvSpPr>
          <p:nvPr>
            <p:ph idx="1"/>
          </p:nvPr>
        </p:nvSpPr>
        <p:spPr>
          <a:xfrm>
            <a:off x="457200" y="1295400"/>
            <a:ext cx="8578850" cy="4830763"/>
          </a:xfrm>
        </p:spPr>
        <p:txBody>
          <a:bodyPr/>
          <a:lstStyle/>
          <a:p>
            <a:r>
              <a:rPr lang="en-US" altLang="en-US" sz="2800" smtClean="0"/>
              <a:t> Stored data might not be secure:</a:t>
            </a:r>
          </a:p>
          <a:p>
            <a:pPr lvl="1"/>
            <a:r>
              <a:rPr lang="en-US" altLang="en-US" sz="2400" smtClean="0"/>
              <a:t>With cloud computing, all your data is stored on the cloud. </a:t>
            </a:r>
          </a:p>
          <a:p>
            <a:pPr lvl="2"/>
            <a:r>
              <a:rPr lang="en-US" altLang="en-US" sz="2000" smtClean="0"/>
              <a:t>The questions is How secure is the cloud? </a:t>
            </a:r>
          </a:p>
          <a:p>
            <a:pPr lvl="1"/>
            <a:r>
              <a:rPr lang="en-US" altLang="en-US" sz="2400" smtClean="0"/>
              <a:t>Can unauthorised users gain access to your confidential data? </a:t>
            </a:r>
          </a:p>
          <a:p>
            <a:r>
              <a:rPr lang="en-US" altLang="en-US" sz="2800" smtClean="0"/>
              <a:t>Stored data can be lost:</a:t>
            </a:r>
          </a:p>
          <a:p>
            <a:pPr lvl="1"/>
            <a:r>
              <a:rPr lang="en-US" altLang="en-US" sz="2400" smtClean="0"/>
              <a:t>Theoretically, data stored in the cloud is safe, replicated across multiple machines. </a:t>
            </a:r>
          </a:p>
          <a:p>
            <a:pPr lvl="1"/>
            <a:r>
              <a:rPr lang="en-US" altLang="en-US" sz="2400" smtClean="0"/>
              <a:t>But on the off chance that your data goes missing, you have no physical or local backup. </a:t>
            </a:r>
          </a:p>
          <a:p>
            <a:pPr lvl="2"/>
            <a:r>
              <a:rPr lang="en-US" altLang="en-US" sz="2000" smtClean="0"/>
              <a:t>Put simply, relying on the cloud puts you at risk if the cloud lets you down.</a:t>
            </a:r>
          </a:p>
        </p:txBody>
      </p:sp>
      <p:sp>
        <p:nvSpPr>
          <p:cNvPr id="41988"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83C456FF-FB2D-45B2-AAB1-F3EA46F141F6}" type="slidenum">
              <a:rPr lang="en-GB" altLang="en-US" sz="1200">
                <a:solidFill>
                  <a:schemeClr val="bg1"/>
                </a:solidFill>
              </a:rPr>
              <a:pPr/>
              <a:t>27</a:t>
            </a:fld>
            <a:endParaRPr lang="en-GB" altLang="en-US" sz="12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44035">
                                            <p:txEl>
                                              <p:pRg st="4" end="4"/>
                                            </p:txEl>
                                          </p:spTgt>
                                        </p:tgtEl>
                                        <p:attrNameLst>
                                          <p:attrName>style.visibility</p:attrName>
                                        </p:attrNameLst>
                                      </p:cBhvr>
                                      <p:to>
                                        <p:strVal val="visible"/>
                                      </p:to>
                                    </p:set>
                                    <p:animEffect transition="in" filter="randombar(horizontal)">
                                      <p:cBhvr>
                                        <p:cTn id="7" dur="500"/>
                                        <p:tgtEl>
                                          <p:spTgt spid="44035">
                                            <p:txEl>
                                              <p:pRg st="4" end="4"/>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44035">
                                            <p:txEl>
                                              <p:pRg st="5" end="5"/>
                                            </p:txEl>
                                          </p:spTgt>
                                        </p:tgtEl>
                                        <p:attrNameLst>
                                          <p:attrName>style.visibility</p:attrName>
                                        </p:attrNameLst>
                                      </p:cBhvr>
                                      <p:to>
                                        <p:strVal val="visible"/>
                                      </p:to>
                                    </p:set>
                                    <p:animEffect transition="in" filter="randombar(horizontal)">
                                      <p:cBhvr>
                                        <p:cTn id="10" dur="500"/>
                                        <p:tgtEl>
                                          <p:spTgt spid="44035">
                                            <p:txEl>
                                              <p:pRg st="5" end="5"/>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44035">
                                            <p:txEl>
                                              <p:pRg st="6" end="6"/>
                                            </p:txEl>
                                          </p:spTgt>
                                        </p:tgtEl>
                                        <p:attrNameLst>
                                          <p:attrName>style.visibility</p:attrName>
                                        </p:attrNameLst>
                                      </p:cBhvr>
                                      <p:to>
                                        <p:strVal val="visible"/>
                                      </p:to>
                                    </p:set>
                                    <p:animEffect transition="in" filter="randombar(horizontal)">
                                      <p:cBhvr>
                                        <p:cTn id="13" dur="500"/>
                                        <p:tgtEl>
                                          <p:spTgt spid="44035">
                                            <p:txEl>
                                              <p:pRg st="6" end="6"/>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44035">
                                            <p:txEl>
                                              <p:pRg st="7" end="7"/>
                                            </p:txEl>
                                          </p:spTgt>
                                        </p:tgtEl>
                                        <p:attrNameLst>
                                          <p:attrName>style.visibility</p:attrName>
                                        </p:attrNameLst>
                                      </p:cBhvr>
                                      <p:to>
                                        <p:strVal val="visible"/>
                                      </p:to>
                                    </p:set>
                                    <p:animEffect transition="in" filter="randombar(horizontal)">
                                      <p:cBhvr>
                                        <p:cTn id="16" dur="500"/>
                                        <p:tgtEl>
                                          <p:spTgt spid="440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itle 1"/>
          <p:cNvSpPr>
            <a:spLocks noGrp="1"/>
          </p:cNvSpPr>
          <p:nvPr>
            <p:ph type="title"/>
          </p:nvPr>
        </p:nvSpPr>
        <p:spPr>
          <a:xfrm>
            <a:off x="1752600" y="76200"/>
            <a:ext cx="7239000" cy="1143000"/>
          </a:xfrm>
        </p:spPr>
        <p:txBody>
          <a:bodyPr/>
          <a:lstStyle/>
          <a:p>
            <a:r>
              <a:rPr lang="en-GB" altLang="en-US" smtClean="0"/>
              <a:t>What is Cloud Computing?</a:t>
            </a:r>
          </a:p>
        </p:txBody>
      </p:sp>
      <p:sp>
        <p:nvSpPr>
          <p:cNvPr id="7171" name="Content Placeholder 2"/>
          <p:cNvSpPr>
            <a:spLocks noGrp="1"/>
          </p:cNvSpPr>
          <p:nvPr>
            <p:ph idx="1"/>
          </p:nvPr>
        </p:nvSpPr>
        <p:spPr>
          <a:xfrm>
            <a:off x="457200" y="1295400"/>
            <a:ext cx="8229600" cy="4830763"/>
          </a:xfrm>
        </p:spPr>
        <p:txBody>
          <a:bodyPr/>
          <a:lstStyle/>
          <a:p>
            <a:r>
              <a:rPr lang="en-US" altLang="en-US" smtClean="0"/>
              <a:t>In addition, the platform provides on demand services, that are always on, anywhere, anytime and any place. </a:t>
            </a:r>
          </a:p>
          <a:p>
            <a:r>
              <a:rPr lang="en-US" altLang="en-US" smtClean="0"/>
              <a:t>Pay for use and as needed, elastic</a:t>
            </a:r>
          </a:p>
          <a:p>
            <a:pPr lvl="1"/>
            <a:r>
              <a:rPr lang="en-US" altLang="en-US" smtClean="0"/>
              <a:t>scale up and down in capacity and functionalities</a:t>
            </a:r>
          </a:p>
          <a:p>
            <a:r>
              <a:rPr lang="en-US" altLang="en-US" smtClean="0"/>
              <a:t>The hardware and software services are available to</a:t>
            </a:r>
          </a:p>
          <a:p>
            <a:pPr lvl="1"/>
            <a:r>
              <a:rPr lang="en-US" altLang="en-US" smtClean="0"/>
              <a:t>general public, enterprises, corporations and businesses markets</a:t>
            </a:r>
          </a:p>
        </p:txBody>
      </p:sp>
      <p:sp>
        <p:nvSpPr>
          <p:cNvPr id="7172"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B6E6D2B3-CC63-4279-8BAA-9180B986E8FD}" type="slidenum">
              <a:rPr lang="en-GB" altLang="en-US" sz="1200">
                <a:solidFill>
                  <a:schemeClr val="bg1"/>
                </a:solidFill>
              </a:rPr>
              <a:pPr/>
              <a:t>3</a:t>
            </a:fld>
            <a:endParaRPr lang="en-GB" altLang="en-US" sz="120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itle 1"/>
          <p:cNvSpPr>
            <a:spLocks noGrp="1"/>
          </p:cNvSpPr>
          <p:nvPr>
            <p:ph type="title"/>
          </p:nvPr>
        </p:nvSpPr>
        <p:spPr>
          <a:xfrm>
            <a:off x="1752600" y="76200"/>
            <a:ext cx="7239000" cy="1143000"/>
          </a:xfrm>
        </p:spPr>
        <p:txBody>
          <a:bodyPr/>
          <a:lstStyle/>
          <a:p>
            <a:r>
              <a:rPr lang="en-GB" altLang="en-US" smtClean="0"/>
              <a:t>Cloud Summary</a:t>
            </a:r>
          </a:p>
        </p:txBody>
      </p:sp>
      <p:sp>
        <p:nvSpPr>
          <p:cNvPr id="7171" name="Content Placeholder 2"/>
          <p:cNvSpPr>
            <a:spLocks noGrp="1"/>
          </p:cNvSpPr>
          <p:nvPr>
            <p:ph idx="1"/>
          </p:nvPr>
        </p:nvSpPr>
        <p:spPr>
          <a:xfrm>
            <a:off x="457200" y="1295400"/>
            <a:ext cx="8229600" cy="4830763"/>
          </a:xfrm>
        </p:spPr>
        <p:txBody>
          <a:bodyPr/>
          <a:lstStyle/>
          <a:p>
            <a:r>
              <a:rPr lang="en-GB" altLang="en-US" sz="2800" smtClean="0"/>
              <a:t>Cloud computing is an umbrella term used to refer to Internet based development and services</a:t>
            </a:r>
          </a:p>
          <a:p>
            <a:endParaRPr lang="en-GB" altLang="en-US" sz="2800" smtClean="0"/>
          </a:p>
          <a:p>
            <a:r>
              <a:rPr lang="en-GB" altLang="en-US" sz="2800" smtClean="0"/>
              <a:t>A number of characteristics define cloud data, applications services and infrastructure:</a:t>
            </a:r>
          </a:p>
          <a:p>
            <a:pPr lvl="1"/>
            <a:r>
              <a:rPr lang="en-GB" altLang="en-US" sz="2400" b="1" smtClean="0"/>
              <a:t>Remotely hosted</a:t>
            </a:r>
            <a:r>
              <a:rPr lang="en-GB" altLang="en-US" sz="2400" smtClean="0"/>
              <a:t>: Services or data are hosted on remote infrastructure. </a:t>
            </a:r>
          </a:p>
          <a:p>
            <a:pPr lvl="1"/>
            <a:r>
              <a:rPr lang="en-GB" altLang="en-US" sz="2400" b="1" smtClean="0"/>
              <a:t>Ubiquitous</a:t>
            </a:r>
            <a:r>
              <a:rPr lang="en-GB" altLang="en-US" sz="2400" smtClean="0"/>
              <a:t>: Services or data are available from anywhere.</a:t>
            </a:r>
          </a:p>
          <a:p>
            <a:pPr lvl="1"/>
            <a:r>
              <a:rPr lang="en-GB" altLang="en-US" sz="2400" b="1" smtClean="0"/>
              <a:t>Commodified</a:t>
            </a:r>
            <a:r>
              <a:rPr lang="en-GB" altLang="en-US" sz="2400" smtClean="0"/>
              <a:t>: The result is a utility computing model similar to traditional that of traditional utilities, like gas and electricity - you pay for what you would want!</a:t>
            </a:r>
          </a:p>
          <a:p>
            <a:endParaRPr lang="en-GB" altLang="en-US" sz="2800" smtClean="0"/>
          </a:p>
        </p:txBody>
      </p:sp>
      <p:sp>
        <p:nvSpPr>
          <p:cNvPr id="8196"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81CD19B8-1F43-491D-BC09-1B4F5BC03B8D}" type="slidenum">
              <a:rPr lang="en-GB" altLang="en-US" sz="1200">
                <a:solidFill>
                  <a:schemeClr val="bg1"/>
                </a:solidFill>
              </a:rPr>
              <a:pPr/>
              <a:t>4</a:t>
            </a:fld>
            <a:endParaRPr lang="en-GB" altLang="en-US" sz="12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7171">
                                            <p:txEl>
                                              <p:pRg st="3" end="3"/>
                                            </p:txEl>
                                          </p:spTgt>
                                        </p:tgtEl>
                                        <p:attrNameLst>
                                          <p:attrName>style.visibility</p:attrName>
                                        </p:attrNameLst>
                                      </p:cBhvr>
                                      <p:to>
                                        <p:strVal val="visible"/>
                                      </p:to>
                                    </p:set>
                                    <p:animEffect transition="in" filter="randombar(horizontal)">
                                      <p:cBhvr>
                                        <p:cTn id="7" dur="500"/>
                                        <p:tgtEl>
                                          <p:spTgt spid="7171">
                                            <p:txEl>
                                              <p:pRg st="3" end="3"/>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7171">
                                            <p:txEl>
                                              <p:pRg st="4" end="4"/>
                                            </p:txEl>
                                          </p:spTgt>
                                        </p:tgtEl>
                                        <p:attrNameLst>
                                          <p:attrName>style.visibility</p:attrName>
                                        </p:attrNameLst>
                                      </p:cBhvr>
                                      <p:to>
                                        <p:strVal val="visible"/>
                                      </p:to>
                                    </p:set>
                                    <p:animEffect transition="in" filter="randombar(horizontal)">
                                      <p:cBhvr>
                                        <p:cTn id="10" dur="500"/>
                                        <p:tgtEl>
                                          <p:spTgt spid="7171">
                                            <p:txEl>
                                              <p:pRg st="4" end="4"/>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7171">
                                            <p:txEl>
                                              <p:pRg st="5" end="5"/>
                                            </p:txEl>
                                          </p:spTgt>
                                        </p:tgtEl>
                                        <p:attrNameLst>
                                          <p:attrName>style.visibility</p:attrName>
                                        </p:attrNameLst>
                                      </p:cBhvr>
                                      <p:to>
                                        <p:strVal val="visible"/>
                                      </p:to>
                                    </p:set>
                                    <p:animEffect transition="in" filter="randombar(horizontal)">
                                      <p:cBhvr>
                                        <p:cTn id="13" dur="500"/>
                                        <p:tgtEl>
                                          <p:spTgt spid="7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loud 4"/>
          <p:cNvSpPr/>
          <p:nvPr/>
        </p:nvSpPr>
        <p:spPr>
          <a:xfrm>
            <a:off x="762000" y="914400"/>
            <a:ext cx="7315200" cy="4038600"/>
          </a:xfrm>
          <a:prstGeom prst="cloud">
            <a:avLst/>
          </a:prstGeom>
        </p:spPr>
        <p:style>
          <a:lnRef idx="2">
            <a:schemeClr val="accent1"/>
          </a:lnRef>
          <a:fillRef idx="1001">
            <a:schemeClr val="lt2"/>
          </a:fillRef>
          <a:effectRef idx="0">
            <a:schemeClr val="accent1"/>
          </a:effectRef>
          <a:fontRef idx="minor">
            <a:schemeClr val="dk1"/>
          </a:fontRef>
        </p:style>
        <p:txBody>
          <a:bodyPr anchor="ctr"/>
          <a:lstStyle/>
          <a:p>
            <a:pPr lvl="7" algn="ctr">
              <a:defRPr/>
            </a:pPr>
            <a:endParaRPr lang="en-US"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0243" name="Title 1"/>
          <p:cNvSpPr>
            <a:spLocks noGrp="1"/>
          </p:cNvSpPr>
          <p:nvPr>
            <p:ph type="title"/>
          </p:nvPr>
        </p:nvSpPr>
        <p:spPr>
          <a:xfrm>
            <a:off x="1752600" y="76200"/>
            <a:ext cx="7239000" cy="1143000"/>
          </a:xfrm>
        </p:spPr>
        <p:txBody>
          <a:bodyPr/>
          <a:lstStyle/>
          <a:p>
            <a:r>
              <a:rPr lang="en-US" altLang="en-US" dirty="0" smtClean="0"/>
              <a:t>What is Cloud Computing</a:t>
            </a:r>
          </a:p>
        </p:txBody>
      </p:sp>
      <p:sp>
        <p:nvSpPr>
          <p:cNvPr id="10244" name="Slide Number Placeholder 6"/>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243ED7CA-7743-43A0-BACA-8D38E7641A28}" type="slidenum">
              <a:rPr lang="en-US" altLang="en-US" sz="1200">
                <a:solidFill>
                  <a:schemeClr val="bg1"/>
                </a:solidFill>
              </a:rPr>
              <a:pPr/>
              <a:t>5</a:t>
            </a:fld>
            <a:endParaRPr lang="en-US" altLang="en-US" sz="1200">
              <a:solidFill>
                <a:schemeClr val="bg1"/>
              </a:solidFill>
            </a:endParaRPr>
          </a:p>
        </p:txBody>
      </p:sp>
      <p:pic>
        <p:nvPicPr>
          <p:cNvPr id="1043" name="Picture 19" descr="C:\Documents and Settings\hemaj\Local Settings\Temporary Internet Files\Content.IE5\94AVCMI7\MC900016667[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1676400"/>
            <a:ext cx="1441450" cy="151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Box 24"/>
          <p:cNvSpPr txBox="1"/>
          <p:nvPr/>
        </p:nvSpPr>
        <p:spPr>
          <a:xfrm>
            <a:off x="5257800" y="3200400"/>
            <a:ext cx="2438400" cy="584775"/>
          </a:xfrm>
          <a:prstGeom prst="rect">
            <a:avLst/>
          </a:prstGeom>
          <a:noFill/>
        </p:spPr>
        <p:txBody>
          <a:bodyPr>
            <a:spAutoFit/>
          </a:bodyPr>
          <a:lstStyle/>
          <a:p>
            <a:pPr>
              <a:defRPr/>
            </a:pPr>
            <a:r>
              <a:rPr lang="en-US" sz="1600" b="1" cap="all" dirty="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Comic Sans MS" pitchFamily="-97" charset="0"/>
                <a:ea typeface="ＭＳ Ｐゴシック" pitchFamily="-97" charset="-128"/>
              </a:rPr>
              <a:t>Computer Network</a:t>
            </a:r>
            <a:endParaRPr lang="en-US" sz="1600" b="1" cap="all" dirty="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Comic Sans MS" pitchFamily="-97" charset="0"/>
              <a:ea typeface="ＭＳ Ｐゴシック" pitchFamily="-97" charset="-128"/>
            </a:endParaRPr>
          </a:p>
        </p:txBody>
      </p:sp>
      <p:pic>
        <p:nvPicPr>
          <p:cNvPr id="1047" name="Picture 23" descr="C:\Documents and Settings\hemaj\Local Settings\Temporary Internet Files\Content.IE5\QAMRBPPQ\MC900434845[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2286000"/>
            <a:ext cx="17145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8" name="Picture 24" descr="C:\Documents and Settings\hemaj\Local Settings\Temporary Internet Files\Content.IE5\6LL7HR2V\MC900197438[1].wm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2895600"/>
            <a:ext cx="14478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TextBox 32"/>
          <p:cNvSpPr txBox="1"/>
          <p:nvPr/>
        </p:nvSpPr>
        <p:spPr>
          <a:xfrm>
            <a:off x="1447800" y="3886200"/>
            <a:ext cx="2362200" cy="584775"/>
          </a:xfrm>
          <a:prstGeom prst="rect">
            <a:avLst/>
          </a:prstGeom>
          <a:noFill/>
        </p:spPr>
        <p:txBody>
          <a:bodyPr>
            <a:spAutoFit/>
          </a:bodyPr>
          <a:lstStyle/>
          <a:p>
            <a:pPr>
              <a:defRPr/>
            </a:pPr>
            <a:r>
              <a:rPr lang="en-US" sz="1600" b="1" cap="all" dirty="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Comic Sans MS" pitchFamily="-97" charset="0"/>
                <a:ea typeface="ＭＳ Ｐゴシック" pitchFamily="-97" charset="-128"/>
              </a:rPr>
              <a:t>Storage (Database)</a:t>
            </a:r>
            <a:endParaRPr lang="en-US" sz="1600" b="1" cap="all" dirty="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Comic Sans MS" pitchFamily="-97" charset="0"/>
              <a:ea typeface="ＭＳ Ｐゴシック" pitchFamily="-97" charset="-128"/>
            </a:endParaRPr>
          </a:p>
        </p:txBody>
      </p:sp>
      <p:sp>
        <p:nvSpPr>
          <p:cNvPr id="34" name="TextBox 33"/>
          <p:cNvSpPr txBox="1"/>
          <p:nvPr/>
        </p:nvSpPr>
        <p:spPr>
          <a:xfrm>
            <a:off x="3962400" y="4495800"/>
            <a:ext cx="1143000" cy="338554"/>
          </a:xfrm>
          <a:prstGeom prst="rect">
            <a:avLst/>
          </a:prstGeom>
          <a:noFill/>
        </p:spPr>
        <p:txBody>
          <a:bodyPr>
            <a:spAutoFit/>
          </a:bodyPr>
          <a:lstStyle/>
          <a:p>
            <a:pPr>
              <a:defRPr/>
            </a:pPr>
            <a:r>
              <a:rPr lang="en-US" sz="1600" b="1" cap="all" dirty="0" err="1">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Comic Sans MS" pitchFamily="-97" charset="0"/>
                <a:ea typeface="ＭＳ Ｐゴシック" pitchFamily="-97" charset="-128"/>
              </a:rPr>
              <a:t>SERvers</a:t>
            </a:r>
            <a:endParaRPr lang="en-US" sz="1600" b="1" cap="all" dirty="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Comic Sans MS" pitchFamily="-97" charset="0"/>
              <a:ea typeface="ＭＳ Ｐゴシック" pitchFamily="-97" charset="-128"/>
            </a:endParaRPr>
          </a:p>
        </p:txBody>
      </p:sp>
      <p:pic>
        <p:nvPicPr>
          <p:cNvPr id="1075" name="Picture 51" descr="C:\Documents and Settings\hemaj\Local Settings\Temporary Internet Files\Content.IE5\6LL7HR2V\MC900149562[1].wm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1600200"/>
            <a:ext cx="13144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 name="TextBox 59"/>
          <p:cNvSpPr txBox="1"/>
          <p:nvPr/>
        </p:nvSpPr>
        <p:spPr>
          <a:xfrm>
            <a:off x="2133600" y="1676400"/>
            <a:ext cx="1143000" cy="584775"/>
          </a:xfrm>
          <a:prstGeom prst="rect">
            <a:avLst/>
          </a:prstGeom>
          <a:noFill/>
        </p:spPr>
        <p:txBody>
          <a:bodyPr>
            <a:spAutoFit/>
          </a:bodyPr>
          <a:lstStyle/>
          <a:p>
            <a:pPr>
              <a:defRPr/>
            </a:pPr>
            <a:r>
              <a:rPr lang="en-US" sz="1600" b="1" cap="all" dirty="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Comic Sans MS" pitchFamily="-97" charset="0"/>
                <a:ea typeface="ＭＳ Ｐゴシック" pitchFamily="-97" charset="-128"/>
              </a:rPr>
              <a:t>Services</a:t>
            </a:r>
            <a:endParaRPr lang="en-US" sz="1600" b="1" cap="all" dirty="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Comic Sans MS" pitchFamily="-97" charset="0"/>
              <a:ea typeface="ＭＳ Ｐゴシック" pitchFamily="-97" charset="-128"/>
            </a:endParaRPr>
          </a:p>
        </p:txBody>
      </p:sp>
      <p:sp>
        <p:nvSpPr>
          <p:cNvPr id="64" name="TextBox 63"/>
          <p:cNvSpPr txBox="1"/>
          <p:nvPr/>
        </p:nvSpPr>
        <p:spPr>
          <a:xfrm>
            <a:off x="3429000" y="1371600"/>
            <a:ext cx="1600200" cy="584775"/>
          </a:xfrm>
          <a:prstGeom prst="rect">
            <a:avLst/>
          </a:prstGeom>
          <a:noFill/>
        </p:spPr>
        <p:txBody>
          <a:bodyPr>
            <a:spAutoFit/>
          </a:bodyPr>
          <a:lstStyle/>
          <a:p>
            <a:pPr>
              <a:defRPr/>
            </a:pPr>
            <a:r>
              <a:rPr lang="en-US" sz="1600" b="1" cap="all" dirty="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Comic Sans MS" pitchFamily="-97" charset="0"/>
                <a:ea typeface="ＭＳ Ｐゴシック" pitchFamily="-97" charset="-128"/>
              </a:rPr>
              <a:t>Applications</a:t>
            </a:r>
            <a:endParaRPr lang="en-US" sz="1600" b="1" cap="all" dirty="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latin typeface="Comic Sans MS" pitchFamily="-97" charset="0"/>
              <a:ea typeface="ＭＳ Ｐゴシック" pitchFamily="-97" charset="-128"/>
            </a:endParaRPr>
          </a:p>
        </p:txBody>
      </p:sp>
      <p:sp>
        <p:nvSpPr>
          <p:cNvPr id="10254" name="TextBox 64"/>
          <p:cNvSpPr txBox="1">
            <a:spLocks noChangeArrowheads="1"/>
          </p:cNvSpPr>
          <p:nvPr/>
        </p:nvSpPr>
        <p:spPr bwMode="auto">
          <a:xfrm>
            <a:off x="838200" y="5181600"/>
            <a:ext cx="7620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eaLnBrk="1" hangingPunct="1"/>
            <a:endParaRPr lang="en-US" altLang="en-US" sz="1600"/>
          </a:p>
        </p:txBody>
      </p:sp>
      <p:cxnSp>
        <p:nvCxnSpPr>
          <p:cNvPr id="18" name="Straight Connector 17"/>
          <p:cNvCxnSpPr>
            <a:stCxn id="1048" idx="3"/>
          </p:cNvCxnSpPr>
          <p:nvPr/>
        </p:nvCxnSpPr>
        <p:spPr>
          <a:xfrm flipV="1">
            <a:off x="5181600" y="2590800"/>
            <a:ext cx="609600" cy="1143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1075" idx="3"/>
          </p:cNvCxnSpPr>
          <p:nvPr/>
        </p:nvCxnSpPr>
        <p:spPr>
          <a:xfrm rot="10800000">
            <a:off x="4972050" y="2174875"/>
            <a:ext cx="819150" cy="4159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2" name="Straight Connector 21"/>
          <p:cNvCxnSpPr>
            <a:endCxn id="60" idx="2"/>
          </p:cNvCxnSpPr>
          <p:nvPr/>
        </p:nvCxnSpPr>
        <p:spPr>
          <a:xfrm flipV="1">
            <a:off x="2438400" y="2260600"/>
            <a:ext cx="266700" cy="1016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0800000">
            <a:off x="2971800" y="3200400"/>
            <a:ext cx="762000" cy="6858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0800000" flipV="1">
            <a:off x="2667000" y="1905000"/>
            <a:ext cx="990600" cy="1524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260" name="TextBox 7"/>
          <p:cNvSpPr txBox="1">
            <a:spLocks noChangeArrowheads="1"/>
          </p:cNvSpPr>
          <p:nvPr/>
        </p:nvSpPr>
        <p:spPr bwMode="auto">
          <a:xfrm>
            <a:off x="457200" y="6400800"/>
            <a:ext cx="570865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ctr" eaLnBrk="1" hangingPunct="1"/>
            <a:r>
              <a:rPr lang="en-US" altLang="en-US" sz="900">
                <a:solidFill>
                  <a:schemeClr val="bg1"/>
                </a:solidFill>
              </a:rPr>
              <a:t>Adopted from: Effectively and Securely Using the Cloud Computing Paradigm by peter Mell, Tim Grance</a:t>
            </a:r>
          </a:p>
        </p:txBody>
      </p:sp>
      <p:sp>
        <p:nvSpPr>
          <p:cNvPr id="4" name="Content Placeholder 3"/>
          <p:cNvSpPr>
            <a:spLocks noGrp="1"/>
          </p:cNvSpPr>
          <p:nvPr>
            <p:ph idx="1"/>
          </p:nvPr>
        </p:nvSpPr>
        <p:spPr>
          <a:xfrm>
            <a:off x="0" y="1295400"/>
            <a:ext cx="9144000" cy="4830763"/>
          </a:xfrm>
        </p:spPr>
        <p:txBody>
          <a:bodyPr/>
          <a:lstStyle/>
          <a:p>
            <a:pPr marL="342882" indent="-342882">
              <a:buFont typeface="Arial" charset="0"/>
              <a:buChar char="•"/>
              <a:defRPr/>
            </a:pPr>
            <a:endParaRPr lang="en-US" dirty="0" smtClean="0"/>
          </a:p>
          <a:p>
            <a:pPr marL="342882" indent="-342882">
              <a:buFont typeface="Arial" charset="0"/>
              <a:buChar char="•"/>
              <a:defRPr/>
            </a:pPr>
            <a:endParaRPr lang="en-US" dirty="0"/>
          </a:p>
          <a:p>
            <a:pPr marL="342882" indent="-342882">
              <a:buFont typeface="Arial" charset="0"/>
              <a:buChar char="•"/>
              <a:defRPr/>
            </a:pPr>
            <a:endParaRPr lang="en-US" dirty="0" smtClean="0"/>
          </a:p>
          <a:p>
            <a:pPr marL="342882" indent="-342882">
              <a:buFont typeface="Arial" charset="0"/>
              <a:buChar char="•"/>
              <a:defRPr/>
            </a:pPr>
            <a:endParaRPr lang="en-US" dirty="0" smtClean="0"/>
          </a:p>
          <a:p>
            <a:pPr marL="342882" indent="-342882">
              <a:buFont typeface="Arial" charset="0"/>
              <a:buChar char="•"/>
              <a:defRPr/>
            </a:pPr>
            <a:endParaRPr lang="en-US" dirty="0" smtClean="0"/>
          </a:p>
          <a:p>
            <a:pPr marL="0" indent="0">
              <a:buFont typeface="Arial" charset="0"/>
              <a:buNone/>
              <a:defRPr/>
            </a:pPr>
            <a:endParaRPr lang="en-US" dirty="0"/>
          </a:p>
          <a:p>
            <a:pPr marL="342882" indent="-342882">
              <a:buFont typeface="Arial" charset="0"/>
              <a:buChar char="•"/>
              <a:defRPr/>
            </a:pPr>
            <a:r>
              <a:rPr lang="en-US" sz="2800" dirty="0" smtClean="0"/>
              <a:t>Shared pool of configurable computing resources</a:t>
            </a:r>
          </a:p>
          <a:p>
            <a:pPr marL="342882" indent="-342882">
              <a:buFont typeface="Arial" charset="0"/>
              <a:buChar char="•"/>
              <a:defRPr/>
            </a:pPr>
            <a:r>
              <a:rPr lang="en-US" sz="2800" dirty="0" smtClean="0"/>
              <a:t>On-demand network access</a:t>
            </a:r>
          </a:p>
          <a:p>
            <a:pPr marL="342882" indent="-342882">
              <a:buFont typeface="Arial" charset="0"/>
              <a:buChar char="•"/>
              <a:defRPr/>
            </a:pPr>
            <a:r>
              <a:rPr lang="en-US" sz="2800" dirty="0" smtClean="0"/>
              <a:t>Provisioned by the Service Provider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500"/>
                                        <p:tgtEl>
                                          <p:spTgt spid="5"/>
                                        </p:tgtEl>
                                      </p:cBhvr>
                                    </p:animEffect>
                                  </p:childTnLst>
                                </p:cTn>
                              </p:par>
                              <p:par>
                                <p:cTn id="8" presetID="6" presetClass="entr" presetSubtype="16" fill="hold" nodeType="withEffect">
                                  <p:stCondLst>
                                    <p:cond delay="0"/>
                                  </p:stCondLst>
                                  <p:childTnLst>
                                    <p:set>
                                      <p:cBhvr>
                                        <p:cTn id="9" dur="1" fill="hold">
                                          <p:stCondLst>
                                            <p:cond delay="0"/>
                                          </p:stCondLst>
                                        </p:cTn>
                                        <p:tgtEl>
                                          <p:spTgt spid="1043"/>
                                        </p:tgtEl>
                                        <p:attrNameLst>
                                          <p:attrName>style.visibility</p:attrName>
                                        </p:attrNameLst>
                                      </p:cBhvr>
                                      <p:to>
                                        <p:strVal val="visible"/>
                                      </p:to>
                                    </p:set>
                                    <p:animEffect transition="in" filter="circle(in)">
                                      <p:cBhvr>
                                        <p:cTn id="10" dur="500"/>
                                        <p:tgtEl>
                                          <p:spTgt spid="1043"/>
                                        </p:tgtEl>
                                      </p:cBhvr>
                                    </p:animEffect>
                                  </p:childTnLst>
                                </p:cTn>
                              </p:par>
                              <p:par>
                                <p:cTn id="11" presetID="6" presetClass="entr" presetSubtype="16" fill="hold"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circle(in)">
                                      <p:cBhvr>
                                        <p:cTn id="13" dur="500"/>
                                        <p:tgtEl>
                                          <p:spTgt spid="2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nodeType="clickEffect">
                                  <p:stCondLst>
                                    <p:cond delay="0"/>
                                  </p:stCondLst>
                                  <p:childTnLst>
                                    <p:set>
                                      <p:cBhvr>
                                        <p:cTn id="17" dur="1" fill="hold">
                                          <p:stCondLst>
                                            <p:cond delay="0"/>
                                          </p:stCondLst>
                                        </p:cTn>
                                        <p:tgtEl>
                                          <p:spTgt spid="1048"/>
                                        </p:tgtEl>
                                        <p:attrNameLst>
                                          <p:attrName>style.visibility</p:attrName>
                                        </p:attrNameLst>
                                      </p:cBhvr>
                                      <p:to>
                                        <p:strVal val="visible"/>
                                      </p:to>
                                    </p:set>
                                    <p:animEffect transition="in" filter="circle(in)">
                                      <p:cBhvr>
                                        <p:cTn id="18" dur="500"/>
                                        <p:tgtEl>
                                          <p:spTgt spid="1048"/>
                                        </p:tgtEl>
                                      </p:cBhvr>
                                    </p:animEffect>
                                  </p:childTnLst>
                                </p:cTn>
                              </p:par>
                              <p:par>
                                <p:cTn id="19" presetID="6" presetClass="entr" presetSubtype="16" fill="hold" nodeType="with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circle(in)">
                                      <p:cBhvr>
                                        <p:cTn id="21" dur="500"/>
                                        <p:tgtEl>
                                          <p:spTgt spid="34"/>
                                        </p:tgtEl>
                                      </p:cBhvr>
                                    </p:animEffect>
                                  </p:childTnLst>
                                </p:cTn>
                              </p:par>
                              <p:par>
                                <p:cTn id="22" presetID="6" presetClass="entr" presetSubtype="16" fill="hold"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circle(in)">
                                      <p:cBhvr>
                                        <p:cTn id="24" dur="500"/>
                                        <p:tgtEl>
                                          <p:spTgt spid="1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6" presetClass="entr" presetSubtype="16" fill="hold" nodeType="clickEffect">
                                  <p:stCondLst>
                                    <p:cond delay="0"/>
                                  </p:stCondLst>
                                  <p:childTnLst>
                                    <p:set>
                                      <p:cBhvr>
                                        <p:cTn id="28" dur="1" fill="hold">
                                          <p:stCondLst>
                                            <p:cond delay="0"/>
                                          </p:stCondLst>
                                        </p:cTn>
                                        <p:tgtEl>
                                          <p:spTgt spid="1047"/>
                                        </p:tgtEl>
                                        <p:attrNameLst>
                                          <p:attrName>style.visibility</p:attrName>
                                        </p:attrNameLst>
                                      </p:cBhvr>
                                      <p:to>
                                        <p:strVal val="visible"/>
                                      </p:to>
                                    </p:set>
                                    <p:animEffect transition="in" filter="circle(in)">
                                      <p:cBhvr>
                                        <p:cTn id="29" dur="500"/>
                                        <p:tgtEl>
                                          <p:spTgt spid="1047"/>
                                        </p:tgtEl>
                                      </p:cBhvr>
                                    </p:animEffect>
                                  </p:childTnLst>
                                </p:cTn>
                              </p:par>
                              <p:par>
                                <p:cTn id="30" presetID="6" presetClass="entr" presetSubtype="16" fill="hold" nodeType="with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circle(in)">
                                      <p:cBhvr>
                                        <p:cTn id="32" dur="500"/>
                                        <p:tgtEl>
                                          <p:spTgt spid="33"/>
                                        </p:tgtEl>
                                      </p:cBhvr>
                                    </p:animEffect>
                                  </p:childTnLst>
                                </p:cTn>
                              </p:par>
                              <p:par>
                                <p:cTn id="33" presetID="6" presetClass="entr" presetSubtype="16" fill="hold" nodeType="with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circle(in)">
                                      <p:cBhvr>
                                        <p:cTn id="35" dur="500"/>
                                        <p:tgtEl>
                                          <p:spTgt spid="29"/>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6" presetClass="entr" presetSubtype="16" fill="hold" nodeType="clickEffect">
                                  <p:stCondLst>
                                    <p:cond delay="0"/>
                                  </p:stCondLst>
                                  <p:childTnLst>
                                    <p:set>
                                      <p:cBhvr>
                                        <p:cTn id="39" dur="1" fill="hold">
                                          <p:stCondLst>
                                            <p:cond delay="0"/>
                                          </p:stCondLst>
                                        </p:cTn>
                                        <p:tgtEl>
                                          <p:spTgt spid="1075"/>
                                        </p:tgtEl>
                                        <p:attrNameLst>
                                          <p:attrName>style.visibility</p:attrName>
                                        </p:attrNameLst>
                                      </p:cBhvr>
                                      <p:to>
                                        <p:strVal val="visible"/>
                                      </p:to>
                                    </p:set>
                                    <p:animEffect transition="in" filter="circle(in)">
                                      <p:cBhvr>
                                        <p:cTn id="40" dur="500"/>
                                        <p:tgtEl>
                                          <p:spTgt spid="1075"/>
                                        </p:tgtEl>
                                      </p:cBhvr>
                                    </p:animEffect>
                                  </p:childTnLst>
                                </p:cTn>
                              </p:par>
                              <p:par>
                                <p:cTn id="41" presetID="6" presetClass="entr" presetSubtype="16" fill="hold" nodeType="withEffect">
                                  <p:stCondLst>
                                    <p:cond delay="0"/>
                                  </p:stCondLst>
                                  <p:childTnLst>
                                    <p:set>
                                      <p:cBhvr>
                                        <p:cTn id="42" dur="1" fill="hold">
                                          <p:stCondLst>
                                            <p:cond delay="0"/>
                                          </p:stCondLst>
                                        </p:cTn>
                                        <p:tgtEl>
                                          <p:spTgt spid="64"/>
                                        </p:tgtEl>
                                        <p:attrNameLst>
                                          <p:attrName>style.visibility</p:attrName>
                                        </p:attrNameLst>
                                      </p:cBhvr>
                                      <p:to>
                                        <p:strVal val="visible"/>
                                      </p:to>
                                    </p:set>
                                    <p:animEffect transition="in" filter="circle(in)">
                                      <p:cBhvr>
                                        <p:cTn id="43" dur="500"/>
                                        <p:tgtEl>
                                          <p:spTgt spid="64"/>
                                        </p:tgtEl>
                                      </p:cBhvr>
                                    </p:animEffect>
                                  </p:childTnLst>
                                </p:cTn>
                              </p:par>
                              <p:par>
                                <p:cTn id="44" presetID="6" presetClass="entr" presetSubtype="16" fill="hold"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circle(in)">
                                      <p:cBhvr>
                                        <p:cTn id="46" dur="500"/>
                                        <p:tgtEl>
                                          <p:spTgt spid="20"/>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6" presetClass="entr" presetSubtype="16" fill="hold" nodeType="clickEffect">
                                  <p:stCondLst>
                                    <p:cond delay="0"/>
                                  </p:stCondLst>
                                  <p:childTnLst>
                                    <p:set>
                                      <p:cBhvr>
                                        <p:cTn id="50" dur="1" fill="hold">
                                          <p:stCondLst>
                                            <p:cond delay="0"/>
                                          </p:stCondLst>
                                        </p:cTn>
                                        <p:tgtEl>
                                          <p:spTgt spid="60"/>
                                        </p:tgtEl>
                                        <p:attrNameLst>
                                          <p:attrName>style.visibility</p:attrName>
                                        </p:attrNameLst>
                                      </p:cBhvr>
                                      <p:to>
                                        <p:strVal val="visible"/>
                                      </p:to>
                                    </p:set>
                                    <p:animEffect transition="in" filter="circle(in)">
                                      <p:cBhvr>
                                        <p:cTn id="51" dur="500"/>
                                        <p:tgtEl>
                                          <p:spTgt spid="60"/>
                                        </p:tgtEl>
                                      </p:cBhvr>
                                    </p:animEffect>
                                  </p:childTnLst>
                                </p:cTn>
                              </p:par>
                              <p:par>
                                <p:cTn id="52" presetID="6" presetClass="entr" presetSubtype="16" fill="hold" nodeType="with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circle(in)">
                                      <p:cBhvr>
                                        <p:cTn id="54" dur="500"/>
                                        <p:tgtEl>
                                          <p:spTgt spid="22"/>
                                        </p:tgtEl>
                                      </p:cBhvr>
                                    </p:animEffect>
                                  </p:childTnLst>
                                </p:cTn>
                              </p:par>
                              <p:par>
                                <p:cTn id="55" presetID="6" presetClass="entr" presetSubtype="16" fill="hold" nodeType="with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circle(in)">
                                      <p:cBhvr>
                                        <p:cTn id="5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itle 1"/>
          <p:cNvSpPr>
            <a:spLocks noGrp="1"/>
          </p:cNvSpPr>
          <p:nvPr>
            <p:ph type="title"/>
          </p:nvPr>
        </p:nvSpPr>
        <p:spPr>
          <a:xfrm>
            <a:off x="1752600" y="76200"/>
            <a:ext cx="7239000" cy="1143000"/>
          </a:xfrm>
        </p:spPr>
        <p:txBody>
          <a:bodyPr/>
          <a:lstStyle/>
          <a:p>
            <a:r>
              <a:rPr lang="en-US" altLang="en-US" sz="4000" smtClean="0"/>
              <a:t>Cloud Computing Characteristics</a:t>
            </a:r>
          </a:p>
        </p:txBody>
      </p:sp>
      <p:sp>
        <p:nvSpPr>
          <p:cNvPr id="11267"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1CB9D109-0400-4450-8309-BBFF97FF5706}" type="slidenum">
              <a:rPr lang="en-US" altLang="en-US" sz="1200">
                <a:solidFill>
                  <a:schemeClr val="bg1"/>
                </a:solidFill>
              </a:rPr>
              <a:pPr/>
              <a:t>6</a:t>
            </a:fld>
            <a:endParaRPr lang="en-US" altLang="en-US" sz="1200">
              <a:solidFill>
                <a:schemeClr val="bg1"/>
              </a:solidFill>
            </a:endParaRPr>
          </a:p>
        </p:txBody>
      </p:sp>
      <p:sp>
        <p:nvSpPr>
          <p:cNvPr id="5" name="TextBox 14"/>
          <p:cNvSpPr txBox="1">
            <a:spLocks noChangeArrowheads="1"/>
          </p:cNvSpPr>
          <p:nvPr/>
        </p:nvSpPr>
        <p:spPr bwMode="auto">
          <a:xfrm>
            <a:off x="995363" y="1219200"/>
            <a:ext cx="39322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auto" hangingPunct="1">
              <a:spcBef>
                <a:spcPts val="0"/>
              </a:spcBef>
              <a:spcAft>
                <a:spcPts val="0"/>
              </a:spcAft>
              <a:defRPr/>
            </a:pPr>
            <a:r>
              <a:rPr lang="en-US" b="1" kern="0" dirty="0" smtClean="0">
                <a:solidFill>
                  <a:srgbClr val="000000"/>
                </a:solidFill>
                <a:ea typeface="ＭＳ Ｐゴシック" pitchFamily="-97" charset="-128"/>
              </a:rPr>
              <a:t>Common Characteristics:</a:t>
            </a:r>
          </a:p>
        </p:txBody>
      </p:sp>
      <p:sp>
        <p:nvSpPr>
          <p:cNvPr id="7" name="Rectangle 6"/>
          <p:cNvSpPr/>
          <p:nvPr/>
        </p:nvSpPr>
        <p:spPr bwMode="auto">
          <a:xfrm>
            <a:off x="895350" y="1828800"/>
            <a:ext cx="6553200" cy="1998663"/>
          </a:xfrm>
          <a:prstGeom prst="rect">
            <a:avLst/>
          </a:prstGeom>
          <a:solidFill>
            <a:schemeClr val="bg1"/>
          </a:solidFill>
          <a:ln w="25400" cap="flat" cmpd="sng" algn="ctr">
            <a:solidFill>
              <a:schemeClr val="bg1"/>
            </a:solidFill>
            <a:prstDash val="solid"/>
          </a:ln>
          <a:effectLst/>
        </p:spPr>
        <p:txBody>
          <a:bodyPr anchor="ctr"/>
          <a:lstStyle/>
          <a:p>
            <a:pPr algn="ctr" fontAlgn="auto">
              <a:spcBef>
                <a:spcPts val="0"/>
              </a:spcBef>
              <a:spcAft>
                <a:spcPts val="0"/>
              </a:spcAft>
              <a:defRPr/>
            </a:pPr>
            <a:endParaRPr lang="en-US" sz="1800" kern="0">
              <a:solidFill>
                <a:srgbClr val="FFFFFF"/>
              </a:solidFill>
              <a:latin typeface="Arial"/>
              <a:ea typeface="+mn-ea"/>
            </a:endParaRPr>
          </a:p>
        </p:txBody>
      </p:sp>
      <p:sp>
        <p:nvSpPr>
          <p:cNvPr id="8" name="Rounded Rectangle 7"/>
          <p:cNvSpPr/>
          <p:nvPr/>
        </p:nvSpPr>
        <p:spPr bwMode="auto">
          <a:xfrm>
            <a:off x="1047750" y="3311525"/>
            <a:ext cx="3043238" cy="365125"/>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800" b="1" kern="0" dirty="0">
                <a:solidFill>
                  <a:srgbClr val="000000"/>
                </a:solidFill>
                <a:latin typeface="Arial"/>
              </a:rPr>
              <a:t>Low Cost Software</a:t>
            </a:r>
          </a:p>
        </p:txBody>
      </p:sp>
      <p:sp>
        <p:nvSpPr>
          <p:cNvPr id="9" name="Rounded Rectangle 8"/>
          <p:cNvSpPr/>
          <p:nvPr/>
        </p:nvSpPr>
        <p:spPr bwMode="auto">
          <a:xfrm>
            <a:off x="1028700" y="2819400"/>
            <a:ext cx="3043238" cy="366713"/>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800" b="1" kern="0" dirty="0">
                <a:solidFill>
                  <a:srgbClr val="000000"/>
                </a:solidFill>
                <a:latin typeface="Arial"/>
              </a:rPr>
              <a:t>Virtualization</a:t>
            </a:r>
          </a:p>
        </p:txBody>
      </p:sp>
      <p:sp>
        <p:nvSpPr>
          <p:cNvPr id="10" name="Rounded Rectangle 9"/>
          <p:cNvSpPr/>
          <p:nvPr/>
        </p:nvSpPr>
        <p:spPr bwMode="auto">
          <a:xfrm>
            <a:off x="4246563" y="2819400"/>
            <a:ext cx="3041650" cy="365125"/>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800" b="1" kern="0" dirty="0">
                <a:solidFill>
                  <a:srgbClr val="000000"/>
                </a:solidFill>
                <a:latin typeface="Arial"/>
              </a:rPr>
              <a:t>Service Orientation</a:t>
            </a:r>
          </a:p>
        </p:txBody>
      </p:sp>
      <p:sp>
        <p:nvSpPr>
          <p:cNvPr id="11" name="Rounded Rectangle 10"/>
          <p:cNvSpPr/>
          <p:nvPr/>
        </p:nvSpPr>
        <p:spPr bwMode="auto">
          <a:xfrm>
            <a:off x="4246563" y="3298825"/>
            <a:ext cx="3041650" cy="365125"/>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800" b="1" kern="0" dirty="0">
                <a:solidFill>
                  <a:srgbClr val="000000"/>
                </a:solidFill>
                <a:latin typeface="Arial"/>
              </a:rPr>
              <a:t>Advanced Security</a:t>
            </a:r>
          </a:p>
        </p:txBody>
      </p:sp>
      <p:sp>
        <p:nvSpPr>
          <p:cNvPr id="12" name="Rounded Rectangle 11"/>
          <p:cNvSpPr/>
          <p:nvPr/>
        </p:nvSpPr>
        <p:spPr>
          <a:xfrm>
            <a:off x="1047750" y="2362200"/>
            <a:ext cx="3043238" cy="320675"/>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800" b="1" kern="0" dirty="0">
                <a:solidFill>
                  <a:srgbClr val="000000"/>
                </a:solidFill>
                <a:latin typeface="Arial"/>
              </a:rPr>
              <a:t>Homogeneity</a:t>
            </a:r>
          </a:p>
        </p:txBody>
      </p:sp>
      <p:sp>
        <p:nvSpPr>
          <p:cNvPr id="13" name="Rounded Rectangle 12"/>
          <p:cNvSpPr/>
          <p:nvPr/>
        </p:nvSpPr>
        <p:spPr>
          <a:xfrm>
            <a:off x="1047750" y="1917700"/>
            <a:ext cx="3043238" cy="320675"/>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800" b="1" kern="0" dirty="0">
                <a:solidFill>
                  <a:srgbClr val="000000"/>
                </a:solidFill>
                <a:latin typeface="Arial"/>
              </a:rPr>
              <a:t>Massive Scale</a:t>
            </a:r>
          </a:p>
        </p:txBody>
      </p:sp>
      <p:sp>
        <p:nvSpPr>
          <p:cNvPr id="14" name="Rounded Rectangle 13"/>
          <p:cNvSpPr/>
          <p:nvPr/>
        </p:nvSpPr>
        <p:spPr>
          <a:xfrm>
            <a:off x="4246563" y="1905000"/>
            <a:ext cx="3041650" cy="320675"/>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800" b="1" kern="0" dirty="0">
                <a:solidFill>
                  <a:srgbClr val="000000"/>
                </a:solidFill>
                <a:latin typeface="Arial"/>
              </a:rPr>
              <a:t>Resilient Computing</a:t>
            </a:r>
          </a:p>
        </p:txBody>
      </p:sp>
      <p:sp>
        <p:nvSpPr>
          <p:cNvPr id="15" name="Rounded Rectangle 14"/>
          <p:cNvSpPr/>
          <p:nvPr/>
        </p:nvSpPr>
        <p:spPr>
          <a:xfrm>
            <a:off x="4246563" y="2362200"/>
            <a:ext cx="3041650" cy="320675"/>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800" b="1" kern="0" dirty="0">
                <a:solidFill>
                  <a:srgbClr val="000000"/>
                </a:solidFill>
                <a:latin typeface="Arial"/>
              </a:rPr>
              <a:t>Geographic</a:t>
            </a:r>
            <a:r>
              <a:rPr lang="en-US" sz="1800" kern="0" dirty="0">
                <a:solidFill>
                  <a:srgbClr val="000000"/>
                </a:solidFill>
                <a:latin typeface="Arial"/>
              </a:rPr>
              <a:t> </a:t>
            </a:r>
            <a:r>
              <a:rPr lang="en-US" sz="1800" b="1" kern="0" dirty="0">
                <a:solidFill>
                  <a:srgbClr val="000000"/>
                </a:solidFill>
                <a:latin typeface="Arial"/>
              </a:rPr>
              <a:t>Distribution</a:t>
            </a:r>
          </a:p>
        </p:txBody>
      </p:sp>
      <p:sp>
        <p:nvSpPr>
          <p:cNvPr id="28" name="TextBox 14"/>
          <p:cNvSpPr txBox="1">
            <a:spLocks noChangeArrowheads="1"/>
          </p:cNvSpPr>
          <p:nvPr/>
        </p:nvSpPr>
        <p:spPr bwMode="auto">
          <a:xfrm>
            <a:off x="912813" y="4033838"/>
            <a:ext cx="39512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auto" hangingPunct="1">
              <a:spcBef>
                <a:spcPts val="0"/>
              </a:spcBef>
              <a:spcAft>
                <a:spcPts val="0"/>
              </a:spcAft>
              <a:defRPr/>
            </a:pPr>
            <a:r>
              <a:rPr lang="en-US" b="1" kern="0" dirty="0" smtClean="0">
                <a:solidFill>
                  <a:srgbClr val="000000"/>
                </a:solidFill>
                <a:ea typeface="ＭＳ Ｐゴシック" pitchFamily="-97" charset="-128"/>
              </a:rPr>
              <a:t>Essential Characteristics:</a:t>
            </a:r>
          </a:p>
        </p:txBody>
      </p:sp>
      <p:sp>
        <p:nvSpPr>
          <p:cNvPr id="37" name="Rectangle 36"/>
          <p:cNvSpPr/>
          <p:nvPr/>
        </p:nvSpPr>
        <p:spPr bwMode="auto">
          <a:xfrm>
            <a:off x="995363" y="4724400"/>
            <a:ext cx="6553200" cy="1219200"/>
          </a:xfrm>
          <a:prstGeom prst="rect">
            <a:avLst/>
          </a:prstGeom>
          <a:solidFill>
            <a:schemeClr val="bg1"/>
          </a:solidFill>
          <a:ln w="25400" cap="flat" cmpd="sng" algn="ctr">
            <a:noFill/>
            <a:prstDash val="solid"/>
          </a:ln>
          <a:effectLst/>
        </p:spPr>
        <p:txBody>
          <a:bodyPr anchor="ctr"/>
          <a:lstStyle/>
          <a:p>
            <a:pPr algn="ctr" fontAlgn="auto">
              <a:spcBef>
                <a:spcPts val="0"/>
              </a:spcBef>
              <a:spcAft>
                <a:spcPts val="0"/>
              </a:spcAft>
              <a:defRPr/>
            </a:pPr>
            <a:endParaRPr lang="en-US" sz="1800" kern="0">
              <a:solidFill>
                <a:srgbClr val="FFFFFF"/>
              </a:solidFill>
              <a:latin typeface="Arial"/>
              <a:ea typeface="+mn-ea"/>
            </a:endParaRPr>
          </a:p>
        </p:txBody>
      </p:sp>
      <p:sp>
        <p:nvSpPr>
          <p:cNvPr id="38" name="Rounded Rectangle 37"/>
          <p:cNvSpPr/>
          <p:nvPr/>
        </p:nvSpPr>
        <p:spPr bwMode="auto">
          <a:xfrm>
            <a:off x="1150938" y="5557838"/>
            <a:ext cx="3043237" cy="322262"/>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800" b="1" kern="0" dirty="0">
                <a:solidFill>
                  <a:srgbClr val="000000"/>
                </a:solidFill>
                <a:latin typeface="Arial"/>
              </a:rPr>
              <a:t>Resource</a:t>
            </a:r>
            <a:r>
              <a:rPr lang="en-US" sz="1800" kern="0" dirty="0">
                <a:solidFill>
                  <a:srgbClr val="000000"/>
                </a:solidFill>
                <a:latin typeface="Arial"/>
              </a:rPr>
              <a:t> </a:t>
            </a:r>
            <a:r>
              <a:rPr lang="en-US" sz="1800" b="1" kern="0" dirty="0">
                <a:solidFill>
                  <a:srgbClr val="000000"/>
                </a:solidFill>
                <a:latin typeface="Arial"/>
              </a:rPr>
              <a:t>Pooling</a:t>
            </a:r>
          </a:p>
        </p:txBody>
      </p:sp>
      <p:sp>
        <p:nvSpPr>
          <p:cNvPr id="39" name="Rounded Rectangle 38"/>
          <p:cNvSpPr/>
          <p:nvPr/>
        </p:nvSpPr>
        <p:spPr bwMode="auto">
          <a:xfrm>
            <a:off x="1150938" y="5173663"/>
            <a:ext cx="3043237" cy="320675"/>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800" b="1" kern="0" dirty="0">
                <a:solidFill>
                  <a:srgbClr val="000000"/>
                </a:solidFill>
                <a:latin typeface="Arial"/>
              </a:rPr>
              <a:t>Broad</a:t>
            </a:r>
            <a:r>
              <a:rPr lang="en-US" sz="1800" kern="0" dirty="0">
                <a:solidFill>
                  <a:srgbClr val="000000"/>
                </a:solidFill>
                <a:latin typeface="Arial"/>
              </a:rPr>
              <a:t> </a:t>
            </a:r>
            <a:r>
              <a:rPr lang="en-US" sz="1800" b="1" kern="0" dirty="0">
                <a:solidFill>
                  <a:srgbClr val="000000"/>
                </a:solidFill>
                <a:latin typeface="Arial"/>
              </a:rPr>
              <a:t>Network</a:t>
            </a:r>
            <a:r>
              <a:rPr lang="en-US" sz="1800" kern="0" dirty="0">
                <a:solidFill>
                  <a:srgbClr val="000000"/>
                </a:solidFill>
                <a:latin typeface="Arial"/>
              </a:rPr>
              <a:t> </a:t>
            </a:r>
            <a:r>
              <a:rPr lang="en-US" sz="1800" b="1" kern="0" dirty="0">
                <a:solidFill>
                  <a:srgbClr val="000000"/>
                </a:solidFill>
                <a:latin typeface="Arial"/>
              </a:rPr>
              <a:t>Access</a:t>
            </a:r>
          </a:p>
        </p:txBody>
      </p:sp>
      <p:sp>
        <p:nvSpPr>
          <p:cNvPr id="40" name="Rounded Rectangle 39"/>
          <p:cNvSpPr/>
          <p:nvPr/>
        </p:nvSpPr>
        <p:spPr bwMode="auto">
          <a:xfrm>
            <a:off x="4349750" y="5173663"/>
            <a:ext cx="3043238" cy="320675"/>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800" b="1" kern="0" dirty="0">
                <a:solidFill>
                  <a:srgbClr val="000000"/>
                </a:solidFill>
                <a:latin typeface="Arial"/>
              </a:rPr>
              <a:t>Rapid</a:t>
            </a:r>
            <a:r>
              <a:rPr lang="en-US" sz="1800" kern="0" dirty="0">
                <a:solidFill>
                  <a:srgbClr val="000000"/>
                </a:solidFill>
                <a:latin typeface="Arial"/>
              </a:rPr>
              <a:t> </a:t>
            </a:r>
            <a:r>
              <a:rPr lang="en-US" sz="1800" b="1" kern="0" dirty="0">
                <a:solidFill>
                  <a:srgbClr val="000000"/>
                </a:solidFill>
                <a:latin typeface="Arial"/>
              </a:rPr>
              <a:t>Elasticity</a:t>
            </a:r>
          </a:p>
        </p:txBody>
      </p:sp>
      <p:sp>
        <p:nvSpPr>
          <p:cNvPr id="41" name="Rounded Rectangle 40"/>
          <p:cNvSpPr/>
          <p:nvPr/>
        </p:nvSpPr>
        <p:spPr bwMode="auto">
          <a:xfrm>
            <a:off x="4349750" y="5557838"/>
            <a:ext cx="3043238" cy="322262"/>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800" b="1" kern="0" dirty="0">
                <a:solidFill>
                  <a:srgbClr val="000000"/>
                </a:solidFill>
                <a:latin typeface="Arial"/>
              </a:rPr>
              <a:t>Measured</a:t>
            </a:r>
            <a:r>
              <a:rPr lang="en-US" sz="1800" kern="0" dirty="0">
                <a:solidFill>
                  <a:srgbClr val="000000"/>
                </a:solidFill>
                <a:latin typeface="Arial"/>
              </a:rPr>
              <a:t> </a:t>
            </a:r>
            <a:r>
              <a:rPr lang="en-US" sz="1800" b="1" kern="0" dirty="0">
                <a:solidFill>
                  <a:srgbClr val="000000"/>
                </a:solidFill>
                <a:latin typeface="Arial"/>
              </a:rPr>
              <a:t>Service</a:t>
            </a:r>
          </a:p>
        </p:txBody>
      </p:sp>
      <p:sp>
        <p:nvSpPr>
          <p:cNvPr id="42" name="Rounded Rectangle 41"/>
          <p:cNvSpPr/>
          <p:nvPr/>
        </p:nvSpPr>
        <p:spPr bwMode="auto">
          <a:xfrm>
            <a:off x="1139825" y="4768850"/>
            <a:ext cx="6242050" cy="322263"/>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800" b="1" kern="0" dirty="0">
                <a:solidFill>
                  <a:srgbClr val="000000"/>
                </a:solidFill>
                <a:latin typeface="Arial"/>
              </a:rPr>
              <a:t>On Demand Self-Service</a:t>
            </a:r>
          </a:p>
        </p:txBody>
      </p:sp>
      <p:sp>
        <p:nvSpPr>
          <p:cNvPr id="11285" name="TextBox 24"/>
          <p:cNvSpPr txBox="1">
            <a:spLocks noChangeArrowheads="1"/>
          </p:cNvSpPr>
          <p:nvPr/>
        </p:nvSpPr>
        <p:spPr bwMode="auto">
          <a:xfrm>
            <a:off x="457200" y="6400800"/>
            <a:ext cx="570865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ctr" eaLnBrk="1" hangingPunct="1"/>
            <a:r>
              <a:rPr lang="en-US" altLang="en-US" sz="900">
                <a:solidFill>
                  <a:schemeClr val="bg1"/>
                </a:solidFill>
              </a:rPr>
              <a:t>Adopted from: Effectively and Securely Using the Cloud Computing Paradigm by peter Mell, Tim Grance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500"/>
                                        <p:tgtEl>
                                          <p:spTgt spid="13"/>
                                        </p:tgtEl>
                                      </p:cBhvr>
                                    </p:animEffect>
                                  </p:childTnLst>
                                </p:cTn>
                              </p:par>
                            </p:childTnLst>
                          </p:cTn>
                        </p:par>
                        <p:par>
                          <p:cTn id="8" fill="hold" nodeType="afterGroup">
                            <p:stCondLst>
                              <p:cond delay="500"/>
                            </p:stCondLst>
                            <p:childTnLst>
                              <p:par>
                                <p:cTn id="9" presetID="6" presetClass="entr" presetSubtype="16"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circle(in)">
                                      <p:cBhvr>
                                        <p:cTn id="11" dur="500"/>
                                        <p:tgtEl>
                                          <p:spTgt spid="12"/>
                                        </p:tgtEl>
                                      </p:cBhvr>
                                    </p:animEffect>
                                  </p:childTnLst>
                                </p:cTn>
                              </p:par>
                            </p:childTnLst>
                          </p:cTn>
                        </p:par>
                        <p:par>
                          <p:cTn id="12" fill="hold" nodeType="afterGroup">
                            <p:stCondLst>
                              <p:cond delay="1000"/>
                            </p:stCondLst>
                            <p:childTnLst>
                              <p:par>
                                <p:cTn id="13" presetID="6" presetClass="entr" presetSubtype="16"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circle(in)">
                                      <p:cBhvr>
                                        <p:cTn id="15" dur="500"/>
                                        <p:tgtEl>
                                          <p:spTgt spid="9"/>
                                        </p:tgtEl>
                                      </p:cBhvr>
                                    </p:animEffect>
                                  </p:childTnLst>
                                </p:cTn>
                              </p:par>
                            </p:childTnLst>
                          </p:cTn>
                        </p:par>
                        <p:par>
                          <p:cTn id="16" fill="hold" nodeType="afterGroup">
                            <p:stCondLst>
                              <p:cond delay="1500"/>
                            </p:stCondLst>
                            <p:childTnLst>
                              <p:par>
                                <p:cTn id="17" presetID="6" presetClass="entr" presetSubtype="16"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circle(in)">
                                      <p:cBhvr>
                                        <p:cTn id="19" dur="500"/>
                                        <p:tgtEl>
                                          <p:spTgt spid="8"/>
                                        </p:tgtEl>
                                      </p:cBhvr>
                                    </p:animEffect>
                                  </p:childTnLst>
                                </p:cTn>
                              </p:par>
                            </p:childTnLst>
                          </p:cTn>
                        </p:par>
                        <p:par>
                          <p:cTn id="20" fill="hold" nodeType="afterGroup">
                            <p:stCondLst>
                              <p:cond delay="2000"/>
                            </p:stCondLst>
                            <p:childTnLst>
                              <p:par>
                                <p:cTn id="21" presetID="6" presetClass="entr" presetSubtype="16"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circle(in)">
                                      <p:cBhvr>
                                        <p:cTn id="23" dur="500"/>
                                        <p:tgtEl>
                                          <p:spTgt spid="14"/>
                                        </p:tgtEl>
                                      </p:cBhvr>
                                    </p:animEffect>
                                  </p:childTnLst>
                                </p:cTn>
                              </p:par>
                            </p:childTnLst>
                          </p:cTn>
                        </p:par>
                        <p:par>
                          <p:cTn id="24" fill="hold" nodeType="afterGroup">
                            <p:stCondLst>
                              <p:cond delay="2500"/>
                            </p:stCondLst>
                            <p:childTnLst>
                              <p:par>
                                <p:cTn id="25" presetID="6" presetClass="entr" presetSubtype="16"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circle(in)">
                                      <p:cBhvr>
                                        <p:cTn id="27" dur="500"/>
                                        <p:tgtEl>
                                          <p:spTgt spid="15"/>
                                        </p:tgtEl>
                                      </p:cBhvr>
                                    </p:animEffect>
                                  </p:childTnLst>
                                </p:cTn>
                              </p:par>
                            </p:childTnLst>
                          </p:cTn>
                        </p:par>
                        <p:par>
                          <p:cTn id="28" fill="hold" nodeType="afterGroup">
                            <p:stCondLst>
                              <p:cond delay="3000"/>
                            </p:stCondLst>
                            <p:childTnLst>
                              <p:par>
                                <p:cTn id="29" presetID="6" presetClass="entr" presetSubtype="16"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circle(in)">
                                      <p:cBhvr>
                                        <p:cTn id="31" dur="500"/>
                                        <p:tgtEl>
                                          <p:spTgt spid="10"/>
                                        </p:tgtEl>
                                      </p:cBhvr>
                                    </p:animEffect>
                                  </p:childTnLst>
                                </p:cTn>
                              </p:par>
                            </p:childTnLst>
                          </p:cTn>
                        </p:par>
                        <p:par>
                          <p:cTn id="32" fill="hold" nodeType="afterGroup">
                            <p:stCondLst>
                              <p:cond delay="3500"/>
                            </p:stCondLst>
                            <p:childTnLst>
                              <p:par>
                                <p:cTn id="33" presetID="6" presetClass="entr" presetSubtype="16"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circle(in)">
                                      <p:cBhvr>
                                        <p:cTn id="35" dur="500"/>
                                        <p:tgtEl>
                                          <p:spTgt spid="11"/>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42"/>
                                        </p:tgtEl>
                                        <p:attrNameLst>
                                          <p:attrName>style.visibility</p:attrName>
                                        </p:attrNameLst>
                                      </p:cBhvr>
                                      <p:to>
                                        <p:strVal val="visible"/>
                                      </p:to>
                                    </p:set>
                                    <p:animEffect transition="in" filter="circle(in)">
                                      <p:cBhvr>
                                        <p:cTn id="40" dur="500"/>
                                        <p:tgtEl>
                                          <p:spTgt spid="42"/>
                                        </p:tgtEl>
                                      </p:cBhvr>
                                    </p:animEffect>
                                  </p:childTnLst>
                                </p:cTn>
                              </p:par>
                            </p:childTnLst>
                          </p:cTn>
                        </p:par>
                        <p:par>
                          <p:cTn id="41" fill="hold" nodeType="afterGroup">
                            <p:stCondLst>
                              <p:cond delay="500"/>
                            </p:stCondLst>
                            <p:childTnLst>
                              <p:par>
                                <p:cTn id="42" presetID="6" presetClass="entr" presetSubtype="16" fill="hold" grpId="0" nodeType="afterEffect">
                                  <p:stCondLst>
                                    <p:cond delay="0"/>
                                  </p:stCondLst>
                                  <p:childTnLst>
                                    <p:set>
                                      <p:cBhvr>
                                        <p:cTn id="43" dur="1" fill="hold">
                                          <p:stCondLst>
                                            <p:cond delay="0"/>
                                          </p:stCondLst>
                                        </p:cTn>
                                        <p:tgtEl>
                                          <p:spTgt spid="39"/>
                                        </p:tgtEl>
                                        <p:attrNameLst>
                                          <p:attrName>style.visibility</p:attrName>
                                        </p:attrNameLst>
                                      </p:cBhvr>
                                      <p:to>
                                        <p:strVal val="visible"/>
                                      </p:to>
                                    </p:set>
                                    <p:animEffect transition="in" filter="circle(in)">
                                      <p:cBhvr>
                                        <p:cTn id="44" dur="500"/>
                                        <p:tgtEl>
                                          <p:spTgt spid="39"/>
                                        </p:tgtEl>
                                      </p:cBhvr>
                                    </p:animEffect>
                                  </p:childTnLst>
                                </p:cTn>
                              </p:par>
                            </p:childTnLst>
                          </p:cTn>
                        </p:par>
                        <p:par>
                          <p:cTn id="45" fill="hold" nodeType="afterGroup">
                            <p:stCondLst>
                              <p:cond delay="1000"/>
                            </p:stCondLst>
                            <p:childTnLst>
                              <p:par>
                                <p:cTn id="46" presetID="6" presetClass="entr" presetSubtype="16" fill="hold" grpId="0" nodeType="afterEffect">
                                  <p:stCondLst>
                                    <p:cond delay="0"/>
                                  </p:stCondLst>
                                  <p:childTnLst>
                                    <p:set>
                                      <p:cBhvr>
                                        <p:cTn id="47" dur="1" fill="hold">
                                          <p:stCondLst>
                                            <p:cond delay="0"/>
                                          </p:stCondLst>
                                        </p:cTn>
                                        <p:tgtEl>
                                          <p:spTgt spid="38"/>
                                        </p:tgtEl>
                                        <p:attrNameLst>
                                          <p:attrName>style.visibility</p:attrName>
                                        </p:attrNameLst>
                                      </p:cBhvr>
                                      <p:to>
                                        <p:strVal val="visible"/>
                                      </p:to>
                                    </p:set>
                                    <p:animEffect transition="in" filter="circle(in)">
                                      <p:cBhvr>
                                        <p:cTn id="48" dur="500"/>
                                        <p:tgtEl>
                                          <p:spTgt spid="38"/>
                                        </p:tgtEl>
                                      </p:cBhvr>
                                    </p:animEffect>
                                  </p:childTnLst>
                                </p:cTn>
                              </p:par>
                            </p:childTnLst>
                          </p:cTn>
                        </p:par>
                        <p:par>
                          <p:cTn id="49" fill="hold" nodeType="afterGroup">
                            <p:stCondLst>
                              <p:cond delay="1500"/>
                            </p:stCondLst>
                            <p:childTnLst>
                              <p:par>
                                <p:cTn id="50" presetID="6" presetClass="entr" presetSubtype="16" fill="hold" grpId="0" nodeType="afterEffect">
                                  <p:stCondLst>
                                    <p:cond delay="0"/>
                                  </p:stCondLst>
                                  <p:childTnLst>
                                    <p:set>
                                      <p:cBhvr>
                                        <p:cTn id="51" dur="1" fill="hold">
                                          <p:stCondLst>
                                            <p:cond delay="0"/>
                                          </p:stCondLst>
                                        </p:cTn>
                                        <p:tgtEl>
                                          <p:spTgt spid="40"/>
                                        </p:tgtEl>
                                        <p:attrNameLst>
                                          <p:attrName>style.visibility</p:attrName>
                                        </p:attrNameLst>
                                      </p:cBhvr>
                                      <p:to>
                                        <p:strVal val="visible"/>
                                      </p:to>
                                    </p:set>
                                    <p:animEffect transition="in" filter="circle(in)">
                                      <p:cBhvr>
                                        <p:cTn id="52" dur="500"/>
                                        <p:tgtEl>
                                          <p:spTgt spid="40"/>
                                        </p:tgtEl>
                                      </p:cBhvr>
                                    </p:animEffect>
                                  </p:childTnLst>
                                </p:cTn>
                              </p:par>
                            </p:childTnLst>
                          </p:cTn>
                        </p:par>
                        <p:par>
                          <p:cTn id="53" fill="hold" nodeType="afterGroup">
                            <p:stCondLst>
                              <p:cond delay="2000"/>
                            </p:stCondLst>
                            <p:childTnLst>
                              <p:par>
                                <p:cTn id="54" presetID="6" presetClass="entr" presetSubtype="16" fill="hold" grpId="0" nodeType="afterEffect">
                                  <p:stCondLst>
                                    <p:cond delay="0"/>
                                  </p:stCondLst>
                                  <p:childTnLst>
                                    <p:set>
                                      <p:cBhvr>
                                        <p:cTn id="55" dur="1" fill="hold">
                                          <p:stCondLst>
                                            <p:cond delay="0"/>
                                          </p:stCondLst>
                                        </p:cTn>
                                        <p:tgtEl>
                                          <p:spTgt spid="41"/>
                                        </p:tgtEl>
                                        <p:attrNameLst>
                                          <p:attrName>style.visibility</p:attrName>
                                        </p:attrNameLst>
                                      </p:cBhvr>
                                      <p:to>
                                        <p:strVal val="visible"/>
                                      </p:to>
                                    </p:set>
                                    <p:animEffect transition="in" filter="circle(in)">
                                      <p:cBhvr>
                                        <p:cTn id="56"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38" grpId="0" animBg="1"/>
      <p:bldP spid="39" grpId="0" animBg="1"/>
      <p:bldP spid="40" grpId="0" animBg="1"/>
      <p:bldP spid="41" grpId="0" animBg="1"/>
      <p:bldP spid="4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itle 1"/>
          <p:cNvSpPr>
            <a:spLocks noGrp="1"/>
          </p:cNvSpPr>
          <p:nvPr>
            <p:ph type="title"/>
          </p:nvPr>
        </p:nvSpPr>
        <p:spPr>
          <a:xfrm>
            <a:off x="1752600" y="76200"/>
            <a:ext cx="7239000" cy="1143000"/>
          </a:xfrm>
        </p:spPr>
        <p:txBody>
          <a:bodyPr/>
          <a:lstStyle/>
          <a:p>
            <a:r>
              <a:rPr lang="en-US" altLang="en-US" smtClean="0"/>
              <a:t>Cloud Service Models</a:t>
            </a:r>
          </a:p>
        </p:txBody>
      </p:sp>
      <p:sp>
        <p:nvSpPr>
          <p:cNvPr id="12291"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E05838ED-93F9-45A9-8792-047E912A3C10}" type="slidenum">
              <a:rPr lang="en-US" altLang="en-US" sz="1200">
                <a:solidFill>
                  <a:schemeClr val="bg1"/>
                </a:solidFill>
              </a:rPr>
              <a:pPr/>
              <a:t>7</a:t>
            </a:fld>
            <a:endParaRPr lang="en-US" altLang="en-US" sz="1200">
              <a:solidFill>
                <a:schemeClr val="bg1"/>
              </a:solidFill>
            </a:endParaRPr>
          </a:p>
        </p:txBody>
      </p:sp>
      <p:sp>
        <p:nvSpPr>
          <p:cNvPr id="43" name="Rounded Rectangle 42"/>
          <p:cNvSpPr/>
          <p:nvPr/>
        </p:nvSpPr>
        <p:spPr bwMode="auto">
          <a:xfrm>
            <a:off x="1447800" y="1066800"/>
            <a:ext cx="2162175" cy="609600"/>
          </a:xfrm>
          <a:prstGeom prst="roundRect">
            <a:avLst/>
          </a:prstGeom>
          <a:solidFill>
            <a:srgbClr val="2D2D8A"/>
          </a:solidFill>
          <a:ln w="25400" cap="flat" cmpd="sng" algn="ctr">
            <a:solidFill>
              <a:srgbClr val="2D2D8A">
                <a:shade val="50000"/>
              </a:srgbClr>
            </a:solidFill>
            <a:prstDash val="solid"/>
          </a:ln>
          <a:effectLst/>
        </p:spPr>
        <p:txBody>
          <a:bodyPr anchor="ctr"/>
          <a:lstStyle/>
          <a:p>
            <a:pPr algn="ctr" fontAlgn="auto">
              <a:spcBef>
                <a:spcPts val="0"/>
              </a:spcBef>
              <a:spcAft>
                <a:spcPts val="0"/>
              </a:spcAft>
              <a:defRPr/>
            </a:pPr>
            <a:r>
              <a:rPr lang="en-US" sz="1800" kern="0" dirty="0">
                <a:solidFill>
                  <a:srgbClr val="FFFFFF"/>
                </a:solidFill>
                <a:latin typeface="Arial"/>
                <a:ea typeface="+mn-ea"/>
              </a:rPr>
              <a:t>Software as a Service (</a:t>
            </a:r>
            <a:r>
              <a:rPr lang="en-US" sz="1800" kern="0" dirty="0" err="1">
                <a:solidFill>
                  <a:srgbClr val="FFFFFF"/>
                </a:solidFill>
                <a:latin typeface="Arial"/>
                <a:ea typeface="+mn-ea"/>
              </a:rPr>
              <a:t>SaaS</a:t>
            </a:r>
            <a:r>
              <a:rPr lang="en-US" sz="1800" kern="0" dirty="0">
                <a:solidFill>
                  <a:srgbClr val="FFFFFF"/>
                </a:solidFill>
                <a:latin typeface="Arial"/>
                <a:ea typeface="+mn-ea"/>
              </a:rPr>
              <a:t>)</a:t>
            </a:r>
          </a:p>
        </p:txBody>
      </p:sp>
      <p:sp>
        <p:nvSpPr>
          <p:cNvPr id="44" name="Rounded Rectangle 43"/>
          <p:cNvSpPr/>
          <p:nvPr/>
        </p:nvSpPr>
        <p:spPr bwMode="auto">
          <a:xfrm>
            <a:off x="4117975" y="1066800"/>
            <a:ext cx="2162175" cy="609600"/>
          </a:xfrm>
          <a:prstGeom prst="roundRect">
            <a:avLst/>
          </a:prstGeom>
          <a:solidFill>
            <a:srgbClr val="2D2D8A"/>
          </a:solidFill>
          <a:ln w="25400" cap="flat" cmpd="sng" algn="ctr">
            <a:solidFill>
              <a:srgbClr val="2D2D8A">
                <a:shade val="50000"/>
              </a:srgbClr>
            </a:solidFill>
            <a:prstDash val="solid"/>
          </a:ln>
          <a:effectLst/>
        </p:spPr>
        <p:txBody>
          <a:bodyPr anchor="ctr"/>
          <a:lstStyle/>
          <a:p>
            <a:pPr algn="ctr" fontAlgn="auto">
              <a:spcBef>
                <a:spcPts val="0"/>
              </a:spcBef>
              <a:spcAft>
                <a:spcPts val="0"/>
              </a:spcAft>
              <a:defRPr/>
            </a:pPr>
            <a:r>
              <a:rPr lang="en-US" sz="1800" kern="0" dirty="0">
                <a:solidFill>
                  <a:srgbClr val="FFFFFF"/>
                </a:solidFill>
                <a:latin typeface="Arial"/>
                <a:ea typeface="+mn-ea"/>
              </a:rPr>
              <a:t>Platform as a Service (</a:t>
            </a:r>
            <a:r>
              <a:rPr lang="en-US" sz="1800" kern="0" dirty="0" err="1">
                <a:solidFill>
                  <a:srgbClr val="FFFFFF"/>
                </a:solidFill>
                <a:latin typeface="Arial"/>
                <a:ea typeface="+mn-ea"/>
              </a:rPr>
              <a:t>PaaS</a:t>
            </a:r>
            <a:r>
              <a:rPr lang="en-US" sz="1800" kern="0" dirty="0">
                <a:solidFill>
                  <a:srgbClr val="FFFFFF"/>
                </a:solidFill>
                <a:latin typeface="Arial"/>
                <a:ea typeface="+mn-ea"/>
              </a:rPr>
              <a:t>)</a:t>
            </a:r>
          </a:p>
        </p:txBody>
      </p:sp>
      <p:sp>
        <p:nvSpPr>
          <p:cNvPr id="45" name="Rounded Rectangle 44"/>
          <p:cNvSpPr/>
          <p:nvPr/>
        </p:nvSpPr>
        <p:spPr bwMode="auto">
          <a:xfrm>
            <a:off x="6705600" y="1066800"/>
            <a:ext cx="2162175" cy="609600"/>
          </a:xfrm>
          <a:prstGeom prst="roundRect">
            <a:avLst/>
          </a:prstGeom>
          <a:solidFill>
            <a:srgbClr val="2D2D8A"/>
          </a:solidFill>
          <a:ln w="25400" cap="flat" cmpd="sng" algn="ctr">
            <a:solidFill>
              <a:srgbClr val="2D2D8A">
                <a:shade val="50000"/>
              </a:srgbClr>
            </a:solidFill>
            <a:prstDash val="solid"/>
          </a:ln>
          <a:effectLst/>
        </p:spPr>
        <p:txBody>
          <a:bodyPr anchor="ctr"/>
          <a:lstStyle/>
          <a:p>
            <a:pPr algn="ctr" fontAlgn="auto">
              <a:spcBef>
                <a:spcPts val="0"/>
              </a:spcBef>
              <a:spcAft>
                <a:spcPts val="0"/>
              </a:spcAft>
              <a:defRPr/>
            </a:pPr>
            <a:r>
              <a:rPr lang="en-US" sz="1800" kern="0" dirty="0">
                <a:solidFill>
                  <a:srgbClr val="FFFFFF"/>
                </a:solidFill>
                <a:latin typeface="Arial"/>
                <a:ea typeface="+mn-ea"/>
              </a:rPr>
              <a:t>Infrastructure as a Service (</a:t>
            </a:r>
            <a:r>
              <a:rPr lang="en-US" sz="1800" kern="0" dirty="0" err="1">
                <a:solidFill>
                  <a:srgbClr val="FFFFFF"/>
                </a:solidFill>
                <a:latin typeface="Arial"/>
                <a:ea typeface="+mn-ea"/>
              </a:rPr>
              <a:t>IaaS</a:t>
            </a:r>
            <a:r>
              <a:rPr lang="en-US" sz="1800" kern="0" dirty="0">
                <a:solidFill>
                  <a:srgbClr val="FFFFFF"/>
                </a:solidFill>
                <a:latin typeface="Arial"/>
                <a:ea typeface="+mn-ea"/>
              </a:rPr>
              <a:t>)</a:t>
            </a:r>
          </a:p>
        </p:txBody>
      </p:sp>
      <p:pic>
        <p:nvPicPr>
          <p:cNvPr id="2057" name="Picture 9"/>
          <p:cNvPicPr>
            <a:picLocks noChangeAspect="1" noChangeArrowheads="1"/>
          </p:cNvPicPr>
          <p:nvPr/>
        </p:nvPicPr>
        <p:blipFill>
          <a:blip r:embed="rId3"/>
          <a:srcRect/>
          <a:stretch>
            <a:fillRect/>
          </a:stretch>
        </p:blipFill>
        <p:spPr bwMode="auto">
          <a:xfrm>
            <a:off x="2147888" y="4876800"/>
            <a:ext cx="6157912" cy="1457325"/>
          </a:xfrm>
          <a:prstGeom prst="rect">
            <a:avLst/>
          </a:prstGeom>
          <a:ln/>
        </p:spPr>
        <p:style>
          <a:lnRef idx="1">
            <a:schemeClr val="dk1"/>
          </a:lnRef>
          <a:fillRef idx="2">
            <a:schemeClr val="dk1"/>
          </a:fillRef>
          <a:effectRef idx="1">
            <a:schemeClr val="dk1"/>
          </a:effectRef>
          <a:fontRef idx="minor">
            <a:schemeClr val="dk1"/>
          </a:fontRef>
        </p:style>
      </p:pic>
      <p:pic>
        <p:nvPicPr>
          <p:cNvPr id="2058" name="Picture 10"/>
          <p:cNvPicPr>
            <a:picLocks noChangeAspect="1" noChangeArrowheads="1"/>
          </p:cNvPicPr>
          <p:nvPr/>
        </p:nvPicPr>
        <p:blipFill>
          <a:blip r:embed="rId4"/>
          <a:srcRect/>
          <a:stretch>
            <a:fillRect/>
          </a:stretch>
        </p:blipFill>
        <p:spPr bwMode="auto">
          <a:xfrm>
            <a:off x="2136775" y="3200400"/>
            <a:ext cx="6157913" cy="1447800"/>
          </a:xfrm>
          <a:prstGeom prst="rect">
            <a:avLst/>
          </a:prstGeom>
          <a:ln/>
        </p:spPr>
        <p:style>
          <a:lnRef idx="1">
            <a:schemeClr val="dk1"/>
          </a:lnRef>
          <a:fillRef idx="2">
            <a:schemeClr val="dk1"/>
          </a:fillRef>
          <a:effectRef idx="1">
            <a:schemeClr val="dk1"/>
          </a:effectRef>
          <a:fontRef idx="minor">
            <a:schemeClr val="dk1"/>
          </a:fontRef>
        </p:style>
      </p:pic>
      <p:pic>
        <p:nvPicPr>
          <p:cNvPr id="2059" name="Picture 11"/>
          <p:cNvPicPr>
            <a:picLocks noChangeAspect="1" noChangeArrowheads="1"/>
          </p:cNvPicPr>
          <p:nvPr/>
        </p:nvPicPr>
        <p:blipFill>
          <a:blip r:embed="rId5"/>
          <a:srcRect/>
          <a:stretch>
            <a:fillRect/>
          </a:stretch>
        </p:blipFill>
        <p:spPr bwMode="auto">
          <a:xfrm>
            <a:off x="2147888" y="1828800"/>
            <a:ext cx="6157912" cy="1219200"/>
          </a:xfrm>
          <a:prstGeom prst="rect">
            <a:avLst/>
          </a:prstGeom>
          <a:ln/>
        </p:spPr>
        <p:style>
          <a:lnRef idx="1">
            <a:schemeClr val="dk1"/>
          </a:lnRef>
          <a:fillRef idx="2">
            <a:schemeClr val="dk1"/>
          </a:fillRef>
          <a:effectRef idx="1">
            <a:schemeClr val="dk1"/>
          </a:effectRef>
          <a:fontRef idx="minor">
            <a:schemeClr val="dk1"/>
          </a:fontRef>
        </p:style>
      </p:pic>
      <p:pic>
        <p:nvPicPr>
          <p:cNvPr id="2061" name="Picture 13" descr="Amazon Web Services">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1463" y="5033963"/>
            <a:ext cx="15621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9" name="Picture 21" descr="Dedicated Server, Managed Hosting &amp; Web Hosting from Rackspace">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0038" y="5762625"/>
            <a:ext cx="15049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0" name="Group 49"/>
          <p:cNvGrpSpPr>
            <a:grpSpLocks/>
          </p:cNvGrpSpPr>
          <p:nvPr/>
        </p:nvGrpSpPr>
        <p:grpSpPr bwMode="auto">
          <a:xfrm>
            <a:off x="55563" y="3200400"/>
            <a:ext cx="2092325" cy="646113"/>
            <a:chOff x="55539" y="3200400"/>
            <a:chExt cx="2092347" cy="646331"/>
          </a:xfrm>
        </p:grpSpPr>
        <p:pic>
          <p:nvPicPr>
            <p:cNvPr id="12305" name="Picture 23" descr="App Engine icon"/>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539" y="3200401"/>
              <a:ext cx="554061" cy="56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6" name="TextBox 48"/>
            <p:cNvSpPr txBox="1">
              <a:spLocks noChangeArrowheads="1"/>
            </p:cNvSpPr>
            <p:nvPr/>
          </p:nvSpPr>
          <p:spPr bwMode="auto">
            <a:xfrm>
              <a:off x="761999" y="3200400"/>
              <a:ext cx="13858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eaLnBrk="1" hangingPunct="1"/>
              <a:r>
                <a:rPr lang="en-US" altLang="en-US" b="1"/>
                <a:t>Google App Engine</a:t>
              </a:r>
            </a:p>
          </p:txBody>
        </p:sp>
      </p:grpSp>
      <p:pic>
        <p:nvPicPr>
          <p:cNvPr id="2073" name="Picture 25" descr="Windows Azure Platform"/>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1788" y="3932238"/>
            <a:ext cx="172561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Rectangle 50"/>
          <p:cNvSpPr>
            <a:spLocks noChangeArrowheads="1"/>
          </p:cNvSpPr>
          <p:nvPr/>
        </p:nvSpPr>
        <p:spPr bwMode="auto">
          <a:xfrm>
            <a:off x="163513" y="2079625"/>
            <a:ext cx="1778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eaLnBrk="1" hangingPunct="1"/>
            <a:r>
              <a:rPr lang="en-US" altLang="en-US" sz="1600" b="1"/>
              <a:t>SalesForce CRM</a:t>
            </a:r>
          </a:p>
        </p:txBody>
      </p:sp>
      <p:sp>
        <p:nvSpPr>
          <p:cNvPr id="72" name="Rectangle 71"/>
          <p:cNvSpPr>
            <a:spLocks noChangeArrowheads="1"/>
          </p:cNvSpPr>
          <p:nvPr/>
        </p:nvSpPr>
        <p:spPr bwMode="auto">
          <a:xfrm>
            <a:off x="168275" y="2520950"/>
            <a:ext cx="17764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eaLnBrk="1" hangingPunct="1"/>
            <a:r>
              <a:rPr lang="en-US" altLang="en-US" sz="1600" b="1"/>
              <a:t>LotusLive</a:t>
            </a:r>
          </a:p>
        </p:txBody>
      </p:sp>
      <p:sp>
        <p:nvSpPr>
          <p:cNvPr id="12304" name="TextBox 18"/>
          <p:cNvSpPr txBox="1">
            <a:spLocks noChangeArrowheads="1"/>
          </p:cNvSpPr>
          <p:nvPr/>
        </p:nvSpPr>
        <p:spPr bwMode="auto">
          <a:xfrm>
            <a:off x="457200" y="6400800"/>
            <a:ext cx="570865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ctr" eaLnBrk="1" hangingPunct="1"/>
            <a:r>
              <a:rPr lang="en-US" altLang="en-US" sz="900">
                <a:solidFill>
                  <a:schemeClr val="bg1"/>
                </a:solidFill>
              </a:rPr>
              <a:t>Adopted from: Effectively and Securely Using the Cloud Computing Paradigm by peter Mell, Tim Grance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circle(in)">
                                      <p:cBhvr>
                                        <p:cTn id="7" dur="500"/>
                                        <p:tgtEl>
                                          <p:spTgt spid="45"/>
                                        </p:tgtEl>
                                      </p:cBhvr>
                                    </p:animEffect>
                                  </p:childTnLst>
                                </p:cTn>
                              </p:par>
                              <p:par>
                                <p:cTn id="8" presetID="6" presetClass="entr" presetSubtype="16" fill="hold" nodeType="withEffect">
                                  <p:stCondLst>
                                    <p:cond delay="0"/>
                                  </p:stCondLst>
                                  <p:childTnLst>
                                    <p:set>
                                      <p:cBhvr>
                                        <p:cTn id="9" dur="1" fill="hold">
                                          <p:stCondLst>
                                            <p:cond delay="0"/>
                                          </p:stCondLst>
                                        </p:cTn>
                                        <p:tgtEl>
                                          <p:spTgt spid="2057"/>
                                        </p:tgtEl>
                                        <p:attrNameLst>
                                          <p:attrName>style.visibility</p:attrName>
                                        </p:attrNameLst>
                                      </p:cBhvr>
                                      <p:to>
                                        <p:strVal val="visible"/>
                                      </p:to>
                                    </p:set>
                                    <p:animEffect transition="in" filter="circle(in)">
                                      <p:cBhvr>
                                        <p:cTn id="10" dur="500"/>
                                        <p:tgtEl>
                                          <p:spTgt spid="2057"/>
                                        </p:tgtEl>
                                      </p:cBhvr>
                                    </p:animEffect>
                                  </p:childTnLst>
                                </p:cTn>
                              </p:par>
                              <p:par>
                                <p:cTn id="11" presetID="6" presetClass="entr" presetSubtype="16" fill="hold" nodeType="withEffect">
                                  <p:stCondLst>
                                    <p:cond delay="0"/>
                                  </p:stCondLst>
                                  <p:childTnLst>
                                    <p:set>
                                      <p:cBhvr>
                                        <p:cTn id="12" dur="1" fill="hold">
                                          <p:stCondLst>
                                            <p:cond delay="0"/>
                                          </p:stCondLst>
                                        </p:cTn>
                                        <p:tgtEl>
                                          <p:spTgt spid="2061"/>
                                        </p:tgtEl>
                                        <p:attrNameLst>
                                          <p:attrName>style.visibility</p:attrName>
                                        </p:attrNameLst>
                                      </p:cBhvr>
                                      <p:to>
                                        <p:strVal val="visible"/>
                                      </p:to>
                                    </p:set>
                                    <p:animEffect transition="in" filter="circle(in)">
                                      <p:cBhvr>
                                        <p:cTn id="13" dur="500"/>
                                        <p:tgtEl>
                                          <p:spTgt spid="2061"/>
                                        </p:tgtEl>
                                      </p:cBhvr>
                                    </p:animEffect>
                                  </p:childTnLst>
                                </p:cTn>
                              </p:par>
                              <p:par>
                                <p:cTn id="14" presetID="6" presetClass="entr" presetSubtype="16" fill="hold" nodeType="withEffect">
                                  <p:stCondLst>
                                    <p:cond delay="0"/>
                                  </p:stCondLst>
                                  <p:childTnLst>
                                    <p:set>
                                      <p:cBhvr>
                                        <p:cTn id="15" dur="1" fill="hold">
                                          <p:stCondLst>
                                            <p:cond delay="0"/>
                                          </p:stCondLst>
                                        </p:cTn>
                                        <p:tgtEl>
                                          <p:spTgt spid="2069"/>
                                        </p:tgtEl>
                                        <p:attrNameLst>
                                          <p:attrName>style.visibility</p:attrName>
                                        </p:attrNameLst>
                                      </p:cBhvr>
                                      <p:to>
                                        <p:strVal val="visible"/>
                                      </p:to>
                                    </p:set>
                                    <p:animEffect transition="in" filter="circle(in)">
                                      <p:cBhvr>
                                        <p:cTn id="16" dur="500"/>
                                        <p:tgtEl>
                                          <p:spTgt spid="206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44"/>
                                        </p:tgtEl>
                                        <p:attrNameLst>
                                          <p:attrName>style.visibility</p:attrName>
                                        </p:attrNameLst>
                                      </p:cBhvr>
                                      <p:to>
                                        <p:strVal val="visible"/>
                                      </p:to>
                                    </p:set>
                                    <p:animEffect transition="in" filter="circle(in)">
                                      <p:cBhvr>
                                        <p:cTn id="21" dur="500"/>
                                        <p:tgtEl>
                                          <p:spTgt spid="44"/>
                                        </p:tgtEl>
                                      </p:cBhvr>
                                    </p:animEffect>
                                  </p:childTnLst>
                                </p:cTn>
                              </p:par>
                              <p:par>
                                <p:cTn id="22" presetID="6" presetClass="entr" presetSubtype="16" fill="hold" nodeType="withEffect">
                                  <p:stCondLst>
                                    <p:cond delay="0"/>
                                  </p:stCondLst>
                                  <p:childTnLst>
                                    <p:set>
                                      <p:cBhvr>
                                        <p:cTn id="23" dur="1" fill="hold">
                                          <p:stCondLst>
                                            <p:cond delay="0"/>
                                          </p:stCondLst>
                                        </p:cTn>
                                        <p:tgtEl>
                                          <p:spTgt spid="2058"/>
                                        </p:tgtEl>
                                        <p:attrNameLst>
                                          <p:attrName>style.visibility</p:attrName>
                                        </p:attrNameLst>
                                      </p:cBhvr>
                                      <p:to>
                                        <p:strVal val="visible"/>
                                      </p:to>
                                    </p:set>
                                    <p:animEffect transition="in" filter="circle(in)">
                                      <p:cBhvr>
                                        <p:cTn id="24" dur="500"/>
                                        <p:tgtEl>
                                          <p:spTgt spid="2058"/>
                                        </p:tgtEl>
                                      </p:cBhvr>
                                    </p:animEffect>
                                  </p:childTnLst>
                                </p:cTn>
                              </p:par>
                              <p:par>
                                <p:cTn id="25" presetID="6" presetClass="entr" presetSubtype="16" fill="hold" nodeType="with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circle(in)">
                                      <p:cBhvr>
                                        <p:cTn id="27" dur="500"/>
                                        <p:tgtEl>
                                          <p:spTgt spid="50"/>
                                        </p:tgtEl>
                                      </p:cBhvr>
                                    </p:animEffect>
                                  </p:childTnLst>
                                </p:cTn>
                              </p:par>
                              <p:par>
                                <p:cTn id="28" presetID="6" presetClass="entr" presetSubtype="16" fill="hold" nodeType="withEffect">
                                  <p:stCondLst>
                                    <p:cond delay="0"/>
                                  </p:stCondLst>
                                  <p:childTnLst>
                                    <p:set>
                                      <p:cBhvr>
                                        <p:cTn id="29" dur="1" fill="hold">
                                          <p:stCondLst>
                                            <p:cond delay="0"/>
                                          </p:stCondLst>
                                        </p:cTn>
                                        <p:tgtEl>
                                          <p:spTgt spid="2073"/>
                                        </p:tgtEl>
                                        <p:attrNameLst>
                                          <p:attrName>style.visibility</p:attrName>
                                        </p:attrNameLst>
                                      </p:cBhvr>
                                      <p:to>
                                        <p:strVal val="visible"/>
                                      </p:to>
                                    </p:set>
                                    <p:animEffect transition="in" filter="circle(in)">
                                      <p:cBhvr>
                                        <p:cTn id="30" dur="500"/>
                                        <p:tgtEl>
                                          <p:spTgt spid="207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43"/>
                                        </p:tgtEl>
                                        <p:attrNameLst>
                                          <p:attrName>style.visibility</p:attrName>
                                        </p:attrNameLst>
                                      </p:cBhvr>
                                      <p:to>
                                        <p:strVal val="visible"/>
                                      </p:to>
                                    </p:set>
                                    <p:animEffect transition="in" filter="circle(in)">
                                      <p:cBhvr>
                                        <p:cTn id="35" dur="500"/>
                                        <p:tgtEl>
                                          <p:spTgt spid="43"/>
                                        </p:tgtEl>
                                      </p:cBhvr>
                                    </p:animEffect>
                                  </p:childTnLst>
                                </p:cTn>
                              </p:par>
                              <p:par>
                                <p:cTn id="36" presetID="6" presetClass="entr" presetSubtype="16" fill="hold" nodeType="withEffect">
                                  <p:stCondLst>
                                    <p:cond delay="0"/>
                                  </p:stCondLst>
                                  <p:childTnLst>
                                    <p:set>
                                      <p:cBhvr>
                                        <p:cTn id="37" dur="1" fill="hold">
                                          <p:stCondLst>
                                            <p:cond delay="0"/>
                                          </p:stCondLst>
                                        </p:cTn>
                                        <p:tgtEl>
                                          <p:spTgt spid="2059"/>
                                        </p:tgtEl>
                                        <p:attrNameLst>
                                          <p:attrName>style.visibility</p:attrName>
                                        </p:attrNameLst>
                                      </p:cBhvr>
                                      <p:to>
                                        <p:strVal val="visible"/>
                                      </p:to>
                                    </p:set>
                                    <p:animEffect transition="in" filter="circle(in)">
                                      <p:cBhvr>
                                        <p:cTn id="38" dur="500"/>
                                        <p:tgtEl>
                                          <p:spTgt spid="2059"/>
                                        </p:tgtEl>
                                      </p:cBhvr>
                                    </p:animEffect>
                                  </p:childTnLst>
                                </p:cTn>
                              </p:par>
                              <p:par>
                                <p:cTn id="39" presetID="6" presetClass="entr" presetSubtype="16" fill="hold" grpId="0" nodeType="withEffect">
                                  <p:stCondLst>
                                    <p:cond delay="0"/>
                                  </p:stCondLst>
                                  <p:childTnLst>
                                    <p:set>
                                      <p:cBhvr>
                                        <p:cTn id="40" dur="1" fill="hold">
                                          <p:stCondLst>
                                            <p:cond delay="0"/>
                                          </p:stCondLst>
                                        </p:cTn>
                                        <p:tgtEl>
                                          <p:spTgt spid="51"/>
                                        </p:tgtEl>
                                        <p:attrNameLst>
                                          <p:attrName>style.visibility</p:attrName>
                                        </p:attrNameLst>
                                      </p:cBhvr>
                                      <p:to>
                                        <p:strVal val="visible"/>
                                      </p:to>
                                    </p:set>
                                    <p:animEffect transition="in" filter="circle(in)">
                                      <p:cBhvr>
                                        <p:cTn id="41" dur="500"/>
                                        <p:tgtEl>
                                          <p:spTgt spid="51"/>
                                        </p:tgtEl>
                                      </p:cBhvr>
                                    </p:animEffect>
                                  </p:childTnLst>
                                </p:cTn>
                              </p:par>
                              <p:par>
                                <p:cTn id="42" presetID="6" presetClass="entr" presetSubtype="16" fill="hold" grpId="0" nodeType="withEffect">
                                  <p:stCondLst>
                                    <p:cond delay="0"/>
                                  </p:stCondLst>
                                  <p:childTnLst>
                                    <p:set>
                                      <p:cBhvr>
                                        <p:cTn id="43" dur="1" fill="hold">
                                          <p:stCondLst>
                                            <p:cond delay="0"/>
                                          </p:stCondLst>
                                        </p:cTn>
                                        <p:tgtEl>
                                          <p:spTgt spid="72"/>
                                        </p:tgtEl>
                                        <p:attrNameLst>
                                          <p:attrName>style.visibility</p:attrName>
                                        </p:attrNameLst>
                                      </p:cBhvr>
                                      <p:to>
                                        <p:strVal val="visible"/>
                                      </p:to>
                                    </p:set>
                                    <p:animEffect transition="in" filter="circle(in)">
                                      <p:cBhvr>
                                        <p:cTn id="44"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5" grpId="0" animBg="1"/>
      <p:bldP spid="51" grpId="0"/>
      <p:bldP spid="72"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1752600" y="76200"/>
            <a:ext cx="7239000" cy="1143000"/>
          </a:xfrm>
        </p:spPr>
        <p:txBody>
          <a:bodyPr/>
          <a:lstStyle/>
          <a:p>
            <a:r>
              <a:rPr lang="en-US" altLang="en-US" sz="4000" smtClean="0"/>
              <a:t>Different Cloud Computing Layers</a:t>
            </a:r>
            <a:r>
              <a:rPr lang="ar-SA" altLang="en-US" sz="4000" smtClean="0"/>
              <a:t>‏</a:t>
            </a:r>
            <a:endParaRPr lang="en-US" altLang="en-US" sz="4000" smtClean="0"/>
          </a:p>
        </p:txBody>
      </p:sp>
      <p:grpSp>
        <p:nvGrpSpPr>
          <p:cNvPr id="14339" name="Group 19"/>
          <p:cNvGrpSpPr>
            <a:grpSpLocks/>
          </p:cNvGrpSpPr>
          <p:nvPr/>
        </p:nvGrpSpPr>
        <p:grpSpPr bwMode="auto">
          <a:xfrm>
            <a:off x="533400" y="1143000"/>
            <a:ext cx="8077200" cy="4605338"/>
            <a:chOff x="685800" y="1524000"/>
            <a:chExt cx="7775575" cy="4224337"/>
          </a:xfrm>
        </p:grpSpPr>
        <p:sp>
          <p:nvSpPr>
            <p:cNvPr id="14342" name="AutoShape 2"/>
            <p:cNvSpPr>
              <a:spLocks noChangeArrowheads="1"/>
            </p:cNvSpPr>
            <p:nvPr/>
          </p:nvSpPr>
          <p:spPr bwMode="auto">
            <a:xfrm>
              <a:off x="685800" y="1524000"/>
              <a:ext cx="7775575" cy="4176713"/>
            </a:xfrm>
            <a:prstGeom prst="roundRect">
              <a:avLst>
                <a:gd name="adj" fmla="val 0"/>
              </a:avLst>
            </a:prstGeom>
            <a:solidFill>
              <a:srgbClr val="99CCFF"/>
            </a:solidFill>
            <a:ln w="9360">
              <a:solidFill>
                <a:srgbClr val="000000"/>
              </a:solidFill>
              <a:round/>
              <a:headEnd/>
              <a:tailEnd/>
            </a:ln>
          </p:spPr>
          <p:txBody>
            <a:bodyPr wrap="none" lIns="82945" tIns="41473" rIns="82945" bIns="41473" anchor="ct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eaLnBrk="1" hangingPunct="1"/>
              <a:endParaRPr lang="en-US" altLang="en-US"/>
            </a:p>
          </p:txBody>
        </p:sp>
        <p:sp>
          <p:nvSpPr>
            <p:cNvPr id="14343" name="Line 3"/>
            <p:cNvSpPr>
              <a:spLocks noChangeShapeType="1"/>
            </p:cNvSpPr>
            <p:nvPr/>
          </p:nvSpPr>
          <p:spPr bwMode="auto">
            <a:xfrm flipH="1">
              <a:off x="4457700" y="1539875"/>
              <a:ext cx="38100" cy="4208462"/>
            </a:xfrm>
            <a:prstGeom prst="line">
              <a:avLst/>
            </a:prstGeom>
            <a:noFill/>
            <a:ln w="9360">
              <a:solidFill>
                <a:srgbClr val="000000"/>
              </a:solidFill>
              <a:round/>
              <a:headEnd/>
              <a:tailEnd/>
            </a:ln>
            <a:extLst>
              <a:ext uri="{909E8E84-426E-40DD-AFC4-6F175D3DCCD1}">
                <a14:hiddenFill xmlns:a14="http://schemas.microsoft.com/office/drawing/2010/main">
                  <a:noFill/>
                </a14:hiddenFill>
              </a:ext>
            </a:extLst>
          </p:spPr>
          <p:txBody>
            <a:bodyPr lIns="82945" tIns="41473" rIns="82945" bIns="41473"/>
            <a:lstStyle/>
            <a:p>
              <a:endParaRPr lang="en-US"/>
            </a:p>
          </p:txBody>
        </p:sp>
        <p:sp>
          <p:nvSpPr>
            <p:cNvPr id="14344" name="Line 4"/>
            <p:cNvSpPr>
              <a:spLocks noChangeShapeType="1"/>
            </p:cNvSpPr>
            <p:nvPr/>
          </p:nvSpPr>
          <p:spPr bwMode="auto">
            <a:xfrm>
              <a:off x="931862" y="2757487"/>
              <a:ext cx="7312025" cy="1588"/>
            </a:xfrm>
            <a:prstGeom prst="line">
              <a:avLst/>
            </a:prstGeom>
            <a:noFill/>
            <a:ln w="9360">
              <a:solidFill>
                <a:srgbClr val="000000"/>
              </a:solidFill>
              <a:round/>
              <a:headEnd/>
              <a:tailEnd/>
            </a:ln>
            <a:extLst>
              <a:ext uri="{909E8E84-426E-40DD-AFC4-6F175D3DCCD1}">
                <a14:hiddenFill xmlns:a14="http://schemas.microsoft.com/office/drawing/2010/main">
                  <a:noFill/>
                </a14:hiddenFill>
              </a:ext>
            </a:extLst>
          </p:spPr>
          <p:txBody>
            <a:bodyPr lIns="82945" tIns="41473" rIns="82945" bIns="41473"/>
            <a:lstStyle/>
            <a:p>
              <a:endParaRPr lang="en-US"/>
            </a:p>
          </p:txBody>
        </p:sp>
        <p:sp>
          <p:nvSpPr>
            <p:cNvPr id="14345" name="Line 5"/>
            <p:cNvSpPr>
              <a:spLocks noChangeShapeType="1"/>
            </p:cNvSpPr>
            <p:nvPr/>
          </p:nvSpPr>
          <p:spPr bwMode="auto">
            <a:xfrm>
              <a:off x="996950" y="3910012"/>
              <a:ext cx="7312025" cy="0"/>
            </a:xfrm>
            <a:prstGeom prst="line">
              <a:avLst/>
            </a:prstGeom>
            <a:noFill/>
            <a:ln w="9360">
              <a:solidFill>
                <a:srgbClr val="000000"/>
              </a:solidFill>
              <a:round/>
              <a:headEnd/>
              <a:tailEnd/>
            </a:ln>
            <a:extLst>
              <a:ext uri="{909E8E84-426E-40DD-AFC4-6F175D3DCCD1}">
                <a14:hiddenFill xmlns:a14="http://schemas.microsoft.com/office/drawing/2010/main">
                  <a:noFill/>
                </a14:hiddenFill>
              </a:ext>
            </a:extLst>
          </p:spPr>
          <p:txBody>
            <a:bodyPr lIns="82945" tIns="41473" rIns="82945" bIns="41473"/>
            <a:lstStyle/>
            <a:p>
              <a:endParaRPr lang="en-US"/>
            </a:p>
          </p:txBody>
        </p:sp>
        <p:sp>
          <p:nvSpPr>
            <p:cNvPr id="14346" name="Text Box 6"/>
            <p:cNvSpPr txBox="1">
              <a:spLocks noChangeArrowheads="1"/>
            </p:cNvSpPr>
            <p:nvPr/>
          </p:nvSpPr>
          <p:spPr bwMode="auto">
            <a:xfrm>
              <a:off x="1733550" y="1812925"/>
              <a:ext cx="1917700"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1639" tIns="40820" rIns="81639" bIns="40820"/>
            <a:lstStyle>
              <a:lvl1pPr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9pPr>
            </a:lstStyle>
            <a:p>
              <a:pPr algn="ctr" eaLnBrk="1" hangingPunct="1"/>
              <a:r>
                <a:rPr lang="en-US" altLang="en-US" sz="2500" b="1">
                  <a:solidFill>
                    <a:srgbClr val="000000"/>
                  </a:solidFill>
                </a:rPr>
                <a:t>Application Service</a:t>
              </a:r>
            </a:p>
            <a:p>
              <a:pPr algn="ctr" eaLnBrk="1" hangingPunct="1"/>
              <a:r>
                <a:rPr lang="en-US" altLang="en-US" sz="2500" b="1">
                  <a:solidFill>
                    <a:srgbClr val="000000"/>
                  </a:solidFill>
                </a:rPr>
                <a:t>(SaaS)</a:t>
              </a:r>
              <a:r>
                <a:rPr lang="ar-SA" altLang="en-US" sz="2500" b="1">
                  <a:solidFill>
                    <a:srgbClr val="000000"/>
                  </a:solidFill>
                </a:rPr>
                <a:t>‏</a:t>
              </a:r>
              <a:endParaRPr lang="en-US" altLang="en-US" sz="2500" b="1">
                <a:solidFill>
                  <a:srgbClr val="000000"/>
                </a:solidFill>
              </a:endParaRPr>
            </a:p>
          </p:txBody>
        </p:sp>
        <p:sp>
          <p:nvSpPr>
            <p:cNvPr id="14347" name="Text Box 7"/>
            <p:cNvSpPr txBox="1">
              <a:spLocks noChangeArrowheads="1"/>
            </p:cNvSpPr>
            <p:nvPr/>
          </p:nvSpPr>
          <p:spPr bwMode="auto">
            <a:xfrm>
              <a:off x="984250" y="3119437"/>
              <a:ext cx="3290887"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1639" tIns="40820" rIns="81639" bIns="40820"/>
            <a:lstStyle>
              <a:lvl1pPr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9pPr>
            </a:lstStyle>
            <a:p>
              <a:pPr eaLnBrk="1" hangingPunct="1"/>
              <a:r>
                <a:rPr lang="en-US" altLang="en-US" sz="2500" b="1">
                  <a:solidFill>
                    <a:srgbClr val="000000"/>
                  </a:solidFill>
                </a:rPr>
                <a:t>Application Platform</a:t>
              </a:r>
            </a:p>
          </p:txBody>
        </p:sp>
        <p:sp>
          <p:nvSpPr>
            <p:cNvPr id="14348" name="Line 8"/>
            <p:cNvSpPr>
              <a:spLocks noChangeShapeType="1"/>
            </p:cNvSpPr>
            <p:nvPr/>
          </p:nvSpPr>
          <p:spPr bwMode="auto">
            <a:xfrm>
              <a:off x="915987" y="4789487"/>
              <a:ext cx="7312025" cy="1588"/>
            </a:xfrm>
            <a:prstGeom prst="line">
              <a:avLst/>
            </a:prstGeom>
            <a:noFill/>
            <a:ln w="9360">
              <a:solidFill>
                <a:srgbClr val="000000"/>
              </a:solidFill>
              <a:round/>
              <a:headEnd/>
              <a:tailEnd/>
            </a:ln>
            <a:extLst>
              <a:ext uri="{909E8E84-426E-40DD-AFC4-6F175D3DCCD1}">
                <a14:hiddenFill xmlns:a14="http://schemas.microsoft.com/office/drawing/2010/main">
                  <a:noFill/>
                </a14:hiddenFill>
              </a:ext>
            </a:extLst>
          </p:spPr>
          <p:txBody>
            <a:bodyPr lIns="82945" tIns="41473" rIns="82945" bIns="41473"/>
            <a:lstStyle/>
            <a:p>
              <a:endParaRPr lang="en-US"/>
            </a:p>
          </p:txBody>
        </p:sp>
        <p:sp>
          <p:nvSpPr>
            <p:cNvPr id="14349" name="Text Box 9"/>
            <p:cNvSpPr txBox="1">
              <a:spLocks noChangeArrowheads="1"/>
            </p:cNvSpPr>
            <p:nvPr/>
          </p:nvSpPr>
          <p:spPr bwMode="auto">
            <a:xfrm>
              <a:off x="1268412" y="4067175"/>
              <a:ext cx="2322513"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1639" tIns="40820" rIns="81639" bIns="40820"/>
            <a:lstStyle>
              <a:lvl1pPr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9pPr>
            </a:lstStyle>
            <a:p>
              <a:pPr eaLnBrk="1" hangingPunct="1"/>
              <a:r>
                <a:rPr lang="en-US" altLang="en-US" sz="2500" b="1">
                  <a:solidFill>
                    <a:srgbClr val="000000"/>
                  </a:solidFill>
                </a:rPr>
                <a:t>Server Platform</a:t>
              </a:r>
            </a:p>
          </p:txBody>
        </p:sp>
        <p:sp>
          <p:nvSpPr>
            <p:cNvPr id="14350" name="Text Box 10"/>
            <p:cNvSpPr txBox="1">
              <a:spLocks noChangeArrowheads="1"/>
            </p:cNvSpPr>
            <p:nvPr/>
          </p:nvSpPr>
          <p:spPr bwMode="auto">
            <a:xfrm>
              <a:off x="1195387" y="4975225"/>
              <a:ext cx="2563813"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1639" tIns="40820" rIns="81639" bIns="40820"/>
            <a:lstStyle>
              <a:lvl1pPr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9pPr>
            </a:lstStyle>
            <a:p>
              <a:pPr eaLnBrk="1" hangingPunct="1"/>
              <a:r>
                <a:rPr lang="en-US" altLang="en-US" sz="2500" b="1">
                  <a:solidFill>
                    <a:srgbClr val="000000"/>
                  </a:solidFill>
                </a:rPr>
                <a:t>Storage Platform</a:t>
              </a:r>
            </a:p>
          </p:txBody>
        </p:sp>
        <p:sp>
          <p:nvSpPr>
            <p:cNvPr id="14351" name="Text Box 11"/>
            <p:cNvSpPr txBox="1">
              <a:spLocks noChangeArrowheads="1"/>
            </p:cNvSpPr>
            <p:nvPr/>
          </p:nvSpPr>
          <p:spPr bwMode="auto">
            <a:xfrm>
              <a:off x="4692650" y="5060950"/>
              <a:ext cx="3452812"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1639" tIns="40820" rIns="81639" bIns="40820"/>
            <a:lstStyle>
              <a:lvl1pPr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9pPr>
            </a:lstStyle>
            <a:p>
              <a:pPr eaLnBrk="1" hangingPunct="1"/>
              <a:r>
                <a:rPr lang="en-US" altLang="en-US" sz="2200">
                  <a:solidFill>
                    <a:srgbClr val="000000"/>
                  </a:solidFill>
                </a:rPr>
                <a:t>Amazon S3, Dell, Apple, ...</a:t>
              </a:r>
            </a:p>
          </p:txBody>
        </p:sp>
        <p:sp>
          <p:nvSpPr>
            <p:cNvPr id="14352" name="Text Box 12"/>
            <p:cNvSpPr txBox="1">
              <a:spLocks noChangeArrowheads="1"/>
            </p:cNvSpPr>
            <p:nvPr/>
          </p:nvSpPr>
          <p:spPr bwMode="auto">
            <a:xfrm>
              <a:off x="4645025" y="4003675"/>
              <a:ext cx="3527425"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1639" tIns="40820" rIns="81639" bIns="40820"/>
            <a:lstStyle>
              <a:lvl1pPr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9pPr>
            </a:lstStyle>
            <a:p>
              <a:pPr eaLnBrk="1" hangingPunct="1"/>
              <a:r>
                <a:rPr lang="en-US" altLang="en-US" sz="2200">
                  <a:solidFill>
                    <a:srgbClr val="000000"/>
                  </a:solidFill>
                </a:rPr>
                <a:t>3Tera, EC2, SliceHost, </a:t>
              </a:r>
            </a:p>
            <a:p>
              <a:pPr eaLnBrk="1" hangingPunct="1"/>
              <a:r>
                <a:rPr lang="en-US" altLang="en-US" sz="2200">
                  <a:solidFill>
                    <a:srgbClr val="000000"/>
                  </a:solidFill>
                </a:rPr>
                <a:t>GoGrid, RightScale, Linode</a:t>
              </a:r>
            </a:p>
          </p:txBody>
        </p:sp>
        <p:sp>
          <p:nvSpPr>
            <p:cNvPr id="14353" name="Text Box 13"/>
            <p:cNvSpPr txBox="1">
              <a:spLocks noChangeArrowheads="1"/>
            </p:cNvSpPr>
            <p:nvPr/>
          </p:nvSpPr>
          <p:spPr bwMode="auto">
            <a:xfrm>
              <a:off x="4629150" y="2852737"/>
              <a:ext cx="358933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1639" tIns="40820" rIns="81639" bIns="40820"/>
            <a:lstStyle>
              <a:lvl1pPr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9pPr>
            </a:lstStyle>
            <a:p>
              <a:pPr eaLnBrk="1" hangingPunct="1"/>
              <a:r>
                <a:rPr lang="en-US" altLang="en-US" sz="2200">
                  <a:solidFill>
                    <a:srgbClr val="000000"/>
                  </a:solidFill>
                </a:rPr>
                <a:t>Google App Engine, Mosso,</a:t>
              </a:r>
            </a:p>
            <a:p>
              <a:pPr eaLnBrk="1" hangingPunct="1"/>
              <a:r>
                <a:rPr lang="en-US" altLang="en-US" sz="2200">
                  <a:solidFill>
                    <a:srgbClr val="000000"/>
                  </a:solidFill>
                </a:rPr>
                <a:t>Force.com, Engine Yard,</a:t>
              </a:r>
            </a:p>
            <a:p>
              <a:pPr eaLnBrk="1" hangingPunct="1"/>
              <a:r>
                <a:rPr lang="en-US" altLang="en-US" sz="2200">
                  <a:solidFill>
                    <a:srgbClr val="000000"/>
                  </a:solidFill>
                </a:rPr>
                <a:t>Facebook, Heroku,  AWS</a:t>
              </a:r>
            </a:p>
          </p:txBody>
        </p:sp>
        <p:sp>
          <p:nvSpPr>
            <p:cNvPr id="14354" name="Text Box 14"/>
            <p:cNvSpPr txBox="1">
              <a:spLocks noChangeArrowheads="1"/>
            </p:cNvSpPr>
            <p:nvPr/>
          </p:nvSpPr>
          <p:spPr bwMode="auto">
            <a:xfrm>
              <a:off x="4565650" y="1684337"/>
              <a:ext cx="380523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1639" tIns="40820" rIns="81639" bIns="40820"/>
            <a:lstStyle>
              <a:lvl1pPr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defRPr sz="2400">
                  <a:solidFill>
                    <a:schemeClr val="tx1"/>
                  </a:solidFill>
                  <a:latin typeface="Comic Sans MS" panose="030F0702030302020204" pitchFamily="66" charset="0"/>
                  <a:ea typeface="ＭＳ Ｐゴシック" panose="020B0600070205080204" pitchFamily="34" charset="-128"/>
                </a:defRPr>
              </a:lvl9pPr>
            </a:lstStyle>
            <a:p>
              <a:pPr eaLnBrk="1" hangingPunct="1"/>
              <a:r>
                <a:rPr lang="en-US" altLang="en-US" sz="2200">
                  <a:solidFill>
                    <a:srgbClr val="000000"/>
                  </a:solidFill>
                </a:rPr>
                <a:t>MS Live/ExchangeLabs, IBM, </a:t>
              </a:r>
            </a:p>
            <a:p>
              <a:pPr eaLnBrk="1" hangingPunct="1"/>
              <a:r>
                <a:rPr lang="en-US" altLang="en-US" sz="2200">
                  <a:solidFill>
                    <a:srgbClr val="000000"/>
                  </a:solidFill>
                </a:rPr>
                <a:t>Google Apps; Salesforce.com</a:t>
              </a:r>
            </a:p>
            <a:p>
              <a:pPr eaLnBrk="1" hangingPunct="1"/>
              <a:r>
                <a:rPr lang="en-US" altLang="en-US" sz="2200">
                  <a:solidFill>
                    <a:srgbClr val="000000"/>
                  </a:solidFill>
                </a:rPr>
                <a:t>Quicken Online, Zoho, Cisco</a:t>
              </a:r>
            </a:p>
          </p:txBody>
        </p:sp>
      </p:grpSp>
      <p:sp>
        <p:nvSpPr>
          <p:cNvPr id="14340" name="Text Box 15"/>
          <p:cNvSpPr txBox="1">
            <a:spLocks noChangeArrowheads="1"/>
          </p:cNvSpPr>
          <p:nvPr/>
        </p:nvSpPr>
        <p:spPr bwMode="auto">
          <a:xfrm>
            <a:off x="2097088" y="6353175"/>
            <a:ext cx="4632325"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2945" tIns="41473" rIns="82945" bIns="41473" anchor="ct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eaLnBrk="1" hangingPunct="1"/>
            <a:endParaRPr lang="en-US" altLang="en-US"/>
          </a:p>
        </p:txBody>
      </p:sp>
      <p:sp>
        <p:nvSpPr>
          <p:cNvPr id="14341"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F2BE7D54-31F1-43A1-A241-410064275D30}" type="slidenum">
              <a:rPr lang="en-GB" altLang="en-US" sz="1200">
                <a:solidFill>
                  <a:schemeClr val="bg1"/>
                </a:solidFill>
              </a:rPr>
              <a:pPr/>
              <a:t>8</a:t>
            </a:fld>
            <a:endParaRPr lang="en-GB" altLang="en-US" sz="1200">
              <a:solidFill>
                <a:schemeClr val="bg1"/>
              </a:solidFill>
            </a:endParaRPr>
          </a:p>
        </p:txBody>
      </p:sp>
    </p:spTree>
  </p:cSld>
  <p:clrMapOvr>
    <a:masterClrMapping/>
  </p:clrMapOvr>
  <p:transition spd="med">
    <p:pull dir="ru"/>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title"/>
          </p:nvPr>
        </p:nvSpPr>
        <p:spPr>
          <a:xfrm>
            <a:off x="1752600" y="76200"/>
            <a:ext cx="7239000" cy="1143000"/>
          </a:xfrm>
        </p:spPr>
        <p:txBody>
          <a:bodyPr/>
          <a:lstStyle/>
          <a:p>
            <a:r>
              <a:rPr lang="en-US" altLang="en-US" smtClean="0"/>
              <a:t>Basic Cloud Characteristics</a:t>
            </a:r>
            <a:endParaRPr lang="en-GB" altLang="en-US" smtClean="0"/>
          </a:p>
        </p:txBody>
      </p:sp>
      <p:sp>
        <p:nvSpPr>
          <p:cNvPr id="16387" name="Content Placeholder 2"/>
          <p:cNvSpPr>
            <a:spLocks noGrp="1"/>
          </p:cNvSpPr>
          <p:nvPr>
            <p:ph idx="1"/>
          </p:nvPr>
        </p:nvSpPr>
        <p:spPr>
          <a:xfrm>
            <a:off x="457200" y="1052736"/>
            <a:ext cx="8229600" cy="4830763"/>
          </a:xfrm>
        </p:spPr>
        <p:txBody>
          <a:bodyPr/>
          <a:lstStyle/>
          <a:p>
            <a:r>
              <a:rPr lang="en-US" altLang="en-US" sz="2800" dirty="0" smtClean="0"/>
              <a:t>The “</a:t>
            </a:r>
            <a:r>
              <a:rPr lang="en-US" altLang="en-US" sz="2800" b="1" dirty="0" smtClean="0"/>
              <a:t>no-need-to-know</a:t>
            </a:r>
            <a:r>
              <a:rPr lang="en-US" altLang="en-US" sz="2800" dirty="0" smtClean="0"/>
              <a:t>” in terms of the underlying details of infrastructure, applications interface with the infrastructure via the APIs.</a:t>
            </a:r>
          </a:p>
          <a:p>
            <a:r>
              <a:rPr lang="en-US" altLang="en-US" sz="2800" dirty="0" smtClean="0"/>
              <a:t>The “</a:t>
            </a:r>
            <a:r>
              <a:rPr lang="en-US" altLang="en-US" sz="2800" b="1" dirty="0" smtClean="0"/>
              <a:t>flexibility and elasticity</a:t>
            </a:r>
            <a:r>
              <a:rPr lang="en-US" altLang="en-US" sz="2800" dirty="0" smtClean="0"/>
              <a:t>” allows these systems to scale up and down at will</a:t>
            </a:r>
          </a:p>
          <a:p>
            <a:pPr lvl="1"/>
            <a:r>
              <a:rPr lang="en-US" altLang="en-US" sz="2400" dirty="0" smtClean="0"/>
              <a:t>utilizing </a:t>
            </a:r>
            <a:r>
              <a:rPr lang="en-US" altLang="en-US" sz="2400" dirty="0" smtClean="0"/>
              <a:t>the resources of all kinds</a:t>
            </a:r>
          </a:p>
          <a:p>
            <a:pPr lvl="2"/>
            <a:r>
              <a:rPr lang="en-US" altLang="en-US" sz="2000" dirty="0" smtClean="0"/>
              <a:t>CPU, storage, server capacity, load balancing, and databases</a:t>
            </a:r>
          </a:p>
          <a:p>
            <a:r>
              <a:rPr lang="en-US" altLang="en-US" sz="2800" dirty="0" smtClean="0"/>
              <a:t>The “</a:t>
            </a:r>
            <a:r>
              <a:rPr lang="en-US" altLang="en-US" sz="2800" b="1" dirty="0" smtClean="0"/>
              <a:t>pay as much as used and needed</a:t>
            </a:r>
            <a:r>
              <a:rPr lang="en-US" altLang="en-US" sz="2800" dirty="0" smtClean="0"/>
              <a:t>” type of utility computing and the “</a:t>
            </a:r>
            <a:r>
              <a:rPr lang="en-US" altLang="en-US" sz="2800" b="1" dirty="0" smtClean="0"/>
              <a:t>always on!, anywhere and any place</a:t>
            </a:r>
            <a:r>
              <a:rPr lang="en-US" altLang="en-US" sz="2800" dirty="0" smtClean="0"/>
              <a:t>” type of network-based computing.</a:t>
            </a:r>
          </a:p>
        </p:txBody>
      </p:sp>
      <p:sp>
        <p:nvSpPr>
          <p:cNvPr id="16388"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panose="030F0702030302020204" pitchFamily="66" charset="0"/>
                <a:ea typeface="ＭＳ Ｐゴシック" panose="020B0600070205080204" pitchFamily="34" charset="-128"/>
              </a:defRPr>
            </a:lvl1pPr>
            <a:lvl2pPr marL="742950" indent="-285750" eaLnBrk="0" hangingPunct="0">
              <a:defRPr sz="2400">
                <a:solidFill>
                  <a:schemeClr val="tx1"/>
                </a:solidFill>
                <a:latin typeface="Comic Sans MS" panose="030F0702030302020204" pitchFamily="66" charset="0"/>
                <a:ea typeface="ＭＳ Ｐゴシック" panose="020B0600070205080204" pitchFamily="34" charset="-128"/>
              </a:defRPr>
            </a:lvl2pPr>
            <a:lvl3pPr marL="1143000" indent="-228600" eaLnBrk="0" hangingPunct="0">
              <a:defRPr sz="2400">
                <a:solidFill>
                  <a:schemeClr val="tx1"/>
                </a:solidFill>
                <a:latin typeface="Comic Sans MS" panose="030F0702030302020204" pitchFamily="66" charset="0"/>
                <a:ea typeface="ＭＳ Ｐゴシック" panose="020B0600070205080204" pitchFamily="34" charset="-128"/>
              </a:defRPr>
            </a:lvl3pPr>
            <a:lvl4pPr marL="1600200" indent="-228600" eaLnBrk="0" hangingPunct="0">
              <a:defRPr sz="2400">
                <a:solidFill>
                  <a:schemeClr val="tx1"/>
                </a:solidFill>
                <a:latin typeface="Comic Sans MS" panose="030F0702030302020204" pitchFamily="66" charset="0"/>
                <a:ea typeface="ＭＳ Ｐゴシック" panose="020B0600070205080204" pitchFamily="34" charset="-128"/>
              </a:defRPr>
            </a:lvl4pPr>
            <a:lvl5pPr marL="2057400" indent="-228600" eaLnBrk="0" hangingPunct="0">
              <a:defRPr sz="2400">
                <a:solidFill>
                  <a:schemeClr val="tx1"/>
                </a:solidFill>
                <a:latin typeface="Comic Sans MS" panose="030F07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DBE14431-13DA-4EED-AC81-A5D0082890FD}" type="slidenum">
              <a:rPr lang="en-GB" altLang="en-US" sz="1200">
                <a:solidFill>
                  <a:schemeClr val="bg1"/>
                </a:solidFill>
              </a:rPr>
              <a:pPr/>
              <a:t>9</a:t>
            </a:fld>
            <a:endParaRPr lang="en-GB" altLang="en-US" sz="120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N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UNR</Template>
  <TotalTime>20218</TotalTime>
  <Words>2783</Words>
  <Application>Microsoft Office PowerPoint</Application>
  <PresentationFormat>On-screen Show (4:3)</PresentationFormat>
  <Paragraphs>285</Paragraphs>
  <Slides>27</Slides>
  <Notes>6</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Comic Sans MS</vt:lpstr>
      <vt:lpstr>ＭＳ Ｐゴシック</vt:lpstr>
      <vt:lpstr>Arial</vt:lpstr>
      <vt:lpstr>Calibri</vt:lpstr>
      <vt:lpstr>Times New Roman</vt:lpstr>
      <vt:lpstr>MS Gothic</vt:lpstr>
      <vt:lpstr>UNR</vt:lpstr>
      <vt:lpstr>Cloud Computing</vt:lpstr>
      <vt:lpstr>What is Cloud Computing?</vt:lpstr>
      <vt:lpstr>What is Cloud Computing?</vt:lpstr>
      <vt:lpstr>Cloud Summary</vt:lpstr>
      <vt:lpstr>What is Cloud Computing</vt:lpstr>
      <vt:lpstr>Cloud Computing Characteristics</vt:lpstr>
      <vt:lpstr>Cloud Service Models</vt:lpstr>
      <vt:lpstr>Different Cloud Computing Layers‏</vt:lpstr>
      <vt:lpstr>Basic Cloud Characteristics</vt:lpstr>
      <vt:lpstr>Basic Cloud Characteristics</vt:lpstr>
      <vt:lpstr>Software as a Service (SaaS)</vt:lpstr>
      <vt:lpstr>Virtualization</vt:lpstr>
      <vt:lpstr>Virtualization in General</vt:lpstr>
      <vt:lpstr>What is the purpose and benefits?</vt:lpstr>
      <vt:lpstr>Cloud-Sourcing</vt:lpstr>
      <vt:lpstr>Cloud Storage</vt:lpstr>
      <vt:lpstr>Opportunities and Challenges</vt:lpstr>
      <vt:lpstr>Opportunities and Challenges</vt:lpstr>
      <vt:lpstr>Advantages of Cloud Computing</vt:lpstr>
      <vt:lpstr>Advantages of Cloud Computing</vt:lpstr>
      <vt:lpstr>Advantages of Cloud Computing</vt:lpstr>
      <vt:lpstr>Advantages of Cloud Computing</vt:lpstr>
      <vt:lpstr>Advantages of Cloud Computing</vt:lpstr>
      <vt:lpstr>Advantages of Cloud Computing</vt:lpstr>
      <vt:lpstr>Disadvantages of Cloud Computing</vt:lpstr>
      <vt:lpstr>Disadvantages of Cloud Computing</vt:lpstr>
      <vt:lpstr>Disadvantages of Cloud Computing</vt:lpstr>
    </vt:vector>
  </TitlesOfParts>
  <Company>UoP/UoR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Baker</dc:creator>
  <cp:lastModifiedBy>peggy batchelor</cp:lastModifiedBy>
  <cp:revision>616</cp:revision>
  <cp:lastPrinted>2007-02-07T13:52:18Z</cp:lastPrinted>
  <dcterms:created xsi:type="dcterms:W3CDTF">2009-05-15T13:00:11Z</dcterms:created>
  <dcterms:modified xsi:type="dcterms:W3CDTF">2016-10-18T21:19:14Z</dcterms:modified>
</cp:coreProperties>
</file>