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58" r:id="rId3"/>
    <p:sldId id="264" r:id="rId4"/>
    <p:sldId id="265" r:id="rId5"/>
    <p:sldId id="280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81" r:id="rId15"/>
    <p:sldId id="282" r:id="rId16"/>
    <p:sldId id="274" r:id="rId17"/>
    <p:sldId id="275" r:id="rId18"/>
    <p:sldId id="276" r:id="rId19"/>
    <p:sldId id="283" r:id="rId20"/>
    <p:sldId id="277" r:id="rId21"/>
    <p:sldId id="278" r:id="rId22"/>
    <p:sldId id="28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1" d="100"/>
          <a:sy n="81" d="100"/>
        </p:scale>
        <p:origin x="-1692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1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5B7D2B-D8DD-4ADC-B819-56F64A918C8D}" type="datetimeFigureOut">
              <a:rPr lang="en-US" smtClean="0"/>
              <a:pPr/>
              <a:t>10/6/2012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DEB7FE-DC52-4D1F-B0EB-B9DA44EC40B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953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2D6FE-25A7-4F82-85BD-E42171788791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F0CCE-D828-4893-A516-3D47E0A38A9F}" type="datetimeFigureOut">
              <a:rPr lang="en-US" smtClean="0"/>
              <a:pPr/>
              <a:t>10/6/2012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0E207-A8E7-4CB7-A642-EEE20EC904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F0CCE-D828-4893-A516-3D47E0A38A9F}" type="datetimeFigureOut">
              <a:rPr lang="en-US" smtClean="0"/>
              <a:pPr/>
              <a:t>10/6/2012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0E207-A8E7-4CB7-A642-EEE20EC904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F0CCE-D828-4893-A516-3D47E0A38A9F}" type="datetimeFigureOut">
              <a:rPr lang="en-US" smtClean="0"/>
              <a:pPr/>
              <a:t>10/6/2012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0E207-A8E7-4CB7-A642-EEE20EC904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F0CCE-D828-4893-A516-3D47E0A38A9F}" type="datetimeFigureOut">
              <a:rPr lang="en-US" smtClean="0"/>
              <a:pPr/>
              <a:t>10/6/2012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0E207-A8E7-4CB7-A642-EEE20EC904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F0CCE-D828-4893-A516-3D47E0A38A9F}" type="datetimeFigureOut">
              <a:rPr lang="en-US" smtClean="0"/>
              <a:pPr/>
              <a:t>10/6/2012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0E207-A8E7-4CB7-A642-EEE20EC904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F0CCE-D828-4893-A516-3D47E0A38A9F}" type="datetimeFigureOut">
              <a:rPr lang="en-US" smtClean="0"/>
              <a:pPr/>
              <a:t>10/6/2012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0E207-A8E7-4CB7-A642-EEE20EC904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F0CCE-D828-4893-A516-3D47E0A38A9F}" type="datetimeFigureOut">
              <a:rPr lang="en-US" smtClean="0"/>
              <a:pPr/>
              <a:t>10/6/2012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0E207-A8E7-4CB7-A642-EEE20EC904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F0CCE-D828-4893-A516-3D47E0A38A9F}" type="datetimeFigureOut">
              <a:rPr lang="en-US" smtClean="0"/>
              <a:pPr/>
              <a:t>10/6/2012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0E207-A8E7-4CB7-A642-EEE20EC904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F0CCE-D828-4893-A516-3D47E0A38A9F}" type="datetimeFigureOut">
              <a:rPr lang="en-US" smtClean="0"/>
              <a:pPr/>
              <a:t>10/6/2012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0E207-A8E7-4CB7-A642-EEE20EC904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F0CCE-D828-4893-A516-3D47E0A38A9F}" type="datetimeFigureOut">
              <a:rPr lang="en-US" smtClean="0"/>
              <a:pPr/>
              <a:t>10/6/2012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0E207-A8E7-4CB7-A642-EEE20EC904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F0CCE-D828-4893-A516-3D47E0A38A9F}" type="datetimeFigureOut">
              <a:rPr lang="en-US" smtClean="0"/>
              <a:pPr/>
              <a:t>10/6/2012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0E207-A8E7-4CB7-A642-EEE20EC904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F0CCE-D828-4893-A516-3D47E0A38A9F}" type="datetimeFigureOut">
              <a:rPr lang="en-US" smtClean="0"/>
              <a:pPr/>
              <a:t>10/6/2012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0E207-A8E7-4CB7-A642-EEE20EC904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293848"/>
            <a:ext cx="7772400" cy="1200329"/>
          </a:xfrm>
          <a:solidFill>
            <a:schemeClr val="tx1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Chapter 6:</a:t>
            </a:r>
            <a:b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Web and E-Commerce</a:t>
            </a:r>
            <a:endParaRPr lang="en-US" sz="3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5029200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Copyright © 2013 Pearson Education, Inc. publishing as Prentice Hall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 Chapter 6 - 1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solidFill>
            <a:schemeClr val="bg1"/>
          </a:solidFill>
          <a:ln>
            <a:noFill/>
          </a:ln>
        </p:spPr>
        <p:txBody>
          <a:bodyPr>
            <a:no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Software development strategies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Web browser</a:t>
            </a:r>
          </a:p>
          <a:p>
            <a:pPr marL="457200" indent="-457200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Hypertext markup language (HTML)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5029200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Copyright © 2013 Pearson Education, Inc. publishing as Prentice Hall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 Chapter 6 - </a:t>
            </a:r>
            <a:fld id="{1CE032E7-AB0F-4251-B2F5-8A73174CF17D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274320"/>
            <a:ext cx="8229600" cy="132588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Interactive websites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Javascript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AJAX</a:t>
            </a:r>
          </a:p>
          <a:p>
            <a:pPr marL="457200" indent="-457200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Flash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5029200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Copyright © 2013 Pearson Education, Inc. publishing as Prentice Hall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 Chapter 6 - </a:t>
            </a:r>
            <a:fld id="{1CE032E7-AB0F-4251-B2F5-8A73174CF17D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274320"/>
            <a:ext cx="8229600" cy="132588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solidFill>
            <a:schemeClr val="bg1"/>
          </a:solidFill>
          <a:ln>
            <a:noFill/>
          </a:ln>
        </p:spPr>
        <p:txBody>
          <a:bodyPr>
            <a:no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Content management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systems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Content management</a:t>
            </a:r>
          </a:p>
          <a:p>
            <a:pPr marL="457200" indent="-457200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Cascading style sheets (CSS)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5029200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Copyright © 2013 Pearson Education, Inc. publishing as Prentice Hall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 Chapter 6 - </a:t>
            </a:r>
            <a:fld id="{1CE032E7-AB0F-4251-B2F5-8A73174CF17D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274320"/>
            <a:ext cx="8229600" cy="132588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E-Commerce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Online transactions</a:t>
            </a:r>
          </a:p>
          <a:p>
            <a:pPr marL="457200" indent="-457200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Security</a:t>
            </a:r>
          </a:p>
          <a:p>
            <a:pPr marL="457200" indent="-457200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Trust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5029200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Copyright © 2013 Pearson Education, Inc. publishing as Prentice Hall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 Chapter 6 - </a:t>
            </a:r>
            <a:fld id="{1CE032E7-AB0F-4251-B2F5-8A73174CF17D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274320"/>
            <a:ext cx="8229600" cy="132588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solidFill>
            <a:schemeClr val="bg1"/>
          </a:solidFill>
          <a:ln>
            <a:noFill/>
          </a:ln>
        </p:spPr>
        <p:txBody>
          <a:bodyPr>
            <a:no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arketing the website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(1:2)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5029200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Copyright © 2013 Pearson Education, Inc. publishing as Prentice Hall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 Chapter 6 - </a:t>
            </a:r>
            <a:fld id="{1CE032E7-AB0F-4251-B2F5-8A73174CF17D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274320"/>
            <a:ext cx="8229600" cy="132588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8543581"/>
              </p:ext>
            </p:extLst>
          </p:nvPr>
        </p:nvGraphicFramePr>
        <p:xfrm>
          <a:off x="457200" y="1600200"/>
          <a:ext cx="8229600" cy="4495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4495800">
                <a:tc>
                  <a:txBody>
                    <a:bodyPr/>
                    <a:lstStyle/>
                    <a:p>
                      <a:pPr marL="457200" indent="-457200">
                        <a:lnSpc>
                          <a:spcPct val="125000"/>
                        </a:lnSpc>
                        <a:buFont typeface="Arial" pitchFamily="34" charset="0"/>
                        <a:buChar char="•"/>
                      </a:pPr>
                      <a:r>
                        <a:rPr lang="en-US" sz="3000" dirty="0" smtClean="0">
                          <a:latin typeface="Arial" pitchFamily="34" charset="0"/>
                          <a:cs typeface="Arial" pitchFamily="34" charset="0"/>
                        </a:rPr>
                        <a:t>Search engine</a:t>
                      </a:r>
                      <a:r>
                        <a:rPr lang="en-US" sz="3000" baseline="0" dirty="0" smtClean="0">
                          <a:latin typeface="Arial" pitchFamily="34" charset="0"/>
                          <a:cs typeface="Arial" pitchFamily="34" charset="0"/>
                        </a:rPr>
                        <a:t> optimization</a:t>
                      </a:r>
                      <a:endParaRPr lang="en-US" sz="3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5138" indent="-465138">
                        <a:lnSpc>
                          <a:spcPct val="125000"/>
                        </a:lnSpc>
                        <a:buFont typeface="Arial" pitchFamily="34" charset="0"/>
                        <a:buChar char="•"/>
                      </a:pPr>
                      <a:r>
                        <a:rPr lang="en-US" sz="3000" dirty="0" smtClean="0">
                          <a:latin typeface="Arial" pitchFamily="34" charset="0"/>
                          <a:cs typeface="Arial" pitchFamily="34" charset="0"/>
                        </a:rPr>
                        <a:t>Search terms and key words</a:t>
                      </a:r>
                      <a:endParaRPr lang="en-US" sz="3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solidFill>
            <a:schemeClr val="bg1"/>
          </a:solidFill>
          <a:ln>
            <a:noFill/>
          </a:ln>
        </p:spPr>
        <p:txBody>
          <a:bodyPr>
            <a:no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Marketing the website</a:t>
            </a:r>
            <a:br>
              <a:rPr lang="en-US" dirty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(2:2</a:t>
            </a:r>
            <a:r>
              <a:rPr lang="en-US" dirty="0"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5029200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Copyright © 2013 Pearson Education, Inc. publishing as Prentice Hall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 Chapter 6 - </a:t>
            </a:r>
            <a:fld id="{1CE032E7-AB0F-4251-B2F5-8A73174CF17D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274320"/>
            <a:ext cx="8229600" cy="132588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457200" y="1600200"/>
          <a:ext cx="8229600" cy="4495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4495800">
                <a:tc>
                  <a:txBody>
                    <a:bodyPr/>
                    <a:lstStyle/>
                    <a:p>
                      <a:pPr marL="465138" indent="-465138">
                        <a:lnSpc>
                          <a:spcPct val="125000"/>
                        </a:lnSpc>
                        <a:buFont typeface="Arial" pitchFamily="34" charset="0"/>
                        <a:buChar char="•"/>
                      </a:pPr>
                      <a:r>
                        <a:rPr lang="en-US" sz="3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Page rank and relevance</a:t>
                      </a:r>
                      <a:endParaRPr lang="en-US" sz="3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5138" indent="-465138">
                        <a:lnSpc>
                          <a:spcPct val="125000"/>
                        </a:lnSpc>
                        <a:buFont typeface="Arial" pitchFamily="34" charset="0"/>
                        <a:buChar char="•"/>
                      </a:pPr>
                      <a:r>
                        <a:rPr lang="en-US" sz="3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Search</a:t>
                      </a:r>
                      <a:r>
                        <a:rPr lang="en-US" sz="30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engine scams</a:t>
                      </a:r>
                      <a:endParaRPr lang="en-US" sz="3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Web advertising (1:2)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Click-through rate (CTR)</a:t>
            </a:r>
          </a:p>
          <a:p>
            <a:pPr marL="457200" indent="-457200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Target advertising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5029200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Copyright © 2013 Pearson Education, Inc. publishing as Prentice Hall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 Chapter 6 - </a:t>
            </a:r>
            <a:fld id="{1CE032E7-AB0F-4251-B2F5-8A73174CF17D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274320"/>
            <a:ext cx="8229600" cy="132588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Web advertising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(2:2</a:t>
            </a:r>
            <a:r>
              <a:rPr lang="en-US" dirty="0"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Search portals</a:t>
            </a:r>
          </a:p>
          <a:p>
            <a:pPr marL="457200" indent="-457200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Online marketing challenges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5029200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Copyright © 2013 Pearson Education, Inc. publishing as Prentice Hall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 Chapter 6 - </a:t>
            </a:r>
            <a:fld id="{1CE032E7-AB0F-4251-B2F5-8A73174CF17D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274320"/>
            <a:ext cx="8229600" cy="132588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Web 2.0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Crowdsourcing</a:t>
            </a:r>
          </a:p>
          <a:p>
            <a:pPr marL="457200" indent="-457200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Expanding data</a:t>
            </a:r>
          </a:p>
          <a:p>
            <a:pPr marL="457200" indent="-457200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Learning web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5029200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Copyright © 2013 Pearson Education, Inc. publishing as Prentice Hall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 Chapter 6 - </a:t>
            </a:r>
            <a:fld id="{1CE032E7-AB0F-4251-B2F5-8A73174CF17D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274320"/>
            <a:ext cx="8229600" cy="132588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solidFill>
            <a:schemeClr val="tx1"/>
          </a:solidFill>
          <a:ln>
            <a:noFill/>
          </a:ln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Summary</a:t>
            </a: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465138" indent="-465138">
              <a:lnSpc>
                <a:spcPct val="12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Web strategy</a:t>
            </a:r>
          </a:p>
          <a:p>
            <a:pPr marL="465138" indent="-465138">
              <a:lnSpc>
                <a:spcPct val="12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Website information architectures</a:t>
            </a:r>
          </a:p>
          <a:p>
            <a:pPr marL="465138" indent="-465138">
              <a:lnSpc>
                <a:spcPct val="12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E-commerce</a:t>
            </a:r>
          </a:p>
          <a:p>
            <a:pPr marL="465138" indent="-465138">
              <a:lnSpc>
                <a:spcPct val="12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Website marketing</a:t>
            </a:r>
          </a:p>
          <a:p>
            <a:pPr marL="465138" indent="-465138">
              <a:lnSpc>
                <a:spcPct val="12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Web 2.0</a:t>
            </a: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5029200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Copyright © 2013 Pearson Education, Inc. publishing as Prentice Hall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 Chapter 6 - </a:t>
            </a:r>
            <a:fld id="{1CE032E7-AB0F-4251-B2F5-8A73174CF17D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274320"/>
            <a:ext cx="8229600" cy="132588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solidFill>
            <a:schemeClr val="tx1"/>
          </a:solidFill>
          <a:ln>
            <a:noFill/>
          </a:ln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Learning objectives</a:t>
            </a: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465138" indent="-465138">
              <a:lnSpc>
                <a:spcPct val="12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Web strategy</a:t>
            </a:r>
          </a:p>
          <a:p>
            <a:pPr marL="465138" indent="-465138">
              <a:lnSpc>
                <a:spcPct val="12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Website information architectures</a:t>
            </a:r>
          </a:p>
          <a:p>
            <a:pPr marL="465138" indent="-465138">
              <a:lnSpc>
                <a:spcPct val="12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E-commerce</a:t>
            </a:r>
          </a:p>
          <a:p>
            <a:pPr marL="465138" indent="-465138">
              <a:lnSpc>
                <a:spcPct val="12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Website marketing</a:t>
            </a:r>
          </a:p>
          <a:p>
            <a:pPr marL="465138" indent="-465138">
              <a:lnSpc>
                <a:spcPct val="12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Web 2.0</a:t>
            </a: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5029200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Copyright © 2013 Pearson Education, Inc. publishing as Prentice Hall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 Chapter 6 - </a:t>
            </a:r>
            <a:fld id="{1CE032E7-AB0F-4251-B2F5-8A73174CF17D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274320"/>
            <a:ext cx="8229600" cy="132588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NTT DoCoMo case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465138" indent="-465138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Mobile e-commerce</a:t>
            </a:r>
          </a:p>
          <a:p>
            <a:pPr marL="465138" indent="-465138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Near-field communications</a:t>
            </a:r>
          </a:p>
          <a:p>
            <a:pPr marL="465138" indent="-465138">
              <a:lnSpc>
                <a:spcPct val="125000"/>
              </a:lnSpc>
              <a:spcBef>
                <a:spcPts val="0"/>
              </a:spcBef>
            </a:pPr>
            <a:r>
              <a:rPr lang="en-US" sz="3000" i="1" dirty="0" smtClean="0">
                <a:latin typeface="Arial" pitchFamily="34" charset="0"/>
                <a:cs typeface="Arial" pitchFamily="34" charset="0"/>
              </a:rPr>
              <a:t>Osaifu keitai</a:t>
            </a:r>
          </a:p>
          <a:p>
            <a:pPr marL="465138" indent="-465138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Expansion</a:t>
            </a: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5029200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Copyright © 2013 Pearson Education, Inc. publishing as Prentice Hall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 Chapter 6 - </a:t>
            </a:r>
            <a:fld id="{1CE032E7-AB0F-4251-B2F5-8A73174CF17D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274320"/>
            <a:ext cx="8229600" cy="132588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Pandora case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465138" indent="-465138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Business model</a:t>
            </a:r>
          </a:p>
          <a:p>
            <a:pPr marL="465138" indent="-465138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Recommendation engine</a:t>
            </a:r>
          </a:p>
          <a:p>
            <a:pPr marL="465138" indent="-465138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Mobility</a:t>
            </a: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5029200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Copyright © 2013 Pearson Education, Inc. publishing as Prentice Hall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 Chapter 6 - </a:t>
            </a:r>
            <a:fld id="{1CE032E7-AB0F-4251-B2F5-8A73174CF17D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274320"/>
            <a:ext cx="8229600" cy="132588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Content Placeholder 7"/>
          <p:cNvPicPr>
            <a:picLocks noGrp="1" noChangeAspect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381000" y="1600200"/>
            <a:ext cx="8382000" cy="2619375"/>
          </a:xfrm>
        </p:spPr>
      </p:pic>
      <p:sp>
        <p:nvSpPr>
          <p:cNvPr id="9" name="Date Placeholder 3"/>
          <p:cNvSpPr txBox="1">
            <a:spLocks noGrp="1"/>
          </p:cNvSpPr>
          <p:nvPr/>
        </p:nvSpPr>
        <p:spPr>
          <a:xfrm>
            <a:off x="457200" y="6356350"/>
            <a:ext cx="5029200" cy="365125"/>
          </a:xfrm>
          <a:prstGeom prst="rect">
            <a:avLst/>
          </a:prstGeom>
          <a:noFill/>
        </p:spPr>
        <p:txBody>
          <a:bodyPr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z="1200" dirty="0" smtClean="0">
                <a:solidFill>
                  <a:schemeClr val="tx1">
                    <a:tint val="75000"/>
                  </a:schemeClr>
                </a:solidFill>
              </a:rPr>
              <a:t>Copyright © 2013 Pearson Education, Inc. publishing as Prentice Hall</a:t>
            </a: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10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/>
            <a:r>
              <a:rPr lang="en-US" sz="1200" dirty="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t> Chapter </a:t>
            </a:r>
            <a:r>
              <a:rPr lang="en-US" sz="1200" dirty="0" smtClean="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t>6 </a:t>
            </a:r>
            <a:r>
              <a:rPr lang="en-US" sz="1200" dirty="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t>- </a:t>
            </a:r>
            <a:fld id="{1C55BA1C-23AC-4750-97F6-A77B33C7AAA6}" type="slidenum">
              <a:rPr lang="en-US" sz="120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pPr algn="r"/>
              <a:t>22</a:t>
            </a:fld>
            <a:endParaRPr lang="en-US" sz="1200" dirty="0">
              <a:solidFill>
                <a:srgbClr val="89898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41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solidFill>
            <a:schemeClr val="tx1"/>
          </a:solidFill>
          <a:ln>
            <a:noFill/>
          </a:ln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Newspaper industry</a:t>
            </a: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465138" indent="-465138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Users read news online for free</a:t>
            </a:r>
          </a:p>
          <a:p>
            <a:pPr marL="465138" indent="-465138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Impact on print newspapers</a:t>
            </a:r>
          </a:p>
          <a:p>
            <a:pPr marL="465138" indent="-465138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Internet disruption of business models</a:t>
            </a: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5029200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Copyright © 2013 Pearson Education, Inc. publishing as Prentice Hall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 Chapter 6 - </a:t>
            </a:r>
            <a:fld id="{1CE032E7-AB0F-4251-B2F5-8A73174CF17D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274320"/>
            <a:ext cx="8229600" cy="132588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Web strategy (1:2)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5029200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Copyright © 2013 Pearson Education, Inc. publishing as Prentice Hall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 Chapter 6 - </a:t>
            </a:r>
            <a:fld id="{1CE032E7-AB0F-4251-B2F5-8A73174CF17D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274320"/>
            <a:ext cx="8229600" cy="132588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457200" y="1600200"/>
          <a:ext cx="8229600" cy="4495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4495800">
                <a:tc>
                  <a:txBody>
                    <a:bodyPr/>
                    <a:lstStyle/>
                    <a:p>
                      <a:pPr marL="457200" indent="-457200">
                        <a:lnSpc>
                          <a:spcPct val="125000"/>
                        </a:lnSpc>
                        <a:buFont typeface="Arial" pitchFamily="34" charset="0"/>
                        <a:buChar char="•"/>
                      </a:pPr>
                      <a:r>
                        <a:rPr lang="en-US" sz="3000" dirty="0" smtClean="0">
                          <a:latin typeface="Arial" pitchFamily="34" charset="0"/>
                          <a:cs typeface="Arial" pitchFamily="34" charset="0"/>
                        </a:rPr>
                        <a:t>Inform or entertain audience</a:t>
                      </a:r>
                      <a:endParaRPr lang="en-US" sz="3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5138" indent="-465138">
                        <a:lnSpc>
                          <a:spcPct val="125000"/>
                        </a:lnSpc>
                        <a:buFont typeface="Arial" pitchFamily="34" charset="0"/>
                        <a:buChar char="•"/>
                      </a:pPr>
                      <a:r>
                        <a:rPr lang="en-US" sz="3000" dirty="0" smtClean="0">
                          <a:latin typeface="Arial" pitchFamily="34" charset="0"/>
                          <a:cs typeface="Arial" pitchFamily="34" charset="0"/>
                        </a:rPr>
                        <a:t>Influence audience</a:t>
                      </a:r>
                      <a:endParaRPr lang="en-US" sz="3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Web strategy (2:2)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5029200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Copyright © 2013 Pearson Education, Inc. publishing as Prentice Hall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 Chapter 6 - </a:t>
            </a:r>
            <a:fld id="{1CE032E7-AB0F-4251-B2F5-8A73174CF17D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274320"/>
            <a:ext cx="8229600" cy="132588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457200" y="1600200"/>
          <a:ext cx="8229600" cy="4495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4495800">
                <a:tc>
                  <a:txBody>
                    <a:bodyPr/>
                    <a:lstStyle/>
                    <a:p>
                      <a:pPr marL="465138" indent="-465138">
                        <a:lnSpc>
                          <a:spcPct val="125000"/>
                        </a:lnSpc>
                        <a:buFont typeface="Arial" pitchFamily="34" charset="0"/>
                        <a:buChar char="•"/>
                      </a:pPr>
                      <a:r>
                        <a:rPr lang="en-US" sz="3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Sell products or services</a:t>
                      </a:r>
                      <a:endParaRPr lang="en-US" sz="3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5138" indent="-465138">
                        <a:lnSpc>
                          <a:spcPct val="125000"/>
                        </a:lnSpc>
                        <a:buFont typeface="Arial" pitchFamily="34" charset="0"/>
                        <a:buChar char="•"/>
                      </a:pPr>
                      <a:r>
                        <a:rPr lang="en-US" sz="3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Facilitate offline relationships</a:t>
                      </a:r>
                      <a:endParaRPr lang="en-US" sz="3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Naming website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465138" indent="-465138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Uniform resource locator (URL)</a:t>
            </a:r>
          </a:p>
          <a:p>
            <a:pPr marL="465138" indent="-465138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Domain name system (DNS)</a:t>
            </a:r>
          </a:p>
          <a:p>
            <a:pPr marL="465138" indent="-465138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Hypertext transfer protocol (http://)</a:t>
            </a:r>
          </a:p>
          <a:p>
            <a:pPr marL="465138" indent="-465138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File transfer protocol (ftp://)</a:t>
            </a:r>
          </a:p>
          <a:p>
            <a:pPr marL="465138" indent="-465138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Top-level domain</a:t>
            </a: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5029200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Copyright © 2013 Pearson Education, Inc. publishing as Prentice Hall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 Chapter 6 - </a:t>
            </a:r>
            <a:fld id="{1CE032E7-AB0F-4251-B2F5-8A73174CF17D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274320"/>
            <a:ext cx="8229600" cy="132588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Managing domain names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465138" indent="-465138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Internet Corporation for Assigned Names and Numbers (ICANN)</a:t>
            </a:r>
          </a:p>
          <a:p>
            <a:pPr marL="465138" indent="-465138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Legal disputes</a:t>
            </a:r>
          </a:p>
          <a:p>
            <a:pPr marL="465138" indent="-465138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Cybersquatting and typosquatting</a:t>
            </a: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5029200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Copyright © 2013 Pearson Education, Inc. publishing as Prentice Hall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 Chapter 6 - </a:t>
            </a:r>
            <a:fld id="{1CE032E7-AB0F-4251-B2F5-8A73174CF17D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274320"/>
            <a:ext cx="8229600" cy="132588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Website design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465138" indent="-465138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Hierarchical architecture</a:t>
            </a:r>
          </a:p>
          <a:p>
            <a:pPr marL="465138" indent="-465138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Multi-dimensional architecture</a:t>
            </a:r>
          </a:p>
          <a:p>
            <a:pPr marL="465138" indent="-465138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Sequential architecture</a:t>
            </a: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5029200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Copyright © 2013 Pearson Education, Inc. publishing as Prentice Hall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 Chapter 6 - </a:t>
            </a:r>
            <a:fld id="{1CE032E7-AB0F-4251-B2F5-8A73174CF17D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274320"/>
            <a:ext cx="8229600" cy="132588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User interface design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Usability</a:t>
            </a:r>
          </a:p>
          <a:p>
            <a:pPr marL="457200" indent="-457200">
              <a:lnSpc>
                <a:spcPct val="125000"/>
              </a:lnSpc>
              <a:spcBef>
                <a:spcPts val="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Accessibility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5029200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Copyright © 2013 Pearson Education, Inc. publishing as Prentice Hall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 Chapter 6 - </a:t>
            </a:r>
            <a:fld id="{1CE032E7-AB0F-4251-B2F5-8A73174CF17D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274320"/>
            <a:ext cx="8229600" cy="132588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598</Words>
  <Application>Microsoft Office PowerPoint</Application>
  <PresentationFormat>On-screen Show (4:3)</PresentationFormat>
  <Paragraphs>124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Chapter 6: The Web and E-Commerce</vt:lpstr>
      <vt:lpstr>Learning objectives</vt:lpstr>
      <vt:lpstr>Newspaper industry</vt:lpstr>
      <vt:lpstr>Web strategy (1:2)</vt:lpstr>
      <vt:lpstr>Web strategy (2:2)</vt:lpstr>
      <vt:lpstr>Naming website</vt:lpstr>
      <vt:lpstr>Managing domain names</vt:lpstr>
      <vt:lpstr>Website design</vt:lpstr>
      <vt:lpstr>User interface design</vt:lpstr>
      <vt:lpstr>Software development strategies</vt:lpstr>
      <vt:lpstr>Interactive websites</vt:lpstr>
      <vt:lpstr>Content management systems</vt:lpstr>
      <vt:lpstr>E-Commerce</vt:lpstr>
      <vt:lpstr>Marketing the website (1:2)</vt:lpstr>
      <vt:lpstr>Marketing the website (2:2)</vt:lpstr>
      <vt:lpstr>Web advertising (1:2)</vt:lpstr>
      <vt:lpstr>Web advertising (2:2)</vt:lpstr>
      <vt:lpstr>Web 2.0</vt:lpstr>
      <vt:lpstr>Summary</vt:lpstr>
      <vt:lpstr>NTT DoCoMo case</vt:lpstr>
      <vt:lpstr>Pandora case</vt:lpstr>
      <vt:lpstr>PowerPoint Presentation</vt:lpstr>
    </vt:vector>
  </TitlesOfParts>
  <Company>University of Richmond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2: Information Systems and Strategy</dc:title>
  <dc:creator>Information Services</dc:creator>
  <cp:lastModifiedBy>peggy</cp:lastModifiedBy>
  <cp:revision>23</cp:revision>
  <dcterms:created xsi:type="dcterms:W3CDTF">2011-05-09T21:30:59Z</dcterms:created>
  <dcterms:modified xsi:type="dcterms:W3CDTF">2012-10-07T00:45:22Z</dcterms:modified>
</cp:coreProperties>
</file>