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C6DA1-0761-4460-AA27-0AFCFFAC2D78}" type="datetimeFigureOut">
              <a:rPr lang="en-US" smtClean="0"/>
              <a:t>11/11/2012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E9CE9-F6CC-4CAD-BE3F-F234FE723BAC}" type="slidenum">
              <a:rPr lang="en-US" smtClean="0"/>
              <a:t>‹#›</a:t>
            </a:fld>
            <a:endParaRPr lang="en-US"/>
          </a:p>
        </p:txBody>
      </p:sp>
    </p:spTree>
    <p:extLst>
      <p:ext uri="{BB962C8B-B14F-4D97-AF65-F5344CB8AC3E}">
        <p14:creationId xmlns:p14="http://schemas.microsoft.com/office/powerpoint/2010/main" val="360843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E2492F-952B-413E-BF45-E5DB9239B473}" type="slidenum">
              <a:rPr lang="en-US"/>
              <a:pPr/>
              <a:t>1</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2EDA1-7863-416B-8C1C-B5730AF872B4}" type="slidenum">
              <a:rPr lang="en-US"/>
              <a:pPr/>
              <a:t>2</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269D8-BCD7-47EC-B46D-EDD0B33291BE}" type="slidenum">
              <a:rPr lang="en-US"/>
              <a:pPr/>
              <a:t>3</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656AB5-F950-496C-AC9D-47C129B6DDD6}" type="slidenum">
              <a:rPr lang="en-US"/>
              <a:pPr/>
              <a:t>4</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CA3B6-F907-433D-952C-AD36998194B7}" type="slidenum">
              <a:rPr lang="en-US"/>
              <a:pPr/>
              <a:t>5</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BBD065-F2B3-4682-87DD-159CD32379A2}" type="slidenum">
              <a:rPr lang="en-US"/>
              <a:pPr/>
              <a:t>6</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862D7-3D3D-446B-A23D-11F55D20C9C6}" type="slidenum">
              <a:rPr lang="en-US"/>
              <a:pPr/>
              <a:t>7</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3A4190-8F82-4DE1-A101-E99FA34D9D0F}"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4182349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A4190-8F82-4DE1-A101-E99FA34D9D0F}"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24361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A4190-8F82-4DE1-A101-E99FA34D9D0F}"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273916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09625" y="609600"/>
            <a:ext cx="7958138"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09625" y="6373813"/>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32138" y="6376988"/>
            <a:ext cx="30861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89713" y="6376988"/>
            <a:ext cx="2193925" cy="457200"/>
          </a:xfrm>
        </p:spPr>
        <p:txBody>
          <a:bodyPr/>
          <a:lstStyle>
            <a:lvl1pPr>
              <a:defRPr/>
            </a:lvl1pPr>
          </a:lstStyle>
          <a:p>
            <a:fld id="{5147C6C6-6C51-4050-BA0F-B48A5807A611}" type="slidenum">
              <a:rPr lang="en-US"/>
              <a:pPr/>
              <a:t>‹#›</a:t>
            </a:fld>
            <a:endParaRPr lang="en-US"/>
          </a:p>
        </p:txBody>
      </p:sp>
    </p:spTree>
    <p:extLst>
      <p:ext uri="{BB962C8B-B14F-4D97-AF65-F5344CB8AC3E}">
        <p14:creationId xmlns:p14="http://schemas.microsoft.com/office/powerpoint/2010/main" val="2415196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A4190-8F82-4DE1-A101-E99FA34D9D0F}"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29274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A4190-8F82-4DE1-A101-E99FA34D9D0F}"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1611943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3A4190-8F82-4DE1-A101-E99FA34D9D0F}" type="datetimeFigureOut">
              <a:rPr lang="en-US" smtClean="0"/>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2813560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3A4190-8F82-4DE1-A101-E99FA34D9D0F}" type="datetimeFigureOut">
              <a:rPr lang="en-US" smtClean="0"/>
              <a:t>11/11/2012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33744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3A4190-8F82-4DE1-A101-E99FA34D9D0F}" type="datetimeFigureOut">
              <a:rPr lang="en-US" smtClean="0"/>
              <a:t>11/11/2012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384110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A4190-8F82-4DE1-A101-E99FA34D9D0F}" type="datetimeFigureOut">
              <a:rPr lang="en-US" smtClean="0"/>
              <a:t>11/11/2012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370221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A4190-8F82-4DE1-A101-E99FA34D9D0F}" type="datetimeFigureOut">
              <a:rPr lang="en-US" smtClean="0"/>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207633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A4190-8F82-4DE1-A101-E99FA34D9D0F}" type="datetimeFigureOut">
              <a:rPr lang="en-US" smtClean="0"/>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3D7A0-EE1A-489D-965A-AAE9F9E72BCE}" type="slidenum">
              <a:rPr lang="en-US" smtClean="0"/>
              <a:t>‹#›</a:t>
            </a:fld>
            <a:endParaRPr lang="en-US"/>
          </a:p>
        </p:txBody>
      </p:sp>
    </p:spTree>
    <p:extLst>
      <p:ext uri="{BB962C8B-B14F-4D97-AF65-F5344CB8AC3E}">
        <p14:creationId xmlns:p14="http://schemas.microsoft.com/office/powerpoint/2010/main" val="190388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A4190-8F82-4DE1-A101-E99FA34D9D0F}" type="datetimeFigureOut">
              <a:rPr lang="en-US" smtClean="0"/>
              <a:t>11/11/2012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3D7A0-EE1A-489D-965A-AAE9F9E72BCE}" type="slidenum">
              <a:rPr lang="en-US" smtClean="0"/>
              <a:t>‹#›</a:t>
            </a:fld>
            <a:endParaRPr lang="en-US"/>
          </a:p>
        </p:txBody>
      </p:sp>
    </p:spTree>
    <p:extLst>
      <p:ext uri="{BB962C8B-B14F-4D97-AF65-F5344CB8AC3E}">
        <p14:creationId xmlns:p14="http://schemas.microsoft.com/office/powerpoint/2010/main" val="2264071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xx8f4x6C_K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youtube.com/watch?v=xx8f4x6C_K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914400"/>
            <a:ext cx="8458200" cy="1143000"/>
          </a:xfrm>
        </p:spPr>
        <p:txBody>
          <a:bodyPr>
            <a:normAutofit fontScale="90000"/>
          </a:bodyPr>
          <a:lstStyle/>
          <a:p>
            <a:r>
              <a:rPr lang="en-US"/>
              <a:t>DIA Automated Baggage Handling System</a:t>
            </a:r>
          </a:p>
        </p:txBody>
      </p:sp>
      <p:sp>
        <p:nvSpPr>
          <p:cNvPr id="2" name="Subtitle 1"/>
          <p:cNvSpPr>
            <a:spLocks noGrp="1"/>
          </p:cNvSpPr>
          <p:nvPr>
            <p:ph type="subTitle" idx="1"/>
          </p:nvPr>
        </p:nvSpPr>
        <p:spPr/>
        <p:txBody>
          <a:bodyPr/>
          <a:lstStyle/>
          <a:p>
            <a:r>
              <a:rPr lang="en-US" b="1" dirty="0">
                <a:hlinkClick r:id="rId3"/>
              </a:rPr>
              <a:t>MSNBC on Denver's Automated Baggage System</a:t>
            </a:r>
            <a:endParaRPr lang="en-US" b="1" dirty="0"/>
          </a:p>
          <a:p>
            <a:endParaRPr lang="en-US" dirty="0"/>
          </a:p>
        </p:txBody>
      </p:sp>
    </p:spTree>
    <p:extLst>
      <p:ext uri="{BB962C8B-B14F-4D97-AF65-F5344CB8AC3E}">
        <p14:creationId xmlns:p14="http://schemas.microsoft.com/office/powerpoint/2010/main" val="2277146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Baggage Handling Process</a:t>
            </a:r>
          </a:p>
        </p:txBody>
      </p:sp>
      <p:sp>
        <p:nvSpPr>
          <p:cNvPr id="78851" name="Rectangle 3"/>
          <p:cNvSpPr>
            <a:spLocks noGrp="1" noChangeArrowheads="1"/>
          </p:cNvSpPr>
          <p:nvPr>
            <p:ph type="body" idx="1"/>
          </p:nvPr>
        </p:nvSpPr>
        <p:spPr>
          <a:xfrm>
            <a:off x="809625" y="2214563"/>
            <a:ext cx="7958138" cy="4262437"/>
          </a:xfrm>
        </p:spPr>
        <p:txBody>
          <a:bodyPr/>
          <a:lstStyle/>
          <a:p>
            <a:r>
              <a:rPr lang="en-US" sz="2000"/>
              <a:t>DCVs</a:t>
            </a:r>
          </a:p>
          <a:p>
            <a:pPr lvl="1"/>
            <a:r>
              <a:rPr lang="en-US" sz="1800"/>
              <a:t>Tracking computer guides the DCV to its destination by communicating with the radio transponders mounted on the side of each DCV</a:t>
            </a:r>
          </a:p>
          <a:p>
            <a:pPr lvl="1"/>
            <a:r>
              <a:rPr lang="en-US" sz="1800"/>
              <a:t>DCVs move via linear induction motors mounted approximately every 50 feet of track</a:t>
            </a:r>
          </a:p>
          <a:p>
            <a:pPr lvl="1"/>
            <a:r>
              <a:rPr lang="en-US" sz="1800"/>
              <a:t>Tracked by computers </a:t>
            </a:r>
          </a:p>
          <a:p>
            <a:pPr lvl="2"/>
            <a:r>
              <a:rPr lang="en-US" sz="1600"/>
              <a:t>Control PLCs</a:t>
            </a:r>
          </a:p>
          <a:p>
            <a:pPr lvl="2"/>
            <a:r>
              <a:rPr lang="en-US" sz="1600"/>
              <a:t>Handle DCV merges into traffic</a:t>
            </a:r>
          </a:p>
          <a:p>
            <a:pPr lvl="2"/>
            <a:r>
              <a:rPr lang="en-US" sz="1600"/>
              <a:t>Control track switches</a:t>
            </a:r>
          </a:p>
          <a:p>
            <a:pPr lvl="2"/>
            <a:r>
              <a:rPr lang="en-US" sz="1600"/>
              <a:t>Monitor each of he system’s radio transponders </a:t>
            </a:r>
          </a:p>
          <a:p>
            <a:pPr lvl="2"/>
            <a:r>
              <a:rPr lang="en-US" sz="1600"/>
              <a:t>Track gate assignments for potential re-routing</a:t>
            </a:r>
          </a:p>
          <a:p>
            <a:pPr lvl="2"/>
            <a:r>
              <a:rPr lang="en-US" sz="1600"/>
              <a:t>Track obstructions or failures</a:t>
            </a:r>
          </a:p>
          <a:p>
            <a:pPr lvl="2"/>
            <a:r>
              <a:rPr lang="en-US" sz="1600"/>
              <a:t>Automatically detour around a stalled vehicle or jammed track</a:t>
            </a:r>
          </a:p>
        </p:txBody>
      </p:sp>
    </p:spTree>
    <p:extLst>
      <p:ext uri="{BB962C8B-B14F-4D97-AF65-F5344CB8AC3E}">
        <p14:creationId xmlns:p14="http://schemas.microsoft.com/office/powerpoint/2010/main" val="39419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t>Baggage Handling Process</a:t>
            </a:r>
          </a:p>
        </p:txBody>
      </p:sp>
      <p:sp>
        <p:nvSpPr>
          <p:cNvPr id="44037" name="Rectangle 5"/>
          <p:cNvSpPr>
            <a:spLocks noGrp="1" noChangeArrowheads="1"/>
          </p:cNvSpPr>
          <p:nvPr>
            <p:ph type="body" idx="1"/>
          </p:nvPr>
        </p:nvSpPr>
        <p:spPr/>
        <p:txBody>
          <a:bodyPr/>
          <a:lstStyle/>
          <a:p>
            <a:r>
              <a:rPr lang="en-US"/>
              <a:t>Two counter-circulating closed-loop tracks with multiple routing connections provide for future expansion and add redundancy to guard against unanticipated problems</a:t>
            </a:r>
          </a:p>
        </p:txBody>
      </p:sp>
    </p:spTree>
    <p:extLst>
      <p:ext uri="{BB962C8B-B14F-4D97-AF65-F5344CB8AC3E}">
        <p14:creationId xmlns:p14="http://schemas.microsoft.com/office/powerpoint/2010/main" val="2057581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Baggage Handling Process</a:t>
            </a:r>
          </a:p>
        </p:txBody>
      </p:sp>
      <p:sp>
        <p:nvSpPr>
          <p:cNvPr id="47108" name="Rectangle 4"/>
          <p:cNvSpPr>
            <a:spLocks noGrp="1" noChangeArrowheads="1"/>
          </p:cNvSpPr>
          <p:nvPr>
            <p:ph type="body" idx="1"/>
          </p:nvPr>
        </p:nvSpPr>
        <p:spPr/>
        <p:txBody>
          <a:bodyPr/>
          <a:lstStyle/>
          <a:p>
            <a:r>
              <a:rPr lang="en-US"/>
              <a:t>Decentralized computing allows the baggage system to operate independently of the airport's information systems department</a:t>
            </a:r>
          </a:p>
          <a:p>
            <a:r>
              <a:rPr lang="en-US"/>
              <a:t>Only dependence within the systems involves coordination with the airlines’ flight reservation and information systems</a:t>
            </a:r>
          </a:p>
        </p:txBody>
      </p:sp>
    </p:spTree>
    <p:extLst>
      <p:ext uri="{BB962C8B-B14F-4D97-AF65-F5344CB8AC3E}">
        <p14:creationId xmlns:p14="http://schemas.microsoft.com/office/powerpoint/2010/main" val="1540234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5" name="Picture 5" descr="Telecarts"/>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827088" y="609600"/>
            <a:ext cx="7921625" cy="5486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7608358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5" name="Picture 7" descr="DIA Gates"/>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609600" y="158750"/>
            <a:ext cx="8305800" cy="6477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8818167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Performance Tests</a:t>
            </a:r>
          </a:p>
        </p:txBody>
      </p:sp>
      <p:sp>
        <p:nvSpPr>
          <p:cNvPr id="82947" name="Rectangle 3"/>
          <p:cNvSpPr>
            <a:spLocks noGrp="1" noChangeArrowheads="1"/>
          </p:cNvSpPr>
          <p:nvPr>
            <p:ph type="body" idx="1"/>
          </p:nvPr>
        </p:nvSpPr>
        <p:spPr>
          <a:xfrm>
            <a:off x="533400" y="1905000"/>
            <a:ext cx="7958138" cy="4267200"/>
          </a:xfrm>
        </p:spPr>
        <p:txBody>
          <a:bodyPr/>
          <a:lstStyle/>
          <a:p>
            <a:pPr>
              <a:lnSpc>
                <a:spcPct val="90000"/>
              </a:lnSpc>
            </a:pPr>
            <a:r>
              <a:rPr lang="en-US" sz="1800" dirty="0"/>
              <a:t>Bags fell out of the DCVs causing the system to jam</a:t>
            </a:r>
          </a:p>
          <a:p>
            <a:pPr>
              <a:lnSpc>
                <a:spcPct val="90000"/>
              </a:lnSpc>
            </a:pPr>
            <a:r>
              <a:rPr lang="en-US" sz="1800" dirty="0"/>
              <a:t>Even with a system jam, bags continued to be unloaded because the photo eye at that location could not detect the pile of bags on the belt and could not signal the system to stop</a:t>
            </a:r>
          </a:p>
          <a:p>
            <a:pPr>
              <a:lnSpc>
                <a:spcPct val="90000"/>
              </a:lnSpc>
            </a:pPr>
            <a:r>
              <a:rPr lang="en-US" sz="1800" dirty="0"/>
              <a:t>DCVs crashed into one another – especially at intersections</a:t>
            </a:r>
          </a:p>
          <a:p>
            <a:pPr>
              <a:lnSpc>
                <a:spcPct val="90000"/>
              </a:lnSpc>
            </a:pPr>
            <a:r>
              <a:rPr lang="en-US" sz="1800" dirty="0"/>
              <a:t>DCV didn’t appear when summoned</a:t>
            </a:r>
          </a:p>
          <a:p>
            <a:pPr>
              <a:lnSpc>
                <a:spcPct val="90000"/>
              </a:lnSpc>
            </a:pPr>
            <a:r>
              <a:rPr lang="en-US" sz="1800" dirty="0"/>
              <a:t>Baggage incorrectly loaded and misrouted</a:t>
            </a:r>
          </a:p>
          <a:p>
            <a:pPr>
              <a:lnSpc>
                <a:spcPct val="90000"/>
              </a:lnSpc>
            </a:pPr>
            <a:r>
              <a:rPr lang="en-US" sz="1800" dirty="0"/>
              <a:t>Bags were loaded into DCVs that were already full so some bags fell on the tracks causing the carts to jam because the system lost track of which DCVs were loaded or unloaded during a previous jam and when the system came back on-line, it failed to show the DCVs were loaded</a:t>
            </a:r>
          </a:p>
          <a:p>
            <a:pPr>
              <a:lnSpc>
                <a:spcPct val="90000"/>
              </a:lnSpc>
            </a:pPr>
            <a:r>
              <a:rPr lang="en-US" sz="1800" dirty="0"/>
              <a:t>Timing between the conveyor belts and the moving DCVs was not properly synchronized causing bags to fall between the conveyor and the DCVs. Bags became wedged under the DCVs which were bumping into each other near the load point.</a:t>
            </a:r>
          </a:p>
        </p:txBody>
      </p:sp>
    </p:spTree>
    <p:extLst>
      <p:ext uri="{BB962C8B-B14F-4D97-AF65-F5344CB8AC3E}">
        <p14:creationId xmlns:p14="http://schemas.microsoft.com/office/powerpoint/2010/main" val="2770331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Result</a:t>
            </a:r>
          </a:p>
        </p:txBody>
      </p:sp>
      <p:sp>
        <p:nvSpPr>
          <p:cNvPr id="50179" name="Rectangle 3"/>
          <p:cNvSpPr>
            <a:spLocks noGrp="1" noChangeArrowheads="1"/>
          </p:cNvSpPr>
          <p:nvPr>
            <p:ph type="body" idx="1"/>
          </p:nvPr>
        </p:nvSpPr>
        <p:spPr/>
        <p:txBody>
          <a:bodyPr/>
          <a:lstStyle/>
          <a:p>
            <a:pPr>
              <a:lnSpc>
                <a:spcPct val="80000"/>
              </a:lnSpc>
            </a:pPr>
            <a:r>
              <a:rPr lang="en-US" sz="2500"/>
              <a:t>Inadequate performance caused several delays in the airport’s opening totaling 16 months</a:t>
            </a:r>
          </a:p>
          <a:p>
            <a:pPr>
              <a:lnSpc>
                <a:spcPct val="80000"/>
              </a:lnSpc>
            </a:pPr>
            <a:r>
              <a:rPr lang="en-US" sz="2500"/>
              <a:t>Automated system was designed with no backup system in place</a:t>
            </a:r>
          </a:p>
          <a:p>
            <a:pPr>
              <a:lnSpc>
                <a:spcPct val="80000"/>
              </a:lnSpc>
            </a:pPr>
            <a:r>
              <a:rPr lang="en-US" sz="2500"/>
              <a:t>An additional 5 months was required to build a traditional tug and cart system at a cost of 51 million dollars</a:t>
            </a:r>
          </a:p>
          <a:p>
            <a:pPr>
              <a:lnSpc>
                <a:spcPct val="80000"/>
              </a:lnSpc>
            </a:pPr>
            <a:r>
              <a:rPr lang="en-US" sz="2500"/>
              <a:t>Debts came due prior to the airport’s opening costing the airport 1.1 million dollars day in interest and opportunity cost</a:t>
            </a:r>
          </a:p>
          <a:p>
            <a:pPr>
              <a:lnSpc>
                <a:spcPct val="80000"/>
              </a:lnSpc>
            </a:pPr>
            <a:r>
              <a:rPr lang="en-US" sz="2500"/>
              <a:t>Cost overrun totaled over 253 million dollars</a:t>
            </a:r>
          </a:p>
          <a:p>
            <a:pPr>
              <a:lnSpc>
                <a:spcPct val="80000"/>
              </a:lnSpc>
            </a:pPr>
            <a:r>
              <a:rPr lang="en-US" sz="2500"/>
              <a:t>Total Airport cost amounted to more than 4 billion dollars</a:t>
            </a:r>
          </a:p>
        </p:txBody>
      </p:sp>
    </p:spTree>
    <p:extLst>
      <p:ext uri="{BB962C8B-B14F-4D97-AF65-F5344CB8AC3E}">
        <p14:creationId xmlns:p14="http://schemas.microsoft.com/office/powerpoint/2010/main" val="2870261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What went wrong?</a:t>
            </a:r>
          </a:p>
        </p:txBody>
      </p:sp>
      <p:sp>
        <p:nvSpPr>
          <p:cNvPr id="51203" name="Rectangle 3"/>
          <p:cNvSpPr>
            <a:spLocks noGrp="1" noChangeArrowheads="1"/>
          </p:cNvSpPr>
          <p:nvPr>
            <p:ph type="body" idx="1"/>
          </p:nvPr>
        </p:nvSpPr>
        <p:spPr/>
        <p:txBody>
          <a:bodyPr/>
          <a:lstStyle/>
          <a:p>
            <a:pPr>
              <a:lnSpc>
                <a:spcPct val="90000"/>
              </a:lnSpc>
            </a:pPr>
            <a:r>
              <a:rPr lang="en-US"/>
              <a:t>Despite its importance, the baggage handling system was an afterthought</a:t>
            </a:r>
          </a:p>
          <a:p>
            <a:pPr lvl="1">
              <a:lnSpc>
                <a:spcPct val="90000"/>
              </a:lnSpc>
            </a:pPr>
            <a:r>
              <a:rPr lang="en-US"/>
              <a:t>The airport was 2 years into construction before the baggage system was considered</a:t>
            </a:r>
          </a:p>
          <a:p>
            <a:pPr lvl="1">
              <a:lnSpc>
                <a:spcPct val="90000"/>
              </a:lnSpc>
            </a:pPr>
            <a:r>
              <a:rPr lang="en-US"/>
              <a:t>The system would have to be retrofit into the airport as it was designed initially including narrow tunnels and tunnels with sharp turns making it extremely difficult to navigate the DCVs</a:t>
            </a:r>
          </a:p>
        </p:txBody>
      </p:sp>
    </p:spTree>
    <p:extLst>
      <p:ext uri="{BB962C8B-B14F-4D97-AF65-F5344CB8AC3E}">
        <p14:creationId xmlns:p14="http://schemas.microsoft.com/office/powerpoint/2010/main" val="3225039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What went wrong?</a:t>
            </a:r>
          </a:p>
        </p:txBody>
      </p:sp>
      <p:sp>
        <p:nvSpPr>
          <p:cNvPr id="52227" name="Rectangle 3"/>
          <p:cNvSpPr>
            <a:spLocks noGrp="1" noChangeArrowheads="1"/>
          </p:cNvSpPr>
          <p:nvPr>
            <p:ph type="body" idx="1"/>
          </p:nvPr>
        </p:nvSpPr>
        <p:spPr/>
        <p:txBody>
          <a:bodyPr/>
          <a:lstStyle/>
          <a:p>
            <a:r>
              <a:rPr lang="en-US"/>
              <a:t>The time constraint was impossible to overcome</a:t>
            </a:r>
          </a:p>
          <a:p>
            <a:pPr lvl="1"/>
            <a:r>
              <a:rPr lang="en-US"/>
              <a:t>The 21 month schedule precluded extensive physical testing or simulation of the full system design</a:t>
            </a:r>
          </a:p>
        </p:txBody>
      </p:sp>
    </p:spTree>
    <p:extLst>
      <p:ext uri="{BB962C8B-B14F-4D97-AF65-F5344CB8AC3E}">
        <p14:creationId xmlns:p14="http://schemas.microsoft.com/office/powerpoint/2010/main" val="1650409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More significant problems</a:t>
            </a:r>
          </a:p>
        </p:txBody>
      </p:sp>
      <p:sp>
        <p:nvSpPr>
          <p:cNvPr id="53251" name="Rectangle 3"/>
          <p:cNvSpPr>
            <a:spLocks noGrp="1" noChangeArrowheads="1"/>
          </p:cNvSpPr>
          <p:nvPr>
            <p:ph type="body" idx="1"/>
          </p:nvPr>
        </p:nvSpPr>
        <p:spPr/>
        <p:txBody>
          <a:bodyPr/>
          <a:lstStyle/>
          <a:p>
            <a:r>
              <a:rPr lang="en-US" sz="2800"/>
              <a:t>Reliable Delivery</a:t>
            </a:r>
          </a:p>
          <a:p>
            <a:pPr lvl="1"/>
            <a:r>
              <a:rPr lang="en-US" sz="2400"/>
              <a:t>System consists of over a hundred waiting lines that feed into each other</a:t>
            </a:r>
          </a:p>
          <a:p>
            <a:pPr lvl="2"/>
            <a:r>
              <a:rPr lang="en-US" sz="2000"/>
              <a:t>Belt will only advance when there is an empty cart</a:t>
            </a:r>
          </a:p>
          <a:p>
            <a:pPr lvl="2"/>
            <a:r>
              <a:rPr lang="en-US" sz="2000"/>
              <a:t>Empty carts will only arrive after they have deposited their loads</a:t>
            </a:r>
          </a:p>
          <a:p>
            <a:pPr lvl="2"/>
            <a:r>
              <a:rPr lang="en-US" sz="2000"/>
              <a:t>Cascade of queues</a:t>
            </a:r>
          </a:p>
          <a:p>
            <a:pPr lvl="1"/>
            <a:r>
              <a:rPr lang="en-US" sz="2400"/>
              <a:t>Pattern of loads on the system are highly variable</a:t>
            </a:r>
          </a:p>
          <a:p>
            <a:pPr lvl="2"/>
            <a:r>
              <a:rPr lang="en-US" sz="2000"/>
              <a:t>Depend on the season, time of day, type of aircraft</a:t>
            </a:r>
          </a:p>
          <a:p>
            <a:pPr lvl="2"/>
            <a:r>
              <a:rPr lang="en-US" sz="2000"/>
              <a:t>The number of possible scenarios is enormous</a:t>
            </a:r>
          </a:p>
        </p:txBody>
      </p:sp>
    </p:spTree>
    <p:extLst>
      <p:ext uri="{BB962C8B-B14F-4D97-AF65-F5344CB8AC3E}">
        <p14:creationId xmlns:p14="http://schemas.microsoft.com/office/powerpoint/2010/main" val="3857474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Background</a:t>
            </a:r>
          </a:p>
        </p:txBody>
      </p:sp>
      <p:sp>
        <p:nvSpPr>
          <p:cNvPr id="32771" name="Rectangle 3"/>
          <p:cNvSpPr>
            <a:spLocks noGrp="1" noChangeArrowheads="1"/>
          </p:cNvSpPr>
          <p:nvPr>
            <p:ph type="body" idx="1"/>
          </p:nvPr>
        </p:nvSpPr>
        <p:spPr>
          <a:xfrm>
            <a:off x="685800" y="1905000"/>
            <a:ext cx="7958138" cy="4414837"/>
          </a:xfrm>
        </p:spPr>
        <p:txBody>
          <a:bodyPr/>
          <a:lstStyle/>
          <a:p>
            <a:r>
              <a:rPr lang="en-US" sz="3100" dirty="0"/>
              <a:t>November 1989:  Airport construction begins</a:t>
            </a:r>
          </a:p>
          <a:p>
            <a:r>
              <a:rPr lang="en-US" sz="3100" dirty="0"/>
              <a:t>Estimated Date of completion: October 1993</a:t>
            </a:r>
          </a:p>
          <a:p>
            <a:r>
              <a:rPr lang="en-US" sz="3100" dirty="0"/>
              <a:t>Estimated cost: 2 billion dollars</a:t>
            </a:r>
          </a:p>
          <a:p>
            <a:r>
              <a:rPr lang="en-US" sz="3100" dirty="0"/>
              <a:t>One of the largest and most technologically advanced airports in the world </a:t>
            </a:r>
          </a:p>
          <a:p>
            <a:pPr lvl="1"/>
            <a:r>
              <a:rPr lang="en-US" sz="3100" dirty="0"/>
              <a:t>2X the size of Manhattan – 53 square miles</a:t>
            </a:r>
          </a:p>
          <a:p>
            <a:r>
              <a:rPr lang="en-US" sz="3100" dirty="0"/>
              <a:t>Selection of baggage handling system was initially the responsibility of each airline</a:t>
            </a:r>
          </a:p>
        </p:txBody>
      </p:sp>
    </p:spTree>
    <p:extLst>
      <p:ext uri="{BB962C8B-B14F-4D97-AF65-F5344CB8AC3E}">
        <p14:creationId xmlns:p14="http://schemas.microsoft.com/office/powerpoint/2010/main" val="315919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More significant problems</a:t>
            </a:r>
          </a:p>
        </p:txBody>
      </p:sp>
      <p:sp>
        <p:nvSpPr>
          <p:cNvPr id="55299" name="Rectangle 3"/>
          <p:cNvSpPr>
            <a:spLocks noGrp="1" noChangeArrowheads="1"/>
          </p:cNvSpPr>
          <p:nvPr>
            <p:ph type="body" idx="1"/>
          </p:nvPr>
        </p:nvSpPr>
        <p:spPr/>
        <p:txBody>
          <a:bodyPr/>
          <a:lstStyle/>
          <a:p>
            <a:pPr lvl="1"/>
            <a:r>
              <a:rPr lang="en-US"/>
              <a:t>Misreads</a:t>
            </a:r>
          </a:p>
          <a:p>
            <a:pPr lvl="2"/>
            <a:r>
              <a:rPr lang="en-US"/>
              <a:t>Compounded by the fact that not only are the scanners required to read data from the tags attached to the baggage, but the information must also be transmitted by radio to devices on each of the DCVs. This duality compounds the errors.</a:t>
            </a:r>
          </a:p>
        </p:txBody>
      </p:sp>
    </p:spTree>
    <p:extLst>
      <p:ext uri="{BB962C8B-B14F-4D97-AF65-F5344CB8AC3E}">
        <p14:creationId xmlns:p14="http://schemas.microsoft.com/office/powerpoint/2010/main" val="1310688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More significant problems</a:t>
            </a:r>
          </a:p>
        </p:txBody>
      </p:sp>
      <p:sp>
        <p:nvSpPr>
          <p:cNvPr id="54275" name="Rectangle 3"/>
          <p:cNvSpPr>
            <a:spLocks noGrp="1" noChangeArrowheads="1"/>
          </p:cNvSpPr>
          <p:nvPr>
            <p:ph type="body" idx="1"/>
          </p:nvPr>
        </p:nvSpPr>
        <p:spPr/>
        <p:txBody>
          <a:bodyPr/>
          <a:lstStyle/>
          <a:p>
            <a:r>
              <a:rPr lang="en-US" sz="2000"/>
              <a:t>Complexity</a:t>
            </a:r>
          </a:p>
          <a:p>
            <a:pPr lvl="1"/>
            <a:r>
              <a:rPr lang="en-US" sz="1800"/>
              <a:t>System of this size providing time sensitive delivery of materials on such a large scale had never been done before</a:t>
            </a:r>
          </a:p>
          <a:p>
            <a:pPr lvl="2"/>
            <a:r>
              <a:rPr lang="en-US" sz="1600"/>
              <a:t>12x as many carts traveling 10x the speed of carts typically used at that time</a:t>
            </a:r>
          </a:p>
          <a:p>
            <a:r>
              <a:rPr lang="en-US" sz="2000"/>
              <a:t>Not just an increase in complexity relative to current systems, but a leap in complexity</a:t>
            </a:r>
          </a:p>
          <a:p>
            <a:pPr lvl="1"/>
            <a:r>
              <a:rPr lang="en-US" sz="1800"/>
              <a:t>System must track tens of thousands of bags going to hundreds of destinations – all in real time</a:t>
            </a:r>
          </a:p>
          <a:p>
            <a:pPr lvl="1"/>
            <a:r>
              <a:rPr lang="en-US" sz="1800"/>
              <a:t>Distributed computer system</a:t>
            </a:r>
          </a:p>
          <a:p>
            <a:pPr lvl="1"/>
            <a:r>
              <a:rPr lang="en-US" sz="1800"/>
              <a:t>In addition to regular error checking, software must guard against electrical disturbances in the communications, have multiple levels of redundancy and be able to recover from errors very rapidly</a:t>
            </a:r>
            <a:endParaRPr lang="en-US" sz="2400"/>
          </a:p>
        </p:txBody>
      </p:sp>
    </p:spTree>
    <p:extLst>
      <p:ext uri="{BB962C8B-B14F-4D97-AF65-F5344CB8AC3E}">
        <p14:creationId xmlns:p14="http://schemas.microsoft.com/office/powerpoint/2010/main" val="1525407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More significant problems</a:t>
            </a:r>
          </a:p>
        </p:txBody>
      </p:sp>
      <p:sp>
        <p:nvSpPr>
          <p:cNvPr id="84995" name="Rectangle 3"/>
          <p:cNvSpPr>
            <a:spLocks noGrp="1" noChangeArrowheads="1"/>
          </p:cNvSpPr>
          <p:nvPr>
            <p:ph type="body" idx="1"/>
          </p:nvPr>
        </p:nvSpPr>
        <p:spPr>
          <a:xfrm>
            <a:off x="533400" y="1752600"/>
            <a:ext cx="7958138" cy="4491037"/>
          </a:xfrm>
        </p:spPr>
        <p:txBody>
          <a:bodyPr/>
          <a:lstStyle/>
          <a:p>
            <a:r>
              <a:rPr lang="en-US" sz="2800" dirty="0"/>
              <a:t>Line-Balancing problem</a:t>
            </a:r>
          </a:p>
          <a:p>
            <a:pPr lvl="1"/>
            <a:r>
              <a:rPr lang="en-US" sz="2400" dirty="0"/>
              <a:t>All lines of flow should have balanced service</a:t>
            </a:r>
          </a:p>
          <a:p>
            <a:pPr lvl="1"/>
            <a:r>
              <a:rPr lang="en-US" sz="2400" dirty="0"/>
              <a:t>Need to have sufficient empty carts to accommodate the bags coming off the conveyor belt</a:t>
            </a:r>
          </a:p>
          <a:p>
            <a:pPr lvl="1"/>
            <a:r>
              <a:rPr lang="en-US" sz="2400" dirty="0"/>
              <a:t>In a postmortem simulation, the inability of the system to provide adequate empty carts was the primary cause of its failure. A simulation was also completed prior to the start of the project, but due to a lack of communication, BAE was not notified  by airport officials of  the results; The results stated, in essence, that the system would not work as it was initially designed</a:t>
            </a:r>
          </a:p>
        </p:txBody>
      </p:sp>
    </p:spTree>
    <p:extLst>
      <p:ext uri="{BB962C8B-B14F-4D97-AF65-F5344CB8AC3E}">
        <p14:creationId xmlns:p14="http://schemas.microsoft.com/office/powerpoint/2010/main" val="1070276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Solutions</a:t>
            </a:r>
          </a:p>
        </p:txBody>
      </p:sp>
      <p:sp>
        <p:nvSpPr>
          <p:cNvPr id="57347" name="Rectangle 3"/>
          <p:cNvSpPr>
            <a:spLocks noGrp="1" noChangeArrowheads="1"/>
          </p:cNvSpPr>
          <p:nvPr>
            <p:ph type="body" idx="1"/>
          </p:nvPr>
        </p:nvSpPr>
        <p:spPr/>
        <p:txBody>
          <a:bodyPr/>
          <a:lstStyle/>
          <a:p>
            <a:pPr>
              <a:lnSpc>
                <a:spcPct val="90000"/>
              </a:lnSpc>
            </a:pPr>
            <a:r>
              <a:rPr lang="en-US"/>
              <a:t>Short Term</a:t>
            </a:r>
          </a:p>
          <a:p>
            <a:pPr lvl="1">
              <a:lnSpc>
                <a:spcPct val="90000"/>
              </a:lnSpc>
            </a:pPr>
            <a:r>
              <a:rPr lang="en-US"/>
              <a:t>Backup system</a:t>
            </a:r>
          </a:p>
          <a:p>
            <a:pPr lvl="2">
              <a:lnSpc>
                <a:spcPct val="90000"/>
              </a:lnSpc>
            </a:pPr>
            <a:r>
              <a:rPr lang="en-US"/>
              <a:t>Unfortunately didn’t exist in this case </a:t>
            </a:r>
          </a:p>
          <a:p>
            <a:pPr lvl="2">
              <a:lnSpc>
                <a:spcPct val="90000"/>
              </a:lnSpc>
            </a:pPr>
            <a:r>
              <a:rPr lang="en-US"/>
              <a:t>Reduce complexity (automate only outgoing bags)</a:t>
            </a:r>
          </a:p>
          <a:p>
            <a:pPr>
              <a:lnSpc>
                <a:spcPct val="90000"/>
              </a:lnSpc>
            </a:pPr>
            <a:r>
              <a:rPr lang="en-US"/>
              <a:t>Long Term</a:t>
            </a:r>
          </a:p>
          <a:p>
            <a:pPr lvl="1">
              <a:lnSpc>
                <a:spcPct val="90000"/>
              </a:lnSpc>
            </a:pPr>
            <a:r>
              <a:rPr lang="en-US"/>
              <a:t>Is it so complex that a reduction in complexity will mean unacceptable performance or cost-effectiveness</a:t>
            </a:r>
          </a:p>
        </p:txBody>
      </p:sp>
    </p:spTree>
    <p:extLst>
      <p:ext uri="{BB962C8B-B14F-4D97-AF65-F5344CB8AC3E}">
        <p14:creationId xmlns:p14="http://schemas.microsoft.com/office/powerpoint/2010/main" val="2615933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dirty="0"/>
              <a:t>Where is DIA’s automated baggage system today?</a:t>
            </a:r>
          </a:p>
        </p:txBody>
      </p:sp>
      <p:sp>
        <p:nvSpPr>
          <p:cNvPr id="58371" name="Rectangle 3"/>
          <p:cNvSpPr>
            <a:spLocks noGrp="1" noChangeArrowheads="1"/>
          </p:cNvSpPr>
          <p:nvPr>
            <p:ph type="body" idx="1"/>
          </p:nvPr>
        </p:nvSpPr>
        <p:spPr/>
        <p:txBody>
          <a:bodyPr>
            <a:normAutofit/>
          </a:bodyPr>
          <a:lstStyle/>
          <a:p>
            <a:pPr>
              <a:lnSpc>
                <a:spcPct val="90000"/>
              </a:lnSpc>
            </a:pPr>
            <a:r>
              <a:rPr lang="en-US" dirty="0" smtClean="0"/>
              <a:t>After </a:t>
            </a:r>
            <a:r>
              <a:rPr lang="en-US" dirty="0"/>
              <a:t>10 years and $600 million, the </a:t>
            </a:r>
            <a:r>
              <a:rPr lang="en-US" i="1" dirty="0"/>
              <a:t>Denver airport</a:t>
            </a:r>
            <a:r>
              <a:rPr lang="en-US" dirty="0"/>
              <a:t> goes back to reliable tugs and carts in 2005</a:t>
            </a:r>
            <a:endParaRPr lang="en-US" dirty="0"/>
          </a:p>
          <a:p>
            <a:pPr>
              <a:lnSpc>
                <a:spcPct val="90000"/>
              </a:lnSpc>
            </a:pPr>
            <a:r>
              <a:rPr lang="en-US" dirty="0" smtClean="0"/>
              <a:t>Was </a:t>
            </a:r>
            <a:r>
              <a:rPr lang="en-US" dirty="0"/>
              <a:t>the project feasible</a:t>
            </a:r>
            <a:r>
              <a:rPr lang="en-US" dirty="0" smtClean="0"/>
              <a:t>?</a:t>
            </a:r>
          </a:p>
          <a:p>
            <a:pPr>
              <a:lnSpc>
                <a:spcPct val="90000"/>
              </a:lnSpc>
            </a:pPr>
            <a:r>
              <a:rPr lang="en-US" dirty="0" smtClean="0">
                <a:hlinkClick r:id="rId2"/>
              </a:rPr>
              <a:t>Video</a:t>
            </a:r>
            <a:endParaRPr lang="en-US" dirty="0"/>
          </a:p>
        </p:txBody>
      </p:sp>
    </p:spTree>
    <p:extLst>
      <p:ext uri="{BB962C8B-B14F-4D97-AF65-F5344CB8AC3E}">
        <p14:creationId xmlns:p14="http://schemas.microsoft.com/office/powerpoint/2010/main" val="370037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Background</a:t>
            </a:r>
          </a:p>
        </p:txBody>
      </p:sp>
      <p:sp>
        <p:nvSpPr>
          <p:cNvPr id="38915" name="Rectangle 3"/>
          <p:cNvSpPr>
            <a:spLocks noGrp="1" noChangeArrowheads="1"/>
          </p:cNvSpPr>
          <p:nvPr>
            <p:ph type="body" idx="1"/>
          </p:nvPr>
        </p:nvSpPr>
        <p:spPr>
          <a:xfrm>
            <a:off x="809625" y="2214563"/>
            <a:ext cx="7958138" cy="4414837"/>
          </a:xfrm>
        </p:spPr>
        <p:txBody>
          <a:bodyPr>
            <a:normAutofit lnSpcReduction="10000"/>
          </a:bodyPr>
          <a:lstStyle/>
          <a:p>
            <a:r>
              <a:rPr lang="en-US" sz="2800"/>
              <a:t>United Airlines contracts with BAE to create an automated baggage handling system for their terminal</a:t>
            </a:r>
          </a:p>
          <a:p>
            <a:r>
              <a:rPr lang="en-US" sz="2800"/>
              <a:t>In 1991 – 2 years after construction began, airport officials realize that only United has begun the process of incorporating a baggage handling system</a:t>
            </a:r>
          </a:p>
          <a:p>
            <a:r>
              <a:rPr lang="en-US" sz="2800"/>
              <a:t>Officials approach BAE in order to discuss feasibility of an airport-wide automated baggage handling system</a:t>
            </a:r>
          </a:p>
        </p:txBody>
      </p:sp>
    </p:spTree>
    <p:extLst>
      <p:ext uri="{BB962C8B-B14F-4D97-AF65-F5344CB8AC3E}">
        <p14:creationId xmlns:p14="http://schemas.microsoft.com/office/powerpoint/2010/main" val="5646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Background</a:t>
            </a:r>
          </a:p>
        </p:txBody>
      </p:sp>
      <p:sp>
        <p:nvSpPr>
          <p:cNvPr id="62467" name="Rectangle 3"/>
          <p:cNvSpPr>
            <a:spLocks noGrp="1" noChangeArrowheads="1"/>
          </p:cNvSpPr>
          <p:nvPr>
            <p:ph type="body" idx="1"/>
          </p:nvPr>
        </p:nvSpPr>
        <p:spPr>
          <a:xfrm>
            <a:off x="809625" y="2214563"/>
            <a:ext cx="7958138" cy="4643437"/>
          </a:xfrm>
        </p:spPr>
        <p:txBody>
          <a:bodyPr>
            <a:normAutofit lnSpcReduction="10000"/>
          </a:bodyPr>
          <a:lstStyle/>
          <a:p>
            <a:pPr>
              <a:lnSpc>
                <a:spcPct val="90000"/>
              </a:lnSpc>
            </a:pPr>
            <a:r>
              <a:rPr lang="en-US" sz="2400"/>
              <a:t>BAE contracts with airport officials to design and build an airport-wide baggage handling system for 193 million dollars to be completed within 21 months</a:t>
            </a:r>
          </a:p>
          <a:p>
            <a:pPr>
              <a:lnSpc>
                <a:spcPct val="90000"/>
              </a:lnSpc>
            </a:pPr>
            <a:r>
              <a:rPr lang="en-US" sz="2400"/>
              <a:t>Goals of the system</a:t>
            </a:r>
          </a:p>
          <a:p>
            <a:pPr lvl="1">
              <a:lnSpc>
                <a:spcPct val="90000"/>
              </a:lnSpc>
            </a:pPr>
            <a:r>
              <a:rPr lang="en-US" sz="2000"/>
              <a:t>Deliver each bag individually – including transfers – automatically from check-in or the unloading of the aircraft to the outward bound aircraft or baggage claim</a:t>
            </a:r>
          </a:p>
          <a:p>
            <a:pPr lvl="1">
              <a:lnSpc>
                <a:spcPct val="90000"/>
              </a:lnSpc>
            </a:pPr>
            <a:r>
              <a:rPr lang="en-US" sz="2000"/>
              <a:t>Maximum delivery times:</a:t>
            </a:r>
          </a:p>
          <a:p>
            <a:pPr lvl="2">
              <a:lnSpc>
                <a:spcPct val="90000"/>
              </a:lnSpc>
            </a:pPr>
            <a:r>
              <a:rPr lang="en-US" sz="1800"/>
              <a:t>Wide body aircraft – 30 minutes</a:t>
            </a:r>
          </a:p>
          <a:p>
            <a:pPr lvl="2">
              <a:lnSpc>
                <a:spcPct val="90000"/>
              </a:lnSpc>
            </a:pPr>
            <a:r>
              <a:rPr lang="en-US" sz="1800"/>
              <a:t>Narrow body aircraft – 20 minutes</a:t>
            </a:r>
          </a:p>
          <a:p>
            <a:pPr lvl="1">
              <a:lnSpc>
                <a:spcPct val="90000"/>
              </a:lnSpc>
            </a:pPr>
            <a:r>
              <a:rPr lang="en-US" sz="2000"/>
              <a:t>Designed to allow transport of baggage anywhere within the airport to or from the main terminal within 10 minutes</a:t>
            </a:r>
          </a:p>
          <a:p>
            <a:pPr lvl="1">
              <a:lnSpc>
                <a:spcPct val="90000"/>
              </a:lnSpc>
            </a:pPr>
            <a:r>
              <a:rPr lang="en-US" sz="2000"/>
              <a:t>Must move the baggage at a rate =&gt; the rate at which travelers move</a:t>
            </a:r>
          </a:p>
          <a:p>
            <a:pPr lvl="1">
              <a:lnSpc>
                <a:spcPct val="90000"/>
              </a:lnSpc>
            </a:pPr>
            <a:r>
              <a:rPr lang="en-US" sz="2000"/>
              <a:t>Deliver over 1000 bags per minute</a:t>
            </a:r>
          </a:p>
        </p:txBody>
      </p:sp>
    </p:spTree>
    <p:extLst>
      <p:ext uri="{BB962C8B-B14F-4D97-AF65-F5344CB8AC3E}">
        <p14:creationId xmlns:p14="http://schemas.microsoft.com/office/powerpoint/2010/main" val="1956358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r>
              <a:rPr lang="en-US"/>
              <a:t>3 Methods of Moving Bags</a:t>
            </a:r>
          </a:p>
        </p:txBody>
      </p:sp>
      <p:sp>
        <p:nvSpPr>
          <p:cNvPr id="34819" name="Rectangle 1027"/>
          <p:cNvSpPr>
            <a:spLocks noGrp="1" noChangeArrowheads="1"/>
          </p:cNvSpPr>
          <p:nvPr>
            <p:ph type="body" idx="1"/>
          </p:nvPr>
        </p:nvSpPr>
        <p:spPr>
          <a:xfrm>
            <a:off x="809625" y="2214563"/>
            <a:ext cx="7958138" cy="4414837"/>
          </a:xfrm>
        </p:spPr>
        <p:txBody>
          <a:bodyPr/>
          <a:lstStyle/>
          <a:p>
            <a:pPr>
              <a:lnSpc>
                <a:spcPct val="80000"/>
              </a:lnSpc>
            </a:pPr>
            <a:r>
              <a:rPr lang="en-US" sz="2400"/>
              <a:t>Tug &amp; Cart </a:t>
            </a:r>
          </a:p>
          <a:p>
            <a:pPr lvl="1">
              <a:lnSpc>
                <a:spcPct val="80000"/>
              </a:lnSpc>
            </a:pPr>
            <a:r>
              <a:rPr lang="en-US" sz="2000"/>
              <a:t>Labor intensive </a:t>
            </a:r>
          </a:p>
          <a:p>
            <a:pPr lvl="1">
              <a:lnSpc>
                <a:spcPct val="80000"/>
              </a:lnSpc>
            </a:pPr>
            <a:r>
              <a:rPr lang="en-US" sz="2000"/>
              <a:t>Manual Method</a:t>
            </a:r>
          </a:p>
          <a:p>
            <a:pPr>
              <a:lnSpc>
                <a:spcPct val="80000"/>
              </a:lnSpc>
            </a:pPr>
            <a:r>
              <a:rPr lang="en-US" sz="2400"/>
              <a:t>Telecars</a:t>
            </a:r>
          </a:p>
          <a:p>
            <a:pPr lvl="1">
              <a:lnSpc>
                <a:spcPct val="80000"/>
              </a:lnSpc>
            </a:pPr>
            <a:r>
              <a:rPr lang="en-US" sz="2000"/>
              <a:t>Multiple luggage pieces in one cart</a:t>
            </a:r>
          </a:p>
          <a:p>
            <a:pPr lvl="1">
              <a:lnSpc>
                <a:spcPct val="80000"/>
              </a:lnSpc>
            </a:pPr>
            <a:r>
              <a:rPr lang="en-US" sz="2000"/>
              <a:t>Not automatically sorted</a:t>
            </a:r>
          </a:p>
          <a:p>
            <a:pPr lvl="1">
              <a:lnSpc>
                <a:spcPct val="80000"/>
              </a:lnSpc>
            </a:pPr>
            <a:r>
              <a:rPr lang="en-US" sz="2000"/>
              <a:t>Typically used in automated systems</a:t>
            </a:r>
          </a:p>
          <a:p>
            <a:pPr>
              <a:lnSpc>
                <a:spcPct val="80000"/>
              </a:lnSpc>
            </a:pPr>
            <a:r>
              <a:rPr lang="en-US" sz="2400"/>
              <a:t>DCV – Destination Coded Vehicles</a:t>
            </a:r>
          </a:p>
          <a:p>
            <a:pPr lvl="1">
              <a:lnSpc>
                <a:spcPct val="80000"/>
              </a:lnSpc>
            </a:pPr>
            <a:r>
              <a:rPr lang="en-US" sz="2000"/>
              <a:t>Each cart contains a single piece of luggage</a:t>
            </a:r>
          </a:p>
          <a:p>
            <a:pPr lvl="1">
              <a:lnSpc>
                <a:spcPct val="80000"/>
              </a:lnSpc>
            </a:pPr>
            <a:r>
              <a:rPr lang="en-US" sz="2000"/>
              <a:t>Automatically sorted</a:t>
            </a:r>
          </a:p>
          <a:p>
            <a:pPr lvl="1">
              <a:lnSpc>
                <a:spcPct val="80000"/>
              </a:lnSpc>
            </a:pPr>
            <a:r>
              <a:rPr lang="en-US" sz="2000"/>
              <a:t>Not typically used or well tested</a:t>
            </a:r>
          </a:p>
          <a:p>
            <a:pPr lvl="1">
              <a:lnSpc>
                <a:spcPct val="80000"/>
              </a:lnSpc>
            </a:pPr>
            <a:r>
              <a:rPr lang="en-US" sz="2000"/>
              <a:t>Little or no human interaction required</a:t>
            </a:r>
          </a:p>
          <a:p>
            <a:pPr lvl="1">
              <a:lnSpc>
                <a:spcPct val="80000"/>
              </a:lnSpc>
            </a:pPr>
            <a:r>
              <a:rPr lang="en-US" sz="2000"/>
              <a:t>Selected for the Automated Baggage System at DIA</a:t>
            </a:r>
          </a:p>
        </p:txBody>
      </p:sp>
    </p:spTree>
    <p:extLst>
      <p:ext uri="{BB962C8B-B14F-4D97-AF65-F5344CB8AC3E}">
        <p14:creationId xmlns:p14="http://schemas.microsoft.com/office/powerpoint/2010/main" val="867261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System Components</a:t>
            </a:r>
          </a:p>
        </p:txBody>
      </p:sp>
      <p:sp>
        <p:nvSpPr>
          <p:cNvPr id="35843" name="Rectangle 3"/>
          <p:cNvSpPr>
            <a:spLocks noGrp="1" noChangeArrowheads="1"/>
          </p:cNvSpPr>
          <p:nvPr>
            <p:ph type="body" idx="1"/>
          </p:nvPr>
        </p:nvSpPr>
        <p:spPr>
          <a:xfrm>
            <a:off x="809625" y="2214563"/>
            <a:ext cx="7958138" cy="4338637"/>
          </a:xfrm>
        </p:spPr>
        <p:txBody>
          <a:bodyPr/>
          <a:lstStyle/>
          <a:p>
            <a:pPr>
              <a:lnSpc>
                <a:spcPct val="80000"/>
              </a:lnSpc>
            </a:pPr>
            <a:r>
              <a:rPr lang="en-US" sz="2000"/>
              <a:t>300 486-class computers distributed in eight control rooms</a:t>
            </a:r>
          </a:p>
          <a:p>
            <a:pPr>
              <a:lnSpc>
                <a:spcPct val="80000"/>
              </a:lnSpc>
            </a:pPr>
            <a:r>
              <a:rPr lang="en-US" sz="2000"/>
              <a:t>Raima Corp. database running on a Netframe systems fault-tolerant NF250 server</a:t>
            </a:r>
          </a:p>
          <a:p>
            <a:pPr>
              <a:lnSpc>
                <a:spcPct val="80000"/>
              </a:lnSpc>
            </a:pPr>
            <a:r>
              <a:rPr lang="en-US" sz="2000"/>
              <a:t>High speed fiber-optic Ethernet network</a:t>
            </a:r>
          </a:p>
          <a:p>
            <a:pPr>
              <a:lnSpc>
                <a:spcPct val="80000"/>
              </a:lnSpc>
            </a:pPr>
            <a:r>
              <a:rPr lang="en-US" sz="2000"/>
              <a:t>14 million feet of wiring</a:t>
            </a:r>
          </a:p>
          <a:p>
            <a:pPr>
              <a:lnSpc>
                <a:spcPct val="80000"/>
              </a:lnSpc>
            </a:pPr>
            <a:r>
              <a:rPr lang="en-US" sz="2000"/>
              <a:t>56 laser arrays</a:t>
            </a:r>
          </a:p>
          <a:p>
            <a:pPr>
              <a:lnSpc>
                <a:spcPct val="80000"/>
              </a:lnSpc>
            </a:pPr>
            <a:r>
              <a:rPr lang="en-US" sz="2000"/>
              <a:t>400 frequency readers</a:t>
            </a:r>
          </a:p>
          <a:p>
            <a:pPr>
              <a:lnSpc>
                <a:spcPct val="80000"/>
              </a:lnSpc>
            </a:pPr>
            <a:r>
              <a:rPr lang="en-US" sz="2000"/>
              <a:t>10,000 motors</a:t>
            </a:r>
          </a:p>
          <a:p>
            <a:pPr>
              <a:lnSpc>
                <a:spcPct val="80000"/>
              </a:lnSpc>
            </a:pPr>
            <a:r>
              <a:rPr lang="en-US" sz="2000"/>
              <a:t>92 PLCs to control motors and track switches</a:t>
            </a:r>
          </a:p>
          <a:p>
            <a:pPr>
              <a:lnSpc>
                <a:spcPct val="80000"/>
              </a:lnSpc>
            </a:pPr>
            <a:r>
              <a:rPr lang="en-US" sz="2000"/>
              <a:t>3,100 standard baggage carts (DCVs) </a:t>
            </a:r>
          </a:p>
          <a:p>
            <a:pPr>
              <a:lnSpc>
                <a:spcPct val="80000"/>
              </a:lnSpc>
            </a:pPr>
            <a:r>
              <a:rPr lang="en-US" sz="2000"/>
              <a:t>450 over-sized baggage carts (DCVs)</a:t>
            </a:r>
          </a:p>
          <a:p>
            <a:pPr>
              <a:lnSpc>
                <a:spcPct val="80000"/>
              </a:lnSpc>
            </a:pPr>
            <a:r>
              <a:rPr lang="en-US" sz="2000"/>
              <a:t>2,700 photocells</a:t>
            </a:r>
          </a:p>
          <a:p>
            <a:pPr>
              <a:lnSpc>
                <a:spcPct val="80000"/>
              </a:lnSpc>
            </a:pPr>
            <a:r>
              <a:rPr lang="en-US" sz="2000"/>
              <a:t>Over 17 miles of track</a:t>
            </a:r>
          </a:p>
          <a:p>
            <a:pPr>
              <a:lnSpc>
                <a:spcPct val="80000"/>
              </a:lnSpc>
            </a:pPr>
            <a:r>
              <a:rPr lang="en-US" sz="2000"/>
              <a:t>Over 6 miles of conveyors</a:t>
            </a:r>
          </a:p>
        </p:txBody>
      </p:sp>
    </p:spTree>
    <p:extLst>
      <p:ext uri="{BB962C8B-B14F-4D97-AF65-F5344CB8AC3E}">
        <p14:creationId xmlns:p14="http://schemas.microsoft.com/office/powerpoint/2010/main" val="97968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Functionality of original design</a:t>
            </a:r>
          </a:p>
        </p:txBody>
      </p:sp>
      <p:sp>
        <p:nvSpPr>
          <p:cNvPr id="39939" name="Rectangle 3"/>
          <p:cNvSpPr>
            <a:spLocks noGrp="1" noChangeArrowheads="1"/>
          </p:cNvSpPr>
          <p:nvPr>
            <p:ph type="body" idx="1"/>
          </p:nvPr>
        </p:nvSpPr>
        <p:spPr>
          <a:xfrm>
            <a:off x="809625" y="2214563"/>
            <a:ext cx="7958138" cy="4414837"/>
          </a:xfrm>
        </p:spPr>
        <p:txBody>
          <a:bodyPr>
            <a:normAutofit lnSpcReduction="10000"/>
          </a:bodyPr>
          <a:lstStyle/>
          <a:p>
            <a:pPr>
              <a:lnSpc>
                <a:spcPct val="80000"/>
              </a:lnSpc>
            </a:pPr>
            <a:r>
              <a:rPr lang="en-US" sz="2200"/>
              <a:t>Check-in</a:t>
            </a:r>
          </a:p>
          <a:p>
            <a:pPr lvl="1">
              <a:lnSpc>
                <a:spcPct val="80000"/>
              </a:lnSpc>
            </a:pPr>
            <a:r>
              <a:rPr lang="en-US" sz="2200"/>
              <a:t>Bar code labels</a:t>
            </a:r>
          </a:p>
          <a:p>
            <a:pPr lvl="2">
              <a:lnSpc>
                <a:spcPct val="80000"/>
              </a:lnSpc>
            </a:pPr>
            <a:r>
              <a:rPr lang="en-US" sz="2200"/>
              <a:t>Bag’s owner</a:t>
            </a:r>
          </a:p>
          <a:p>
            <a:pPr lvl="2">
              <a:lnSpc>
                <a:spcPct val="80000"/>
              </a:lnSpc>
            </a:pPr>
            <a:r>
              <a:rPr lang="en-US" sz="2200"/>
              <a:t>Flight number</a:t>
            </a:r>
          </a:p>
          <a:p>
            <a:pPr lvl="2">
              <a:lnSpc>
                <a:spcPct val="80000"/>
              </a:lnSpc>
            </a:pPr>
            <a:r>
              <a:rPr lang="en-US" sz="2200"/>
              <a:t>Final destination</a:t>
            </a:r>
          </a:p>
          <a:p>
            <a:pPr lvl="2">
              <a:lnSpc>
                <a:spcPct val="80000"/>
              </a:lnSpc>
            </a:pPr>
            <a:r>
              <a:rPr lang="en-US" sz="2200"/>
              <a:t>Intermediate connections and airlines</a:t>
            </a:r>
          </a:p>
          <a:p>
            <a:pPr lvl="1">
              <a:lnSpc>
                <a:spcPct val="80000"/>
              </a:lnSpc>
            </a:pPr>
            <a:r>
              <a:rPr lang="en-US" sz="2200"/>
              <a:t>Automated bar code scanner</a:t>
            </a:r>
          </a:p>
          <a:p>
            <a:pPr lvl="2">
              <a:lnSpc>
                <a:spcPct val="80000"/>
              </a:lnSpc>
            </a:pPr>
            <a:r>
              <a:rPr lang="en-US" sz="2200"/>
              <a:t>Array of bar-code scanners arranged 360 degrees scan baggage </a:t>
            </a:r>
          </a:p>
          <a:p>
            <a:pPr lvl="2">
              <a:lnSpc>
                <a:spcPct val="80000"/>
              </a:lnSpc>
            </a:pPr>
            <a:r>
              <a:rPr lang="en-US" sz="2200"/>
              <a:t>Typically able to scan 90% of luggage</a:t>
            </a:r>
          </a:p>
          <a:p>
            <a:pPr lvl="2">
              <a:lnSpc>
                <a:spcPct val="80000"/>
              </a:lnSpc>
            </a:pPr>
            <a:r>
              <a:rPr lang="en-US" sz="2200"/>
              <a:t>Luggage unable to be scanned is routed to another conveyor to be manually scanned</a:t>
            </a:r>
          </a:p>
          <a:p>
            <a:pPr lvl="1">
              <a:lnSpc>
                <a:spcPct val="80000"/>
              </a:lnSpc>
            </a:pPr>
            <a:r>
              <a:rPr lang="en-US" sz="2000"/>
              <a:t>Theoretically after reading the bar-code, the system will know where that bag is at all times</a:t>
            </a:r>
          </a:p>
        </p:txBody>
      </p:sp>
    </p:spTree>
    <p:extLst>
      <p:ext uri="{BB962C8B-B14F-4D97-AF65-F5344CB8AC3E}">
        <p14:creationId xmlns:p14="http://schemas.microsoft.com/office/powerpoint/2010/main" val="108207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Baggage Handling Process</a:t>
            </a:r>
          </a:p>
        </p:txBody>
      </p:sp>
      <p:sp>
        <p:nvSpPr>
          <p:cNvPr id="40963" name="Rectangle 3"/>
          <p:cNvSpPr>
            <a:spLocks noGrp="1" noChangeArrowheads="1"/>
          </p:cNvSpPr>
          <p:nvPr>
            <p:ph type="body" idx="1"/>
          </p:nvPr>
        </p:nvSpPr>
        <p:spPr/>
        <p:txBody>
          <a:bodyPr/>
          <a:lstStyle/>
          <a:p>
            <a:pPr>
              <a:lnSpc>
                <a:spcPct val="90000"/>
              </a:lnSpc>
            </a:pPr>
            <a:r>
              <a:rPr lang="en-US" sz="2400"/>
              <a:t>Conveyors</a:t>
            </a:r>
          </a:p>
          <a:p>
            <a:pPr lvl="1">
              <a:lnSpc>
                <a:spcPct val="90000"/>
              </a:lnSpc>
            </a:pPr>
            <a:r>
              <a:rPr lang="en-US" sz="2400"/>
              <a:t>Hundreds of conveyors with junctions connecting all of them</a:t>
            </a:r>
          </a:p>
          <a:p>
            <a:pPr lvl="1">
              <a:lnSpc>
                <a:spcPct val="90000"/>
              </a:lnSpc>
            </a:pPr>
            <a:r>
              <a:rPr lang="en-US" sz="2400"/>
              <a:t>Sort all of the bags from all of the different airlines and send them to DCVs that are headed to the proper terminal and gate</a:t>
            </a:r>
          </a:p>
          <a:p>
            <a:pPr lvl="1">
              <a:lnSpc>
                <a:spcPct val="90000"/>
              </a:lnSpc>
            </a:pPr>
            <a:r>
              <a:rPr lang="en-US" sz="2400"/>
              <a:t>Conveyor can only advance when there is an empty cart onto which the leading bag can be placed</a:t>
            </a:r>
          </a:p>
          <a:p>
            <a:pPr lvl="1">
              <a:lnSpc>
                <a:spcPct val="90000"/>
              </a:lnSpc>
            </a:pPr>
            <a:r>
              <a:rPr lang="en-US" sz="2400"/>
              <a:t>Conveyor speed depends on the rate of delivery of empty carts</a:t>
            </a:r>
          </a:p>
        </p:txBody>
      </p:sp>
    </p:spTree>
    <p:extLst>
      <p:ext uri="{BB962C8B-B14F-4D97-AF65-F5344CB8AC3E}">
        <p14:creationId xmlns:p14="http://schemas.microsoft.com/office/powerpoint/2010/main" val="180799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Baggage Handling Process</a:t>
            </a:r>
          </a:p>
        </p:txBody>
      </p:sp>
      <p:sp>
        <p:nvSpPr>
          <p:cNvPr id="41987" name="Rectangle 3"/>
          <p:cNvSpPr>
            <a:spLocks noGrp="1" noChangeArrowheads="1"/>
          </p:cNvSpPr>
          <p:nvPr>
            <p:ph type="body" idx="1"/>
          </p:nvPr>
        </p:nvSpPr>
        <p:spPr>
          <a:xfrm>
            <a:off x="685800" y="1905000"/>
            <a:ext cx="7958138" cy="4491037"/>
          </a:xfrm>
        </p:spPr>
        <p:txBody>
          <a:bodyPr/>
          <a:lstStyle/>
          <a:p>
            <a:r>
              <a:rPr lang="en-US" sz="2000" dirty="0"/>
              <a:t>DCVs</a:t>
            </a:r>
          </a:p>
          <a:p>
            <a:pPr lvl="1"/>
            <a:r>
              <a:rPr lang="en-US" sz="2000" dirty="0"/>
              <a:t>Metal cart with wheels on the bottom and a plastic tub on top (mounted on a pivot) that tilts into three positions for automatically loading, carrying and unloading baggage</a:t>
            </a:r>
          </a:p>
          <a:p>
            <a:pPr lvl="1"/>
            <a:r>
              <a:rPr lang="en-US" sz="2000" dirty="0"/>
              <a:t>Ride on a metal track like a roller coaster</a:t>
            </a:r>
          </a:p>
          <a:p>
            <a:pPr lvl="1"/>
            <a:r>
              <a:rPr lang="en-US" sz="2000" dirty="0"/>
              <a:t>Travel up to 24 mph</a:t>
            </a:r>
          </a:p>
          <a:p>
            <a:pPr lvl="1"/>
            <a:r>
              <a:rPr lang="en-US" sz="2000" dirty="0"/>
              <a:t>Slow to 4.5 mph for loading and 8.5 mph for unloading</a:t>
            </a:r>
          </a:p>
          <a:p>
            <a:pPr lvl="1"/>
            <a:r>
              <a:rPr lang="en-US" sz="2000" dirty="0"/>
              <a:t>Photo-electric sensors trigger laser scanner when DCV is present and associate the bag with the DCV</a:t>
            </a:r>
          </a:p>
          <a:p>
            <a:pPr lvl="2"/>
            <a:r>
              <a:rPr lang="en-US" sz="1800" dirty="0"/>
              <a:t>Located every 150 to 200 feet of track</a:t>
            </a:r>
          </a:p>
          <a:p>
            <a:pPr lvl="1"/>
            <a:r>
              <a:rPr lang="en-US" sz="2000" dirty="0"/>
              <a:t>Data from scanners is transmitted to a computer that translates it by using a look up table to match the flight number with the appropriate gate</a:t>
            </a:r>
          </a:p>
        </p:txBody>
      </p:sp>
    </p:spTree>
    <p:extLst>
      <p:ext uri="{BB962C8B-B14F-4D97-AF65-F5344CB8AC3E}">
        <p14:creationId xmlns:p14="http://schemas.microsoft.com/office/powerpoint/2010/main" val="1818587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1479</Words>
  <Application>Microsoft Office PowerPoint</Application>
  <PresentationFormat>On-screen Show (4:3)</PresentationFormat>
  <Paragraphs>160</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DIA Automated Baggage Handling System</vt:lpstr>
      <vt:lpstr>Background</vt:lpstr>
      <vt:lpstr>Background</vt:lpstr>
      <vt:lpstr>Background</vt:lpstr>
      <vt:lpstr>3 Methods of Moving Bags</vt:lpstr>
      <vt:lpstr>System Components</vt:lpstr>
      <vt:lpstr>Functionality of original design</vt:lpstr>
      <vt:lpstr>Baggage Handling Process</vt:lpstr>
      <vt:lpstr>Baggage Handling Process</vt:lpstr>
      <vt:lpstr>Baggage Handling Process</vt:lpstr>
      <vt:lpstr>Baggage Handling Process</vt:lpstr>
      <vt:lpstr>Baggage Handling Process</vt:lpstr>
      <vt:lpstr>PowerPoint Presentation</vt:lpstr>
      <vt:lpstr>PowerPoint Presentation</vt:lpstr>
      <vt:lpstr>Performance Tests</vt:lpstr>
      <vt:lpstr>Result</vt:lpstr>
      <vt:lpstr>What went wrong?</vt:lpstr>
      <vt:lpstr>What went wrong?</vt:lpstr>
      <vt:lpstr>More significant problems</vt:lpstr>
      <vt:lpstr>More significant problems</vt:lpstr>
      <vt:lpstr>More significant problems</vt:lpstr>
      <vt:lpstr>More significant problems</vt:lpstr>
      <vt:lpstr>Solutions</vt:lpstr>
      <vt:lpstr>Where is DIA’s automated baggage system today?</vt:lpstr>
    </vt:vector>
  </TitlesOfParts>
  <Company>Furman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Automated Baggage Handling System</dc:title>
  <dc:creator>CS Dept</dc:creator>
  <cp:lastModifiedBy>peggy</cp:lastModifiedBy>
  <cp:revision>2</cp:revision>
  <dcterms:created xsi:type="dcterms:W3CDTF">2012-11-09T17:07:54Z</dcterms:created>
  <dcterms:modified xsi:type="dcterms:W3CDTF">2012-11-11T23:41:00Z</dcterms:modified>
</cp:coreProperties>
</file>