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01" r:id="rId2"/>
    <p:sldId id="302" r:id="rId3"/>
    <p:sldId id="291" r:id="rId4"/>
    <p:sldId id="258" r:id="rId5"/>
    <p:sldId id="304" r:id="rId6"/>
    <p:sldId id="293" r:id="rId7"/>
    <p:sldId id="294" r:id="rId8"/>
    <p:sldId id="261" r:id="rId9"/>
    <p:sldId id="297" r:id="rId10"/>
    <p:sldId id="298" r:id="rId11"/>
    <p:sldId id="299" r:id="rId12"/>
    <p:sldId id="300" r:id="rId13"/>
    <p:sldId id="262" r:id="rId14"/>
    <p:sldId id="263" r:id="rId15"/>
    <p:sldId id="264" r:id="rId16"/>
    <p:sldId id="265" r:id="rId17"/>
    <p:sldId id="303" r:id="rId18"/>
    <p:sldId id="266"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357" autoAdjust="0"/>
  </p:normalViewPr>
  <p:slideViewPr>
    <p:cSldViewPr>
      <p:cViewPr varScale="1">
        <p:scale>
          <a:sx n="58" d="100"/>
          <a:sy n="58" d="100"/>
        </p:scale>
        <p:origin x="1524" y="54"/>
      </p:cViewPr>
      <p:guideLst>
        <p:guide orient="horz" pos="2160"/>
        <p:guide pos="2880"/>
      </p:guideLst>
    </p:cSldViewPr>
  </p:slideViewPr>
  <p:notesTextViewPr>
    <p:cViewPr>
      <p:scale>
        <a:sx n="1" d="1"/>
        <a:sy n="1" d="1"/>
      </p:scale>
      <p:origin x="0" y="0"/>
    </p:cViewPr>
  </p:notesTextViewPr>
  <p:sorterViewPr>
    <p:cViewPr>
      <p:scale>
        <a:sx n="100" d="100"/>
        <a:sy n="100" d="100"/>
      </p:scale>
      <p:origin x="0" y="5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6434"/>
          </a:xfrm>
          <a:prstGeom prst="rect">
            <a:avLst/>
          </a:prstGeom>
        </p:spPr>
        <p:txBody>
          <a:bodyPr vert="horz" lIns="93172" tIns="46586" rIns="93172" bIns="46586" rtlCol="0"/>
          <a:lstStyle>
            <a:lvl1pPr algn="r">
              <a:defRPr sz="1200"/>
            </a:lvl1pPr>
          </a:lstStyle>
          <a:p>
            <a:fld id="{3BAE4EDE-5C20-48CE-AA2C-84DE1F56004C}" type="datetimeFigureOut">
              <a:rPr lang="en-US" smtClean="0"/>
              <a:t>6/10/2015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2" tIns="46586" rIns="93172" bIns="46586"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2" tIns="46586" rIns="93172" bIns="46586" rtlCol="0" anchor="b"/>
          <a:lstStyle>
            <a:lvl1pPr algn="r">
              <a:defRPr sz="1200"/>
            </a:lvl1pPr>
          </a:lstStyle>
          <a:p>
            <a:fld id="{E58D574B-DCE4-427F-A33E-80E16259D05A}" type="slidenum">
              <a:rPr lang="en-US" smtClean="0"/>
              <a:t>‹#›</a:t>
            </a:fld>
            <a:endParaRPr lang="en-US"/>
          </a:p>
        </p:txBody>
      </p:sp>
    </p:spTree>
    <p:extLst>
      <p:ext uri="{BB962C8B-B14F-4D97-AF65-F5344CB8AC3E}">
        <p14:creationId xmlns:p14="http://schemas.microsoft.com/office/powerpoint/2010/main" val="1251905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2" tIns="46586" rIns="93172" bIns="46586" rtlCol="0"/>
          <a:lstStyle>
            <a:lvl1pPr algn="l">
              <a:defRPr sz="1200"/>
            </a:lvl1pPr>
          </a:lstStyle>
          <a:p>
            <a:endParaRPr lang="en-US"/>
          </a:p>
        </p:txBody>
      </p:sp>
      <p:sp>
        <p:nvSpPr>
          <p:cNvPr id="3" name="Date Placeholder 2"/>
          <p:cNvSpPr>
            <a:spLocks noGrp="1"/>
          </p:cNvSpPr>
          <p:nvPr>
            <p:ph type="dt" idx="1"/>
          </p:nvPr>
        </p:nvSpPr>
        <p:spPr>
          <a:xfrm>
            <a:off x="3970938" y="1"/>
            <a:ext cx="3037840" cy="464820"/>
          </a:xfrm>
          <a:prstGeom prst="rect">
            <a:avLst/>
          </a:prstGeom>
        </p:spPr>
        <p:txBody>
          <a:bodyPr vert="horz" lIns="93172" tIns="46586" rIns="93172" bIns="46586" rtlCol="0"/>
          <a:lstStyle>
            <a:lvl1pPr algn="r">
              <a:defRPr sz="1200"/>
            </a:lvl1pPr>
          </a:lstStyle>
          <a:p>
            <a:fld id="{E57AB817-74F1-4405-98B8-3335B5B022D9}" type="datetimeFigureOut">
              <a:rPr lang="en-US" smtClean="0"/>
              <a:t>6/10/2015</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2" tIns="46586" rIns="93172"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200"/>
            </a:lvl1pPr>
          </a:lstStyle>
          <a:p>
            <a:fld id="{0AAE655A-5D3F-462D-BDC7-058AEAEDEA25}" type="slidenum">
              <a:rPr lang="en-US" smtClean="0"/>
              <a:t>‹#›</a:t>
            </a:fld>
            <a:endParaRPr lang="en-US"/>
          </a:p>
        </p:txBody>
      </p:sp>
    </p:spTree>
    <p:extLst>
      <p:ext uri="{BB962C8B-B14F-4D97-AF65-F5344CB8AC3E}">
        <p14:creationId xmlns:p14="http://schemas.microsoft.com/office/powerpoint/2010/main" val="3688824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64" indent="-285717" eaLnBrk="0" hangingPunct="0">
              <a:defRPr>
                <a:solidFill>
                  <a:schemeClr val="tx1"/>
                </a:solidFill>
                <a:latin typeface="Arial" charset="0"/>
              </a:defRPr>
            </a:lvl2pPr>
            <a:lvl3pPr marL="1142868" indent="-228574" eaLnBrk="0" hangingPunct="0">
              <a:defRPr>
                <a:solidFill>
                  <a:schemeClr val="tx1"/>
                </a:solidFill>
                <a:latin typeface="Arial" charset="0"/>
              </a:defRPr>
            </a:lvl3pPr>
            <a:lvl4pPr marL="1600015" indent="-228574" eaLnBrk="0" hangingPunct="0">
              <a:defRPr>
                <a:solidFill>
                  <a:schemeClr val="tx1"/>
                </a:solidFill>
                <a:latin typeface="Arial" charset="0"/>
              </a:defRPr>
            </a:lvl4pPr>
            <a:lvl5pPr marL="2057162" indent="-228574" eaLnBrk="0" hangingPunct="0">
              <a:defRPr>
                <a:solidFill>
                  <a:schemeClr val="tx1"/>
                </a:solidFill>
                <a:latin typeface="Arial" charset="0"/>
              </a:defRPr>
            </a:lvl5pPr>
            <a:lvl6pPr marL="2514309" indent="-228574" eaLnBrk="0" fontAlgn="base" hangingPunct="0">
              <a:spcBef>
                <a:spcPct val="0"/>
              </a:spcBef>
              <a:spcAft>
                <a:spcPct val="0"/>
              </a:spcAft>
              <a:defRPr>
                <a:solidFill>
                  <a:schemeClr val="tx1"/>
                </a:solidFill>
                <a:latin typeface="Arial" charset="0"/>
              </a:defRPr>
            </a:lvl6pPr>
            <a:lvl7pPr marL="2971455" indent="-228574" eaLnBrk="0" fontAlgn="base" hangingPunct="0">
              <a:spcBef>
                <a:spcPct val="0"/>
              </a:spcBef>
              <a:spcAft>
                <a:spcPct val="0"/>
              </a:spcAft>
              <a:defRPr>
                <a:solidFill>
                  <a:schemeClr val="tx1"/>
                </a:solidFill>
                <a:latin typeface="Arial" charset="0"/>
              </a:defRPr>
            </a:lvl7pPr>
            <a:lvl8pPr marL="3428603" indent="-228574" eaLnBrk="0" fontAlgn="base" hangingPunct="0">
              <a:spcBef>
                <a:spcPct val="0"/>
              </a:spcBef>
              <a:spcAft>
                <a:spcPct val="0"/>
              </a:spcAft>
              <a:defRPr>
                <a:solidFill>
                  <a:schemeClr val="tx1"/>
                </a:solidFill>
                <a:latin typeface="Arial" charset="0"/>
              </a:defRPr>
            </a:lvl8pPr>
            <a:lvl9pPr marL="3885750" indent="-228574" eaLnBrk="0" fontAlgn="base" hangingPunct="0">
              <a:spcBef>
                <a:spcPct val="0"/>
              </a:spcBef>
              <a:spcAft>
                <a:spcPct val="0"/>
              </a:spcAft>
              <a:defRPr>
                <a:solidFill>
                  <a:schemeClr val="tx1"/>
                </a:solidFill>
                <a:latin typeface="Arial" charset="0"/>
              </a:defRPr>
            </a:lvl9pPr>
          </a:lstStyle>
          <a:p>
            <a:pPr eaLnBrk="1" hangingPunct="1"/>
            <a:fld id="{EF9F7F7A-83B0-4BB0-8D0D-3E39DDD05A86}" type="slidenum">
              <a:rPr lang="en-US" smtClean="0">
                <a:latin typeface="Times New Roman" pitchFamily="18" charset="0"/>
              </a:rPr>
              <a:pPr eaLnBrk="1" hangingPunct="1"/>
              <a:t>2</a:t>
            </a:fld>
            <a:endParaRPr lang="en-US" smtClean="0">
              <a:latin typeface="Times New Roman" pitchFamily="18" charset="0"/>
            </a:endParaRPr>
          </a:p>
        </p:txBody>
      </p:sp>
      <p:sp>
        <p:nvSpPr>
          <p:cNvPr id="139267" name="Rectangle 7"/>
          <p:cNvSpPr txBox="1">
            <a:spLocks noGrp="1" noChangeArrowheads="1"/>
          </p:cNvSpPr>
          <p:nvPr/>
        </p:nvSpPr>
        <p:spPr bwMode="auto">
          <a:xfrm>
            <a:off x="3971926" y="8829675"/>
            <a:ext cx="3038475" cy="466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7" tIns="46584" rIns="93167" bIns="46584"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FDFF1521-4ACF-4C59-9D43-75CFC381AC50}" type="slidenum">
              <a:rPr lang="en-US" sz="1200">
                <a:latin typeface="Times New Roman" pitchFamily="18" charset="0"/>
              </a:rPr>
              <a:pPr algn="r" eaLnBrk="1" hangingPunct="1"/>
              <a:t>2</a:t>
            </a:fld>
            <a:endParaRPr lang="en-US" sz="1200">
              <a:latin typeface="Times New Roman" pitchFamily="18" charset="0"/>
            </a:endParaRPr>
          </a:p>
        </p:txBody>
      </p:sp>
      <p:sp>
        <p:nvSpPr>
          <p:cNvPr id="139268" name="Rectangle 2"/>
          <p:cNvSpPr>
            <a:spLocks noGrp="1" noRot="1" noChangeAspect="1" noChangeArrowheads="1" noTextEdit="1"/>
          </p:cNvSpPr>
          <p:nvPr>
            <p:ph type="sldImg"/>
          </p:nvPr>
        </p:nvSpPr>
        <p:spPr>
          <a:ln/>
        </p:spPr>
      </p:sp>
      <p:sp>
        <p:nvSpPr>
          <p:cNvPr id="139269" name="Rectangle 3"/>
          <p:cNvSpPr>
            <a:spLocks noGrp="1" noChangeArrowheads="1"/>
          </p:cNvSpPr>
          <p:nvPr>
            <p:ph type="body" idx="1"/>
          </p:nvPr>
        </p:nvSpPr>
        <p:spPr bwMode="auto">
          <a:xfrm>
            <a:off x="701676"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7" tIns="46584" rIns="93167" bIns="46584"/>
          <a:lstStyle/>
          <a:p>
            <a:pPr eaLnBrk="1" hangingPunct="1"/>
            <a:r>
              <a:rPr lang="en-US" smtClean="0"/>
              <a:t>Teaching Notes:</a:t>
            </a:r>
          </a:p>
          <a:p>
            <a:pPr eaLnBrk="1" hangingPunct="1"/>
            <a:endParaRPr lang="en-US" smtClean="0"/>
          </a:p>
          <a:p>
            <a:pPr eaLnBrk="1" hangingPunct="1"/>
            <a:r>
              <a:rPr lang="en-US" smtClean="0"/>
              <a:t>You might mention that we will investigate other process modeling techniques – like flow charts and swim lanes – later in this program.</a:t>
            </a:r>
          </a:p>
        </p:txBody>
      </p:sp>
      <p:sp>
        <p:nvSpPr>
          <p:cNvPr id="139270" name="Header Placeholder 1"/>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64" indent="-285717" eaLnBrk="0" hangingPunct="0">
              <a:defRPr>
                <a:solidFill>
                  <a:schemeClr val="tx1"/>
                </a:solidFill>
                <a:latin typeface="Arial" charset="0"/>
              </a:defRPr>
            </a:lvl2pPr>
            <a:lvl3pPr marL="1142868" indent="-228574" eaLnBrk="0" hangingPunct="0">
              <a:defRPr>
                <a:solidFill>
                  <a:schemeClr val="tx1"/>
                </a:solidFill>
                <a:latin typeface="Arial" charset="0"/>
              </a:defRPr>
            </a:lvl3pPr>
            <a:lvl4pPr marL="1600015" indent="-228574" eaLnBrk="0" hangingPunct="0">
              <a:defRPr>
                <a:solidFill>
                  <a:schemeClr val="tx1"/>
                </a:solidFill>
                <a:latin typeface="Arial" charset="0"/>
              </a:defRPr>
            </a:lvl4pPr>
            <a:lvl5pPr marL="2057162" indent="-228574" eaLnBrk="0" hangingPunct="0">
              <a:defRPr>
                <a:solidFill>
                  <a:schemeClr val="tx1"/>
                </a:solidFill>
                <a:latin typeface="Arial" charset="0"/>
              </a:defRPr>
            </a:lvl5pPr>
            <a:lvl6pPr marL="2514309" indent="-228574" eaLnBrk="0" fontAlgn="base" hangingPunct="0">
              <a:spcBef>
                <a:spcPct val="0"/>
              </a:spcBef>
              <a:spcAft>
                <a:spcPct val="0"/>
              </a:spcAft>
              <a:defRPr>
                <a:solidFill>
                  <a:schemeClr val="tx1"/>
                </a:solidFill>
                <a:latin typeface="Arial" charset="0"/>
              </a:defRPr>
            </a:lvl6pPr>
            <a:lvl7pPr marL="2971455" indent="-228574" eaLnBrk="0" fontAlgn="base" hangingPunct="0">
              <a:spcBef>
                <a:spcPct val="0"/>
              </a:spcBef>
              <a:spcAft>
                <a:spcPct val="0"/>
              </a:spcAft>
              <a:defRPr>
                <a:solidFill>
                  <a:schemeClr val="tx1"/>
                </a:solidFill>
                <a:latin typeface="Arial" charset="0"/>
              </a:defRPr>
            </a:lvl7pPr>
            <a:lvl8pPr marL="3428603" indent="-228574" eaLnBrk="0" fontAlgn="base" hangingPunct="0">
              <a:spcBef>
                <a:spcPct val="0"/>
              </a:spcBef>
              <a:spcAft>
                <a:spcPct val="0"/>
              </a:spcAft>
              <a:defRPr>
                <a:solidFill>
                  <a:schemeClr val="tx1"/>
                </a:solidFill>
                <a:latin typeface="Arial" charset="0"/>
              </a:defRPr>
            </a:lvl8pPr>
            <a:lvl9pPr marL="3885750" indent="-228574"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18" charset="0"/>
              </a:rPr>
              <a:t>BA500: Foundations of Business Analysis</a:t>
            </a:r>
          </a:p>
        </p:txBody>
      </p:sp>
    </p:spTree>
    <p:extLst>
      <p:ext uri="{BB962C8B-B14F-4D97-AF65-F5344CB8AC3E}">
        <p14:creationId xmlns:p14="http://schemas.microsoft.com/office/powerpoint/2010/main" val="41173622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64" indent="-285717" eaLnBrk="0" hangingPunct="0">
              <a:defRPr>
                <a:solidFill>
                  <a:schemeClr val="tx1"/>
                </a:solidFill>
                <a:latin typeface="Arial" charset="0"/>
              </a:defRPr>
            </a:lvl2pPr>
            <a:lvl3pPr marL="1142868" indent="-228574" eaLnBrk="0" hangingPunct="0">
              <a:defRPr>
                <a:solidFill>
                  <a:schemeClr val="tx1"/>
                </a:solidFill>
                <a:latin typeface="Arial" charset="0"/>
              </a:defRPr>
            </a:lvl3pPr>
            <a:lvl4pPr marL="1600015" indent="-228574" eaLnBrk="0" hangingPunct="0">
              <a:defRPr>
                <a:solidFill>
                  <a:schemeClr val="tx1"/>
                </a:solidFill>
                <a:latin typeface="Arial" charset="0"/>
              </a:defRPr>
            </a:lvl4pPr>
            <a:lvl5pPr marL="2057162" indent="-228574" eaLnBrk="0" hangingPunct="0">
              <a:defRPr>
                <a:solidFill>
                  <a:schemeClr val="tx1"/>
                </a:solidFill>
                <a:latin typeface="Arial" charset="0"/>
              </a:defRPr>
            </a:lvl5pPr>
            <a:lvl6pPr marL="2514309" indent="-228574" eaLnBrk="0" fontAlgn="base" hangingPunct="0">
              <a:spcBef>
                <a:spcPct val="0"/>
              </a:spcBef>
              <a:spcAft>
                <a:spcPct val="0"/>
              </a:spcAft>
              <a:defRPr>
                <a:solidFill>
                  <a:schemeClr val="tx1"/>
                </a:solidFill>
                <a:latin typeface="Arial" charset="0"/>
              </a:defRPr>
            </a:lvl6pPr>
            <a:lvl7pPr marL="2971455" indent="-228574" eaLnBrk="0" fontAlgn="base" hangingPunct="0">
              <a:spcBef>
                <a:spcPct val="0"/>
              </a:spcBef>
              <a:spcAft>
                <a:spcPct val="0"/>
              </a:spcAft>
              <a:defRPr>
                <a:solidFill>
                  <a:schemeClr val="tx1"/>
                </a:solidFill>
                <a:latin typeface="Arial" charset="0"/>
              </a:defRPr>
            </a:lvl7pPr>
            <a:lvl8pPr marL="3428603" indent="-228574" eaLnBrk="0" fontAlgn="base" hangingPunct="0">
              <a:spcBef>
                <a:spcPct val="0"/>
              </a:spcBef>
              <a:spcAft>
                <a:spcPct val="0"/>
              </a:spcAft>
              <a:defRPr>
                <a:solidFill>
                  <a:schemeClr val="tx1"/>
                </a:solidFill>
                <a:latin typeface="Arial" charset="0"/>
              </a:defRPr>
            </a:lvl8pPr>
            <a:lvl9pPr marL="3885750" indent="-228574" eaLnBrk="0" fontAlgn="base" hangingPunct="0">
              <a:spcBef>
                <a:spcPct val="0"/>
              </a:spcBef>
              <a:spcAft>
                <a:spcPct val="0"/>
              </a:spcAft>
              <a:defRPr>
                <a:solidFill>
                  <a:schemeClr val="tx1"/>
                </a:solidFill>
                <a:latin typeface="Arial" charset="0"/>
              </a:defRPr>
            </a:lvl9pPr>
          </a:lstStyle>
          <a:p>
            <a:pPr eaLnBrk="1" hangingPunct="1"/>
            <a:fld id="{CAE9D450-D577-47CC-AD97-EB62932F5407}" type="slidenum">
              <a:rPr lang="en-US" smtClean="0">
                <a:latin typeface="Times New Roman" pitchFamily="18" charset="0"/>
              </a:rPr>
              <a:pPr eaLnBrk="1" hangingPunct="1"/>
              <a:t>11</a:t>
            </a:fld>
            <a:endParaRPr lang="en-US" smtClean="0">
              <a:latin typeface="Times New Roman" pitchFamily="18" charset="0"/>
            </a:endParaRPr>
          </a:p>
        </p:txBody>
      </p:sp>
      <p:sp>
        <p:nvSpPr>
          <p:cNvPr id="142339" name="Rectangle 7"/>
          <p:cNvSpPr txBox="1">
            <a:spLocks noGrp="1" noChangeArrowheads="1"/>
          </p:cNvSpPr>
          <p:nvPr/>
        </p:nvSpPr>
        <p:spPr bwMode="auto">
          <a:xfrm>
            <a:off x="3971926" y="8829675"/>
            <a:ext cx="3038475" cy="466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7" tIns="46584" rIns="93167" bIns="46584"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28FC8C9-4EF0-4432-92D5-602B711A2B0A}" type="slidenum">
              <a:rPr lang="en-US" sz="1200">
                <a:latin typeface="Times New Roman" pitchFamily="18" charset="0"/>
              </a:rPr>
              <a:pPr algn="r" eaLnBrk="1" hangingPunct="1"/>
              <a:t>11</a:t>
            </a:fld>
            <a:endParaRPr lang="en-US" sz="1200">
              <a:latin typeface="Times New Roman" pitchFamily="18" charset="0"/>
            </a:endParaRPr>
          </a:p>
        </p:txBody>
      </p:sp>
      <p:sp>
        <p:nvSpPr>
          <p:cNvPr id="142340" name="Rectangle 2"/>
          <p:cNvSpPr>
            <a:spLocks noGrp="1" noRot="1" noChangeAspect="1" noChangeArrowheads="1" noTextEdit="1"/>
          </p:cNvSpPr>
          <p:nvPr>
            <p:ph type="sldImg"/>
          </p:nvPr>
        </p:nvSpPr>
        <p:spPr>
          <a:xfrm>
            <a:off x="1181100" y="698500"/>
            <a:ext cx="4649788" cy="3487738"/>
          </a:xfrm>
          <a:ln/>
        </p:spPr>
      </p:sp>
      <p:sp>
        <p:nvSpPr>
          <p:cNvPr id="142341" name="Rectangle 3"/>
          <p:cNvSpPr>
            <a:spLocks noGrp="1" noChangeArrowheads="1"/>
          </p:cNvSpPr>
          <p:nvPr>
            <p:ph type="body" idx="1"/>
          </p:nvPr>
        </p:nvSpPr>
        <p:spPr bwMode="auto">
          <a:xfrm>
            <a:off x="701676"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7" tIns="46584" rIns="93167" bIns="46584"/>
          <a:lstStyle/>
          <a:p>
            <a:pPr eaLnBrk="1" hangingPunct="1"/>
            <a:endParaRPr lang="en-US" smtClean="0"/>
          </a:p>
        </p:txBody>
      </p:sp>
      <p:sp>
        <p:nvSpPr>
          <p:cNvPr id="142342" name="Header Placeholder 1"/>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64" indent="-285717" eaLnBrk="0" hangingPunct="0">
              <a:defRPr>
                <a:solidFill>
                  <a:schemeClr val="tx1"/>
                </a:solidFill>
                <a:latin typeface="Arial" charset="0"/>
              </a:defRPr>
            </a:lvl2pPr>
            <a:lvl3pPr marL="1142868" indent="-228574" eaLnBrk="0" hangingPunct="0">
              <a:defRPr>
                <a:solidFill>
                  <a:schemeClr val="tx1"/>
                </a:solidFill>
                <a:latin typeface="Arial" charset="0"/>
              </a:defRPr>
            </a:lvl3pPr>
            <a:lvl4pPr marL="1600015" indent="-228574" eaLnBrk="0" hangingPunct="0">
              <a:defRPr>
                <a:solidFill>
                  <a:schemeClr val="tx1"/>
                </a:solidFill>
                <a:latin typeface="Arial" charset="0"/>
              </a:defRPr>
            </a:lvl4pPr>
            <a:lvl5pPr marL="2057162" indent="-228574" eaLnBrk="0" hangingPunct="0">
              <a:defRPr>
                <a:solidFill>
                  <a:schemeClr val="tx1"/>
                </a:solidFill>
                <a:latin typeface="Arial" charset="0"/>
              </a:defRPr>
            </a:lvl5pPr>
            <a:lvl6pPr marL="2514309" indent="-228574" eaLnBrk="0" fontAlgn="base" hangingPunct="0">
              <a:spcBef>
                <a:spcPct val="0"/>
              </a:spcBef>
              <a:spcAft>
                <a:spcPct val="0"/>
              </a:spcAft>
              <a:defRPr>
                <a:solidFill>
                  <a:schemeClr val="tx1"/>
                </a:solidFill>
                <a:latin typeface="Arial" charset="0"/>
              </a:defRPr>
            </a:lvl6pPr>
            <a:lvl7pPr marL="2971455" indent="-228574" eaLnBrk="0" fontAlgn="base" hangingPunct="0">
              <a:spcBef>
                <a:spcPct val="0"/>
              </a:spcBef>
              <a:spcAft>
                <a:spcPct val="0"/>
              </a:spcAft>
              <a:defRPr>
                <a:solidFill>
                  <a:schemeClr val="tx1"/>
                </a:solidFill>
                <a:latin typeface="Arial" charset="0"/>
              </a:defRPr>
            </a:lvl7pPr>
            <a:lvl8pPr marL="3428603" indent="-228574" eaLnBrk="0" fontAlgn="base" hangingPunct="0">
              <a:spcBef>
                <a:spcPct val="0"/>
              </a:spcBef>
              <a:spcAft>
                <a:spcPct val="0"/>
              </a:spcAft>
              <a:defRPr>
                <a:solidFill>
                  <a:schemeClr val="tx1"/>
                </a:solidFill>
                <a:latin typeface="Arial" charset="0"/>
              </a:defRPr>
            </a:lvl8pPr>
            <a:lvl9pPr marL="3885750" indent="-228574"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18" charset="0"/>
              </a:rPr>
              <a:t>BA500: Foundations of Business Analysis</a:t>
            </a:r>
          </a:p>
        </p:txBody>
      </p:sp>
    </p:spTree>
    <p:extLst>
      <p:ext uri="{BB962C8B-B14F-4D97-AF65-F5344CB8AC3E}">
        <p14:creationId xmlns:p14="http://schemas.microsoft.com/office/powerpoint/2010/main" val="1951930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64" indent="-285717" eaLnBrk="0" hangingPunct="0">
              <a:defRPr>
                <a:solidFill>
                  <a:schemeClr val="tx1"/>
                </a:solidFill>
                <a:latin typeface="Arial" charset="0"/>
              </a:defRPr>
            </a:lvl2pPr>
            <a:lvl3pPr marL="1142868" indent="-228574" eaLnBrk="0" hangingPunct="0">
              <a:defRPr>
                <a:solidFill>
                  <a:schemeClr val="tx1"/>
                </a:solidFill>
                <a:latin typeface="Arial" charset="0"/>
              </a:defRPr>
            </a:lvl3pPr>
            <a:lvl4pPr marL="1600015" indent="-228574" eaLnBrk="0" hangingPunct="0">
              <a:defRPr>
                <a:solidFill>
                  <a:schemeClr val="tx1"/>
                </a:solidFill>
                <a:latin typeface="Arial" charset="0"/>
              </a:defRPr>
            </a:lvl4pPr>
            <a:lvl5pPr marL="2057162" indent="-228574" eaLnBrk="0" hangingPunct="0">
              <a:defRPr>
                <a:solidFill>
                  <a:schemeClr val="tx1"/>
                </a:solidFill>
                <a:latin typeface="Arial" charset="0"/>
              </a:defRPr>
            </a:lvl5pPr>
            <a:lvl6pPr marL="2514309" indent="-228574" eaLnBrk="0" fontAlgn="base" hangingPunct="0">
              <a:spcBef>
                <a:spcPct val="0"/>
              </a:spcBef>
              <a:spcAft>
                <a:spcPct val="0"/>
              </a:spcAft>
              <a:defRPr>
                <a:solidFill>
                  <a:schemeClr val="tx1"/>
                </a:solidFill>
                <a:latin typeface="Arial" charset="0"/>
              </a:defRPr>
            </a:lvl6pPr>
            <a:lvl7pPr marL="2971455" indent="-228574" eaLnBrk="0" fontAlgn="base" hangingPunct="0">
              <a:spcBef>
                <a:spcPct val="0"/>
              </a:spcBef>
              <a:spcAft>
                <a:spcPct val="0"/>
              </a:spcAft>
              <a:defRPr>
                <a:solidFill>
                  <a:schemeClr val="tx1"/>
                </a:solidFill>
                <a:latin typeface="Arial" charset="0"/>
              </a:defRPr>
            </a:lvl7pPr>
            <a:lvl8pPr marL="3428603" indent="-228574" eaLnBrk="0" fontAlgn="base" hangingPunct="0">
              <a:spcBef>
                <a:spcPct val="0"/>
              </a:spcBef>
              <a:spcAft>
                <a:spcPct val="0"/>
              </a:spcAft>
              <a:defRPr>
                <a:solidFill>
                  <a:schemeClr val="tx1"/>
                </a:solidFill>
                <a:latin typeface="Arial" charset="0"/>
              </a:defRPr>
            </a:lvl8pPr>
            <a:lvl9pPr marL="3885750" indent="-228574" eaLnBrk="0" fontAlgn="base" hangingPunct="0">
              <a:spcBef>
                <a:spcPct val="0"/>
              </a:spcBef>
              <a:spcAft>
                <a:spcPct val="0"/>
              </a:spcAft>
              <a:defRPr>
                <a:solidFill>
                  <a:schemeClr val="tx1"/>
                </a:solidFill>
                <a:latin typeface="Arial" charset="0"/>
              </a:defRPr>
            </a:lvl9pPr>
          </a:lstStyle>
          <a:p>
            <a:pPr eaLnBrk="1" hangingPunct="1"/>
            <a:fld id="{DD2958F0-058F-4E4B-8E6B-C48C642923E1}" type="slidenum">
              <a:rPr lang="en-US" smtClean="0">
                <a:latin typeface="Times New Roman" pitchFamily="18" charset="0"/>
              </a:rPr>
              <a:pPr eaLnBrk="1" hangingPunct="1"/>
              <a:t>12</a:t>
            </a:fld>
            <a:endParaRPr lang="en-US" smtClean="0">
              <a:latin typeface="Times New Roman" pitchFamily="18" charset="0"/>
            </a:endParaRPr>
          </a:p>
        </p:txBody>
      </p:sp>
      <p:sp>
        <p:nvSpPr>
          <p:cNvPr id="143363" name="Rectangle 7"/>
          <p:cNvSpPr txBox="1">
            <a:spLocks noGrp="1" noChangeArrowheads="1"/>
          </p:cNvSpPr>
          <p:nvPr/>
        </p:nvSpPr>
        <p:spPr bwMode="auto">
          <a:xfrm>
            <a:off x="3971926" y="8829675"/>
            <a:ext cx="3038475" cy="466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7" tIns="46584" rIns="93167" bIns="46584"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AB192A96-0349-405E-8138-BEEC1F1C7983}" type="slidenum">
              <a:rPr lang="en-US" sz="1200">
                <a:latin typeface="Times New Roman" pitchFamily="18" charset="0"/>
              </a:rPr>
              <a:pPr algn="r" eaLnBrk="1" hangingPunct="1"/>
              <a:t>12</a:t>
            </a:fld>
            <a:endParaRPr lang="en-US" sz="1200">
              <a:latin typeface="Times New Roman" pitchFamily="18" charset="0"/>
            </a:endParaRPr>
          </a:p>
        </p:txBody>
      </p:sp>
      <p:sp>
        <p:nvSpPr>
          <p:cNvPr id="143364" name="Rectangle 2"/>
          <p:cNvSpPr>
            <a:spLocks noGrp="1" noRot="1" noChangeAspect="1" noChangeArrowheads="1" noTextEdit="1"/>
          </p:cNvSpPr>
          <p:nvPr>
            <p:ph type="sldImg"/>
          </p:nvPr>
        </p:nvSpPr>
        <p:spPr>
          <a:xfrm>
            <a:off x="1181100" y="698500"/>
            <a:ext cx="4649788" cy="3487738"/>
          </a:xfrm>
          <a:ln/>
        </p:spPr>
      </p:sp>
      <p:sp>
        <p:nvSpPr>
          <p:cNvPr id="143365" name="Rectangle 3"/>
          <p:cNvSpPr>
            <a:spLocks noGrp="1" noChangeArrowheads="1"/>
          </p:cNvSpPr>
          <p:nvPr>
            <p:ph type="body" idx="1"/>
          </p:nvPr>
        </p:nvSpPr>
        <p:spPr bwMode="auto">
          <a:xfrm>
            <a:off x="701676"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7" tIns="46584" rIns="93167" bIns="46584"/>
          <a:lstStyle/>
          <a:p>
            <a:pPr eaLnBrk="1" hangingPunct="1"/>
            <a:endParaRPr lang="en-US" smtClean="0"/>
          </a:p>
        </p:txBody>
      </p:sp>
      <p:sp>
        <p:nvSpPr>
          <p:cNvPr id="143366" name="Header Placeholder 1"/>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64" indent="-285717" eaLnBrk="0" hangingPunct="0">
              <a:defRPr>
                <a:solidFill>
                  <a:schemeClr val="tx1"/>
                </a:solidFill>
                <a:latin typeface="Arial" charset="0"/>
              </a:defRPr>
            </a:lvl2pPr>
            <a:lvl3pPr marL="1142868" indent="-228574" eaLnBrk="0" hangingPunct="0">
              <a:defRPr>
                <a:solidFill>
                  <a:schemeClr val="tx1"/>
                </a:solidFill>
                <a:latin typeface="Arial" charset="0"/>
              </a:defRPr>
            </a:lvl3pPr>
            <a:lvl4pPr marL="1600015" indent="-228574" eaLnBrk="0" hangingPunct="0">
              <a:defRPr>
                <a:solidFill>
                  <a:schemeClr val="tx1"/>
                </a:solidFill>
                <a:latin typeface="Arial" charset="0"/>
              </a:defRPr>
            </a:lvl4pPr>
            <a:lvl5pPr marL="2057162" indent="-228574" eaLnBrk="0" hangingPunct="0">
              <a:defRPr>
                <a:solidFill>
                  <a:schemeClr val="tx1"/>
                </a:solidFill>
                <a:latin typeface="Arial" charset="0"/>
              </a:defRPr>
            </a:lvl5pPr>
            <a:lvl6pPr marL="2514309" indent="-228574" eaLnBrk="0" fontAlgn="base" hangingPunct="0">
              <a:spcBef>
                <a:spcPct val="0"/>
              </a:spcBef>
              <a:spcAft>
                <a:spcPct val="0"/>
              </a:spcAft>
              <a:defRPr>
                <a:solidFill>
                  <a:schemeClr val="tx1"/>
                </a:solidFill>
                <a:latin typeface="Arial" charset="0"/>
              </a:defRPr>
            </a:lvl6pPr>
            <a:lvl7pPr marL="2971455" indent="-228574" eaLnBrk="0" fontAlgn="base" hangingPunct="0">
              <a:spcBef>
                <a:spcPct val="0"/>
              </a:spcBef>
              <a:spcAft>
                <a:spcPct val="0"/>
              </a:spcAft>
              <a:defRPr>
                <a:solidFill>
                  <a:schemeClr val="tx1"/>
                </a:solidFill>
                <a:latin typeface="Arial" charset="0"/>
              </a:defRPr>
            </a:lvl7pPr>
            <a:lvl8pPr marL="3428603" indent="-228574" eaLnBrk="0" fontAlgn="base" hangingPunct="0">
              <a:spcBef>
                <a:spcPct val="0"/>
              </a:spcBef>
              <a:spcAft>
                <a:spcPct val="0"/>
              </a:spcAft>
              <a:defRPr>
                <a:solidFill>
                  <a:schemeClr val="tx1"/>
                </a:solidFill>
                <a:latin typeface="Arial" charset="0"/>
              </a:defRPr>
            </a:lvl8pPr>
            <a:lvl9pPr marL="3885750" indent="-228574"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18" charset="0"/>
              </a:rPr>
              <a:t>BA500: Foundations of Business Analysis</a:t>
            </a:r>
          </a:p>
        </p:txBody>
      </p:sp>
    </p:spTree>
    <p:extLst>
      <p:ext uri="{BB962C8B-B14F-4D97-AF65-F5344CB8AC3E}">
        <p14:creationId xmlns:p14="http://schemas.microsoft.com/office/powerpoint/2010/main" val="3897000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64" indent="-285717" eaLnBrk="0" hangingPunct="0">
              <a:defRPr>
                <a:solidFill>
                  <a:schemeClr val="tx1"/>
                </a:solidFill>
                <a:latin typeface="Arial" charset="0"/>
              </a:defRPr>
            </a:lvl2pPr>
            <a:lvl3pPr marL="1142868" indent="-228574" eaLnBrk="0" hangingPunct="0">
              <a:defRPr>
                <a:solidFill>
                  <a:schemeClr val="tx1"/>
                </a:solidFill>
                <a:latin typeface="Arial" charset="0"/>
              </a:defRPr>
            </a:lvl3pPr>
            <a:lvl4pPr marL="1600015" indent="-228574" eaLnBrk="0" hangingPunct="0">
              <a:defRPr>
                <a:solidFill>
                  <a:schemeClr val="tx1"/>
                </a:solidFill>
                <a:latin typeface="Arial" charset="0"/>
              </a:defRPr>
            </a:lvl4pPr>
            <a:lvl5pPr marL="2057162" indent="-228574" eaLnBrk="0" hangingPunct="0">
              <a:defRPr>
                <a:solidFill>
                  <a:schemeClr val="tx1"/>
                </a:solidFill>
                <a:latin typeface="Arial" charset="0"/>
              </a:defRPr>
            </a:lvl5pPr>
            <a:lvl6pPr marL="2514309" indent="-228574" eaLnBrk="0" fontAlgn="base" hangingPunct="0">
              <a:spcBef>
                <a:spcPct val="0"/>
              </a:spcBef>
              <a:spcAft>
                <a:spcPct val="0"/>
              </a:spcAft>
              <a:defRPr>
                <a:solidFill>
                  <a:schemeClr val="tx1"/>
                </a:solidFill>
                <a:latin typeface="Arial" charset="0"/>
              </a:defRPr>
            </a:lvl6pPr>
            <a:lvl7pPr marL="2971455" indent="-228574" eaLnBrk="0" fontAlgn="base" hangingPunct="0">
              <a:spcBef>
                <a:spcPct val="0"/>
              </a:spcBef>
              <a:spcAft>
                <a:spcPct val="0"/>
              </a:spcAft>
              <a:defRPr>
                <a:solidFill>
                  <a:schemeClr val="tx1"/>
                </a:solidFill>
                <a:latin typeface="Arial" charset="0"/>
              </a:defRPr>
            </a:lvl7pPr>
            <a:lvl8pPr marL="3428603" indent="-228574" eaLnBrk="0" fontAlgn="base" hangingPunct="0">
              <a:spcBef>
                <a:spcPct val="0"/>
              </a:spcBef>
              <a:spcAft>
                <a:spcPct val="0"/>
              </a:spcAft>
              <a:defRPr>
                <a:solidFill>
                  <a:schemeClr val="tx1"/>
                </a:solidFill>
                <a:latin typeface="Arial" charset="0"/>
              </a:defRPr>
            </a:lvl8pPr>
            <a:lvl9pPr marL="3885750" indent="-228574" eaLnBrk="0" fontAlgn="base" hangingPunct="0">
              <a:spcBef>
                <a:spcPct val="0"/>
              </a:spcBef>
              <a:spcAft>
                <a:spcPct val="0"/>
              </a:spcAft>
              <a:defRPr>
                <a:solidFill>
                  <a:schemeClr val="tx1"/>
                </a:solidFill>
                <a:latin typeface="Arial" charset="0"/>
              </a:defRPr>
            </a:lvl9pPr>
          </a:lstStyle>
          <a:p>
            <a:pPr eaLnBrk="1" hangingPunct="1"/>
            <a:fld id="{055D6739-EF46-4896-A5FD-7597705235D7}" type="slidenum">
              <a:rPr lang="en-US" smtClean="0">
                <a:latin typeface="Times New Roman" pitchFamily="18" charset="0"/>
              </a:rPr>
              <a:pPr eaLnBrk="1" hangingPunct="1"/>
              <a:t>13</a:t>
            </a:fld>
            <a:endParaRPr lang="en-US" smtClean="0">
              <a:latin typeface="Times New Roman" pitchFamily="18" charset="0"/>
            </a:endParaRPr>
          </a:p>
        </p:txBody>
      </p:sp>
      <p:sp>
        <p:nvSpPr>
          <p:cNvPr id="199683" name="Rectangle 2"/>
          <p:cNvSpPr>
            <a:spLocks noGrp="1" noRot="1" noChangeAspect="1" noChangeArrowheads="1" noTextEdit="1"/>
          </p:cNvSpPr>
          <p:nvPr>
            <p:ph type="sldImg"/>
          </p:nvPr>
        </p:nvSpPr>
        <p:spPr>
          <a:ln/>
        </p:spPr>
      </p:sp>
      <p:sp>
        <p:nvSpPr>
          <p:cNvPr id="199684" name="Rectangle 3"/>
          <p:cNvSpPr>
            <a:spLocks noGrp="1" noChangeArrowheads="1"/>
          </p:cNvSpPr>
          <p:nvPr>
            <p:ph type="body" idx="1"/>
          </p:nvPr>
        </p:nvSpPr>
        <p:spPr bwMode="auto">
          <a:xfrm>
            <a:off x="701676"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7" tIns="46584" rIns="93167" bIns="46584"/>
          <a:lstStyle/>
          <a:p>
            <a:pPr eaLnBrk="1" hangingPunct="1"/>
            <a:endParaRPr lang="en-US" smtClean="0"/>
          </a:p>
        </p:txBody>
      </p:sp>
      <p:sp>
        <p:nvSpPr>
          <p:cNvPr id="199685" name="Header Placeholder 1"/>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64" indent="-285717" eaLnBrk="0" hangingPunct="0">
              <a:defRPr>
                <a:solidFill>
                  <a:schemeClr val="tx1"/>
                </a:solidFill>
                <a:latin typeface="Arial" charset="0"/>
              </a:defRPr>
            </a:lvl2pPr>
            <a:lvl3pPr marL="1142868" indent="-228574" eaLnBrk="0" hangingPunct="0">
              <a:defRPr>
                <a:solidFill>
                  <a:schemeClr val="tx1"/>
                </a:solidFill>
                <a:latin typeface="Arial" charset="0"/>
              </a:defRPr>
            </a:lvl3pPr>
            <a:lvl4pPr marL="1600015" indent="-228574" eaLnBrk="0" hangingPunct="0">
              <a:defRPr>
                <a:solidFill>
                  <a:schemeClr val="tx1"/>
                </a:solidFill>
                <a:latin typeface="Arial" charset="0"/>
              </a:defRPr>
            </a:lvl4pPr>
            <a:lvl5pPr marL="2057162" indent="-228574" eaLnBrk="0" hangingPunct="0">
              <a:defRPr>
                <a:solidFill>
                  <a:schemeClr val="tx1"/>
                </a:solidFill>
                <a:latin typeface="Arial" charset="0"/>
              </a:defRPr>
            </a:lvl5pPr>
            <a:lvl6pPr marL="2514309" indent="-228574" eaLnBrk="0" fontAlgn="base" hangingPunct="0">
              <a:spcBef>
                <a:spcPct val="0"/>
              </a:spcBef>
              <a:spcAft>
                <a:spcPct val="0"/>
              </a:spcAft>
              <a:defRPr>
                <a:solidFill>
                  <a:schemeClr val="tx1"/>
                </a:solidFill>
                <a:latin typeface="Arial" charset="0"/>
              </a:defRPr>
            </a:lvl6pPr>
            <a:lvl7pPr marL="2971455" indent="-228574" eaLnBrk="0" fontAlgn="base" hangingPunct="0">
              <a:spcBef>
                <a:spcPct val="0"/>
              </a:spcBef>
              <a:spcAft>
                <a:spcPct val="0"/>
              </a:spcAft>
              <a:defRPr>
                <a:solidFill>
                  <a:schemeClr val="tx1"/>
                </a:solidFill>
                <a:latin typeface="Arial" charset="0"/>
              </a:defRPr>
            </a:lvl7pPr>
            <a:lvl8pPr marL="3428603" indent="-228574" eaLnBrk="0" fontAlgn="base" hangingPunct="0">
              <a:spcBef>
                <a:spcPct val="0"/>
              </a:spcBef>
              <a:spcAft>
                <a:spcPct val="0"/>
              </a:spcAft>
              <a:defRPr>
                <a:solidFill>
                  <a:schemeClr val="tx1"/>
                </a:solidFill>
                <a:latin typeface="Arial" charset="0"/>
              </a:defRPr>
            </a:lvl8pPr>
            <a:lvl9pPr marL="3885750" indent="-228574"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18" charset="0"/>
              </a:rPr>
              <a:t>SA500: Foundations of Systems Analysis</a:t>
            </a:r>
          </a:p>
        </p:txBody>
      </p:sp>
    </p:spTree>
    <p:extLst>
      <p:ext uri="{BB962C8B-B14F-4D97-AF65-F5344CB8AC3E}">
        <p14:creationId xmlns:p14="http://schemas.microsoft.com/office/powerpoint/2010/main" val="18570634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64" indent="-285717" eaLnBrk="0" hangingPunct="0">
              <a:defRPr>
                <a:solidFill>
                  <a:schemeClr val="tx1"/>
                </a:solidFill>
                <a:latin typeface="Arial" charset="0"/>
              </a:defRPr>
            </a:lvl2pPr>
            <a:lvl3pPr marL="1142868" indent="-228574" eaLnBrk="0" hangingPunct="0">
              <a:defRPr>
                <a:solidFill>
                  <a:schemeClr val="tx1"/>
                </a:solidFill>
                <a:latin typeface="Arial" charset="0"/>
              </a:defRPr>
            </a:lvl3pPr>
            <a:lvl4pPr marL="1600015" indent="-228574" eaLnBrk="0" hangingPunct="0">
              <a:defRPr>
                <a:solidFill>
                  <a:schemeClr val="tx1"/>
                </a:solidFill>
                <a:latin typeface="Arial" charset="0"/>
              </a:defRPr>
            </a:lvl4pPr>
            <a:lvl5pPr marL="2057162" indent="-228574" eaLnBrk="0" hangingPunct="0">
              <a:defRPr>
                <a:solidFill>
                  <a:schemeClr val="tx1"/>
                </a:solidFill>
                <a:latin typeface="Arial" charset="0"/>
              </a:defRPr>
            </a:lvl5pPr>
            <a:lvl6pPr marL="2514309" indent="-228574" eaLnBrk="0" fontAlgn="base" hangingPunct="0">
              <a:spcBef>
                <a:spcPct val="0"/>
              </a:spcBef>
              <a:spcAft>
                <a:spcPct val="0"/>
              </a:spcAft>
              <a:defRPr>
                <a:solidFill>
                  <a:schemeClr val="tx1"/>
                </a:solidFill>
                <a:latin typeface="Arial" charset="0"/>
              </a:defRPr>
            </a:lvl6pPr>
            <a:lvl7pPr marL="2971455" indent="-228574" eaLnBrk="0" fontAlgn="base" hangingPunct="0">
              <a:spcBef>
                <a:spcPct val="0"/>
              </a:spcBef>
              <a:spcAft>
                <a:spcPct val="0"/>
              </a:spcAft>
              <a:defRPr>
                <a:solidFill>
                  <a:schemeClr val="tx1"/>
                </a:solidFill>
                <a:latin typeface="Arial" charset="0"/>
              </a:defRPr>
            </a:lvl7pPr>
            <a:lvl8pPr marL="3428603" indent="-228574" eaLnBrk="0" fontAlgn="base" hangingPunct="0">
              <a:spcBef>
                <a:spcPct val="0"/>
              </a:spcBef>
              <a:spcAft>
                <a:spcPct val="0"/>
              </a:spcAft>
              <a:defRPr>
                <a:solidFill>
                  <a:schemeClr val="tx1"/>
                </a:solidFill>
                <a:latin typeface="Arial" charset="0"/>
              </a:defRPr>
            </a:lvl8pPr>
            <a:lvl9pPr marL="3885750" indent="-228574" eaLnBrk="0" fontAlgn="base" hangingPunct="0">
              <a:spcBef>
                <a:spcPct val="0"/>
              </a:spcBef>
              <a:spcAft>
                <a:spcPct val="0"/>
              </a:spcAft>
              <a:defRPr>
                <a:solidFill>
                  <a:schemeClr val="tx1"/>
                </a:solidFill>
                <a:latin typeface="Arial" charset="0"/>
              </a:defRPr>
            </a:lvl9pPr>
          </a:lstStyle>
          <a:p>
            <a:pPr eaLnBrk="1" hangingPunct="1"/>
            <a:fld id="{527A4F9F-43B8-46BC-A983-4E2E5865638D}" type="slidenum">
              <a:rPr lang="en-US" smtClean="0">
                <a:latin typeface="Times New Roman" pitchFamily="18" charset="0"/>
              </a:rPr>
              <a:pPr eaLnBrk="1" hangingPunct="1"/>
              <a:t>14</a:t>
            </a:fld>
            <a:endParaRPr lang="en-US" smtClean="0">
              <a:latin typeface="Times New Roman" pitchFamily="18" charset="0"/>
            </a:endParaRPr>
          </a:p>
        </p:txBody>
      </p:sp>
      <p:sp>
        <p:nvSpPr>
          <p:cNvPr id="200707" name="Rectangle 2"/>
          <p:cNvSpPr>
            <a:spLocks noGrp="1" noRot="1" noChangeAspect="1" noChangeArrowheads="1" noTextEdit="1"/>
          </p:cNvSpPr>
          <p:nvPr>
            <p:ph type="sldImg"/>
          </p:nvPr>
        </p:nvSpPr>
        <p:spPr>
          <a:ln/>
        </p:spPr>
      </p:sp>
      <p:sp>
        <p:nvSpPr>
          <p:cNvPr id="200708" name="Rectangle 3"/>
          <p:cNvSpPr>
            <a:spLocks noGrp="1" noChangeArrowheads="1"/>
          </p:cNvSpPr>
          <p:nvPr>
            <p:ph type="body" idx="1"/>
          </p:nvPr>
        </p:nvSpPr>
        <p:spPr bwMode="auto">
          <a:xfrm>
            <a:off x="701676"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7" tIns="46584" rIns="93167" bIns="46584"/>
          <a:lstStyle/>
          <a:p>
            <a:pPr eaLnBrk="1" hangingPunct="1"/>
            <a:endParaRPr lang="en-US" smtClean="0"/>
          </a:p>
        </p:txBody>
      </p:sp>
      <p:sp>
        <p:nvSpPr>
          <p:cNvPr id="200709" name="Header Placeholder 1"/>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64" indent="-285717" eaLnBrk="0" hangingPunct="0">
              <a:defRPr>
                <a:solidFill>
                  <a:schemeClr val="tx1"/>
                </a:solidFill>
                <a:latin typeface="Arial" charset="0"/>
              </a:defRPr>
            </a:lvl2pPr>
            <a:lvl3pPr marL="1142868" indent="-228574" eaLnBrk="0" hangingPunct="0">
              <a:defRPr>
                <a:solidFill>
                  <a:schemeClr val="tx1"/>
                </a:solidFill>
                <a:latin typeface="Arial" charset="0"/>
              </a:defRPr>
            </a:lvl3pPr>
            <a:lvl4pPr marL="1600015" indent="-228574" eaLnBrk="0" hangingPunct="0">
              <a:defRPr>
                <a:solidFill>
                  <a:schemeClr val="tx1"/>
                </a:solidFill>
                <a:latin typeface="Arial" charset="0"/>
              </a:defRPr>
            </a:lvl4pPr>
            <a:lvl5pPr marL="2057162" indent="-228574" eaLnBrk="0" hangingPunct="0">
              <a:defRPr>
                <a:solidFill>
                  <a:schemeClr val="tx1"/>
                </a:solidFill>
                <a:latin typeface="Arial" charset="0"/>
              </a:defRPr>
            </a:lvl5pPr>
            <a:lvl6pPr marL="2514309" indent="-228574" eaLnBrk="0" fontAlgn="base" hangingPunct="0">
              <a:spcBef>
                <a:spcPct val="0"/>
              </a:spcBef>
              <a:spcAft>
                <a:spcPct val="0"/>
              </a:spcAft>
              <a:defRPr>
                <a:solidFill>
                  <a:schemeClr val="tx1"/>
                </a:solidFill>
                <a:latin typeface="Arial" charset="0"/>
              </a:defRPr>
            </a:lvl6pPr>
            <a:lvl7pPr marL="2971455" indent="-228574" eaLnBrk="0" fontAlgn="base" hangingPunct="0">
              <a:spcBef>
                <a:spcPct val="0"/>
              </a:spcBef>
              <a:spcAft>
                <a:spcPct val="0"/>
              </a:spcAft>
              <a:defRPr>
                <a:solidFill>
                  <a:schemeClr val="tx1"/>
                </a:solidFill>
                <a:latin typeface="Arial" charset="0"/>
              </a:defRPr>
            </a:lvl7pPr>
            <a:lvl8pPr marL="3428603" indent="-228574" eaLnBrk="0" fontAlgn="base" hangingPunct="0">
              <a:spcBef>
                <a:spcPct val="0"/>
              </a:spcBef>
              <a:spcAft>
                <a:spcPct val="0"/>
              </a:spcAft>
              <a:defRPr>
                <a:solidFill>
                  <a:schemeClr val="tx1"/>
                </a:solidFill>
                <a:latin typeface="Arial" charset="0"/>
              </a:defRPr>
            </a:lvl8pPr>
            <a:lvl9pPr marL="3885750" indent="-228574"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18" charset="0"/>
              </a:rPr>
              <a:t>SA500: Foundations of Systems Analysis</a:t>
            </a:r>
          </a:p>
        </p:txBody>
      </p:sp>
    </p:spTree>
    <p:extLst>
      <p:ext uri="{BB962C8B-B14F-4D97-AF65-F5344CB8AC3E}">
        <p14:creationId xmlns:p14="http://schemas.microsoft.com/office/powerpoint/2010/main" val="13660776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64" indent="-285717" eaLnBrk="0" hangingPunct="0">
              <a:defRPr>
                <a:solidFill>
                  <a:schemeClr val="tx1"/>
                </a:solidFill>
                <a:latin typeface="Arial" charset="0"/>
              </a:defRPr>
            </a:lvl2pPr>
            <a:lvl3pPr marL="1142868" indent="-228574" eaLnBrk="0" hangingPunct="0">
              <a:defRPr>
                <a:solidFill>
                  <a:schemeClr val="tx1"/>
                </a:solidFill>
                <a:latin typeface="Arial" charset="0"/>
              </a:defRPr>
            </a:lvl3pPr>
            <a:lvl4pPr marL="1600015" indent="-228574" eaLnBrk="0" hangingPunct="0">
              <a:defRPr>
                <a:solidFill>
                  <a:schemeClr val="tx1"/>
                </a:solidFill>
                <a:latin typeface="Arial" charset="0"/>
              </a:defRPr>
            </a:lvl4pPr>
            <a:lvl5pPr marL="2057162" indent="-228574" eaLnBrk="0" hangingPunct="0">
              <a:defRPr>
                <a:solidFill>
                  <a:schemeClr val="tx1"/>
                </a:solidFill>
                <a:latin typeface="Arial" charset="0"/>
              </a:defRPr>
            </a:lvl5pPr>
            <a:lvl6pPr marL="2514309" indent="-228574" eaLnBrk="0" fontAlgn="base" hangingPunct="0">
              <a:spcBef>
                <a:spcPct val="0"/>
              </a:spcBef>
              <a:spcAft>
                <a:spcPct val="0"/>
              </a:spcAft>
              <a:defRPr>
                <a:solidFill>
                  <a:schemeClr val="tx1"/>
                </a:solidFill>
                <a:latin typeface="Arial" charset="0"/>
              </a:defRPr>
            </a:lvl6pPr>
            <a:lvl7pPr marL="2971455" indent="-228574" eaLnBrk="0" fontAlgn="base" hangingPunct="0">
              <a:spcBef>
                <a:spcPct val="0"/>
              </a:spcBef>
              <a:spcAft>
                <a:spcPct val="0"/>
              </a:spcAft>
              <a:defRPr>
                <a:solidFill>
                  <a:schemeClr val="tx1"/>
                </a:solidFill>
                <a:latin typeface="Arial" charset="0"/>
              </a:defRPr>
            </a:lvl7pPr>
            <a:lvl8pPr marL="3428603" indent="-228574" eaLnBrk="0" fontAlgn="base" hangingPunct="0">
              <a:spcBef>
                <a:spcPct val="0"/>
              </a:spcBef>
              <a:spcAft>
                <a:spcPct val="0"/>
              </a:spcAft>
              <a:defRPr>
                <a:solidFill>
                  <a:schemeClr val="tx1"/>
                </a:solidFill>
                <a:latin typeface="Arial" charset="0"/>
              </a:defRPr>
            </a:lvl8pPr>
            <a:lvl9pPr marL="3885750" indent="-228574" eaLnBrk="0" fontAlgn="base" hangingPunct="0">
              <a:spcBef>
                <a:spcPct val="0"/>
              </a:spcBef>
              <a:spcAft>
                <a:spcPct val="0"/>
              </a:spcAft>
              <a:defRPr>
                <a:solidFill>
                  <a:schemeClr val="tx1"/>
                </a:solidFill>
                <a:latin typeface="Arial" charset="0"/>
              </a:defRPr>
            </a:lvl9pPr>
          </a:lstStyle>
          <a:p>
            <a:pPr eaLnBrk="1" hangingPunct="1"/>
            <a:fld id="{1B181AC3-ABD6-4D46-BDF2-5156086B6D0E}" type="slidenum">
              <a:rPr lang="en-US" smtClean="0">
                <a:latin typeface="Times New Roman" pitchFamily="18" charset="0"/>
              </a:rPr>
              <a:pPr eaLnBrk="1" hangingPunct="1"/>
              <a:t>15</a:t>
            </a:fld>
            <a:endParaRPr lang="en-US" smtClean="0">
              <a:latin typeface="Times New Roman" pitchFamily="18" charset="0"/>
            </a:endParaRPr>
          </a:p>
        </p:txBody>
      </p:sp>
      <p:sp>
        <p:nvSpPr>
          <p:cNvPr id="202755" name="Rectangle 2"/>
          <p:cNvSpPr>
            <a:spLocks noGrp="1" noRot="1" noChangeAspect="1" noChangeArrowheads="1" noTextEdit="1"/>
          </p:cNvSpPr>
          <p:nvPr>
            <p:ph type="sldImg"/>
          </p:nvPr>
        </p:nvSpPr>
        <p:spPr>
          <a:ln/>
        </p:spPr>
      </p:sp>
      <p:sp>
        <p:nvSpPr>
          <p:cNvPr id="202756" name="Rectangle 3"/>
          <p:cNvSpPr>
            <a:spLocks noGrp="1" noChangeArrowheads="1"/>
          </p:cNvSpPr>
          <p:nvPr>
            <p:ph type="body" idx="1"/>
          </p:nvPr>
        </p:nvSpPr>
        <p:spPr bwMode="auto">
          <a:xfrm>
            <a:off x="701676"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7" tIns="46584" rIns="93167" bIns="46584"/>
          <a:lstStyle/>
          <a:p>
            <a:pPr eaLnBrk="1" hangingPunct="1"/>
            <a:endParaRPr lang="en-US" smtClean="0"/>
          </a:p>
        </p:txBody>
      </p:sp>
      <p:sp>
        <p:nvSpPr>
          <p:cNvPr id="202757" name="Header Placeholder 1"/>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64" indent="-285717" eaLnBrk="0" hangingPunct="0">
              <a:defRPr>
                <a:solidFill>
                  <a:schemeClr val="tx1"/>
                </a:solidFill>
                <a:latin typeface="Arial" charset="0"/>
              </a:defRPr>
            </a:lvl2pPr>
            <a:lvl3pPr marL="1142868" indent="-228574" eaLnBrk="0" hangingPunct="0">
              <a:defRPr>
                <a:solidFill>
                  <a:schemeClr val="tx1"/>
                </a:solidFill>
                <a:latin typeface="Arial" charset="0"/>
              </a:defRPr>
            </a:lvl3pPr>
            <a:lvl4pPr marL="1600015" indent="-228574" eaLnBrk="0" hangingPunct="0">
              <a:defRPr>
                <a:solidFill>
                  <a:schemeClr val="tx1"/>
                </a:solidFill>
                <a:latin typeface="Arial" charset="0"/>
              </a:defRPr>
            </a:lvl4pPr>
            <a:lvl5pPr marL="2057162" indent="-228574" eaLnBrk="0" hangingPunct="0">
              <a:defRPr>
                <a:solidFill>
                  <a:schemeClr val="tx1"/>
                </a:solidFill>
                <a:latin typeface="Arial" charset="0"/>
              </a:defRPr>
            </a:lvl5pPr>
            <a:lvl6pPr marL="2514309" indent="-228574" eaLnBrk="0" fontAlgn="base" hangingPunct="0">
              <a:spcBef>
                <a:spcPct val="0"/>
              </a:spcBef>
              <a:spcAft>
                <a:spcPct val="0"/>
              </a:spcAft>
              <a:defRPr>
                <a:solidFill>
                  <a:schemeClr val="tx1"/>
                </a:solidFill>
                <a:latin typeface="Arial" charset="0"/>
              </a:defRPr>
            </a:lvl6pPr>
            <a:lvl7pPr marL="2971455" indent="-228574" eaLnBrk="0" fontAlgn="base" hangingPunct="0">
              <a:spcBef>
                <a:spcPct val="0"/>
              </a:spcBef>
              <a:spcAft>
                <a:spcPct val="0"/>
              </a:spcAft>
              <a:defRPr>
                <a:solidFill>
                  <a:schemeClr val="tx1"/>
                </a:solidFill>
                <a:latin typeface="Arial" charset="0"/>
              </a:defRPr>
            </a:lvl7pPr>
            <a:lvl8pPr marL="3428603" indent="-228574" eaLnBrk="0" fontAlgn="base" hangingPunct="0">
              <a:spcBef>
                <a:spcPct val="0"/>
              </a:spcBef>
              <a:spcAft>
                <a:spcPct val="0"/>
              </a:spcAft>
              <a:defRPr>
                <a:solidFill>
                  <a:schemeClr val="tx1"/>
                </a:solidFill>
                <a:latin typeface="Arial" charset="0"/>
              </a:defRPr>
            </a:lvl8pPr>
            <a:lvl9pPr marL="3885750" indent="-228574"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18" charset="0"/>
              </a:rPr>
              <a:t>SA500: Foundations of Systems Analysis</a:t>
            </a:r>
          </a:p>
        </p:txBody>
      </p:sp>
    </p:spTree>
    <p:extLst>
      <p:ext uri="{BB962C8B-B14F-4D97-AF65-F5344CB8AC3E}">
        <p14:creationId xmlns:p14="http://schemas.microsoft.com/office/powerpoint/2010/main" val="26710880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64" indent="-285717" eaLnBrk="0" hangingPunct="0">
              <a:defRPr>
                <a:solidFill>
                  <a:schemeClr val="tx1"/>
                </a:solidFill>
                <a:latin typeface="Arial" charset="0"/>
              </a:defRPr>
            </a:lvl2pPr>
            <a:lvl3pPr marL="1142868" indent="-228574" eaLnBrk="0" hangingPunct="0">
              <a:defRPr>
                <a:solidFill>
                  <a:schemeClr val="tx1"/>
                </a:solidFill>
                <a:latin typeface="Arial" charset="0"/>
              </a:defRPr>
            </a:lvl3pPr>
            <a:lvl4pPr marL="1600015" indent="-228574" eaLnBrk="0" hangingPunct="0">
              <a:defRPr>
                <a:solidFill>
                  <a:schemeClr val="tx1"/>
                </a:solidFill>
                <a:latin typeface="Arial" charset="0"/>
              </a:defRPr>
            </a:lvl4pPr>
            <a:lvl5pPr marL="2057162" indent="-228574" eaLnBrk="0" hangingPunct="0">
              <a:defRPr>
                <a:solidFill>
                  <a:schemeClr val="tx1"/>
                </a:solidFill>
                <a:latin typeface="Arial" charset="0"/>
              </a:defRPr>
            </a:lvl5pPr>
            <a:lvl6pPr marL="2514309" indent="-228574" eaLnBrk="0" fontAlgn="base" hangingPunct="0">
              <a:spcBef>
                <a:spcPct val="0"/>
              </a:spcBef>
              <a:spcAft>
                <a:spcPct val="0"/>
              </a:spcAft>
              <a:defRPr>
                <a:solidFill>
                  <a:schemeClr val="tx1"/>
                </a:solidFill>
                <a:latin typeface="Arial" charset="0"/>
              </a:defRPr>
            </a:lvl6pPr>
            <a:lvl7pPr marL="2971455" indent="-228574" eaLnBrk="0" fontAlgn="base" hangingPunct="0">
              <a:spcBef>
                <a:spcPct val="0"/>
              </a:spcBef>
              <a:spcAft>
                <a:spcPct val="0"/>
              </a:spcAft>
              <a:defRPr>
                <a:solidFill>
                  <a:schemeClr val="tx1"/>
                </a:solidFill>
                <a:latin typeface="Arial" charset="0"/>
              </a:defRPr>
            </a:lvl7pPr>
            <a:lvl8pPr marL="3428603" indent="-228574" eaLnBrk="0" fontAlgn="base" hangingPunct="0">
              <a:spcBef>
                <a:spcPct val="0"/>
              </a:spcBef>
              <a:spcAft>
                <a:spcPct val="0"/>
              </a:spcAft>
              <a:defRPr>
                <a:solidFill>
                  <a:schemeClr val="tx1"/>
                </a:solidFill>
                <a:latin typeface="Arial" charset="0"/>
              </a:defRPr>
            </a:lvl8pPr>
            <a:lvl9pPr marL="3885750" indent="-228574" eaLnBrk="0" fontAlgn="base" hangingPunct="0">
              <a:spcBef>
                <a:spcPct val="0"/>
              </a:spcBef>
              <a:spcAft>
                <a:spcPct val="0"/>
              </a:spcAft>
              <a:defRPr>
                <a:solidFill>
                  <a:schemeClr val="tx1"/>
                </a:solidFill>
                <a:latin typeface="Arial" charset="0"/>
              </a:defRPr>
            </a:lvl9pPr>
          </a:lstStyle>
          <a:p>
            <a:pPr eaLnBrk="1" hangingPunct="1"/>
            <a:fld id="{767EC79C-0C16-4F61-9845-F87E922092A1}" type="slidenum">
              <a:rPr lang="en-US" smtClean="0">
                <a:latin typeface="Times New Roman" pitchFamily="18" charset="0"/>
              </a:rPr>
              <a:pPr eaLnBrk="1" hangingPunct="1"/>
              <a:t>16</a:t>
            </a:fld>
            <a:endParaRPr lang="en-US" smtClean="0">
              <a:latin typeface="Times New Roman" pitchFamily="18" charset="0"/>
            </a:endParaRPr>
          </a:p>
        </p:txBody>
      </p:sp>
      <p:sp>
        <p:nvSpPr>
          <p:cNvPr id="203779" name="Rectangle 2"/>
          <p:cNvSpPr>
            <a:spLocks noGrp="1" noRot="1" noChangeAspect="1" noChangeArrowheads="1" noTextEdit="1"/>
          </p:cNvSpPr>
          <p:nvPr>
            <p:ph type="sldImg"/>
          </p:nvPr>
        </p:nvSpPr>
        <p:spPr>
          <a:ln/>
        </p:spPr>
      </p:sp>
      <p:sp>
        <p:nvSpPr>
          <p:cNvPr id="203780" name="Rectangle 3"/>
          <p:cNvSpPr>
            <a:spLocks noGrp="1" noChangeArrowheads="1"/>
          </p:cNvSpPr>
          <p:nvPr>
            <p:ph type="body" idx="1"/>
          </p:nvPr>
        </p:nvSpPr>
        <p:spPr bwMode="auto">
          <a:xfrm>
            <a:off x="935039" y="4505326"/>
            <a:ext cx="5608637"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7" tIns="46584" rIns="93167" bIns="46584"/>
          <a:lstStyle/>
          <a:p>
            <a:pPr eaLnBrk="1" hangingPunct="1"/>
            <a:r>
              <a:rPr lang="en-US" dirty="0" smtClean="0"/>
              <a:t>Teaching Notes:  </a:t>
            </a:r>
          </a:p>
          <a:p>
            <a:pPr eaLnBrk="1" hangingPunct="1"/>
            <a:r>
              <a:rPr lang="en-US" b="1" dirty="0" smtClean="0"/>
              <a:t>IMPORTANT:  Keep a copy of a consensus (or the best of the lot) Context diagram for use later in the program (SA525 in particular).</a:t>
            </a:r>
          </a:p>
          <a:p>
            <a:pPr eaLnBrk="1" hangingPunct="1"/>
            <a:endParaRPr lang="en-US" dirty="0" smtClean="0"/>
          </a:p>
          <a:p>
            <a:pPr eaLnBrk="1" hangingPunct="1"/>
            <a:r>
              <a:rPr lang="en-US" dirty="0" smtClean="0"/>
              <a:t>Some possible extensions they might discover or  include:</a:t>
            </a:r>
          </a:p>
          <a:p>
            <a:pPr eaLnBrk="1" hangingPunct="1"/>
            <a:endParaRPr lang="en-US" dirty="0" smtClean="0"/>
          </a:p>
          <a:p>
            <a:pPr eaLnBrk="1" hangingPunct="1"/>
            <a:r>
              <a:rPr lang="en-US" dirty="0" smtClean="0"/>
              <a:t>What happens when a course is full? Is there a waiting list?  If so, how does this work?</a:t>
            </a:r>
          </a:p>
          <a:p>
            <a:pPr eaLnBrk="1" hangingPunct="1"/>
            <a:endParaRPr lang="en-US" dirty="0" smtClean="0"/>
          </a:p>
          <a:p>
            <a:pPr eaLnBrk="1" hangingPunct="1"/>
            <a:r>
              <a:rPr lang="en-US" dirty="0" smtClean="0"/>
              <a:t>What happens when a credit card is refused?</a:t>
            </a:r>
          </a:p>
          <a:p>
            <a:pPr eaLnBrk="1" hangingPunct="1"/>
            <a:endParaRPr lang="en-US" dirty="0" smtClean="0"/>
          </a:p>
          <a:p>
            <a:pPr eaLnBrk="1" hangingPunct="1"/>
            <a:r>
              <a:rPr lang="en-US" dirty="0" smtClean="0"/>
              <a:t>If a seminar must be cancelled, does the system notify those enrolled?  What about refunds?</a:t>
            </a:r>
          </a:p>
          <a:p>
            <a:pPr eaLnBrk="1" hangingPunct="1"/>
            <a:endParaRPr lang="en-US" dirty="0" smtClean="0"/>
          </a:p>
          <a:p>
            <a:pPr eaLnBrk="1" hangingPunct="1"/>
            <a:r>
              <a:rPr lang="en-US" dirty="0" smtClean="0"/>
              <a:t>What other reports are needed?  Financial reports?  Class rosters?</a:t>
            </a:r>
          </a:p>
          <a:p>
            <a:pPr eaLnBrk="1" hangingPunct="1"/>
            <a:endParaRPr lang="en-US" dirty="0" smtClean="0"/>
          </a:p>
          <a:p>
            <a:pPr eaLnBrk="1" hangingPunct="1"/>
            <a:endParaRPr lang="en-US" dirty="0" smtClean="0"/>
          </a:p>
        </p:txBody>
      </p:sp>
      <p:sp>
        <p:nvSpPr>
          <p:cNvPr id="203781" name="Header Placeholder 1"/>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64" indent="-285717" eaLnBrk="0" hangingPunct="0">
              <a:defRPr>
                <a:solidFill>
                  <a:schemeClr val="tx1"/>
                </a:solidFill>
                <a:latin typeface="Arial" charset="0"/>
              </a:defRPr>
            </a:lvl2pPr>
            <a:lvl3pPr marL="1142868" indent="-228574" eaLnBrk="0" hangingPunct="0">
              <a:defRPr>
                <a:solidFill>
                  <a:schemeClr val="tx1"/>
                </a:solidFill>
                <a:latin typeface="Arial" charset="0"/>
              </a:defRPr>
            </a:lvl3pPr>
            <a:lvl4pPr marL="1600015" indent="-228574" eaLnBrk="0" hangingPunct="0">
              <a:defRPr>
                <a:solidFill>
                  <a:schemeClr val="tx1"/>
                </a:solidFill>
                <a:latin typeface="Arial" charset="0"/>
              </a:defRPr>
            </a:lvl4pPr>
            <a:lvl5pPr marL="2057162" indent="-228574" eaLnBrk="0" hangingPunct="0">
              <a:defRPr>
                <a:solidFill>
                  <a:schemeClr val="tx1"/>
                </a:solidFill>
                <a:latin typeface="Arial" charset="0"/>
              </a:defRPr>
            </a:lvl5pPr>
            <a:lvl6pPr marL="2514309" indent="-228574" eaLnBrk="0" fontAlgn="base" hangingPunct="0">
              <a:spcBef>
                <a:spcPct val="0"/>
              </a:spcBef>
              <a:spcAft>
                <a:spcPct val="0"/>
              </a:spcAft>
              <a:defRPr>
                <a:solidFill>
                  <a:schemeClr val="tx1"/>
                </a:solidFill>
                <a:latin typeface="Arial" charset="0"/>
              </a:defRPr>
            </a:lvl6pPr>
            <a:lvl7pPr marL="2971455" indent="-228574" eaLnBrk="0" fontAlgn="base" hangingPunct="0">
              <a:spcBef>
                <a:spcPct val="0"/>
              </a:spcBef>
              <a:spcAft>
                <a:spcPct val="0"/>
              </a:spcAft>
              <a:defRPr>
                <a:solidFill>
                  <a:schemeClr val="tx1"/>
                </a:solidFill>
                <a:latin typeface="Arial" charset="0"/>
              </a:defRPr>
            </a:lvl7pPr>
            <a:lvl8pPr marL="3428603" indent="-228574" eaLnBrk="0" fontAlgn="base" hangingPunct="0">
              <a:spcBef>
                <a:spcPct val="0"/>
              </a:spcBef>
              <a:spcAft>
                <a:spcPct val="0"/>
              </a:spcAft>
              <a:defRPr>
                <a:solidFill>
                  <a:schemeClr val="tx1"/>
                </a:solidFill>
                <a:latin typeface="Arial" charset="0"/>
              </a:defRPr>
            </a:lvl8pPr>
            <a:lvl9pPr marL="3885750" indent="-228574"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18" charset="0"/>
              </a:rPr>
              <a:t>SA500: Foundations of Systems Analysis</a:t>
            </a:r>
          </a:p>
        </p:txBody>
      </p:sp>
    </p:spTree>
    <p:extLst>
      <p:ext uri="{BB962C8B-B14F-4D97-AF65-F5344CB8AC3E}">
        <p14:creationId xmlns:p14="http://schemas.microsoft.com/office/powerpoint/2010/main" val="42319513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AE655A-5D3F-462D-BDC7-058AEAEDEA25}" type="slidenum">
              <a:rPr lang="en-US" smtClean="0"/>
              <a:t>17</a:t>
            </a:fld>
            <a:endParaRPr lang="en-US"/>
          </a:p>
        </p:txBody>
      </p:sp>
    </p:spTree>
    <p:extLst>
      <p:ext uri="{BB962C8B-B14F-4D97-AF65-F5344CB8AC3E}">
        <p14:creationId xmlns:p14="http://schemas.microsoft.com/office/powerpoint/2010/main" val="15446923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AE655A-5D3F-462D-BDC7-058AEAEDEA25}" type="slidenum">
              <a:rPr lang="en-US" smtClean="0"/>
              <a:t>18</a:t>
            </a:fld>
            <a:endParaRPr lang="en-US"/>
          </a:p>
        </p:txBody>
      </p:sp>
    </p:spTree>
    <p:extLst>
      <p:ext uri="{BB962C8B-B14F-4D97-AF65-F5344CB8AC3E}">
        <p14:creationId xmlns:p14="http://schemas.microsoft.com/office/powerpoint/2010/main" val="2162307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64" indent="-285717" eaLnBrk="0" hangingPunct="0">
              <a:defRPr>
                <a:solidFill>
                  <a:schemeClr val="tx1"/>
                </a:solidFill>
                <a:latin typeface="Arial" charset="0"/>
              </a:defRPr>
            </a:lvl2pPr>
            <a:lvl3pPr marL="1142868" indent="-228574" eaLnBrk="0" hangingPunct="0">
              <a:defRPr>
                <a:solidFill>
                  <a:schemeClr val="tx1"/>
                </a:solidFill>
                <a:latin typeface="Arial" charset="0"/>
              </a:defRPr>
            </a:lvl3pPr>
            <a:lvl4pPr marL="1600015" indent="-228574" eaLnBrk="0" hangingPunct="0">
              <a:defRPr>
                <a:solidFill>
                  <a:schemeClr val="tx1"/>
                </a:solidFill>
                <a:latin typeface="Arial" charset="0"/>
              </a:defRPr>
            </a:lvl4pPr>
            <a:lvl5pPr marL="2057162" indent="-228574" eaLnBrk="0" hangingPunct="0">
              <a:defRPr>
                <a:solidFill>
                  <a:schemeClr val="tx1"/>
                </a:solidFill>
                <a:latin typeface="Arial" charset="0"/>
              </a:defRPr>
            </a:lvl5pPr>
            <a:lvl6pPr marL="2514309" indent="-228574" eaLnBrk="0" fontAlgn="base" hangingPunct="0">
              <a:spcBef>
                <a:spcPct val="0"/>
              </a:spcBef>
              <a:spcAft>
                <a:spcPct val="0"/>
              </a:spcAft>
              <a:defRPr>
                <a:solidFill>
                  <a:schemeClr val="tx1"/>
                </a:solidFill>
                <a:latin typeface="Arial" charset="0"/>
              </a:defRPr>
            </a:lvl6pPr>
            <a:lvl7pPr marL="2971455" indent="-228574" eaLnBrk="0" fontAlgn="base" hangingPunct="0">
              <a:spcBef>
                <a:spcPct val="0"/>
              </a:spcBef>
              <a:spcAft>
                <a:spcPct val="0"/>
              </a:spcAft>
              <a:defRPr>
                <a:solidFill>
                  <a:schemeClr val="tx1"/>
                </a:solidFill>
                <a:latin typeface="Arial" charset="0"/>
              </a:defRPr>
            </a:lvl7pPr>
            <a:lvl8pPr marL="3428603" indent="-228574" eaLnBrk="0" fontAlgn="base" hangingPunct="0">
              <a:spcBef>
                <a:spcPct val="0"/>
              </a:spcBef>
              <a:spcAft>
                <a:spcPct val="0"/>
              </a:spcAft>
              <a:defRPr>
                <a:solidFill>
                  <a:schemeClr val="tx1"/>
                </a:solidFill>
                <a:latin typeface="Arial" charset="0"/>
              </a:defRPr>
            </a:lvl8pPr>
            <a:lvl9pPr marL="3885750" indent="-228574" eaLnBrk="0" fontAlgn="base" hangingPunct="0">
              <a:spcBef>
                <a:spcPct val="0"/>
              </a:spcBef>
              <a:spcAft>
                <a:spcPct val="0"/>
              </a:spcAft>
              <a:defRPr>
                <a:solidFill>
                  <a:schemeClr val="tx1"/>
                </a:solidFill>
                <a:latin typeface="Arial" charset="0"/>
              </a:defRPr>
            </a:lvl9pPr>
          </a:lstStyle>
          <a:p>
            <a:pPr eaLnBrk="1" hangingPunct="1"/>
            <a:fld id="{EB36D93F-4ED1-4417-AA28-1A9D82E8EFEB}" type="slidenum">
              <a:rPr lang="en-US" smtClean="0">
                <a:latin typeface="Times New Roman" pitchFamily="18" charset="0"/>
              </a:rPr>
              <a:pPr eaLnBrk="1" hangingPunct="1"/>
              <a:t>3</a:t>
            </a:fld>
            <a:endParaRPr lang="en-US" smtClean="0">
              <a:latin typeface="Times New Roman" pitchFamily="18" charset="0"/>
            </a:endParaRPr>
          </a:p>
        </p:txBody>
      </p:sp>
      <p:sp>
        <p:nvSpPr>
          <p:cNvPr id="134147" name="Rectangle 2"/>
          <p:cNvSpPr>
            <a:spLocks noGrp="1" noRot="1" noChangeAspect="1" noChangeArrowheads="1" noTextEdit="1"/>
          </p:cNvSpPr>
          <p:nvPr>
            <p:ph type="sldImg"/>
          </p:nvPr>
        </p:nvSpPr>
        <p:spPr>
          <a:xfrm>
            <a:off x="1181100" y="698500"/>
            <a:ext cx="4649788" cy="3487738"/>
          </a:xfrm>
          <a:ln/>
        </p:spPr>
      </p:sp>
      <p:sp>
        <p:nvSpPr>
          <p:cNvPr id="134148" name="Rectangle 3"/>
          <p:cNvSpPr>
            <a:spLocks noGrp="1" noChangeArrowheads="1"/>
          </p:cNvSpPr>
          <p:nvPr>
            <p:ph type="body" idx="1"/>
          </p:nvPr>
        </p:nvSpPr>
        <p:spPr bwMode="auto">
          <a:xfrm>
            <a:off x="701676"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2" rIns="93162" bIns="46582"/>
          <a:lstStyle/>
          <a:p>
            <a:pPr eaLnBrk="1" hangingPunct="1"/>
            <a:r>
              <a:rPr lang="en-US" dirty="0" smtClean="0"/>
              <a:t>Teaching Note:</a:t>
            </a:r>
          </a:p>
          <a:p>
            <a:pPr eaLnBrk="1" hangingPunct="1"/>
            <a:endParaRPr lang="en-US" dirty="0" smtClean="0"/>
          </a:p>
          <a:p>
            <a:pPr eaLnBrk="1" hangingPunct="1"/>
            <a:r>
              <a:rPr lang="en-US" dirty="0" smtClean="0"/>
              <a:t>Emphasize form the beginning of this discussion about DFDs, that they are intended primarily as a </a:t>
            </a:r>
            <a:r>
              <a:rPr lang="en-US" u="sng" dirty="0" smtClean="0"/>
              <a:t>communication tool </a:t>
            </a:r>
            <a:r>
              <a:rPr lang="en-US" dirty="0" smtClean="0"/>
              <a:t>within I/S – and NOT as a documentation tool.</a:t>
            </a:r>
          </a:p>
          <a:p>
            <a:pPr eaLnBrk="1" hangingPunct="1"/>
            <a:endParaRPr lang="en-US" dirty="0" smtClean="0"/>
          </a:p>
          <a:p>
            <a:pPr eaLnBrk="1" hangingPunct="1"/>
            <a:r>
              <a:rPr lang="en-US" dirty="0" smtClean="0"/>
              <a:t>Their CONCEPT diagram – which is different -- is intended as a documentation tool (and a communication tool) within I/S.  </a:t>
            </a:r>
          </a:p>
          <a:p>
            <a:pPr eaLnBrk="1" hangingPunct="1"/>
            <a:endParaRPr lang="en-US" dirty="0" smtClean="0"/>
          </a:p>
          <a:p>
            <a:pPr eaLnBrk="1" hangingPunct="1"/>
            <a:r>
              <a:rPr lang="en-US" dirty="0" smtClean="0"/>
              <a:t>There is a slide at the end  of this Module exploring this difference in a little more detail, so you can postpone any questions until that slide.  I thought it was good to at least mention the difference here.</a:t>
            </a:r>
          </a:p>
          <a:p>
            <a:pPr eaLnBrk="1" hangingPunct="1"/>
            <a:endParaRPr lang="en-US" dirty="0" smtClean="0"/>
          </a:p>
          <a:p>
            <a:pPr eaLnBrk="1" hangingPunct="1"/>
            <a:endParaRPr lang="en-US" b="1" dirty="0" smtClean="0"/>
          </a:p>
          <a:p>
            <a:pPr eaLnBrk="1" hangingPunct="1"/>
            <a:r>
              <a:rPr lang="en-US" b="1" dirty="0" smtClean="0"/>
              <a:t>They will need to know the term </a:t>
            </a:r>
            <a:r>
              <a:rPr lang="en-US" b="1" u="sng" dirty="0" smtClean="0"/>
              <a:t>context diagram </a:t>
            </a:r>
            <a:r>
              <a:rPr lang="en-US" b="1" dirty="0" smtClean="0"/>
              <a:t>for the CBAP Exam.</a:t>
            </a:r>
          </a:p>
        </p:txBody>
      </p:sp>
      <p:sp>
        <p:nvSpPr>
          <p:cNvPr id="134149" name="Header Placeholder 1"/>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64" indent="-285717" eaLnBrk="0" hangingPunct="0">
              <a:defRPr>
                <a:solidFill>
                  <a:schemeClr val="tx1"/>
                </a:solidFill>
                <a:latin typeface="Arial" charset="0"/>
              </a:defRPr>
            </a:lvl2pPr>
            <a:lvl3pPr marL="1142868" indent="-228574" eaLnBrk="0" hangingPunct="0">
              <a:defRPr>
                <a:solidFill>
                  <a:schemeClr val="tx1"/>
                </a:solidFill>
                <a:latin typeface="Arial" charset="0"/>
              </a:defRPr>
            </a:lvl3pPr>
            <a:lvl4pPr marL="1600015" indent="-228574" eaLnBrk="0" hangingPunct="0">
              <a:defRPr>
                <a:solidFill>
                  <a:schemeClr val="tx1"/>
                </a:solidFill>
                <a:latin typeface="Arial" charset="0"/>
              </a:defRPr>
            </a:lvl4pPr>
            <a:lvl5pPr marL="2057162" indent="-228574" eaLnBrk="0" hangingPunct="0">
              <a:defRPr>
                <a:solidFill>
                  <a:schemeClr val="tx1"/>
                </a:solidFill>
                <a:latin typeface="Arial" charset="0"/>
              </a:defRPr>
            </a:lvl5pPr>
            <a:lvl6pPr marL="2514309" indent="-228574" eaLnBrk="0" fontAlgn="base" hangingPunct="0">
              <a:spcBef>
                <a:spcPct val="0"/>
              </a:spcBef>
              <a:spcAft>
                <a:spcPct val="0"/>
              </a:spcAft>
              <a:defRPr>
                <a:solidFill>
                  <a:schemeClr val="tx1"/>
                </a:solidFill>
                <a:latin typeface="Arial" charset="0"/>
              </a:defRPr>
            </a:lvl6pPr>
            <a:lvl7pPr marL="2971455" indent="-228574" eaLnBrk="0" fontAlgn="base" hangingPunct="0">
              <a:spcBef>
                <a:spcPct val="0"/>
              </a:spcBef>
              <a:spcAft>
                <a:spcPct val="0"/>
              </a:spcAft>
              <a:defRPr>
                <a:solidFill>
                  <a:schemeClr val="tx1"/>
                </a:solidFill>
                <a:latin typeface="Arial" charset="0"/>
              </a:defRPr>
            </a:lvl7pPr>
            <a:lvl8pPr marL="3428603" indent="-228574" eaLnBrk="0" fontAlgn="base" hangingPunct="0">
              <a:spcBef>
                <a:spcPct val="0"/>
              </a:spcBef>
              <a:spcAft>
                <a:spcPct val="0"/>
              </a:spcAft>
              <a:defRPr>
                <a:solidFill>
                  <a:schemeClr val="tx1"/>
                </a:solidFill>
                <a:latin typeface="Arial" charset="0"/>
              </a:defRPr>
            </a:lvl8pPr>
            <a:lvl9pPr marL="3885750" indent="-228574"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18" charset="0"/>
              </a:rPr>
              <a:t>BA500: Foundations of Business Analysis</a:t>
            </a:r>
          </a:p>
        </p:txBody>
      </p:sp>
    </p:spTree>
    <p:extLst>
      <p:ext uri="{BB962C8B-B14F-4D97-AF65-F5344CB8AC3E}">
        <p14:creationId xmlns:p14="http://schemas.microsoft.com/office/powerpoint/2010/main" val="1221283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64" indent="-285717" eaLnBrk="0" hangingPunct="0">
              <a:defRPr>
                <a:solidFill>
                  <a:schemeClr val="tx1"/>
                </a:solidFill>
                <a:latin typeface="Arial" charset="0"/>
              </a:defRPr>
            </a:lvl2pPr>
            <a:lvl3pPr marL="1142868" indent="-228574" eaLnBrk="0" hangingPunct="0">
              <a:defRPr>
                <a:solidFill>
                  <a:schemeClr val="tx1"/>
                </a:solidFill>
                <a:latin typeface="Arial" charset="0"/>
              </a:defRPr>
            </a:lvl3pPr>
            <a:lvl4pPr marL="1600015" indent="-228574" eaLnBrk="0" hangingPunct="0">
              <a:defRPr>
                <a:solidFill>
                  <a:schemeClr val="tx1"/>
                </a:solidFill>
                <a:latin typeface="Arial" charset="0"/>
              </a:defRPr>
            </a:lvl4pPr>
            <a:lvl5pPr marL="2057162" indent="-228574" eaLnBrk="0" hangingPunct="0">
              <a:defRPr>
                <a:solidFill>
                  <a:schemeClr val="tx1"/>
                </a:solidFill>
                <a:latin typeface="Arial" charset="0"/>
              </a:defRPr>
            </a:lvl5pPr>
            <a:lvl6pPr marL="2514309" indent="-228574" eaLnBrk="0" fontAlgn="base" hangingPunct="0">
              <a:spcBef>
                <a:spcPct val="0"/>
              </a:spcBef>
              <a:spcAft>
                <a:spcPct val="0"/>
              </a:spcAft>
              <a:defRPr>
                <a:solidFill>
                  <a:schemeClr val="tx1"/>
                </a:solidFill>
                <a:latin typeface="Arial" charset="0"/>
              </a:defRPr>
            </a:lvl6pPr>
            <a:lvl7pPr marL="2971455" indent="-228574" eaLnBrk="0" fontAlgn="base" hangingPunct="0">
              <a:spcBef>
                <a:spcPct val="0"/>
              </a:spcBef>
              <a:spcAft>
                <a:spcPct val="0"/>
              </a:spcAft>
              <a:defRPr>
                <a:solidFill>
                  <a:schemeClr val="tx1"/>
                </a:solidFill>
                <a:latin typeface="Arial" charset="0"/>
              </a:defRPr>
            </a:lvl7pPr>
            <a:lvl8pPr marL="3428603" indent="-228574" eaLnBrk="0" fontAlgn="base" hangingPunct="0">
              <a:spcBef>
                <a:spcPct val="0"/>
              </a:spcBef>
              <a:spcAft>
                <a:spcPct val="0"/>
              </a:spcAft>
              <a:defRPr>
                <a:solidFill>
                  <a:schemeClr val="tx1"/>
                </a:solidFill>
                <a:latin typeface="Arial" charset="0"/>
              </a:defRPr>
            </a:lvl8pPr>
            <a:lvl9pPr marL="3885750" indent="-228574" eaLnBrk="0" fontAlgn="base" hangingPunct="0">
              <a:spcBef>
                <a:spcPct val="0"/>
              </a:spcBef>
              <a:spcAft>
                <a:spcPct val="0"/>
              </a:spcAft>
              <a:defRPr>
                <a:solidFill>
                  <a:schemeClr val="tx1"/>
                </a:solidFill>
                <a:latin typeface="Arial" charset="0"/>
              </a:defRPr>
            </a:lvl9pPr>
          </a:lstStyle>
          <a:p>
            <a:pPr eaLnBrk="1" hangingPunct="1"/>
            <a:fld id="{74E2DAD5-8B79-4884-810E-CC7AA3F00727}" type="slidenum">
              <a:rPr lang="en-US" smtClean="0">
                <a:latin typeface="Times New Roman" pitchFamily="18" charset="0"/>
              </a:rPr>
              <a:pPr eaLnBrk="1" hangingPunct="1"/>
              <a:t>4</a:t>
            </a:fld>
            <a:endParaRPr lang="en-US" smtClean="0">
              <a:latin typeface="Times New Roman" pitchFamily="18" charset="0"/>
            </a:endParaRPr>
          </a:p>
        </p:txBody>
      </p:sp>
      <p:sp>
        <p:nvSpPr>
          <p:cNvPr id="195587" name="Rectangle 2"/>
          <p:cNvSpPr>
            <a:spLocks noGrp="1" noRot="1" noChangeAspect="1" noChangeArrowheads="1" noTextEdit="1"/>
          </p:cNvSpPr>
          <p:nvPr>
            <p:ph type="sldImg"/>
          </p:nvPr>
        </p:nvSpPr>
        <p:spPr>
          <a:ln/>
        </p:spPr>
      </p:sp>
      <p:sp>
        <p:nvSpPr>
          <p:cNvPr id="195588" name="Rectangle 3"/>
          <p:cNvSpPr>
            <a:spLocks noGrp="1" noChangeArrowheads="1"/>
          </p:cNvSpPr>
          <p:nvPr>
            <p:ph type="body" idx="1"/>
          </p:nvPr>
        </p:nvSpPr>
        <p:spPr bwMode="auto">
          <a:xfrm>
            <a:off x="701676"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7" tIns="46584" rIns="93167" bIns="46584"/>
          <a:lstStyle/>
          <a:p>
            <a:pPr eaLnBrk="1" hangingPunct="1"/>
            <a:endParaRPr lang="en-US" smtClean="0"/>
          </a:p>
        </p:txBody>
      </p:sp>
      <p:sp>
        <p:nvSpPr>
          <p:cNvPr id="195589" name="Header Placeholder 1"/>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64" indent="-285717" eaLnBrk="0" hangingPunct="0">
              <a:defRPr>
                <a:solidFill>
                  <a:schemeClr val="tx1"/>
                </a:solidFill>
                <a:latin typeface="Arial" charset="0"/>
              </a:defRPr>
            </a:lvl2pPr>
            <a:lvl3pPr marL="1142868" indent="-228574" eaLnBrk="0" hangingPunct="0">
              <a:defRPr>
                <a:solidFill>
                  <a:schemeClr val="tx1"/>
                </a:solidFill>
                <a:latin typeface="Arial" charset="0"/>
              </a:defRPr>
            </a:lvl3pPr>
            <a:lvl4pPr marL="1600015" indent="-228574" eaLnBrk="0" hangingPunct="0">
              <a:defRPr>
                <a:solidFill>
                  <a:schemeClr val="tx1"/>
                </a:solidFill>
                <a:latin typeface="Arial" charset="0"/>
              </a:defRPr>
            </a:lvl4pPr>
            <a:lvl5pPr marL="2057162" indent="-228574" eaLnBrk="0" hangingPunct="0">
              <a:defRPr>
                <a:solidFill>
                  <a:schemeClr val="tx1"/>
                </a:solidFill>
                <a:latin typeface="Arial" charset="0"/>
              </a:defRPr>
            </a:lvl5pPr>
            <a:lvl6pPr marL="2514309" indent="-228574" eaLnBrk="0" fontAlgn="base" hangingPunct="0">
              <a:spcBef>
                <a:spcPct val="0"/>
              </a:spcBef>
              <a:spcAft>
                <a:spcPct val="0"/>
              </a:spcAft>
              <a:defRPr>
                <a:solidFill>
                  <a:schemeClr val="tx1"/>
                </a:solidFill>
                <a:latin typeface="Arial" charset="0"/>
              </a:defRPr>
            </a:lvl6pPr>
            <a:lvl7pPr marL="2971455" indent="-228574" eaLnBrk="0" fontAlgn="base" hangingPunct="0">
              <a:spcBef>
                <a:spcPct val="0"/>
              </a:spcBef>
              <a:spcAft>
                <a:spcPct val="0"/>
              </a:spcAft>
              <a:defRPr>
                <a:solidFill>
                  <a:schemeClr val="tx1"/>
                </a:solidFill>
                <a:latin typeface="Arial" charset="0"/>
              </a:defRPr>
            </a:lvl7pPr>
            <a:lvl8pPr marL="3428603" indent="-228574" eaLnBrk="0" fontAlgn="base" hangingPunct="0">
              <a:spcBef>
                <a:spcPct val="0"/>
              </a:spcBef>
              <a:spcAft>
                <a:spcPct val="0"/>
              </a:spcAft>
              <a:defRPr>
                <a:solidFill>
                  <a:schemeClr val="tx1"/>
                </a:solidFill>
                <a:latin typeface="Arial" charset="0"/>
              </a:defRPr>
            </a:lvl8pPr>
            <a:lvl9pPr marL="3885750" indent="-228574"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18" charset="0"/>
              </a:rPr>
              <a:t>SA500: Foundations of Systems Analysis</a:t>
            </a:r>
          </a:p>
        </p:txBody>
      </p:sp>
    </p:spTree>
    <p:extLst>
      <p:ext uri="{BB962C8B-B14F-4D97-AF65-F5344CB8AC3E}">
        <p14:creationId xmlns:p14="http://schemas.microsoft.com/office/powerpoint/2010/main" val="2474362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57020" indent="-291161" eaLnBrk="0" hangingPunct="0">
              <a:defRPr>
                <a:solidFill>
                  <a:schemeClr val="tx1"/>
                </a:solidFill>
                <a:latin typeface="Arial" charset="0"/>
                <a:cs typeface="Arial" charset="0"/>
              </a:defRPr>
            </a:lvl2pPr>
            <a:lvl3pPr marL="1164647" indent="-232930" eaLnBrk="0" hangingPunct="0">
              <a:defRPr>
                <a:solidFill>
                  <a:schemeClr val="tx1"/>
                </a:solidFill>
                <a:latin typeface="Arial" charset="0"/>
                <a:cs typeface="Arial" charset="0"/>
              </a:defRPr>
            </a:lvl3pPr>
            <a:lvl4pPr marL="1630505" indent="-232930" eaLnBrk="0" hangingPunct="0">
              <a:defRPr>
                <a:solidFill>
                  <a:schemeClr val="tx1"/>
                </a:solidFill>
                <a:latin typeface="Arial" charset="0"/>
                <a:cs typeface="Arial" charset="0"/>
              </a:defRPr>
            </a:lvl4pPr>
            <a:lvl5pPr marL="2096364" indent="-232930" eaLnBrk="0" hangingPunct="0">
              <a:defRPr>
                <a:solidFill>
                  <a:schemeClr val="tx1"/>
                </a:solidFill>
                <a:latin typeface="Arial" charset="0"/>
                <a:cs typeface="Arial" charset="0"/>
              </a:defRPr>
            </a:lvl5pPr>
            <a:lvl6pPr marL="2562222" indent="-232930" eaLnBrk="0" fontAlgn="base" hangingPunct="0">
              <a:spcBef>
                <a:spcPct val="0"/>
              </a:spcBef>
              <a:spcAft>
                <a:spcPct val="0"/>
              </a:spcAft>
              <a:defRPr>
                <a:solidFill>
                  <a:schemeClr val="tx1"/>
                </a:solidFill>
                <a:latin typeface="Arial" charset="0"/>
                <a:cs typeface="Arial" charset="0"/>
              </a:defRPr>
            </a:lvl6pPr>
            <a:lvl7pPr marL="3028081" indent="-232930" eaLnBrk="0" fontAlgn="base" hangingPunct="0">
              <a:spcBef>
                <a:spcPct val="0"/>
              </a:spcBef>
              <a:spcAft>
                <a:spcPct val="0"/>
              </a:spcAft>
              <a:defRPr>
                <a:solidFill>
                  <a:schemeClr val="tx1"/>
                </a:solidFill>
                <a:latin typeface="Arial" charset="0"/>
                <a:cs typeface="Arial" charset="0"/>
              </a:defRPr>
            </a:lvl7pPr>
            <a:lvl8pPr marL="3493939" indent="-232930" eaLnBrk="0" fontAlgn="base" hangingPunct="0">
              <a:spcBef>
                <a:spcPct val="0"/>
              </a:spcBef>
              <a:spcAft>
                <a:spcPct val="0"/>
              </a:spcAft>
              <a:defRPr>
                <a:solidFill>
                  <a:schemeClr val="tx1"/>
                </a:solidFill>
                <a:latin typeface="Arial" charset="0"/>
                <a:cs typeface="Arial" charset="0"/>
              </a:defRPr>
            </a:lvl8pPr>
            <a:lvl9pPr marL="3959798" indent="-232930" eaLnBrk="0" fontAlgn="base" hangingPunct="0">
              <a:spcBef>
                <a:spcPct val="0"/>
              </a:spcBef>
              <a:spcAft>
                <a:spcPct val="0"/>
              </a:spcAft>
              <a:defRPr>
                <a:solidFill>
                  <a:schemeClr val="tx1"/>
                </a:solidFill>
                <a:latin typeface="Arial" charset="0"/>
                <a:cs typeface="Arial" charset="0"/>
              </a:defRPr>
            </a:lvl9pPr>
          </a:lstStyle>
          <a:p>
            <a:pPr eaLnBrk="1" hangingPunct="1"/>
            <a:fld id="{B1DD3008-8252-4E6C-A925-2CCA3D3A677B}" type="slidenum">
              <a:rPr lang="en-US" smtClean="0">
                <a:latin typeface="Tahoma" pitchFamily="34" charset="0"/>
              </a:rPr>
              <a:pPr eaLnBrk="1" hangingPunct="1"/>
              <a:t>5</a:t>
            </a:fld>
            <a:endParaRPr lang="en-US" smtClean="0">
              <a:latin typeface="Tahoma" pitchFamily="34" charset="0"/>
            </a:endParaRPr>
          </a:p>
        </p:txBody>
      </p:sp>
    </p:spTree>
    <p:extLst>
      <p:ext uri="{BB962C8B-B14F-4D97-AF65-F5344CB8AC3E}">
        <p14:creationId xmlns:p14="http://schemas.microsoft.com/office/powerpoint/2010/main" val="1959571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64" indent="-285717" eaLnBrk="0" hangingPunct="0">
              <a:defRPr>
                <a:solidFill>
                  <a:schemeClr val="tx1"/>
                </a:solidFill>
                <a:latin typeface="Arial" charset="0"/>
              </a:defRPr>
            </a:lvl2pPr>
            <a:lvl3pPr marL="1142868" indent="-228574" eaLnBrk="0" hangingPunct="0">
              <a:defRPr>
                <a:solidFill>
                  <a:schemeClr val="tx1"/>
                </a:solidFill>
                <a:latin typeface="Arial" charset="0"/>
              </a:defRPr>
            </a:lvl3pPr>
            <a:lvl4pPr marL="1600015" indent="-228574" eaLnBrk="0" hangingPunct="0">
              <a:defRPr>
                <a:solidFill>
                  <a:schemeClr val="tx1"/>
                </a:solidFill>
                <a:latin typeface="Arial" charset="0"/>
              </a:defRPr>
            </a:lvl4pPr>
            <a:lvl5pPr marL="2057162" indent="-228574" eaLnBrk="0" hangingPunct="0">
              <a:defRPr>
                <a:solidFill>
                  <a:schemeClr val="tx1"/>
                </a:solidFill>
                <a:latin typeface="Arial" charset="0"/>
              </a:defRPr>
            </a:lvl5pPr>
            <a:lvl6pPr marL="2514309" indent="-228574" eaLnBrk="0" fontAlgn="base" hangingPunct="0">
              <a:spcBef>
                <a:spcPct val="0"/>
              </a:spcBef>
              <a:spcAft>
                <a:spcPct val="0"/>
              </a:spcAft>
              <a:defRPr>
                <a:solidFill>
                  <a:schemeClr val="tx1"/>
                </a:solidFill>
                <a:latin typeface="Arial" charset="0"/>
              </a:defRPr>
            </a:lvl6pPr>
            <a:lvl7pPr marL="2971455" indent="-228574" eaLnBrk="0" fontAlgn="base" hangingPunct="0">
              <a:spcBef>
                <a:spcPct val="0"/>
              </a:spcBef>
              <a:spcAft>
                <a:spcPct val="0"/>
              </a:spcAft>
              <a:defRPr>
                <a:solidFill>
                  <a:schemeClr val="tx1"/>
                </a:solidFill>
                <a:latin typeface="Arial" charset="0"/>
              </a:defRPr>
            </a:lvl7pPr>
            <a:lvl8pPr marL="3428603" indent="-228574" eaLnBrk="0" fontAlgn="base" hangingPunct="0">
              <a:spcBef>
                <a:spcPct val="0"/>
              </a:spcBef>
              <a:spcAft>
                <a:spcPct val="0"/>
              </a:spcAft>
              <a:defRPr>
                <a:solidFill>
                  <a:schemeClr val="tx1"/>
                </a:solidFill>
                <a:latin typeface="Arial" charset="0"/>
              </a:defRPr>
            </a:lvl8pPr>
            <a:lvl9pPr marL="3885750" indent="-228574" eaLnBrk="0" fontAlgn="base" hangingPunct="0">
              <a:spcBef>
                <a:spcPct val="0"/>
              </a:spcBef>
              <a:spcAft>
                <a:spcPct val="0"/>
              </a:spcAft>
              <a:defRPr>
                <a:solidFill>
                  <a:schemeClr val="tx1"/>
                </a:solidFill>
                <a:latin typeface="Arial" charset="0"/>
              </a:defRPr>
            </a:lvl9pPr>
          </a:lstStyle>
          <a:p>
            <a:pPr eaLnBrk="1" hangingPunct="1"/>
            <a:fld id="{F55FA56B-03CC-4489-82A4-971DE4222DB4}" type="slidenum">
              <a:rPr lang="en-US" smtClean="0">
                <a:latin typeface="Times New Roman" pitchFamily="18" charset="0"/>
              </a:rPr>
              <a:pPr eaLnBrk="1" hangingPunct="1"/>
              <a:t>6</a:t>
            </a:fld>
            <a:endParaRPr lang="en-US" smtClean="0">
              <a:latin typeface="Times New Roman" pitchFamily="18" charset="0"/>
            </a:endParaRPr>
          </a:p>
        </p:txBody>
      </p:sp>
      <p:sp>
        <p:nvSpPr>
          <p:cNvPr id="136195" name="Rectangle 2"/>
          <p:cNvSpPr>
            <a:spLocks noGrp="1" noRot="1" noChangeAspect="1" noChangeArrowheads="1" noTextEdit="1"/>
          </p:cNvSpPr>
          <p:nvPr>
            <p:ph type="sldImg"/>
          </p:nvPr>
        </p:nvSpPr>
        <p:spPr>
          <a:xfrm>
            <a:off x="1181100" y="698500"/>
            <a:ext cx="4649788" cy="3487738"/>
          </a:xfrm>
          <a:ln/>
        </p:spPr>
      </p:sp>
      <p:sp>
        <p:nvSpPr>
          <p:cNvPr id="136196" name="Rectangle 3"/>
          <p:cNvSpPr>
            <a:spLocks noGrp="1" noChangeArrowheads="1"/>
          </p:cNvSpPr>
          <p:nvPr>
            <p:ph type="body" idx="1"/>
          </p:nvPr>
        </p:nvSpPr>
        <p:spPr bwMode="auto">
          <a:xfrm>
            <a:off x="701676"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2" rIns="93162" bIns="46582"/>
          <a:lstStyle/>
          <a:p>
            <a:pPr eaLnBrk="1" hangingPunct="1"/>
            <a:endParaRPr lang="en-US" smtClean="0"/>
          </a:p>
        </p:txBody>
      </p:sp>
      <p:sp>
        <p:nvSpPr>
          <p:cNvPr id="136197" name="Header Placeholder 1"/>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64" indent="-285717" eaLnBrk="0" hangingPunct="0">
              <a:defRPr>
                <a:solidFill>
                  <a:schemeClr val="tx1"/>
                </a:solidFill>
                <a:latin typeface="Arial" charset="0"/>
              </a:defRPr>
            </a:lvl2pPr>
            <a:lvl3pPr marL="1142868" indent="-228574" eaLnBrk="0" hangingPunct="0">
              <a:defRPr>
                <a:solidFill>
                  <a:schemeClr val="tx1"/>
                </a:solidFill>
                <a:latin typeface="Arial" charset="0"/>
              </a:defRPr>
            </a:lvl3pPr>
            <a:lvl4pPr marL="1600015" indent="-228574" eaLnBrk="0" hangingPunct="0">
              <a:defRPr>
                <a:solidFill>
                  <a:schemeClr val="tx1"/>
                </a:solidFill>
                <a:latin typeface="Arial" charset="0"/>
              </a:defRPr>
            </a:lvl4pPr>
            <a:lvl5pPr marL="2057162" indent="-228574" eaLnBrk="0" hangingPunct="0">
              <a:defRPr>
                <a:solidFill>
                  <a:schemeClr val="tx1"/>
                </a:solidFill>
                <a:latin typeface="Arial" charset="0"/>
              </a:defRPr>
            </a:lvl5pPr>
            <a:lvl6pPr marL="2514309" indent="-228574" eaLnBrk="0" fontAlgn="base" hangingPunct="0">
              <a:spcBef>
                <a:spcPct val="0"/>
              </a:spcBef>
              <a:spcAft>
                <a:spcPct val="0"/>
              </a:spcAft>
              <a:defRPr>
                <a:solidFill>
                  <a:schemeClr val="tx1"/>
                </a:solidFill>
                <a:latin typeface="Arial" charset="0"/>
              </a:defRPr>
            </a:lvl6pPr>
            <a:lvl7pPr marL="2971455" indent="-228574" eaLnBrk="0" fontAlgn="base" hangingPunct="0">
              <a:spcBef>
                <a:spcPct val="0"/>
              </a:spcBef>
              <a:spcAft>
                <a:spcPct val="0"/>
              </a:spcAft>
              <a:defRPr>
                <a:solidFill>
                  <a:schemeClr val="tx1"/>
                </a:solidFill>
                <a:latin typeface="Arial" charset="0"/>
              </a:defRPr>
            </a:lvl7pPr>
            <a:lvl8pPr marL="3428603" indent="-228574" eaLnBrk="0" fontAlgn="base" hangingPunct="0">
              <a:spcBef>
                <a:spcPct val="0"/>
              </a:spcBef>
              <a:spcAft>
                <a:spcPct val="0"/>
              </a:spcAft>
              <a:defRPr>
                <a:solidFill>
                  <a:schemeClr val="tx1"/>
                </a:solidFill>
                <a:latin typeface="Arial" charset="0"/>
              </a:defRPr>
            </a:lvl8pPr>
            <a:lvl9pPr marL="3885750" indent="-228574"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18" charset="0"/>
              </a:rPr>
              <a:t>BA500: Foundations of Business Analysis</a:t>
            </a:r>
          </a:p>
        </p:txBody>
      </p:sp>
    </p:spTree>
    <p:extLst>
      <p:ext uri="{BB962C8B-B14F-4D97-AF65-F5344CB8AC3E}">
        <p14:creationId xmlns:p14="http://schemas.microsoft.com/office/powerpoint/2010/main" val="895377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64" indent="-285717" eaLnBrk="0" hangingPunct="0">
              <a:defRPr>
                <a:solidFill>
                  <a:schemeClr val="tx1"/>
                </a:solidFill>
                <a:latin typeface="Arial" charset="0"/>
              </a:defRPr>
            </a:lvl2pPr>
            <a:lvl3pPr marL="1142868" indent="-228574" eaLnBrk="0" hangingPunct="0">
              <a:defRPr>
                <a:solidFill>
                  <a:schemeClr val="tx1"/>
                </a:solidFill>
                <a:latin typeface="Arial" charset="0"/>
              </a:defRPr>
            </a:lvl3pPr>
            <a:lvl4pPr marL="1600015" indent="-228574" eaLnBrk="0" hangingPunct="0">
              <a:defRPr>
                <a:solidFill>
                  <a:schemeClr val="tx1"/>
                </a:solidFill>
                <a:latin typeface="Arial" charset="0"/>
              </a:defRPr>
            </a:lvl4pPr>
            <a:lvl5pPr marL="2057162" indent="-228574" eaLnBrk="0" hangingPunct="0">
              <a:defRPr>
                <a:solidFill>
                  <a:schemeClr val="tx1"/>
                </a:solidFill>
                <a:latin typeface="Arial" charset="0"/>
              </a:defRPr>
            </a:lvl5pPr>
            <a:lvl6pPr marL="2514309" indent="-228574" eaLnBrk="0" fontAlgn="base" hangingPunct="0">
              <a:spcBef>
                <a:spcPct val="0"/>
              </a:spcBef>
              <a:spcAft>
                <a:spcPct val="0"/>
              </a:spcAft>
              <a:defRPr>
                <a:solidFill>
                  <a:schemeClr val="tx1"/>
                </a:solidFill>
                <a:latin typeface="Arial" charset="0"/>
              </a:defRPr>
            </a:lvl6pPr>
            <a:lvl7pPr marL="2971455" indent="-228574" eaLnBrk="0" fontAlgn="base" hangingPunct="0">
              <a:spcBef>
                <a:spcPct val="0"/>
              </a:spcBef>
              <a:spcAft>
                <a:spcPct val="0"/>
              </a:spcAft>
              <a:defRPr>
                <a:solidFill>
                  <a:schemeClr val="tx1"/>
                </a:solidFill>
                <a:latin typeface="Arial" charset="0"/>
              </a:defRPr>
            </a:lvl7pPr>
            <a:lvl8pPr marL="3428603" indent="-228574" eaLnBrk="0" fontAlgn="base" hangingPunct="0">
              <a:spcBef>
                <a:spcPct val="0"/>
              </a:spcBef>
              <a:spcAft>
                <a:spcPct val="0"/>
              </a:spcAft>
              <a:defRPr>
                <a:solidFill>
                  <a:schemeClr val="tx1"/>
                </a:solidFill>
                <a:latin typeface="Arial" charset="0"/>
              </a:defRPr>
            </a:lvl8pPr>
            <a:lvl9pPr marL="3885750" indent="-228574" eaLnBrk="0" fontAlgn="base" hangingPunct="0">
              <a:spcBef>
                <a:spcPct val="0"/>
              </a:spcBef>
              <a:spcAft>
                <a:spcPct val="0"/>
              </a:spcAft>
              <a:defRPr>
                <a:solidFill>
                  <a:schemeClr val="tx1"/>
                </a:solidFill>
                <a:latin typeface="Arial" charset="0"/>
              </a:defRPr>
            </a:lvl9pPr>
          </a:lstStyle>
          <a:p>
            <a:pPr eaLnBrk="1" hangingPunct="1"/>
            <a:fld id="{E5BFDFBA-4564-42E1-AF24-2D19F297FF26}" type="slidenum">
              <a:rPr lang="en-US" smtClean="0">
                <a:latin typeface="Times New Roman" pitchFamily="18" charset="0"/>
              </a:rPr>
              <a:pPr eaLnBrk="1" hangingPunct="1"/>
              <a:t>7</a:t>
            </a:fld>
            <a:endParaRPr lang="en-US" smtClean="0">
              <a:latin typeface="Times New Roman" pitchFamily="18" charset="0"/>
            </a:endParaRPr>
          </a:p>
        </p:txBody>
      </p:sp>
      <p:sp>
        <p:nvSpPr>
          <p:cNvPr id="137219" name="Rectangle 2"/>
          <p:cNvSpPr>
            <a:spLocks noGrp="1" noRot="1" noChangeAspect="1" noChangeArrowheads="1" noTextEdit="1"/>
          </p:cNvSpPr>
          <p:nvPr>
            <p:ph type="sldImg"/>
          </p:nvPr>
        </p:nvSpPr>
        <p:spPr>
          <a:xfrm>
            <a:off x="1181100" y="698500"/>
            <a:ext cx="4649788" cy="3487738"/>
          </a:xfrm>
          <a:ln/>
        </p:spPr>
      </p:sp>
      <p:sp>
        <p:nvSpPr>
          <p:cNvPr id="137220" name="Rectangle 3"/>
          <p:cNvSpPr>
            <a:spLocks noGrp="1" noChangeArrowheads="1"/>
          </p:cNvSpPr>
          <p:nvPr>
            <p:ph type="body" idx="1"/>
          </p:nvPr>
        </p:nvSpPr>
        <p:spPr bwMode="auto">
          <a:xfrm>
            <a:off x="701676"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2" rIns="93162" bIns="46582"/>
          <a:lstStyle/>
          <a:p>
            <a:pPr eaLnBrk="1" hangingPunct="1"/>
            <a:endParaRPr lang="en-US" smtClean="0"/>
          </a:p>
        </p:txBody>
      </p:sp>
      <p:sp>
        <p:nvSpPr>
          <p:cNvPr id="137221" name="Header Placeholder 1"/>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64" indent="-285717" eaLnBrk="0" hangingPunct="0">
              <a:defRPr>
                <a:solidFill>
                  <a:schemeClr val="tx1"/>
                </a:solidFill>
                <a:latin typeface="Arial" charset="0"/>
              </a:defRPr>
            </a:lvl2pPr>
            <a:lvl3pPr marL="1142868" indent="-228574" eaLnBrk="0" hangingPunct="0">
              <a:defRPr>
                <a:solidFill>
                  <a:schemeClr val="tx1"/>
                </a:solidFill>
                <a:latin typeface="Arial" charset="0"/>
              </a:defRPr>
            </a:lvl3pPr>
            <a:lvl4pPr marL="1600015" indent="-228574" eaLnBrk="0" hangingPunct="0">
              <a:defRPr>
                <a:solidFill>
                  <a:schemeClr val="tx1"/>
                </a:solidFill>
                <a:latin typeface="Arial" charset="0"/>
              </a:defRPr>
            </a:lvl4pPr>
            <a:lvl5pPr marL="2057162" indent="-228574" eaLnBrk="0" hangingPunct="0">
              <a:defRPr>
                <a:solidFill>
                  <a:schemeClr val="tx1"/>
                </a:solidFill>
                <a:latin typeface="Arial" charset="0"/>
              </a:defRPr>
            </a:lvl5pPr>
            <a:lvl6pPr marL="2514309" indent="-228574" eaLnBrk="0" fontAlgn="base" hangingPunct="0">
              <a:spcBef>
                <a:spcPct val="0"/>
              </a:spcBef>
              <a:spcAft>
                <a:spcPct val="0"/>
              </a:spcAft>
              <a:defRPr>
                <a:solidFill>
                  <a:schemeClr val="tx1"/>
                </a:solidFill>
                <a:latin typeface="Arial" charset="0"/>
              </a:defRPr>
            </a:lvl6pPr>
            <a:lvl7pPr marL="2971455" indent="-228574" eaLnBrk="0" fontAlgn="base" hangingPunct="0">
              <a:spcBef>
                <a:spcPct val="0"/>
              </a:spcBef>
              <a:spcAft>
                <a:spcPct val="0"/>
              </a:spcAft>
              <a:defRPr>
                <a:solidFill>
                  <a:schemeClr val="tx1"/>
                </a:solidFill>
                <a:latin typeface="Arial" charset="0"/>
              </a:defRPr>
            </a:lvl7pPr>
            <a:lvl8pPr marL="3428603" indent="-228574" eaLnBrk="0" fontAlgn="base" hangingPunct="0">
              <a:spcBef>
                <a:spcPct val="0"/>
              </a:spcBef>
              <a:spcAft>
                <a:spcPct val="0"/>
              </a:spcAft>
              <a:defRPr>
                <a:solidFill>
                  <a:schemeClr val="tx1"/>
                </a:solidFill>
                <a:latin typeface="Arial" charset="0"/>
              </a:defRPr>
            </a:lvl8pPr>
            <a:lvl9pPr marL="3885750" indent="-228574"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18" charset="0"/>
              </a:rPr>
              <a:t>BA500: Foundations of Business Analysis</a:t>
            </a:r>
          </a:p>
        </p:txBody>
      </p:sp>
    </p:spTree>
    <p:extLst>
      <p:ext uri="{BB962C8B-B14F-4D97-AF65-F5344CB8AC3E}">
        <p14:creationId xmlns:p14="http://schemas.microsoft.com/office/powerpoint/2010/main" val="2202083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64" indent="-285717" eaLnBrk="0" hangingPunct="0">
              <a:defRPr>
                <a:solidFill>
                  <a:schemeClr val="tx1"/>
                </a:solidFill>
                <a:latin typeface="Arial" charset="0"/>
              </a:defRPr>
            </a:lvl2pPr>
            <a:lvl3pPr marL="1142868" indent="-228574" eaLnBrk="0" hangingPunct="0">
              <a:defRPr>
                <a:solidFill>
                  <a:schemeClr val="tx1"/>
                </a:solidFill>
                <a:latin typeface="Arial" charset="0"/>
              </a:defRPr>
            </a:lvl3pPr>
            <a:lvl4pPr marL="1600015" indent="-228574" eaLnBrk="0" hangingPunct="0">
              <a:defRPr>
                <a:solidFill>
                  <a:schemeClr val="tx1"/>
                </a:solidFill>
                <a:latin typeface="Arial" charset="0"/>
              </a:defRPr>
            </a:lvl4pPr>
            <a:lvl5pPr marL="2057162" indent="-228574" eaLnBrk="0" hangingPunct="0">
              <a:defRPr>
                <a:solidFill>
                  <a:schemeClr val="tx1"/>
                </a:solidFill>
                <a:latin typeface="Arial" charset="0"/>
              </a:defRPr>
            </a:lvl5pPr>
            <a:lvl6pPr marL="2514309" indent="-228574" eaLnBrk="0" fontAlgn="base" hangingPunct="0">
              <a:spcBef>
                <a:spcPct val="0"/>
              </a:spcBef>
              <a:spcAft>
                <a:spcPct val="0"/>
              </a:spcAft>
              <a:defRPr>
                <a:solidFill>
                  <a:schemeClr val="tx1"/>
                </a:solidFill>
                <a:latin typeface="Arial" charset="0"/>
              </a:defRPr>
            </a:lvl6pPr>
            <a:lvl7pPr marL="2971455" indent="-228574" eaLnBrk="0" fontAlgn="base" hangingPunct="0">
              <a:spcBef>
                <a:spcPct val="0"/>
              </a:spcBef>
              <a:spcAft>
                <a:spcPct val="0"/>
              </a:spcAft>
              <a:defRPr>
                <a:solidFill>
                  <a:schemeClr val="tx1"/>
                </a:solidFill>
                <a:latin typeface="Arial" charset="0"/>
              </a:defRPr>
            </a:lvl7pPr>
            <a:lvl8pPr marL="3428603" indent="-228574" eaLnBrk="0" fontAlgn="base" hangingPunct="0">
              <a:spcBef>
                <a:spcPct val="0"/>
              </a:spcBef>
              <a:spcAft>
                <a:spcPct val="0"/>
              </a:spcAft>
              <a:defRPr>
                <a:solidFill>
                  <a:schemeClr val="tx1"/>
                </a:solidFill>
                <a:latin typeface="Arial" charset="0"/>
              </a:defRPr>
            </a:lvl8pPr>
            <a:lvl9pPr marL="3885750" indent="-228574" eaLnBrk="0" fontAlgn="base" hangingPunct="0">
              <a:spcBef>
                <a:spcPct val="0"/>
              </a:spcBef>
              <a:spcAft>
                <a:spcPct val="0"/>
              </a:spcAft>
              <a:defRPr>
                <a:solidFill>
                  <a:schemeClr val="tx1"/>
                </a:solidFill>
                <a:latin typeface="Arial" charset="0"/>
              </a:defRPr>
            </a:lvl9pPr>
          </a:lstStyle>
          <a:p>
            <a:pPr eaLnBrk="1" hangingPunct="1"/>
            <a:fld id="{4BFE13CF-8A63-43A6-829C-AA9ADABB3351}" type="slidenum">
              <a:rPr lang="en-US" smtClean="0">
                <a:latin typeface="Times New Roman" pitchFamily="18" charset="0"/>
              </a:rPr>
              <a:pPr eaLnBrk="1" hangingPunct="1"/>
              <a:t>8</a:t>
            </a:fld>
            <a:endParaRPr lang="en-US" smtClean="0">
              <a:latin typeface="Times New Roman" pitchFamily="18" charset="0"/>
            </a:endParaRPr>
          </a:p>
        </p:txBody>
      </p:sp>
      <p:sp>
        <p:nvSpPr>
          <p:cNvPr id="198659" name="Rectangle 2"/>
          <p:cNvSpPr>
            <a:spLocks noGrp="1" noRot="1" noChangeAspect="1" noChangeArrowheads="1" noTextEdit="1"/>
          </p:cNvSpPr>
          <p:nvPr>
            <p:ph type="sldImg"/>
          </p:nvPr>
        </p:nvSpPr>
        <p:spPr>
          <a:ln/>
        </p:spPr>
      </p:sp>
      <p:sp>
        <p:nvSpPr>
          <p:cNvPr id="198660" name="Rectangle 3"/>
          <p:cNvSpPr>
            <a:spLocks noGrp="1" noChangeArrowheads="1"/>
          </p:cNvSpPr>
          <p:nvPr>
            <p:ph type="body" idx="1"/>
          </p:nvPr>
        </p:nvSpPr>
        <p:spPr bwMode="auto">
          <a:xfrm>
            <a:off x="701676"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7" tIns="46584" rIns="93167" bIns="46584"/>
          <a:lstStyle/>
          <a:p>
            <a:pPr eaLnBrk="1" hangingPunct="1"/>
            <a:endParaRPr lang="en-US" smtClean="0"/>
          </a:p>
        </p:txBody>
      </p:sp>
      <p:sp>
        <p:nvSpPr>
          <p:cNvPr id="198661" name="Header Placeholder 1"/>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64" indent="-285717" eaLnBrk="0" hangingPunct="0">
              <a:defRPr>
                <a:solidFill>
                  <a:schemeClr val="tx1"/>
                </a:solidFill>
                <a:latin typeface="Arial" charset="0"/>
              </a:defRPr>
            </a:lvl2pPr>
            <a:lvl3pPr marL="1142868" indent="-228574" eaLnBrk="0" hangingPunct="0">
              <a:defRPr>
                <a:solidFill>
                  <a:schemeClr val="tx1"/>
                </a:solidFill>
                <a:latin typeface="Arial" charset="0"/>
              </a:defRPr>
            </a:lvl3pPr>
            <a:lvl4pPr marL="1600015" indent="-228574" eaLnBrk="0" hangingPunct="0">
              <a:defRPr>
                <a:solidFill>
                  <a:schemeClr val="tx1"/>
                </a:solidFill>
                <a:latin typeface="Arial" charset="0"/>
              </a:defRPr>
            </a:lvl4pPr>
            <a:lvl5pPr marL="2057162" indent="-228574" eaLnBrk="0" hangingPunct="0">
              <a:defRPr>
                <a:solidFill>
                  <a:schemeClr val="tx1"/>
                </a:solidFill>
                <a:latin typeface="Arial" charset="0"/>
              </a:defRPr>
            </a:lvl5pPr>
            <a:lvl6pPr marL="2514309" indent="-228574" eaLnBrk="0" fontAlgn="base" hangingPunct="0">
              <a:spcBef>
                <a:spcPct val="0"/>
              </a:spcBef>
              <a:spcAft>
                <a:spcPct val="0"/>
              </a:spcAft>
              <a:defRPr>
                <a:solidFill>
                  <a:schemeClr val="tx1"/>
                </a:solidFill>
                <a:latin typeface="Arial" charset="0"/>
              </a:defRPr>
            </a:lvl6pPr>
            <a:lvl7pPr marL="2971455" indent="-228574" eaLnBrk="0" fontAlgn="base" hangingPunct="0">
              <a:spcBef>
                <a:spcPct val="0"/>
              </a:spcBef>
              <a:spcAft>
                <a:spcPct val="0"/>
              </a:spcAft>
              <a:defRPr>
                <a:solidFill>
                  <a:schemeClr val="tx1"/>
                </a:solidFill>
                <a:latin typeface="Arial" charset="0"/>
              </a:defRPr>
            </a:lvl7pPr>
            <a:lvl8pPr marL="3428603" indent="-228574" eaLnBrk="0" fontAlgn="base" hangingPunct="0">
              <a:spcBef>
                <a:spcPct val="0"/>
              </a:spcBef>
              <a:spcAft>
                <a:spcPct val="0"/>
              </a:spcAft>
              <a:defRPr>
                <a:solidFill>
                  <a:schemeClr val="tx1"/>
                </a:solidFill>
                <a:latin typeface="Arial" charset="0"/>
              </a:defRPr>
            </a:lvl8pPr>
            <a:lvl9pPr marL="3885750" indent="-228574"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18" charset="0"/>
              </a:rPr>
              <a:t>SA500: Foundations of Systems Analysis</a:t>
            </a:r>
          </a:p>
        </p:txBody>
      </p:sp>
    </p:spTree>
    <p:extLst>
      <p:ext uri="{BB962C8B-B14F-4D97-AF65-F5344CB8AC3E}">
        <p14:creationId xmlns:p14="http://schemas.microsoft.com/office/powerpoint/2010/main" val="4120364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64" indent="-285717" eaLnBrk="0" hangingPunct="0">
              <a:defRPr>
                <a:solidFill>
                  <a:schemeClr val="tx1"/>
                </a:solidFill>
                <a:latin typeface="Arial" charset="0"/>
              </a:defRPr>
            </a:lvl2pPr>
            <a:lvl3pPr marL="1142868" indent="-228574" eaLnBrk="0" hangingPunct="0">
              <a:defRPr>
                <a:solidFill>
                  <a:schemeClr val="tx1"/>
                </a:solidFill>
                <a:latin typeface="Arial" charset="0"/>
              </a:defRPr>
            </a:lvl3pPr>
            <a:lvl4pPr marL="1600015" indent="-228574" eaLnBrk="0" hangingPunct="0">
              <a:defRPr>
                <a:solidFill>
                  <a:schemeClr val="tx1"/>
                </a:solidFill>
                <a:latin typeface="Arial" charset="0"/>
              </a:defRPr>
            </a:lvl4pPr>
            <a:lvl5pPr marL="2057162" indent="-228574" eaLnBrk="0" hangingPunct="0">
              <a:defRPr>
                <a:solidFill>
                  <a:schemeClr val="tx1"/>
                </a:solidFill>
                <a:latin typeface="Arial" charset="0"/>
              </a:defRPr>
            </a:lvl5pPr>
            <a:lvl6pPr marL="2514309" indent="-228574" eaLnBrk="0" fontAlgn="base" hangingPunct="0">
              <a:spcBef>
                <a:spcPct val="0"/>
              </a:spcBef>
              <a:spcAft>
                <a:spcPct val="0"/>
              </a:spcAft>
              <a:defRPr>
                <a:solidFill>
                  <a:schemeClr val="tx1"/>
                </a:solidFill>
                <a:latin typeface="Arial" charset="0"/>
              </a:defRPr>
            </a:lvl6pPr>
            <a:lvl7pPr marL="2971455" indent="-228574" eaLnBrk="0" fontAlgn="base" hangingPunct="0">
              <a:spcBef>
                <a:spcPct val="0"/>
              </a:spcBef>
              <a:spcAft>
                <a:spcPct val="0"/>
              </a:spcAft>
              <a:defRPr>
                <a:solidFill>
                  <a:schemeClr val="tx1"/>
                </a:solidFill>
                <a:latin typeface="Arial" charset="0"/>
              </a:defRPr>
            </a:lvl7pPr>
            <a:lvl8pPr marL="3428603" indent="-228574" eaLnBrk="0" fontAlgn="base" hangingPunct="0">
              <a:spcBef>
                <a:spcPct val="0"/>
              </a:spcBef>
              <a:spcAft>
                <a:spcPct val="0"/>
              </a:spcAft>
              <a:defRPr>
                <a:solidFill>
                  <a:schemeClr val="tx1"/>
                </a:solidFill>
                <a:latin typeface="Arial" charset="0"/>
              </a:defRPr>
            </a:lvl8pPr>
            <a:lvl9pPr marL="3885750" indent="-228574" eaLnBrk="0" fontAlgn="base" hangingPunct="0">
              <a:spcBef>
                <a:spcPct val="0"/>
              </a:spcBef>
              <a:spcAft>
                <a:spcPct val="0"/>
              </a:spcAft>
              <a:defRPr>
                <a:solidFill>
                  <a:schemeClr val="tx1"/>
                </a:solidFill>
                <a:latin typeface="Arial" charset="0"/>
              </a:defRPr>
            </a:lvl9pPr>
          </a:lstStyle>
          <a:p>
            <a:pPr eaLnBrk="1" hangingPunct="1"/>
            <a:fld id="{E4773658-60D2-48C5-B42B-C89094D41B17}" type="slidenum">
              <a:rPr lang="en-US" smtClean="0">
                <a:latin typeface="Times New Roman" pitchFamily="18" charset="0"/>
              </a:rPr>
              <a:pPr eaLnBrk="1" hangingPunct="1"/>
              <a:t>9</a:t>
            </a:fld>
            <a:endParaRPr lang="en-US" smtClean="0">
              <a:latin typeface="Times New Roman" pitchFamily="18" charset="0"/>
            </a:endParaRPr>
          </a:p>
        </p:txBody>
      </p:sp>
      <p:sp>
        <p:nvSpPr>
          <p:cNvPr id="140291" name="Rectangle 7"/>
          <p:cNvSpPr txBox="1">
            <a:spLocks noGrp="1" noChangeArrowheads="1"/>
          </p:cNvSpPr>
          <p:nvPr/>
        </p:nvSpPr>
        <p:spPr bwMode="auto">
          <a:xfrm>
            <a:off x="3971926" y="8829675"/>
            <a:ext cx="3038475" cy="466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7" tIns="46584" rIns="93167" bIns="46584"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B21566A-5378-4A76-A6AC-8C32BC43F092}" type="slidenum">
              <a:rPr lang="en-US" sz="1200">
                <a:latin typeface="Times New Roman" pitchFamily="18" charset="0"/>
              </a:rPr>
              <a:pPr algn="r" eaLnBrk="1" hangingPunct="1"/>
              <a:t>9</a:t>
            </a:fld>
            <a:endParaRPr lang="en-US" sz="1200">
              <a:latin typeface="Times New Roman" pitchFamily="18" charset="0"/>
            </a:endParaRPr>
          </a:p>
        </p:txBody>
      </p:sp>
      <p:sp>
        <p:nvSpPr>
          <p:cNvPr id="140292" name="Rectangle 2"/>
          <p:cNvSpPr>
            <a:spLocks noGrp="1" noRot="1" noChangeAspect="1" noChangeArrowheads="1" noTextEdit="1"/>
          </p:cNvSpPr>
          <p:nvPr>
            <p:ph type="sldImg"/>
          </p:nvPr>
        </p:nvSpPr>
        <p:spPr>
          <a:xfrm>
            <a:off x="1181100" y="698500"/>
            <a:ext cx="4649788" cy="3487738"/>
          </a:xfrm>
          <a:ln/>
        </p:spPr>
      </p:sp>
      <p:sp>
        <p:nvSpPr>
          <p:cNvPr id="140293" name="Rectangle 3"/>
          <p:cNvSpPr>
            <a:spLocks noGrp="1" noChangeArrowheads="1"/>
          </p:cNvSpPr>
          <p:nvPr>
            <p:ph type="body" idx="1"/>
          </p:nvPr>
        </p:nvSpPr>
        <p:spPr bwMode="auto">
          <a:xfrm>
            <a:off x="701676"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7" tIns="46584" rIns="93167" bIns="46584"/>
          <a:lstStyle/>
          <a:p>
            <a:pPr eaLnBrk="1" hangingPunct="1"/>
            <a:endParaRPr lang="en-US" smtClean="0"/>
          </a:p>
        </p:txBody>
      </p:sp>
      <p:sp>
        <p:nvSpPr>
          <p:cNvPr id="140294" name="Header Placeholder 1"/>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64" indent="-285717" eaLnBrk="0" hangingPunct="0">
              <a:defRPr>
                <a:solidFill>
                  <a:schemeClr val="tx1"/>
                </a:solidFill>
                <a:latin typeface="Arial" charset="0"/>
              </a:defRPr>
            </a:lvl2pPr>
            <a:lvl3pPr marL="1142868" indent="-228574" eaLnBrk="0" hangingPunct="0">
              <a:defRPr>
                <a:solidFill>
                  <a:schemeClr val="tx1"/>
                </a:solidFill>
                <a:latin typeface="Arial" charset="0"/>
              </a:defRPr>
            </a:lvl3pPr>
            <a:lvl4pPr marL="1600015" indent="-228574" eaLnBrk="0" hangingPunct="0">
              <a:defRPr>
                <a:solidFill>
                  <a:schemeClr val="tx1"/>
                </a:solidFill>
                <a:latin typeface="Arial" charset="0"/>
              </a:defRPr>
            </a:lvl4pPr>
            <a:lvl5pPr marL="2057162" indent="-228574" eaLnBrk="0" hangingPunct="0">
              <a:defRPr>
                <a:solidFill>
                  <a:schemeClr val="tx1"/>
                </a:solidFill>
                <a:latin typeface="Arial" charset="0"/>
              </a:defRPr>
            </a:lvl5pPr>
            <a:lvl6pPr marL="2514309" indent="-228574" eaLnBrk="0" fontAlgn="base" hangingPunct="0">
              <a:spcBef>
                <a:spcPct val="0"/>
              </a:spcBef>
              <a:spcAft>
                <a:spcPct val="0"/>
              </a:spcAft>
              <a:defRPr>
                <a:solidFill>
                  <a:schemeClr val="tx1"/>
                </a:solidFill>
                <a:latin typeface="Arial" charset="0"/>
              </a:defRPr>
            </a:lvl6pPr>
            <a:lvl7pPr marL="2971455" indent="-228574" eaLnBrk="0" fontAlgn="base" hangingPunct="0">
              <a:spcBef>
                <a:spcPct val="0"/>
              </a:spcBef>
              <a:spcAft>
                <a:spcPct val="0"/>
              </a:spcAft>
              <a:defRPr>
                <a:solidFill>
                  <a:schemeClr val="tx1"/>
                </a:solidFill>
                <a:latin typeface="Arial" charset="0"/>
              </a:defRPr>
            </a:lvl7pPr>
            <a:lvl8pPr marL="3428603" indent="-228574" eaLnBrk="0" fontAlgn="base" hangingPunct="0">
              <a:spcBef>
                <a:spcPct val="0"/>
              </a:spcBef>
              <a:spcAft>
                <a:spcPct val="0"/>
              </a:spcAft>
              <a:defRPr>
                <a:solidFill>
                  <a:schemeClr val="tx1"/>
                </a:solidFill>
                <a:latin typeface="Arial" charset="0"/>
              </a:defRPr>
            </a:lvl8pPr>
            <a:lvl9pPr marL="3885750" indent="-228574"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18" charset="0"/>
              </a:rPr>
              <a:t>BA500: Foundations of Business Analysis</a:t>
            </a:r>
          </a:p>
        </p:txBody>
      </p:sp>
    </p:spTree>
    <p:extLst>
      <p:ext uri="{BB962C8B-B14F-4D97-AF65-F5344CB8AC3E}">
        <p14:creationId xmlns:p14="http://schemas.microsoft.com/office/powerpoint/2010/main" val="261274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64" indent="-285717" eaLnBrk="0" hangingPunct="0">
              <a:defRPr>
                <a:solidFill>
                  <a:schemeClr val="tx1"/>
                </a:solidFill>
                <a:latin typeface="Arial" charset="0"/>
              </a:defRPr>
            </a:lvl2pPr>
            <a:lvl3pPr marL="1142868" indent="-228574" eaLnBrk="0" hangingPunct="0">
              <a:defRPr>
                <a:solidFill>
                  <a:schemeClr val="tx1"/>
                </a:solidFill>
                <a:latin typeface="Arial" charset="0"/>
              </a:defRPr>
            </a:lvl3pPr>
            <a:lvl4pPr marL="1600015" indent="-228574" eaLnBrk="0" hangingPunct="0">
              <a:defRPr>
                <a:solidFill>
                  <a:schemeClr val="tx1"/>
                </a:solidFill>
                <a:latin typeface="Arial" charset="0"/>
              </a:defRPr>
            </a:lvl4pPr>
            <a:lvl5pPr marL="2057162" indent="-228574" eaLnBrk="0" hangingPunct="0">
              <a:defRPr>
                <a:solidFill>
                  <a:schemeClr val="tx1"/>
                </a:solidFill>
                <a:latin typeface="Arial" charset="0"/>
              </a:defRPr>
            </a:lvl5pPr>
            <a:lvl6pPr marL="2514309" indent="-228574" eaLnBrk="0" fontAlgn="base" hangingPunct="0">
              <a:spcBef>
                <a:spcPct val="0"/>
              </a:spcBef>
              <a:spcAft>
                <a:spcPct val="0"/>
              </a:spcAft>
              <a:defRPr>
                <a:solidFill>
                  <a:schemeClr val="tx1"/>
                </a:solidFill>
                <a:latin typeface="Arial" charset="0"/>
              </a:defRPr>
            </a:lvl6pPr>
            <a:lvl7pPr marL="2971455" indent="-228574" eaLnBrk="0" fontAlgn="base" hangingPunct="0">
              <a:spcBef>
                <a:spcPct val="0"/>
              </a:spcBef>
              <a:spcAft>
                <a:spcPct val="0"/>
              </a:spcAft>
              <a:defRPr>
                <a:solidFill>
                  <a:schemeClr val="tx1"/>
                </a:solidFill>
                <a:latin typeface="Arial" charset="0"/>
              </a:defRPr>
            </a:lvl7pPr>
            <a:lvl8pPr marL="3428603" indent="-228574" eaLnBrk="0" fontAlgn="base" hangingPunct="0">
              <a:spcBef>
                <a:spcPct val="0"/>
              </a:spcBef>
              <a:spcAft>
                <a:spcPct val="0"/>
              </a:spcAft>
              <a:defRPr>
                <a:solidFill>
                  <a:schemeClr val="tx1"/>
                </a:solidFill>
                <a:latin typeface="Arial" charset="0"/>
              </a:defRPr>
            </a:lvl8pPr>
            <a:lvl9pPr marL="3885750" indent="-228574" eaLnBrk="0" fontAlgn="base" hangingPunct="0">
              <a:spcBef>
                <a:spcPct val="0"/>
              </a:spcBef>
              <a:spcAft>
                <a:spcPct val="0"/>
              </a:spcAft>
              <a:defRPr>
                <a:solidFill>
                  <a:schemeClr val="tx1"/>
                </a:solidFill>
                <a:latin typeface="Arial" charset="0"/>
              </a:defRPr>
            </a:lvl9pPr>
          </a:lstStyle>
          <a:p>
            <a:pPr eaLnBrk="1" hangingPunct="1"/>
            <a:fld id="{CA153E14-8107-43BE-921F-AE432B726913}" type="slidenum">
              <a:rPr lang="en-US" smtClean="0">
                <a:latin typeface="Times New Roman" pitchFamily="18" charset="0"/>
              </a:rPr>
              <a:pPr eaLnBrk="1" hangingPunct="1"/>
              <a:t>10</a:t>
            </a:fld>
            <a:endParaRPr lang="en-US" smtClean="0">
              <a:latin typeface="Times New Roman" pitchFamily="18" charset="0"/>
            </a:endParaRPr>
          </a:p>
        </p:txBody>
      </p:sp>
      <p:sp>
        <p:nvSpPr>
          <p:cNvPr id="141315" name="Rectangle 7"/>
          <p:cNvSpPr txBox="1">
            <a:spLocks noGrp="1" noChangeArrowheads="1"/>
          </p:cNvSpPr>
          <p:nvPr/>
        </p:nvSpPr>
        <p:spPr bwMode="auto">
          <a:xfrm>
            <a:off x="3971926" y="8829675"/>
            <a:ext cx="3038475" cy="466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7" tIns="46584" rIns="93167" bIns="46584"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51EBB52-CABF-403B-9F9B-8A825BF6BDCA}" type="slidenum">
              <a:rPr lang="en-US" sz="1200">
                <a:latin typeface="Times New Roman" pitchFamily="18" charset="0"/>
              </a:rPr>
              <a:pPr algn="r" eaLnBrk="1" hangingPunct="1"/>
              <a:t>10</a:t>
            </a:fld>
            <a:endParaRPr lang="en-US" sz="1200">
              <a:latin typeface="Times New Roman" pitchFamily="18" charset="0"/>
            </a:endParaRPr>
          </a:p>
        </p:txBody>
      </p:sp>
      <p:sp>
        <p:nvSpPr>
          <p:cNvPr id="141316" name="Rectangle 2"/>
          <p:cNvSpPr>
            <a:spLocks noGrp="1" noRot="1" noChangeAspect="1" noChangeArrowheads="1" noTextEdit="1"/>
          </p:cNvSpPr>
          <p:nvPr>
            <p:ph type="sldImg"/>
          </p:nvPr>
        </p:nvSpPr>
        <p:spPr>
          <a:xfrm>
            <a:off x="1181100" y="698500"/>
            <a:ext cx="4649788" cy="3487738"/>
          </a:xfrm>
          <a:ln/>
        </p:spPr>
      </p:sp>
      <p:sp>
        <p:nvSpPr>
          <p:cNvPr id="141317" name="Rectangle 3"/>
          <p:cNvSpPr>
            <a:spLocks noGrp="1" noChangeArrowheads="1"/>
          </p:cNvSpPr>
          <p:nvPr>
            <p:ph type="body" idx="1"/>
          </p:nvPr>
        </p:nvSpPr>
        <p:spPr bwMode="auto">
          <a:xfrm>
            <a:off x="701676"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7" tIns="46584" rIns="93167" bIns="46584"/>
          <a:lstStyle/>
          <a:p>
            <a:pPr eaLnBrk="1" hangingPunct="1"/>
            <a:endParaRPr lang="en-US" smtClean="0"/>
          </a:p>
        </p:txBody>
      </p:sp>
      <p:sp>
        <p:nvSpPr>
          <p:cNvPr id="141318" name="Header Placeholder 1"/>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864" indent="-285717" eaLnBrk="0" hangingPunct="0">
              <a:defRPr>
                <a:solidFill>
                  <a:schemeClr val="tx1"/>
                </a:solidFill>
                <a:latin typeface="Arial" charset="0"/>
              </a:defRPr>
            </a:lvl2pPr>
            <a:lvl3pPr marL="1142868" indent="-228574" eaLnBrk="0" hangingPunct="0">
              <a:defRPr>
                <a:solidFill>
                  <a:schemeClr val="tx1"/>
                </a:solidFill>
                <a:latin typeface="Arial" charset="0"/>
              </a:defRPr>
            </a:lvl3pPr>
            <a:lvl4pPr marL="1600015" indent="-228574" eaLnBrk="0" hangingPunct="0">
              <a:defRPr>
                <a:solidFill>
                  <a:schemeClr val="tx1"/>
                </a:solidFill>
                <a:latin typeface="Arial" charset="0"/>
              </a:defRPr>
            </a:lvl4pPr>
            <a:lvl5pPr marL="2057162" indent="-228574" eaLnBrk="0" hangingPunct="0">
              <a:defRPr>
                <a:solidFill>
                  <a:schemeClr val="tx1"/>
                </a:solidFill>
                <a:latin typeface="Arial" charset="0"/>
              </a:defRPr>
            </a:lvl5pPr>
            <a:lvl6pPr marL="2514309" indent="-228574" eaLnBrk="0" fontAlgn="base" hangingPunct="0">
              <a:spcBef>
                <a:spcPct val="0"/>
              </a:spcBef>
              <a:spcAft>
                <a:spcPct val="0"/>
              </a:spcAft>
              <a:defRPr>
                <a:solidFill>
                  <a:schemeClr val="tx1"/>
                </a:solidFill>
                <a:latin typeface="Arial" charset="0"/>
              </a:defRPr>
            </a:lvl6pPr>
            <a:lvl7pPr marL="2971455" indent="-228574" eaLnBrk="0" fontAlgn="base" hangingPunct="0">
              <a:spcBef>
                <a:spcPct val="0"/>
              </a:spcBef>
              <a:spcAft>
                <a:spcPct val="0"/>
              </a:spcAft>
              <a:defRPr>
                <a:solidFill>
                  <a:schemeClr val="tx1"/>
                </a:solidFill>
                <a:latin typeface="Arial" charset="0"/>
              </a:defRPr>
            </a:lvl7pPr>
            <a:lvl8pPr marL="3428603" indent="-228574" eaLnBrk="0" fontAlgn="base" hangingPunct="0">
              <a:spcBef>
                <a:spcPct val="0"/>
              </a:spcBef>
              <a:spcAft>
                <a:spcPct val="0"/>
              </a:spcAft>
              <a:defRPr>
                <a:solidFill>
                  <a:schemeClr val="tx1"/>
                </a:solidFill>
                <a:latin typeface="Arial" charset="0"/>
              </a:defRPr>
            </a:lvl8pPr>
            <a:lvl9pPr marL="3885750" indent="-228574" eaLnBrk="0" fontAlgn="base" hangingPunct="0">
              <a:spcBef>
                <a:spcPct val="0"/>
              </a:spcBef>
              <a:spcAft>
                <a:spcPct val="0"/>
              </a:spcAft>
              <a:defRPr>
                <a:solidFill>
                  <a:schemeClr val="tx1"/>
                </a:solidFill>
                <a:latin typeface="Arial" charset="0"/>
              </a:defRPr>
            </a:lvl9pPr>
          </a:lstStyle>
          <a:p>
            <a:pPr eaLnBrk="1" hangingPunct="1"/>
            <a:r>
              <a:rPr lang="en-US" smtClean="0">
                <a:latin typeface="Times New Roman" pitchFamily="18" charset="0"/>
              </a:rPr>
              <a:t>BA500: Foundations of Business Analysis</a:t>
            </a:r>
          </a:p>
        </p:txBody>
      </p:sp>
    </p:spTree>
    <p:extLst>
      <p:ext uri="{BB962C8B-B14F-4D97-AF65-F5344CB8AC3E}">
        <p14:creationId xmlns:p14="http://schemas.microsoft.com/office/powerpoint/2010/main" val="3830945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113746-03CC-4EA5-8358-F2F91255510C}"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80D15-1B18-48AD-9E9A-774B1109EDC7}" type="slidenum">
              <a:rPr lang="en-US" smtClean="0"/>
              <a:t>‹#›</a:t>
            </a:fld>
            <a:endParaRPr lang="en-US"/>
          </a:p>
        </p:txBody>
      </p:sp>
    </p:spTree>
    <p:extLst>
      <p:ext uri="{BB962C8B-B14F-4D97-AF65-F5344CB8AC3E}">
        <p14:creationId xmlns:p14="http://schemas.microsoft.com/office/powerpoint/2010/main" val="144456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113746-03CC-4EA5-8358-F2F91255510C}"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80D15-1B18-48AD-9E9A-774B1109EDC7}" type="slidenum">
              <a:rPr lang="en-US" smtClean="0"/>
              <a:t>‹#›</a:t>
            </a:fld>
            <a:endParaRPr lang="en-US"/>
          </a:p>
        </p:txBody>
      </p:sp>
    </p:spTree>
    <p:extLst>
      <p:ext uri="{BB962C8B-B14F-4D97-AF65-F5344CB8AC3E}">
        <p14:creationId xmlns:p14="http://schemas.microsoft.com/office/powerpoint/2010/main" val="4152295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113746-03CC-4EA5-8358-F2F91255510C}"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80D15-1B18-48AD-9E9A-774B1109EDC7}" type="slidenum">
              <a:rPr lang="en-US" smtClean="0"/>
              <a:t>‹#›</a:t>
            </a:fld>
            <a:endParaRPr lang="en-US"/>
          </a:p>
        </p:txBody>
      </p:sp>
    </p:spTree>
    <p:extLst>
      <p:ext uri="{BB962C8B-B14F-4D97-AF65-F5344CB8AC3E}">
        <p14:creationId xmlns:p14="http://schemas.microsoft.com/office/powerpoint/2010/main" val="4021557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5441E4B-6346-401B-A21B-410AADD1E53B}" type="slidenum">
              <a:rPr lang="en-US" altLang="en-US"/>
              <a:pPr>
                <a:defRPr/>
              </a:pPr>
              <a:t>‹#›</a:t>
            </a:fld>
            <a:endParaRPr lang="en-US" altLang="en-US"/>
          </a:p>
        </p:txBody>
      </p:sp>
    </p:spTree>
    <p:extLst>
      <p:ext uri="{BB962C8B-B14F-4D97-AF65-F5344CB8AC3E}">
        <p14:creationId xmlns:p14="http://schemas.microsoft.com/office/powerpoint/2010/main" val="134563920"/>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113746-03CC-4EA5-8358-F2F91255510C}"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80D15-1B18-48AD-9E9A-774B1109EDC7}" type="slidenum">
              <a:rPr lang="en-US" smtClean="0"/>
              <a:t>‹#›</a:t>
            </a:fld>
            <a:endParaRPr lang="en-US"/>
          </a:p>
        </p:txBody>
      </p:sp>
    </p:spTree>
    <p:extLst>
      <p:ext uri="{BB962C8B-B14F-4D97-AF65-F5344CB8AC3E}">
        <p14:creationId xmlns:p14="http://schemas.microsoft.com/office/powerpoint/2010/main" val="1552243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113746-03CC-4EA5-8358-F2F91255510C}"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80D15-1B18-48AD-9E9A-774B1109EDC7}" type="slidenum">
              <a:rPr lang="en-US" smtClean="0"/>
              <a:t>‹#›</a:t>
            </a:fld>
            <a:endParaRPr lang="en-US"/>
          </a:p>
        </p:txBody>
      </p:sp>
    </p:spTree>
    <p:extLst>
      <p:ext uri="{BB962C8B-B14F-4D97-AF65-F5344CB8AC3E}">
        <p14:creationId xmlns:p14="http://schemas.microsoft.com/office/powerpoint/2010/main" val="3996699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113746-03CC-4EA5-8358-F2F91255510C}" type="datetimeFigureOut">
              <a:rPr lang="en-US" smtClean="0"/>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80D15-1B18-48AD-9E9A-774B1109EDC7}" type="slidenum">
              <a:rPr lang="en-US" smtClean="0"/>
              <a:t>‹#›</a:t>
            </a:fld>
            <a:endParaRPr lang="en-US"/>
          </a:p>
        </p:txBody>
      </p:sp>
    </p:spTree>
    <p:extLst>
      <p:ext uri="{BB962C8B-B14F-4D97-AF65-F5344CB8AC3E}">
        <p14:creationId xmlns:p14="http://schemas.microsoft.com/office/powerpoint/2010/main" val="1821670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113746-03CC-4EA5-8358-F2F91255510C}" type="datetimeFigureOut">
              <a:rPr lang="en-US" smtClean="0"/>
              <a:t>6/10/2015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080D15-1B18-48AD-9E9A-774B1109EDC7}" type="slidenum">
              <a:rPr lang="en-US" smtClean="0"/>
              <a:t>‹#›</a:t>
            </a:fld>
            <a:endParaRPr lang="en-US"/>
          </a:p>
        </p:txBody>
      </p:sp>
    </p:spTree>
    <p:extLst>
      <p:ext uri="{BB962C8B-B14F-4D97-AF65-F5344CB8AC3E}">
        <p14:creationId xmlns:p14="http://schemas.microsoft.com/office/powerpoint/2010/main" val="2349989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113746-03CC-4EA5-8358-F2F91255510C}" type="datetimeFigureOut">
              <a:rPr lang="en-US" smtClean="0"/>
              <a:t>6/10/2015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080D15-1B18-48AD-9E9A-774B1109EDC7}" type="slidenum">
              <a:rPr lang="en-US" smtClean="0"/>
              <a:t>‹#›</a:t>
            </a:fld>
            <a:endParaRPr lang="en-US"/>
          </a:p>
        </p:txBody>
      </p:sp>
    </p:spTree>
    <p:extLst>
      <p:ext uri="{BB962C8B-B14F-4D97-AF65-F5344CB8AC3E}">
        <p14:creationId xmlns:p14="http://schemas.microsoft.com/office/powerpoint/2010/main" val="1668912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113746-03CC-4EA5-8358-F2F91255510C}" type="datetimeFigureOut">
              <a:rPr lang="en-US" smtClean="0"/>
              <a:t>6/10/2015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080D15-1B18-48AD-9E9A-774B1109EDC7}" type="slidenum">
              <a:rPr lang="en-US" smtClean="0"/>
              <a:t>‹#›</a:t>
            </a:fld>
            <a:endParaRPr lang="en-US"/>
          </a:p>
        </p:txBody>
      </p:sp>
    </p:spTree>
    <p:extLst>
      <p:ext uri="{BB962C8B-B14F-4D97-AF65-F5344CB8AC3E}">
        <p14:creationId xmlns:p14="http://schemas.microsoft.com/office/powerpoint/2010/main" val="1220767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113746-03CC-4EA5-8358-F2F91255510C}" type="datetimeFigureOut">
              <a:rPr lang="en-US" smtClean="0"/>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80D15-1B18-48AD-9E9A-774B1109EDC7}" type="slidenum">
              <a:rPr lang="en-US" smtClean="0"/>
              <a:t>‹#›</a:t>
            </a:fld>
            <a:endParaRPr lang="en-US"/>
          </a:p>
        </p:txBody>
      </p:sp>
    </p:spTree>
    <p:extLst>
      <p:ext uri="{BB962C8B-B14F-4D97-AF65-F5344CB8AC3E}">
        <p14:creationId xmlns:p14="http://schemas.microsoft.com/office/powerpoint/2010/main" val="1331573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113746-03CC-4EA5-8358-F2F91255510C}" type="datetimeFigureOut">
              <a:rPr lang="en-US" smtClean="0"/>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80D15-1B18-48AD-9E9A-774B1109EDC7}" type="slidenum">
              <a:rPr lang="en-US" smtClean="0"/>
              <a:t>‹#›</a:t>
            </a:fld>
            <a:endParaRPr lang="en-US"/>
          </a:p>
        </p:txBody>
      </p:sp>
    </p:spTree>
    <p:extLst>
      <p:ext uri="{BB962C8B-B14F-4D97-AF65-F5344CB8AC3E}">
        <p14:creationId xmlns:p14="http://schemas.microsoft.com/office/powerpoint/2010/main" val="311433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113746-03CC-4EA5-8358-F2F91255510C}" type="datetimeFigureOut">
              <a:rPr lang="en-US" smtClean="0"/>
              <a:t>6/10/2015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80D15-1B18-48AD-9E9A-774B1109EDC7}" type="slidenum">
              <a:rPr lang="en-US" smtClean="0"/>
              <a:t>‹#›</a:t>
            </a:fld>
            <a:endParaRPr lang="en-US"/>
          </a:p>
        </p:txBody>
      </p:sp>
    </p:spTree>
    <p:extLst>
      <p:ext uri="{BB962C8B-B14F-4D97-AF65-F5344CB8AC3E}">
        <p14:creationId xmlns:p14="http://schemas.microsoft.com/office/powerpoint/2010/main" val="3693432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90800"/>
            <a:ext cx="8229600" cy="1143000"/>
          </a:xfrm>
        </p:spPr>
        <p:txBody>
          <a:bodyPr>
            <a:normAutofit fontScale="90000"/>
          </a:bodyPr>
          <a:lstStyle/>
          <a:p>
            <a:r>
              <a:rPr lang="en-US" dirty="0" smtClean="0"/>
              <a:t>Introduction to Data Flow Diagrams</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555506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Line 2"/>
          <p:cNvSpPr>
            <a:spLocks noChangeShapeType="1"/>
          </p:cNvSpPr>
          <p:nvPr/>
        </p:nvSpPr>
        <p:spPr bwMode="auto">
          <a:xfrm flipV="1">
            <a:off x="1624013" y="1371600"/>
            <a:ext cx="481012" cy="1295400"/>
          </a:xfrm>
          <a:prstGeom prst="line">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useBgFill="1">
        <p:nvSpPr>
          <p:cNvPr id="60419" name="Text Box 3"/>
          <p:cNvSpPr txBox="1">
            <a:spLocks noChangeArrowheads="1"/>
          </p:cNvSpPr>
          <p:nvPr/>
        </p:nvSpPr>
        <p:spPr bwMode="auto">
          <a:xfrm>
            <a:off x="1050925" y="2103438"/>
            <a:ext cx="1466850" cy="244475"/>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t>employee_data</a:t>
            </a:r>
          </a:p>
        </p:txBody>
      </p:sp>
      <p:sp>
        <p:nvSpPr>
          <p:cNvPr id="60420" name="Rectangle 4"/>
          <p:cNvSpPr>
            <a:spLocks noChangeArrowheads="1"/>
          </p:cNvSpPr>
          <p:nvPr/>
        </p:nvSpPr>
        <p:spPr bwMode="auto">
          <a:xfrm>
            <a:off x="152400" y="1295400"/>
            <a:ext cx="1457325" cy="625475"/>
          </a:xfrm>
          <a:prstGeom prst="rect">
            <a:avLst/>
          </a:prstGeom>
          <a:solidFill>
            <a:srgbClr val="FFFF99"/>
          </a:solidFill>
          <a:ln w="9525">
            <a:solidFill>
              <a:schemeClr val="tx1"/>
            </a:solidFill>
            <a:miter lim="800000"/>
            <a:headEnd/>
            <a:tailEnd/>
          </a:ln>
        </p:spPr>
        <p:txBody>
          <a:bodyPr wrap="none" anchor="ctr"/>
          <a:lstStyle/>
          <a:p>
            <a:pPr algn="ctr"/>
            <a:r>
              <a:rPr lang="en-US" b="1"/>
              <a:t>Hourly</a:t>
            </a:r>
          </a:p>
          <a:p>
            <a:pPr algn="ctr"/>
            <a:r>
              <a:rPr lang="en-US" b="1"/>
              <a:t>Employee</a:t>
            </a:r>
          </a:p>
        </p:txBody>
      </p:sp>
      <p:sp>
        <p:nvSpPr>
          <p:cNvPr id="60421" name="Line 5"/>
          <p:cNvSpPr>
            <a:spLocks noChangeShapeType="1"/>
          </p:cNvSpPr>
          <p:nvPr/>
        </p:nvSpPr>
        <p:spPr bwMode="auto">
          <a:xfrm flipV="1">
            <a:off x="568325" y="549275"/>
            <a:ext cx="1055688" cy="685800"/>
          </a:xfrm>
          <a:prstGeom prst="line">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useBgFill="1">
        <p:nvSpPr>
          <p:cNvPr id="60422" name="Rectangle 6"/>
          <p:cNvSpPr>
            <a:spLocks noChangeArrowheads="1"/>
          </p:cNvSpPr>
          <p:nvPr/>
        </p:nvSpPr>
        <p:spPr bwMode="auto">
          <a:xfrm>
            <a:off x="236538" y="700088"/>
            <a:ext cx="1387475" cy="244475"/>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spcAft>
                <a:spcPct val="20000"/>
              </a:spcAft>
            </a:pPr>
            <a:r>
              <a:rPr lang="en-US" sz="1600" b="1"/>
              <a:t>hours_worked</a:t>
            </a:r>
          </a:p>
        </p:txBody>
      </p:sp>
      <p:sp>
        <p:nvSpPr>
          <p:cNvPr id="60423" name="Rectangle 9"/>
          <p:cNvSpPr>
            <a:spLocks noChangeArrowheads="1"/>
          </p:cNvSpPr>
          <p:nvPr/>
        </p:nvSpPr>
        <p:spPr bwMode="auto">
          <a:xfrm>
            <a:off x="6732588" y="5943600"/>
            <a:ext cx="2197100" cy="590550"/>
          </a:xfrm>
          <a:prstGeom prst="rect">
            <a:avLst/>
          </a:prstGeom>
          <a:solidFill>
            <a:srgbClr val="FFFF99"/>
          </a:solidFill>
          <a:ln w="9525">
            <a:solidFill>
              <a:schemeClr val="tx1"/>
            </a:solidFill>
            <a:miter lim="800000"/>
            <a:headEnd/>
            <a:tailEnd/>
          </a:ln>
        </p:spPr>
        <p:txBody>
          <a:bodyPr wrap="none" anchor="ctr"/>
          <a:lstStyle/>
          <a:p>
            <a:pPr algn="ctr"/>
            <a:r>
              <a:rPr lang="en-US" sz="2000" b="1"/>
              <a:t>      </a:t>
            </a:r>
            <a:r>
              <a:rPr lang="en-US" b="1"/>
              <a:t>Plant Manager</a:t>
            </a:r>
          </a:p>
        </p:txBody>
      </p:sp>
      <p:sp>
        <p:nvSpPr>
          <p:cNvPr id="60424" name="Line 10"/>
          <p:cNvSpPr>
            <a:spLocks noChangeShapeType="1"/>
          </p:cNvSpPr>
          <p:nvPr/>
        </p:nvSpPr>
        <p:spPr bwMode="auto">
          <a:xfrm>
            <a:off x="6894513" y="4700588"/>
            <a:ext cx="1030287" cy="1223962"/>
          </a:xfrm>
          <a:prstGeom prst="line">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useBgFill="1">
        <p:nvSpPr>
          <p:cNvPr id="60425" name="Text Box 11"/>
          <p:cNvSpPr txBox="1">
            <a:spLocks noChangeArrowheads="1"/>
          </p:cNvSpPr>
          <p:nvPr/>
        </p:nvSpPr>
        <p:spPr bwMode="auto">
          <a:xfrm>
            <a:off x="6727825" y="4933950"/>
            <a:ext cx="2146300" cy="244475"/>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t>weekly_payroll_report</a:t>
            </a:r>
          </a:p>
        </p:txBody>
      </p:sp>
      <p:sp>
        <p:nvSpPr>
          <p:cNvPr id="60426" name="Line 12"/>
          <p:cNvSpPr>
            <a:spLocks noChangeShapeType="1"/>
          </p:cNvSpPr>
          <p:nvPr/>
        </p:nvSpPr>
        <p:spPr bwMode="auto">
          <a:xfrm flipV="1">
            <a:off x="6732588" y="1744663"/>
            <a:ext cx="1330325" cy="1989137"/>
          </a:xfrm>
          <a:prstGeom prst="line">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useBgFill="1">
        <p:nvSpPr>
          <p:cNvPr id="60427" name="Text Box 13"/>
          <p:cNvSpPr txBox="1">
            <a:spLocks noChangeArrowheads="1"/>
          </p:cNvSpPr>
          <p:nvPr/>
        </p:nvSpPr>
        <p:spPr bwMode="auto">
          <a:xfrm>
            <a:off x="6497638" y="2743200"/>
            <a:ext cx="2646362" cy="366713"/>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t>weekly_payroll_summary</a:t>
            </a:r>
          </a:p>
          <a:p>
            <a:pPr eaLnBrk="1" hangingPunct="1"/>
            <a:endParaRPr lang="en-US" sz="800" b="1"/>
          </a:p>
        </p:txBody>
      </p:sp>
      <p:cxnSp>
        <p:nvCxnSpPr>
          <p:cNvPr id="60428" name="AutoShape 14"/>
          <p:cNvCxnSpPr>
            <a:cxnSpLocks noChangeShapeType="1"/>
            <a:endCxn id="60432" idx="6"/>
          </p:cNvCxnSpPr>
          <p:nvPr/>
        </p:nvCxnSpPr>
        <p:spPr bwMode="auto">
          <a:xfrm rot="10800000" flipV="1">
            <a:off x="5867400" y="944563"/>
            <a:ext cx="1233488" cy="2103437"/>
          </a:xfrm>
          <a:prstGeom prst="curvedConnector3">
            <a:avLst>
              <a:gd name="adj1" fmla="val 49935"/>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cxnSp>
      <p:sp useBgFill="1">
        <p:nvSpPr>
          <p:cNvPr id="60429" name="Text Box 15"/>
          <p:cNvSpPr txBox="1">
            <a:spLocks noChangeArrowheads="1"/>
          </p:cNvSpPr>
          <p:nvPr/>
        </p:nvSpPr>
        <p:spPr bwMode="auto">
          <a:xfrm>
            <a:off x="5410200" y="1371600"/>
            <a:ext cx="1568450" cy="244475"/>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t>ded_parameters</a:t>
            </a:r>
          </a:p>
        </p:txBody>
      </p:sp>
      <p:sp>
        <p:nvSpPr>
          <p:cNvPr id="60430" name="Text Box 16"/>
          <p:cNvSpPr txBox="1">
            <a:spLocks noChangeArrowheads="1"/>
          </p:cNvSpPr>
          <p:nvPr/>
        </p:nvSpPr>
        <p:spPr bwMode="auto">
          <a:xfrm>
            <a:off x="0" y="6391275"/>
            <a:ext cx="5581650" cy="461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latin typeface="Times New Roman" pitchFamily="18" charset="0"/>
              </a:rPr>
              <a:t>Payroll System Level 1 Data Flow Diagram</a:t>
            </a:r>
          </a:p>
        </p:txBody>
      </p:sp>
      <p:sp>
        <p:nvSpPr>
          <p:cNvPr id="60431" name="Oval 17"/>
          <p:cNvSpPr>
            <a:spLocks noChangeArrowheads="1"/>
          </p:cNvSpPr>
          <p:nvPr/>
        </p:nvSpPr>
        <p:spPr bwMode="auto">
          <a:xfrm>
            <a:off x="3124200" y="1447800"/>
            <a:ext cx="1219200" cy="1066800"/>
          </a:xfrm>
          <a:prstGeom prst="ellipse">
            <a:avLst/>
          </a:prstGeom>
          <a:solidFill>
            <a:schemeClr val="bg1"/>
          </a:solidFill>
          <a:ln w="9525">
            <a:solidFill>
              <a:schemeClr val="tx1"/>
            </a:solidFill>
            <a:round/>
            <a:headEnd/>
            <a:tailEnd/>
          </a:ln>
        </p:spPr>
        <p:txBody>
          <a:bodyPr wrap="none" anchor="ctr"/>
          <a:lstStyle/>
          <a:p>
            <a:pPr algn="ctr"/>
            <a:endParaRPr lang="en-US" sz="1400" b="1">
              <a:solidFill>
                <a:schemeClr val="tx2"/>
              </a:solidFill>
              <a:latin typeface="Times New Roman" pitchFamily="18" charset="0"/>
            </a:endParaRPr>
          </a:p>
          <a:p>
            <a:pPr algn="ctr"/>
            <a:r>
              <a:rPr lang="en-US" sz="1400" b="1">
                <a:solidFill>
                  <a:schemeClr val="tx2"/>
                </a:solidFill>
                <a:latin typeface="Times New Roman" pitchFamily="18" charset="0"/>
              </a:rPr>
              <a:t>Compute</a:t>
            </a:r>
          </a:p>
          <a:p>
            <a:pPr algn="ctr"/>
            <a:r>
              <a:rPr lang="en-US" sz="1400" b="1">
                <a:solidFill>
                  <a:schemeClr val="tx2"/>
                </a:solidFill>
                <a:latin typeface="Times New Roman" pitchFamily="18" charset="0"/>
              </a:rPr>
              <a:t>Gross</a:t>
            </a:r>
          </a:p>
          <a:p>
            <a:pPr algn="ctr"/>
            <a:r>
              <a:rPr lang="en-US" sz="1400" b="1">
                <a:solidFill>
                  <a:schemeClr val="tx2"/>
                </a:solidFill>
                <a:latin typeface="Times New Roman" pitchFamily="18" charset="0"/>
              </a:rPr>
              <a:t>Pay</a:t>
            </a:r>
          </a:p>
        </p:txBody>
      </p:sp>
      <p:sp>
        <p:nvSpPr>
          <p:cNvPr id="60432" name="Oval 18"/>
          <p:cNvSpPr>
            <a:spLocks noChangeArrowheads="1"/>
          </p:cNvSpPr>
          <p:nvPr/>
        </p:nvSpPr>
        <p:spPr bwMode="auto">
          <a:xfrm>
            <a:off x="4648200" y="2514600"/>
            <a:ext cx="1219200" cy="1066800"/>
          </a:xfrm>
          <a:prstGeom prst="ellipse">
            <a:avLst/>
          </a:prstGeom>
          <a:solidFill>
            <a:schemeClr val="bg1"/>
          </a:solidFill>
          <a:ln w="9525">
            <a:solidFill>
              <a:schemeClr val="tx1"/>
            </a:solidFill>
            <a:round/>
            <a:headEnd/>
            <a:tailEnd/>
          </a:ln>
        </p:spPr>
        <p:txBody>
          <a:bodyPr wrap="none" anchor="ctr"/>
          <a:lstStyle/>
          <a:p>
            <a:pPr algn="ctr"/>
            <a:endParaRPr lang="en-US" sz="1400" b="1">
              <a:solidFill>
                <a:schemeClr val="tx2"/>
              </a:solidFill>
              <a:latin typeface="Times New Roman" pitchFamily="18" charset="0"/>
            </a:endParaRPr>
          </a:p>
          <a:p>
            <a:pPr algn="ctr"/>
            <a:r>
              <a:rPr lang="en-US" sz="1400" b="1">
                <a:solidFill>
                  <a:schemeClr val="tx2"/>
                </a:solidFill>
                <a:latin typeface="Times New Roman" pitchFamily="18" charset="0"/>
              </a:rPr>
              <a:t>Compute</a:t>
            </a:r>
          </a:p>
          <a:p>
            <a:pPr algn="ctr"/>
            <a:r>
              <a:rPr lang="en-US" sz="1400" b="1">
                <a:solidFill>
                  <a:schemeClr val="tx2"/>
                </a:solidFill>
                <a:latin typeface="Times New Roman" pitchFamily="18" charset="0"/>
              </a:rPr>
              <a:t>Deductions</a:t>
            </a:r>
          </a:p>
        </p:txBody>
      </p:sp>
      <p:sp>
        <p:nvSpPr>
          <p:cNvPr id="60433" name="Oval 19"/>
          <p:cNvSpPr>
            <a:spLocks noChangeArrowheads="1"/>
          </p:cNvSpPr>
          <p:nvPr/>
        </p:nvSpPr>
        <p:spPr bwMode="auto">
          <a:xfrm>
            <a:off x="3232150" y="3886200"/>
            <a:ext cx="1219200" cy="1066800"/>
          </a:xfrm>
          <a:prstGeom prst="ellipse">
            <a:avLst/>
          </a:prstGeom>
          <a:solidFill>
            <a:schemeClr val="bg1"/>
          </a:solidFill>
          <a:ln w="9525">
            <a:solidFill>
              <a:schemeClr val="tx1"/>
            </a:solidFill>
            <a:round/>
            <a:headEnd/>
            <a:tailEnd/>
          </a:ln>
        </p:spPr>
        <p:txBody>
          <a:bodyPr wrap="none" anchor="ctr"/>
          <a:lstStyle/>
          <a:p>
            <a:pPr algn="ctr"/>
            <a:endParaRPr lang="en-US" sz="1400" b="1">
              <a:solidFill>
                <a:schemeClr val="tx2"/>
              </a:solidFill>
              <a:latin typeface="Times New Roman" pitchFamily="18" charset="0"/>
            </a:endParaRPr>
          </a:p>
          <a:p>
            <a:pPr algn="ctr"/>
            <a:r>
              <a:rPr lang="en-US" sz="1400" b="1">
                <a:solidFill>
                  <a:schemeClr val="tx2"/>
                </a:solidFill>
                <a:latin typeface="Times New Roman" pitchFamily="18" charset="0"/>
              </a:rPr>
              <a:t>Prepare</a:t>
            </a:r>
          </a:p>
          <a:p>
            <a:pPr algn="ctr"/>
            <a:r>
              <a:rPr lang="en-US" sz="1400" b="1">
                <a:solidFill>
                  <a:schemeClr val="tx2"/>
                </a:solidFill>
                <a:latin typeface="Times New Roman" pitchFamily="18" charset="0"/>
              </a:rPr>
              <a:t>Check</a:t>
            </a:r>
          </a:p>
          <a:p>
            <a:pPr algn="ctr"/>
            <a:r>
              <a:rPr lang="en-US" sz="1400" b="1">
                <a:solidFill>
                  <a:schemeClr val="tx2"/>
                </a:solidFill>
                <a:latin typeface="Times New Roman" pitchFamily="18" charset="0"/>
              </a:rPr>
              <a:t>Data</a:t>
            </a:r>
          </a:p>
        </p:txBody>
      </p:sp>
      <p:sp>
        <p:nvSpPr>
          <p:cNvPr id="60434" name="Oval 20"/>
          <p:cNvSpPr>
            <a:spLocks noChangeArrowheads="1"/>
          </p:cNvSpPr>
          <p:nvPr/>
        </p:nvSpPr>
        <p:spPr bwMode="auto">
          <a:xfrm>
            <a:off x="568325" y="5029200"/>
            <a:ext cx="1219200" cy="1066800"/>
          </a:xfrm>
          <a:prstGeom prst="ellipse">
            <a:avLst/>
          </a:prstGeom>
          <a:solidFill>
            <a:schemeClr val="bg1"/>
          </a:solidFill>
          <a:ln w="9525">
            <a:solidFill>
              <a:schemeClr val="tx1"/>
            </a:solidFill>
            <a:round/>
            <a:headEnd/>
            <a:tailEnd/>
          </a:ln>
        </p:spPr>
        <p:txBody>
          <a:bodyPr wrap="none" anchor="ctr"/>
          <a:lstStyle/>
          <a:p>
            <a:pPr algn="ctr"/>
            <a:endParaRPr lang="en-US" sz="1400" b="1">
              <a:solidFill>
                <a:schemeClr val="tx2"/>
              </a:solidFill>
              <a:latin typeface="Times New Roman" pitchFamily="18" charset="0"/>
            </a:endParaRPr>
          </a:p>
          <a:p>
            <a:pPr algn="ctr"/>
            <a:r>
              <a:rPr lang="en-US" sz="1400" b="1">
                <a:solidFill>
                  <a:schemeClr val="tx2"/>
                </a:solidFill>
                <a:latin typeface="Times New Roman" pitchFamily="18" charset="0"/>
              </a:rPr>
              <a:t>Print</a:t>
            </a:r>
          </a:p>
          <a:p>
            <a:pPr algn="ctr"/>
            <a:r>
              <a:rPr lang="en-US" sz="1400" b="1">
                <a:solidFill>
                  <a:schemeClr val="tx2"/>
                </a:solidFill>
                <a:latin typeface="Times New Roman" pitchFamily="18" charset="0"/>
              </a:rPr>
              <a:t>Check</a:t>
            </a:r>
          </a:p>
        </p:txBody>
      </p:sp>
      <p:cxnSp>
        <p:nvCxnSpPr>
          <p:cNvPr id="60435" name="AutoShape 21"/>
          <p:cNvCxnSpPr>
            <a:cxnSpLocks noChangeShapeType="1"/>
            <a:stCxn id="60433" idx="4"/>
            <a:endCxn id="60434" idx="5"/>
          </p:cNvCxnSpPr>
          <p:nvPr/>
        </p:nvCxnSpPr>
        <p:spPr bwMode="auto">
          <a:xfrm rot="5400000">
            <a:off x="2232025" y="4330700"/>
            <a:ext cx="987425" cy="2232025"/>
          </a:xfrm>
          <a:prstGeom prst="curvedConnector3">
            <a:avLst>
              <a:gd name="adj1" fmla="val 138907"/>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0436" name="AutoShape 22"/>
          <p:cNvCxnSpPr>
            <a:cxnSpLocks noChangeShapeType="1"/>
            <a:endCxn id="60437" idx="2"/>
          </p:cNvCxnSpPr>
          <p:nvPr/>
        </p:nvCxnSpPr>
        <p:spPr bwMode="auto">
          <a:xfrm rot="16200000" flipH="1">
            <a:off x="3613150" y="5334000"/>
            <a:ext cx="685800" cy="228600"/>
          </a:xfrm>
          <a:prstGeom prst="curvedConnector2">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60437" name="Oval 23"/>
          <p:cNvSpPr>
            <a:spLocks noChangeArrowheads="1"/>
          </p:cNvSpPr>
          <p:nvPr/>
        </p:nvSpPr>
        <p:spPr bwMode="auto">
          <a:xfrm>
            <a:off x="4070350" y="5257800"/>
            <a:ext cx="1219200" cy="1066800"/>
          </a:xfrm>
          <a:prstGeom prst="ellipse">
            <a:avLst/>
          </a:prstGeom>
          <a:solidFill>
            <a:schemeClr val="bg1"/>
          </a:solidFill>
          <a:ln w="9525">
            <a:solidFill>
              <a:schemeClr val="tx1"/>
            </a:solidFill>
            <a:round/>
            <a:headEnd/>
            <a:tailEnd/>
          </a:ln>
        </p:spPr>
        <p:txBody>
          <a:bodyPr wrap="none" anchor="ctr"/>
          <a:lstStyle/>
          <a:p>
            <a:pPr algn="ctr"/>
            <a:r>
              <a:rPr lang="en-US" sz="1400" b="1">
                <a:solidFill>
                  <a:schemeClr val="tx2"/>
                </a:solidFill>
                <a:latin typeface="Times New Roman" pitchFamily="18" charset="0"/>
              </a:rPr>
              <a:t>Tabulate</a:t>
            </a:r>
          </a:p>
          <a:p>
            <a:pPr algn="ctr"/>
            <a:r>
              <a:rPr lang="en-US" sz="1400" b="1">
                <a:solidFill>
                  <a:schemeClr val="tx2"/>
                </a:solidFill>
                <a:latin typeface="Times New Roman" pitchFamily="18" charset="0"/>
              </a:rPr>
              <a:t>Summaries</a:t>
            </a:r>
          </a:p>
        </p:txBody>
      </p:sp>
      <p:sp>
        <p:nvSpPr>
          <p:cNvPr id="60438" name="Oval 24"/>
          <p:cNvSpPr>
            <a:spLocks noChangeArrowheads="1"/>
          </p:cNvSpPr>
          <p:nvPr/>
        </p:nvSpPr>
        <p:spPr bwMode="auto">
          <a:xfrm>
            <a:off x="5867400" y="3733800"/>
            <a:ext cx="1219200" cy="1066800"/>
          </a:xfrm>
          <a:prstGeom prst="ellipse">
            <a:avLst/>
          </a:prstGeom>
          <a:solidFill>
            <a:schemeClr val="bg1"/>
          </a:solidFill>
          <a:ln w="9525">
            <a:solidFill>
              <a:schemeClr val="tx1"/>
            </a:solidFill>
            <a:round/>
            <a:headEnd/>
            <a:tailEnd/>
          </a:ln>
        </p:spPr>
        <p:txBody>
          <a:bodyPr wrap="none" anchor="ctr"/>
          <a:lstStyle/>
          <a:p>
            <a:pPr algn="ctr"/>
            <a:r>
              <a:rPr lang="en-US" sz="1400" b="1">
                <a:solidFill>
                  <a:schemeClr val="tx2"/>
                </a:solidFill>
                <a:latin typeface="Times New Roman" pitchFamily="18" charset="0"/>
              </a:rPr>
              <a:t>Create</a:t>
            </a:r>
          </a:p>
          <a:p>
            <a:pPr algn="ctr"/>
            <a:r>
              <a:rPr lang="en-US" sz="1400" b="1">
                <a:solidFill>
                  <a:schemeClr val="tx2"/>
                </a:solidFill>
                <a:latin typeface="Times New Roman" pitchFamily="18" charset="0"/>
              </a:rPr>
              <a:t>Reports</a:t>
            </a:r>
          </a:p>
        </p:txBody>
      </p:sp>
      <p:sp>
        <p:nvSpPr>
          <p:cNvPr id="60439" name="Line 25"/>
          <p:cNvSpPr>
            <a:spLocks noChangeShapeType="1"/>
          </p:cNvSpPr>
          <p:nvPr/>
        </p:nvSpPr>
        <p:spPr bwMode="auto">
          <a:xfrm flipV="1">
            <a:off x="5213350" y="4800600"/>
            <a:ext cx="882650" cy="7620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useBgFill="1">
        <p:nvSpPr>
          <p:cNvPr id="60440" name="Text Box 26"/>
          <p:cNvSpPr txBox="1">
            <a:spLocks noChangeArrowheads="1"/>
          </p:cNvSpPr>
          <p:nvPr/>
        </p:nvSpPr>
        <p:spPr bwMode="auto">
          <a:xfrm>
            <a:off x="5060950" y="5029200"/>
            <a:ext cx="1244600" cy="274638"/>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latin typeface="Times New Roman" pitchFamily="18" charset="0"/>
              </a:rPr>
              <a:t>payroll_data</a:t>
            </a:r>
          </a:p>
        </p:txBody>
      </p:sp>
      <p:sp>
        <p:nvSpPr>
          <p:cNvPr id="60441" name="Text Box 27"/>
          <p:cNvSpPr txBox="1">
            <a:spLocks noChangeArrowheads="1"/>
          </p:cNvSpPr>
          <p:nvPr/>
        </p:nvSpPr>
        <p:spPr bwMode="auto">
          <a:xfrm>
            <a:off x="1619250" y="507047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sz="2400">
              <a:latin typeface="Times New Roman" pitchFamily="18" charset="0"/>
            </a:endParaRPr>
          </a:p>
        </p:txBody>
      </p:sp>
      <p:cxnSp>
        <p:nvCxnSpPr>
          <p:cNvPr id="60442" name="AutoShape 28"/>
          <p:cNvCxnSpPr>
            <a:cxnSpLocks noChangeShapeType="1"/>
            <a:stCxn id="60432" idx="4"/>
            <a:endCxn id="60433" idx="6"/>
          </p:cNvCxnSpPr>
          <p:nvPr/>
        </p:nvCxnSpPr>
        <p:spPr bwMode="auto">
          <a:xfrm rot="5400000">
            <a:off x="4435475" y="3597275"/>
            <a:ext cx="838200" cy="806450"/>
          </a:xfrm>
          <a:prstGeom prst="curvedConnector2">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useBgFill="1">
        <p:nvSpPr>
          <p:cNvPr id="60443" name="Text Box 29"/>
          <p:cNvSpPr txBox="1">
            <a:spLocks noChangeArrowheads="1"/>
          </p:cNvSpPr>
          <p:nvPr/>
        </p:nvSpPr>
        <p:spPr bwMode="auto">
          <a:xfrm>
            <a:off x="4495800" y="3733800"/>
            <a:ext cx="1054100" cy="274638"/>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latin typeface="Times New Roman" pitchFamily="18" charset="0"/>
              </a:rPr>
              <a:t>deductions</a:t>
            </a:r>
          </a:p>
        </p:txBody>
      </p:sp>
      <p:cxnSp>
        <p:nvCxnSpPr>
          <p:cNvPr id="60444" name="AutoShape 30"/>
          <p:cNvCxnSpPr>
            <a:cxnSpLocks noChangeShapeType="1"/>
            <a:endCxn id="60431" idx="7"/>
          </p:cNvCxnSpPr>
          <p:nvPr/>
        </p:nvCxnSpPr>
        <p:spPr bwMode="auto">
          <a:xfrm rot="10800000" flipV="1">
            <a:off x="4165600" y="558800"/>
            <a:ext cx="2911475" cy="1044575"/>
          </a:xfrm>
          <a:prstGeom prst="curvedConnector2">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useBgFill="1">
        <p:nvSpPr>
          <p:cNvPr id="60445" name="Text Box 31"/>
          <p:cNvSpPr txBox="1">
            <a:spLocks noChangeArrowheads="1"/>
          </p:cNvSpPr>
          <p:nvPr/>
        </p:nvSpPr>
        <p:spPr bwMode="auto">
          <a:xfrm>
            <a:off x="4324350" y="604838"/>
            <a:ext cx="1930400" cy="244475"/>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t>payrate_parameters</a:t>
            </a:r>
          </a:p>
        </p:txBody>
      </p:sp>
      <p:cxnSp>
        <p:nvCxnSpPr>
          <p:cNvPr id="60446" name="AutoShape 32"/>
          <p:cNvCxnSpPr>
            <a:cxnSpLocks noChangeShapeType="1"/>
          </p:cNvCxnSpPr>
          <p:nvPr/>
        </p:nvCxnSpPr>
        <p:spPr bwMode="auto">
          <a:xfrm rot="5400000">
            <a:off x="3292475" y="2682875"/>
            <a:ext cx="1905000" cy="501650"/>
          </a:xfrm>
          <a:prstGeom prst="curvedConnector3">
            <a:avLst>
              <a:gd name="adj1" fmla="val 50000"/>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useBgFill="1">
        <p:nvSpPr>
          <p:cNvPr id="60447" name="Text Box 33"/>
          <p:cNvSpPr txBox="1">
            <a:spLocks noChangeArrowheads="1"/>
          </p:cNvSpPr>
          <p:nvPr/>
        </p:nvSpPr>
        <p:spPr bwMode="auto">
          <a:xfrm>
            <a:off x="2703513" y="5762625"/>
            <a:ext cx="1104900" cy="274638"/>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latin typeface="Times New Roman" pitchFamily="18" charset="0"/>
              </a:rPr>
              <a:t>check_data</a:t>
            </a:r>
          </a:p>
        </p:txBody>
      </p:sp>
      <p:sp>
        <p:nvSpPr>
          <p:cNvPr id="60448" name="Oval 34"/>
          <p:cNvSpPr>
            <a:spLocks noChangeArrowheads="1"/>
          </p:cNvSpPr>
          <p:nvPr/>
        </p:nvSpPr>
        <p:spPr bwMode="auto">
          <a:xfrm>
            <a:off x="1665288" y="123825"/>
            <a:ext cx="1295400" cy="1219200"/>
          </a:xfrm>
          <a:prstGeom prst="ellipse">
            <a:avLst/>
          </a:prstGeom>
          <a:solidFill>
            <a:schemeClr val="bg1"/>
          </a:solidFill>
          <a:ln w="9525">
            <a:solidFill>
              <a:schemeClr val="tx1"/>
            </a:solidFill>
            <a:round/>
            <a:headEnd/>
            <a:tailEnd/>
          </a:ln>
        </p:spPr>
        <p:txBody>
          <a:bodyPr wrap="none" anchor="ctr"/>
          <a:lstStyle/>
          <a:p>
            <a:pPr algn="ctr"/>
            <a:endParaRPr lang="en-US" sz="1400" b="1">
              <a:solidFill>
                <a:schemeClr val="tx2"/>
              </a:solidFill>
              <a:latin typeface="Times New Roman" pitchFamily="18" charset="0"/>
            </a:endParaRPr>
          </a:p>
          <a:p>
            <a:pPr algn="ctr"/>
            <a:r>
              <a:rPr lang="en-US" sz="1400" b="1">
                <a:solidFill>
                  <a:schemeClr val="tx2"/>
                </a:solidFill>
                <a:latin typeface="Times New Roman" pitchFamily="18" charset="0"/>
              </a:rPr>
              <a:t>Match</a:t>
            </a:r>
          </a:p>
          <a:p>
            <a:pPr algn="ctr"/>
            <a:r>
              <a:rPr lang="en-US" sz="1400" b="1">
                <a:solidFill>
                  <a:schemeClr val="tx2"/>
                </a:solidFill>
                <a:latin typeface="Times New Roman" pitchFamily="18" charset="0"/>
              </a:rPr>
              <a:t>Hours &amp;</a:t>
            </a:r>
          </a:p>
          <a:p>
            <a:pPr algn="ctr"/>
            <a:r>
              <a:rPr lang="en-US" sz="1400" b="1">
                <a:solidFill>
                  <a:schemeClr val="tx2"/>
                </a:solidFill>
                <a:latin typeface="Times New Roman" pitchFamily="18" charset="0"/>
              </a:rPr>
              <a:t>Emp_Data</a:t>
            </a:r>
          </a:p>
        </p:txBody>
      </p:sp>
      <p:sp>
        <p:nvSpPr>
          <p:cNvPr id="60449" name="Line 35"/>
          <p:cNvSpPr>
            <a:spLocks noChangeShapeType="1"/>
          </p:cNvSpPr>
          <p:nvPr/>
        </p:nvSpPr>
        <p:spPr bwMode="auto">
          <a:xfrm>
            <a:off x="2960688" y="944563"/>
            <a:ext cx="506412" cy="50323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useBgFill="1">
        <p:nvSpPr>
          <p:cNvPr id="60450" name="Text Box 36"/>
          <p:cNvSpPr txBox="1">
            <a:spLocks noChangeArrowheads="1"/>
          </p:cNvSpPr>
          <p:nvPr/>
        </p:nvSpPr>
        <p:spPr bwMode="auto">
          <a:xfrm>
            <a:off x="2800350" y="1050925"/>
            <a:ext cx="1452563" cy="244475"/>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t>hrs + emp-data</a:t>
            </a:r>
          </a:p>
        </p:txBody>
      </p:sp>
      <p:cxnSp>
        <p:nvCxnSpPr>
          <p:cNvPr id="60451" name="AutoShape 37"/>
          <p:cNvCxnSpPr>
            <a:cxnSpLocks noChangeShapeType="1"/>
          </p:cNvCxnSpPr>
          <p:nvPr/>
        </p:nvCxnSpPr>
        <p:spPr bwMode="auto">
          <a:xfrm>
            <a:off x="4343400" y="1981200"/>
            <a:ext cx="914400" cy="533400"/>
          </a:xfrm>
          <a:prstGeom prst="curvedConnector2">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useBgFill="1">
        <p:nvSpPr>
          <p:cNvPr id="60452" name="Text Box 38"/>
          <p:cNvSpPr txBox="1">
            <a:spLocks noChangeArrowheads="1"/>
          </p:cNvSpPr>
          <p:nvPr/>
        </p:nvSpPr>
        <p:spPr bwMode="auto">
          <a:xfrm>
            <a:off x="4648200" y="1828800"/>
            <a:ext cx="977900" cy="274638"/>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latin typeface="Times New Roman" pitchFamily="18" charset="0"/>
              </a:rPr>
              <a:t>gross_pay</a:t>
            </a:r>
          </a:p>
        </p:txBody>
      </p:sp>
      <p:sp useBgFill="1">
        <p:nvSpPr>
          <p:cNvPr id="60453" name="Text Box 40"/>
          <p:cNvSpPr txBox="1">
            <a:spLocks noChangeArrowheads="1"/>
          </p:cNvSpPr>
          <p:nvPr/>
        </p:nvSpPr>
        <p:spPr bwMode="auto">
          <a:xfrm>
            <a:off x="3962400" y="3048000"/>
            <a:ext cx="184150" cy="214313"/>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800"/>
              <a:t> </a:t>
            </a:r>
          </a:p>
        </p:txBody>
      </p:sp>
      <p:sp>
        <p:nvSpPr>
          <p:cNvPr id="60456" name="Rectangle 46"/>
          <p:cNvSpPr>
            <a:spLocks noChangeArrowheads="1"/>
          </p:cNvSpPr>
          <p:nvPr/>
        </p:nvSpPr>
        <p:spPr bwMode="auto">
          <a:xfrm>
            <a:off x="7077075" y="415925"/>
            <a:ext cx="1971675" cy="1200150"/>
          </a:xfrm>
          <a:prstGeom prst="rect">
            <a:avLst/>
          </a:prstGeom>
          <a:solidFill>
            <a:srgbClr val="CC99FF"/>
          </a:solidFill>
          <a:ln w="9525">
            <a:solidFill>
              <a:schemeClr val="tx1"/>
            </a:solidFill>
            <a:miter lim="800000"/>
            <a:headEnd/>
            <a:tailEnd/>
          </a:ln>
        </p:spPr>
        <p:txBody>
          <a:bodyPr wrap="none" anchor="ctr"/>
          <a:lstStyle/>
          <a:p>
            <a:pPr algn="ctr"/>
            <a:r>
              <a:rPr lang="en-US" sz="2000" b="1"/>
              <a:t>Corporate</a:t>
            </a:r>
          </a:p>
          <a:p>
            <a:pPr algn="ctr"/>
            <a:r>
              <a:rPr lang="en-US" sz="2000" b="1"/>
              <a:t>Payroll</a:t>
            </a:r>
          </a:p>
          <a:p>
            <a:pPr algn="ctr"/>
            <a:r>
              <a:rPr lang="en-US" sz="2000" b="1"/>
              <a:t>System</a:t>
            </a:r>
          </a:p>
        </p:txBody>
      </p:sp>
      <p:sp>
        <p:nvSpPr>
          <p:cNvPr id="60457" name="Text Box 47"/>
          <p:cNvSpPr txBox="1">
            <a:spLocks noChangeArrowheads="1"/>
          </p:cNvSpPr>
          <p:nvPr/>
        </p:nvSpPr>
        <p:spPr bwMode="auto">
          <a:xfrm>
            <a:off x="2092325" y="147638"/>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solidFill>
                  <a:schemeClr val="tx2"/>
                </a:solidFill>
              </a:rPr>
              <a:t>1</a:t>
            </a:r>
          </a:p>
        </p:txBody>
      </p:sp>
      <p:sp>
        <p:nvSpPr>
          <p:cNvPr id="60458" name="Text Box 48"/>
          <p:cNvSpPr txBox="1">
            <a:spLocks noChangeArrowheads="1"/>
          </p:cNvSpPr>
          <p:nvPr/>
        </p:nvSpPr>
        <p:spPr bwMode="auto">
          <a:xfrm>
            <a:off x="3541713" y="1400175"/>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solidFill>
                  <a:schemeClr val="tx2"/>
                </a:solidFill>
              </a:rPr>
              <a:t>2</a:t>
            </a:r>
          </a:p>
        </p:txBody>
      </p:sp>
      <p:sp>
        <p:nvSpPr>
          <p:cNvPr id="60459" name="Text Box 49"/>
          <p:cNvSpPr txBox="1">
            <a:spLocks noChangeArrowheads="1"/>
          </p:cNvSpPr>
          <p:nvPr/>
        </p:nvSpPr>
        <p:spPr bwMode="auto">
          <a:xfrm>
            <a:off x="5080000" y="2538413"/>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solidFill>
                  <a:schemeClr val="tx2"/>
                </a:solidFill>
              </a:rPr>
              <a:t>3</a:t>
            </a:r>
          </a:p>
        </p:txBody>
      </p:sp>
      <p:sp>
        <p:nvSpPr>
          <p:cNvPr id="60460" name="Text Box 50"/>
          <p:cNvSpPr txBox="1">
            <a:spLocks noChangeArrowheads="1"/>
          </p:cNvSpPr>
          <p:nvPr/>
        </p:nvSpPr>
        <p:spPr bwMode="auto">
          <a:xfrm>
            <a:off x="3657600" y="3863975"/>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solidFill>
                  <a:schemeClr val="tx2"/>
                </a:solidFill>
              </a:rPr>
              <a:t>4</a:t>
            </a:r>
          </a:p>
        </p:txBody>
      </p:sp>
      <p:sp>
        <p:nvSpPr>
          <p:cNvPr id="60461" name="Text Box 51"/>
          <p:cNvSpPr txBox="1">
            <a:spLocks noChangeArrowheads="1"/>
          </p:cNvSpPr>
          <p:nvPr/>
        </p:nvSpPr>
        <p:spPr bwMode="auto">
          <a:xfrm>
            <a:off x="1008063" y="4999038"/>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solidFill>
                  <a:schemeClr val="tx2"/>
                </a:solidFill>
              </a:rPr>
              <a:t>6</a:t>
            </a:r>
          </a:p>
        </p:txBody>
      </p:sp>
      <p:sp>
        <p:nvSpPr>
          <p:cNvPr id="60462" name="Text Box 52"/>
          <p:cNvSpPr txBox="1">
            <a:spLocks noChangeArrowheads="1"/>
          </p:cNvSpPr>
          <p:nvPr/>
        </p:nvSpPr>
        <p:spPr bwMode="auto">
          <a:xfrm>
            <a:off x="4495800" y="5208588"/>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solidFill>
                  <a:schemeClr val="tx2"/>
                </a:solidFill>
              </a:rPr>
              <a:t>7</a:t>
            </a:r>
          </a:p>
        </p:txBody>
      </p:sp>
      <p:sp>
        <p:nvSpPr>
          <p:cNvPr id="60463" name="Text Box 53"/>
          <p:cNvSpPr txBox="1">
            <a:spLocks noChangeArrowheads="1"/>
          </p:cNvSpPr>
          <p:nvPr/>
        </p:nvSpPr>
        <p:spPr bwMode="auto">
          <a:xfrm>
            <a:off x="6307138" y="3695700"/>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solidFill>
                  <a:schemeClr val="tx2"/>
                </a:solidFill>
              </a:rPr>
              <a:t>8</a:t>
            </a:r>
          </a:p>
        </p:txBody>
      </p:sp>
      <p:cxnSp>
        <p:nvCxnSpPr>
          <p:cNvPr id="60464" name="AutoShape 54"/>
          <p:cNvCxnSpPr>
            <a:cxnSpLocks noChangeShapeType="1"/>
          </p:cNvCxnSpPr>
          <p:nvPr/>
        </p:nvCxnSpPr>
        <p:spPr bwMode="auto">
          <a:xfrm rot="16200000" flipH="1">
            <a:off x="2636838" y="1233487"/>
            <a:ext cx="1919288" cy="2138363"/>
          </a:xfrm>
          <a:prstGeom prst="curvedConnector2">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cxnSp>
      <p:sp useBgFill="1">
        <p:nvSpPr>
          <p:cNvPr id="60465" name="Text Box 39"/>
          <p:cNvSpPr txBox="1">
            <a:spLocks noChangeArrowheads="1"/>
          </p:cNvSpPr>
          <p:nvPr/>
        </p:nvSpPr>
        <p:spPr bwMode="auto">
          <a:xfrm>
            <a:off x="2767013" y="2620963"/>
            <a:ext cx="890587" cy="244475"/>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t>ded_data</a:t>
            </a:r>
          </a:p>
        </p:txBody>
      </p:sp>
      <p:sp>
        <p:nvSpPr>
          <p:cNvPr id="60466" name="Oval 20"/>
          <p:cNvSpPr>
            <a:spLocks noChangeArrowheads="1"/>
          </p:cNvSpPr>
          <p:nvPr/>
        </p:nvSpPr>
        <p:spPr bwMode="auto">
          <a:xfrm>
            <a:off x="1665288" y="4144963"/>
            <a:ext cx="1219200" cy="1066800"/>
          </a:xfrm>
          <a:prstGeom prst="ellipse">
            <a:avLst/>
          </a:prstGeom>
          <a:solidFill>
            <a:schemeClr val="bg1"/>
          </a:solidFill>
          <a:ln w="9525">
            <a:solidFill>
              <a:schemeClr val="tx1"/>
            </a:solidFill>
            <a:round/>
            <a:headEnd/>
            <a:tailEnd/>
          </a:ln>
        </p:spPr>
        <p:txBody>
          <a:bodyPr wrap="none" anchor="ctr"/>
          <a:lstStyle/>
          <a:p>
            <a:pPr algn="ctr"/>
            <a:endParaRPr lang="en-US" sz="1400" b="1">
              <a:solidFill>
                <a:schemeClr val="tx2"/>
              </a:solidFill>
              <a:latin typeface="Times New Roman" pitchFamily="18" charset="0"/>
            </a:endParaRPr>
          </a:p>
          <a:p>
            <a:pPr algn="ctr"/>
            <a:r>
              <a:rPr lang="en-US" sz="1400" b="1">
                <a:solidFill>
                  <a:schemeClr val="tx2"/>
                </a:solidFill>
                <a:latin typeface="Times New Roman" pitchFamily="18" charset="0"/>
              </a:rPr>
              <a:t>Update</a:t>
            </a:r>
          </a:p>
          <a:p>
            <a:pPr algn="ctr"/>
            <a:r>
              <a:rPr lang="en-US" sz="1400" b="1">
                <a:solidFill>
                  <a:schemeClr val="tx2"/>
                </a:solidFill>
                <a:latin typeface="Times New Roman" pitchFamily="18" charset="0"/>
              </a:rPr>
              <a:t>YTD Data</a:t>
            </a:r>
          </a:p>
        </p:txBody>
      </p:sp>
      <p:sp>
        <p:nvSpPr>
          <p:cNvPr id="60467" name="Text Box 27"/>
          <p:cNvSpPr txBox="1">
            <a:spLocks noChangeArrowheads="1"/>
          </p:cNvSpPr>
          <p:nvPr/>
        </p:nvSpPr>
        <p:spPr bwMode="auto">
          <a:xfrm>
            <a:off x="2716213" y="41862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sz="2400">
              <a:latin typeface="Times New Roman" pitchFamily="18" charset="0"/>
            </a:endParaRPr>
          </a:p>
        </p:txBody>
      </p:sp>
      <p:sp>
        <p:nvSpPr>
          <p:cNvPr id="60468" name="Text Box 51"/>
          <p:cNvSpPr txBox="1">
            <a:spLocks noChangeArrowheads="1"/>
          </p:cNvSpPr>
          <p:nvPr/>
        </p:nvSpPr>
        <p:spPr bwMode="auto">
          <a:xfrm>
            <a:off x="2105025" y="4114800"/>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solidFill>
                  <a:schemeClr val="tx2"/>
                </a:solidFill>
              </a:rPr>
              <a:t>5</a:t>
            </a:r>
          </a:p>
        </p:txBody>
      </p:sp>
      <p:cxnSp>
        <p:nvCxnSpPr>
          <p:cNvPr id="60469" name="AutoShape 61"/>
          <p:cNvCxnSpPr>
            <a:cxnSpLocks noChangeShapeType="1"/>
            <a:stCxn id="60433" idx="4"/>
            <a:endCxn id="60466" idx="5"/>
          </p:cNvCxnSpPr>
          <p:nvPr/>
        </p:nvCxnSpPr>
        <p:spPr bwMode="auto">
          <a:xfrm rot="5400000">
            <a:off x="3222625" y="4437063"/>
            <a:ext cx="103188" cy="1135062"/>
          </a:xfrm>
          <a:prstGeom prst="curvedConnector3">
            <a:avLst>
              <a:gd name="adj1" fmla="val 472306"/>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60470" name="Line 62"/>
          <p:cNvSpPr>
            <a:spLocks noChangeShapeType="1"/>
          </p:cNvSpPr>
          <p:nvPr/>
        </p:nvSpPr>
        <p:spPr bwMode="auto">
          <a:xfrm flipH="1" flipV="1">
            <a:off x="1430338" y="3324225"/>
            <a:ext cx="661987" cy="862013"/>
          </a:xfrm>
          <a:prstGeom prst="line">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useBgFill="1">
        <p:nvSpPr>
          <p:cNvPr id="60471" name="Text Box 39"/>
          <p:cNvSpPr txBox="1">
            <a:spLocks noChangeArrowheads="1"/>
          </p:cNvSpPr>
          <p:nvPr/>
        </p:nvSpPr>
        <p:spPr bwMode="auto">
          <a:xfrm>
            <a:off x="1290638" y="3641725"/>
            <a:ext cx="912812" cy="244475"/>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t>new_YTD</a:t>
            </a:r>
          </a:p>
        </p:txBody>
      </p:sp>
      <p:sp>
        <p:nvSpPr>
          <p:cNvPr id="60472" name="Line 64"/>
          <p:cNvSpPr>
            <a:spLocks noChangeShapeType="1"/>
          </p:cNvSpPr>
          <p:nvPr/>
        </p:nvSpPr>
        <p:spPr bwMode="auto">
          <a:xfrm flipH="1" flipV="1">
            <a:off x="390525" y="1981200"/>
            <a:ext cx="490538" cy="3124200"/>
          </a:xfrm>
          <a:prstGeom prst="line">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useBgFill="1">
        <p:nvSpPr>
          <p:cNvPr id="60473" name="Text Box 8"/>
          <p:cNvSpPr txBox="1">
            <a:spLocks noChangeArrowheads="1"/>
          </p:cNvSpPr>
          <p:nvPr/>
        </p:nvSpPr>
        <p:spPr bwMode="auto">
          <a:xfrm>
            <a:off x="76200" y="4114800"/>
            <a:ext cx="1354138" cy="244475"/>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t>weekly_check</a:t>
            </a:r>
          </a:p>
        </p:txBody>
      </p:sp>
      <p:sp>
        <p:nvSpPr>
          <p:cNvPr id="60474" name="Line 15"/>
          <p:cNvSpPr>
            <a:spLocks noChangeAspect="1" noChangeShapeType="1"/>
          </p:cNvSpPr>
          <p:nvPr/>
        </p:nvSpPr>
        <p:spPr bwMode="auto">
          <a:xfrm>
            <a:off x="1196975" y="3211513"/>
            <a:ext cx="0" cy="0"/>
          </a:xfrm>
          <a:prstGeom prst="line">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0475" name="TextBox 60"/>
          <p:cNvSpPr txBox="1">
            <a:spLocks noChangeArrowheads="1"/>
          </p:cNvSpPr>
          <p:nvPr/>
        </p:nvSpPr>
        <p:spPr bwMode="auto">
          <a:xfrm>
            <a:off x="881063" y="2771775"/>
            <a:ext cx="12747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t>Employee</a:t>
            </a:r>
          </a:p>
        </p:txBody>
      </p:sp>
      <p:cxnSp>
        <p:nvCxnSpPr>
          <p:cNvPr id="60476" name="Straight Connector 61"/>
          <p:cNvCxnSpPr>
            <a:cxnSpLocks noChangeShapeType="1"/>
          </p:cNvCxnSpPr>
          <p:nvPr/>
        </p:nvCxnSpPr>
        <p:spPr bwMode="auto">
          <a:xfrm>
            <a:off x="919163" y="2719388"/>
            <a:ext cx="1173162" cy="0"/>
          </a:xfrm>
          <a:prstGeom prst="line">
            <a:avLst/>
          </a:prstGeom>
          <a:noFill/>
          <a:ln w="28575" algn="ctr">
            <a:solidFill>
              <a:schemeClr val="tx1"/>
            </a:solidFill>
            <a:miter lim="800000"/>
            <a:headEnd/>
            <a:tailEnd/>
          </a:ln>
          <a:extLst>
            <a:ext uri="{909E8E84-426E-40DD-AFC4-6F175D3DCCD1}">
              <a14:hiddenFill xmlns:a14="http://schemas.microsoft.com/office/drawing/2010/main">
                <a:noFill/>
              </a14:hiddenFill>
            </a:ext>
          </a:extLst>
        </p:spPr>
      </p:cxnSp>
      <p:cxnSp>
        <p:nvCxnSpPr>
          <p:cNvPr id="60477" name="Straight Connector 62"/>
          <p:cNvCxnSpPr>
            <a:cxnSpLocks noChangeShapeType="1"/>
          </p:cNvCxnSpPr>
          <p:nvPr/>
        </p:nvCxnSpPr>
        <p:spPr bwMode="auto">
          <a:xfrm>
            <a:off x="919163" y="3116263"/>
            <a:ext cx="1173162" cy="0"/>
          </a:xfrm>
          <a:prstGeom prst="line">
            <a:avLst/>
          </a:prstGeom>
          <a:noFill/>
          <a:ln w="28575" algn="ctr">
            <a:solidFill>
              <a:schemeClr val="tx1"/>
            </a:solidFill>
            <a:miter lim="800000"/>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2095825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pPr>
              <a:defRPr/>
            </a:pPr>
            <a:fld id="{22FEC988-94BB-467C-8003-527468913493}" type="slidenum">
              <a:rPr lang="en-US" altLang="en-US"/>
              <a:pPr>
                <a:defRPr/>
              </a:pPr>
              <a:t>11</a:t>
            </a:fld>
            <a:endParaRPr lang="en-US" alt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fld id="{545010AF-CAC0-4C57-A16D-D8637255D8CF}" type="slidenum">
              <a:rPr lang="en-US" altLang="en-US" sz="1200">
                <a:latin typeface="+mj-lt"/>
              </a:rPr>
              <a:pPr algn="r">
                <a:defRPr/>
              </a:pPr>
              <a:t>11</a:t>
            </a:fld>
            <a:endParaRPr lang="en-US" altLang="en-US" sz="1200">
              <a:latin typeface="+mj-lt"/>
            </a:endParaRPr>
          </a:p>
        </p:txBody>
      </p:sp>
      <p:sp>
        <p:nvSpPr>
          <p:cNvPr id="61444" name="Rectangle 2"/>
          <p:cNvSpPr>
            <a:spLocks noGrp="1" noChangeArrowheads="1"/>
          </p:cNvSpPr>
          <p:nvPr>
            <p:ph type="title" idx="4294967295"/>
          </p:nvPr>
        </p:nvSpPr>
        <p:spPr/>
        <p:txBody>
          <a:bodyPr/>
          <a:lstStyle/>
          <a:p>
            <a:pPr eaLnBrk="1" hangingPunct="1"/>
            <a:r>
              <a:rPr lang="en-US" smtClean="0"/>
              <a:t>Leveled and Partitioned DFDs</a:t>
            </a:r>
          </a:p>
        </p:txBody>
      </p:sp>
      <p:sp>
        <p:nvSpPr>
          <p:cNvPr id="61445" name="Rectangle 3"/>
          <p:cNvSpPr>
            <a:spLocks noGrp="1" noChangeArrowheads="1"/>
          </p:cNvSpPr>
          <p:nvPr>
            <p:ph type="body" idx="4294967295"/>
          </p:nvPr>
        </p:nvSpPr>
        <p:spPr>
          <a:xfrm>
            <a:off x="685800" y="1417638"/>
            <a:ext cx="7505700" cy="2476500"/>
          </a:xfrm>
        </p:spPr>
        <p:txBody>
          <a:bodyPr/>
          <a:lstStyle/>
          <a:p>
            <a:pPr eaLnBrk="1" hangingPunct="1"/>
            <a:r>
              <a:rPr lang="en-US" sz="2000" smtClean="0">
                <a:solidFill>
                  <a:schemeClr val="tx2"/>
                </a:solidFill>
              </a:rPr>
              <a:t>One of the strengths of the DFD modeling technique is that it can employ a </a:t>
            </a:r>
            <a:r>
              <a:rPr lang="en-US" sz="2000" b="1" smtClean="0">
                <a:solidFill>
                  <a:schemeClr val="accent1"/>
                </a:solidFill>
              </a:rPr>
              <a:t>hierarchical</a:t>
            </a:r>
            <a:r>
              <a:rPr lang="en-US" sz="2000" smtClean="0">
                <a:solidFill>
                  <a:schemeClr val="tx2"/>
                </a:solidFill>
              </a:rPr>
              <a:t> (</a:t>
            </a:r>
            <a:r>
              <a:rPr lang="en-US" sz="2000" b="1" smtClean="0">
                <a:solidFill>
                  <a:schemeClr val="accent1"/>
                </a:solidFill>
              </a:rPr>
              <a:t>leveled</a:t>
            </a:r>
            <a:r>
              <a:rPr lang="en-US" sz="2000" smtClean="0">
                <a:solidFill>
                  <a:schemeClr val="tx2"/>
                </a:solidFill>
              </a:rPr>
              <a:t>) structure</a:t>
            </a:r>
          </a:p>
          <a:p>
            <a:pPr eaLnBrk="1" hangingPunct="1"/>
            <a:r>
              <a:rPr lang="en-US" sz="2000" smtClean="0">
                <a:solidFill>
                  <a:schemeClr val="tx2"/>
                </a:solidFill>
              </a:rPr>
              <a:t>DFDs also provide a method for </a:t>
            </a:r>
            <a:r>
              <a:rPr lang="en-US" sz="2000" b="1" smtClean="0">
                <a:solidFill>
                  <a:schemeClr val="accent1"/>
                </a:solidFill>
              </a:rPr>
              <a:t>partitioning a problem</a:t>
            </a:r>
            <a:r>
              <a:rPr lang="en-US" sz="2000" smtClean="0">
                <a:solidFill>
                  <a:schemeClr val="tx2"/>
                </a:solidFill>
              </a:rPr>
              <a:t> into logically coherent functional pieces</a:t>
            </a:r>
          </a:p>
        </p:txBody>
      </p:sp>
    </p:spTree>
    <p:extLst>
      <p:ext uri="{BB962C8B-B14F-4D97-AF65-F5344CB8AC3E}">
        <p14:creationId xmlns:p14="http://schemas.microsoft.com/office/powerpoint/2010/main" val="26102669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3"/>
          <p:cNvSpPr>
            <a:spLocks noGrp="1"/>
          </p:cNvSpPr>
          <p:nvPr>
            <p:ph type="sldNum" sz="quarter" idx="12"/>
          </p:nvPr>
        </p:nvSpPr>
        <p:spPr/>
        <p:txBody>
          <a:bodyPr/>
          <a:lstStyle/>
          <a:p>
            <a:pPr>
              <a:defRPr/>
            </a:pPr>
            <a:fld id="{0279061C-9EAA-44F2-9361-94C7EB84B9F6}" type="slidenum">
              <a:rPr lang="en-US" altLang="en-US"/>
              <a:pPr>
                <a:defRPr/>
              </a:pPr>
              <a:t>12</a:t>
            </a:fld>
            <a:endParaRPr lang="en-US" altLang="en-US"/>
          </a:p>
        </p:txBody>
      </p:sp>
      <p:sp>
        <p:nvSpPr>
          <p:cNvPr id="38" name="Slide Number Placeholder 5"/>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fld id="{09CB7CA8-7D7D-4B7E-81B9-153C71211926}" type="slidenum">
              <a:rPr lang="en-US" altLang="en-US" sz="1200">
                <a:latin typeface="+mj-lt"/>
              </a:rPr>
              <a:pPr algn="r">
                <a:defRPr/>
              </a:pPr>
              <a:t>12</a:t>
            </a:fld>
            <a:endParaRPr lang="en-US" altLang="en-US" sz="1200">
              <a:latin typeface="+mj-lt"/>
            </a:endParaRPr>
          </a:p>
        </p:txBody>
      </p:sp>
      <p:sp>
        <p:nvSpPr>
          <p:cNvPr id="62468" name="Rectangle 2"/>
          <p:cNvSpPr>
            <a:spLocks noGrp="1" noChangeArrowheads="1"/>
          </p:cNvSpPr>
          <p:nvPr>
            <p:ph type="title" idx="4294967295"/>
          </p:nvPr>
        </p:nvSpPr>
        <p:spPr/>
        <p:txBody>
          <a:bodyPr/>
          <a:lstStyle/>
          <a:p>
            <a:pPr eaLnBrk="1" hangingPunct="1"/>
            <a:r>
              <a:rPr lang="en-US" smtClean="0"/>
              <a:t>Hierarchical  Structure of DFDs</a:t>
            </a:r>
          </a:p>
        </p:txBody>
      </p:sp>
      <p:sp>
        <p:nvSpPr>
          <p:cNvPr id="62469" name="Oval 3"/>
          <p:cNvSpPr>
            <a:spLocks noChangeArrowheads="1"/>
          </p:cNvSpPr>
          <p:nvPr/>
        </p:nvSpPr>
        <p:spPr bwMode="auto">
          <a:xfrm>
            <a:off x="2349500" y="1638300"/>
            <a:ext cx="577850" cy="503238"/>
          </a:xfrm>
          <a:prstGeom prst="ellipse">
            <a:avLst/>
          </a:prstGeom>
          <a:solidFill>
            <a:srgbClr val="FFFF99"/>
          </a:solidFill>
          <a:ln w="9525">
            <a:solidFill>
              <a:schemeClr val="tx1"/>
            </a:solidFill>
            <a:miter lim="800000"/>
            <a:headEnd/>
            <a:tailEnd/>
          </a:ln>
        </p:spPr>
        <p:txBody>
          <a:bodyPr wrap="none" anchor="ctr"/>
          <a:lstStyle/>
          <a:p>
            <a:pPr algn="ctr"/>
            <a:r>
              <a:rPr lang="en-US" sz="2400"/>
              <a:t>3</a:t>
            </a:r>
          </a:p>
        </p:txBody>
      </p:sp>
      <p:sp>
        <p:nvSpPr>
          <p:cNvPr id="62470" name="Line 4"/>
          <p:cNvSpPr>
            <a:spLocks noChangeShapeType="1"/>
          </p:cNvSpPr>
          <p:nvPr/>
        </p:nvSpPr>
        <p:spPr bwMode="auto">
          <a:xfrm flipV="1">
            <a:off x="1784350" y="1836738"/>
            <a:ext cx="565150" cy="174625"/>
          </a:xfrm>
          <a:prstGeom prst="line">
            <a:avLst/>
          </a:prstGeom>
          <a:noFill/>
          <a:ln w="38100">
            <a:solidFill>
              <a:srgbClr val="CC33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2471" name="Text Box 5"/>
          <p:cNvSpPr txBox="1">
            <a:spLocks noChangeArrowheads="1"/>
          </p:cNvSpPr>
          <p:nvPr/>
        </p:nvSpPr>
        <p:spPr bwMode="auto">
          <a:xfrm>
            <a:off x="1784350" y="1439863"/>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b="1"/>
              <a:t>A</a:t>
            </a:r>
          </a:p>
        </p:txBody>
      </p:sp>
      <p:sp>
        <p:nvSpPr>
          <p:cNvPr id="62472" name="Line 6"/>
          <p:cNvSpPr>
            <a:spLocks noChangeShapeType="1"/>
          </p:cNvSpPr>
          <p:nvPr/>
        </p:nvSpPr>
        <p:spPr bwMode="auto">
          <a:xfrm flipV="1">
            <a:off x="2044700" y="2141538"/>
            <a:ext cx="487363" cy="258762"/>
          </a:xfrm>
          <a:prstGeom prst="line">
            <a:avLst/>
          </a:prstGeom>
          <a:noFill/>
          <a:ln w="38100">
            <a:solidFill>
              <a:srgbClr val="CC33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2473" name="Text Box 7"/>
          <p:cNvSpPr txBox="1">
            <a:spLocks noChangeArrowheads="1"/>
          </p:cNvSpPr>
          <p:nvPr/>
        </p:nvSpPr>
        <p:spPr bwMode="auto">
          <a:xfrm>
            <a:off x="1784350" y="2041525"/>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b="1"/>
              <a:t>B</a:t>
            </a:r>
          </a:p>
        </p:txBody>
      </p:sp>
      <p:sp>
        <p:nvSpPr>
          <p:cNvPr id="62474" name="Line 8"/>
          <p:cNvSpPr>
            <a:spLocks noChangeShapeType="1"/>
          </p:cNvSpPr>
          <p:nvPr/>
        </p:nvSpPr>
        <p:spPr bwMode="auto">
          <a:xfrm flipV="1">
            <a:off x="2927350" y="1485900"/>
            <a:ext cx="412750" cy="304800"/>
          </a:xfrm>
          <a:prstGeom prst="line">
            <a:avLst/>
          </a:prstGeom>
          <a:noFill/>
          <a:ln w="38100">
            <a:solidFill>
              <a:srgbClr val="FF99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2475" name="Text Box 9"/>
          <p:cNvSpPr txBox="1">
            <a:spLocks noChangeArrowheads="1"/>
          </p:cNvSpPr>
          <p:nvPr/>
        </p:nvSpPr>
        <p:spPr bwMode="auto">
          <a:xfrm>
            <a:off x="2774950" y="1204913"/>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b="1"/>
              <a:t>C</a:t>
            </a:r>
          </a:p>
        </p:txBody>
      </p:sp>
      <p:cxnSp>
        <p:nvCxnSpPr>
          <p:cNvPr id="62476" name="AutoShape 10"/>
          <p:cNvCxnSpPr>
            <a:cxnSpLocks noChangeShapeType="1"/>
            <a:stCxn id="62469" idx="4"/>
            <a:endCxn id="62489" idx="0"/>
          </p:cNvCxnSpPr>
          <p:nvPr/>
        </p:nvCxnSpPr>
        <p:spPr bwMode="auto">
          <a:xfrm rot="5400000">
            <a:off x="1202531" y="2205832"/>
            <a:ext cx="1500187" cy="1371600"/>
          </a:xfrm>
          <a:prstGeom prst="curvedConnector3">
            <a:avLst>
              <a:gd name="adj1" fmla="val 30898"/>
            </a:avLst>
          </a:prstGeom>
          <a:noFill/>
          <a:ln w="28575">
            <a:solidFill>
              <a:schemeClr val="tx1"/>
            </a:solidFill>
            <a:prstDash val="sysDot"/>
            <a:miter lim="800000"/>
            <a:headEnd/>
            <a:tailEnd/>
          </a:ln>
          <a:extLst>
            <a:ext uri="{909E8E84-426E-40DD-AFC4-6F175D3DCCD1}">
              <a14:hiddenFill xmlns:a14="http://schemas.microsoft.com/office/drawing/2010/main">
                <a:noFill/>
              </a14:hiddenFill>
            </a:ext>
          </a:extLst>
        </p:spPr>
      </p:cxnSp>
      <p:sp>
        <p:nvSpPr>
          <p:cNvPr id="62477" name="Oval 12"/>
          <p:cNvSpPr>
            <a:spLocks noChangeArrowheads="1"/>
          </p:cNvSpPr>
          <p:nvPr/>
        </p:nvSpPr>
        <p:spPr bwMode="auto">
          <a:xfrm>
            <a:off x="2012950" y="3613150"/>
            <a:ext cx="457200" cy="349250"/>
          </a:xfrm>
          <a:prstGeom prst="ellipse">
            <a:avLst/>
          </a:prstGeom>
          <a:solidFill>
            <a:srgbClr val="CCFFCC"/>
          </a:solidFill>
          <a:ln w="9525">
            <a:solidFill>
              <a:schemeClr val="tx1"/>
            </a:solidFill>
            <a:miter lim="800000"/>
            <a:headEnd/>
            <a:tailEnd/>
          </a:ln>
        </p:spPr>
        <p:txBody>
          <a:bodyPr wrap="none" anchor="ctr"/>
          <a:lstStyle/>
          <a:p>
            <a:pPr algn="ctr"/>
            <a:r>
              <a:rPr lang="en-US" sz="1400"/>
              <a:t>3.1</a:t>
            </a:r>
          </a:p>
        </p:txBody>
      </p:sp>
      <p:sp>
        <p:nvSpPr>
          <p:cNvPr id="62478" name="Oval 13"/>
          <p:cNvSpPr>
            <a:spLocks noChangeArrowheads="1"/>
          </p:cNvSpPr>
          <p:nvPr/>
        </p:nvSpPr>
        <p:spPr bwMode="auto">
          <a:xfrm>
            <a:off x="2622550" y="3019425"/>
            <a:ext cx="457200" cy="349250"/>
          </a:xfrm>
          <a:prstGeom prst="ellipse">
            <a:avLst/>
          </a:prstGeom>
          <a:solidFill>
            <a:srgbClr val="CCFFCC"/>
          </a:solidFill>
          <a:ln w="9525">
            <a:solidFill>
              <a:schemeClr val="tx1"/>
            </a:solidFill>
            <a:miter lim="800000"/>
            <a:headEnd/>
            <a:tailEnd/>
          </a:ln>
        </p:spPr>
        <p:txBody>
          <a:bodyPr wrap="none" anchor="ctr"/>
          <a:lstStyle/>
          <a:p>
            <a:pPr algn="ctr"/>
            <a:r>
              <a:rPr lang="en-US" sz="1200"/>
              <a:t>3.2</a:t>
            </a:r>
          </a:p>
        </p:txBody>
      </p:sp>
      <p:sp>
        <p:nvSpPr>
          <p:cNvPr id="62479" name="Oval 14"/>
          <p:cNvSpPr>
            <a:spLocks noChangeArrowheads="1"/>
          </p:cNvSpPr>
          <p:nvPr/>
        </p:nvSpPr>
        <p:spPr bwMode="auto">
          <a:xfrm>
            <a:off x="2165350" y="4214813"/>
            <a:ext cx="457200" cy="349250"/>
          </a:xfrm>
          <a:prstGeom prst="ellipse">
            <a:avLst/>
          </a:prstGeom>
          <a:solidFill>
            <a:srgbClr val="CCFFCC"/>
          </a:solidFill>
          <a:ln w="9525">
            <a:solidFill>
              <a:schemeClr val="tx1"/>
            </a:solidFill>
            <a:miter lim="800000"/>
            <a:headEnd/>
            <a:tailEnd/>
          </a:ln>
        </p:spPr>
        <p:txBody>
          <a:bodyPr wrap="none" anchor="ctr"/>
          <a:lstStyle/>
          <a:p>
            <a:pPr algn="ctr"/>
            <a:r>
              <a:rPr lang="en-US" sz="1400"/>
              <a:t>3.3</a:t>
            </a:r>
          </a:p>
        </p:txBody>
      </p:sp>
      <p:sp>
        <p:nvSpPr>
          <p:cNvPr id="62480" name="Oval 15"/>
          <p:cNvSpPr>
            <a:spLocks noChangeArrowheads="1"/>
          </p:cNvSpPr>
          <p:nvPr/>
        </p:nvSpPr>
        <p:spPr bwMode="auto">
          <a:xfrm>
            <a:off x="3490913" y="3368675"/>
            <a:ext cx="457200" cy="349250"/>
          </a:xfrm>
          <a:prstGeom prst="ellipse">
            <a:avLst/>
          </a:prstGeom>
          <a:solidFill>
            <a:srgbClr val="CCFFCC"/>
          </a:solidFill>
          <a:ln w="9525">
            <a:solidFill>
              <a:schemeClr val="tx1"/>
            </a:solidFill>
            <a:miter lim="800000"/>
            <a:headEnd/>
            <a:tailEnd/>
          </a:ln>
        </p:spPr>
        <p:txBody>
          <a:bodyPr wrap="none" anchor="ctr"/>
          <a:lstStyle/>
          <a:p>
            <a:pPr algn="ctr"/>
            <a:r>
              <a:rPr lang="en-US" sz="1400"/>
              <a:t>3.4</a:t>
            </a:r>
          </a:p>
        </p:txBody>
      </p:sp>
      <p:sp>
        <p:nvSpPr>
          <p:cNvPr id="62481" name="Oval 16"/>
          <p:cNvSpPr>
            <a:spLocks noChangeArrowheads="1"/>
          </p:cNvSpPr>
          <p:nvPr/>
        </p:nvSpPr>
        <p:spPr bwMode="auto">
          <a:xfrm>
            <a:off x="4914900" y="3681413"/>
            <a:ext cx="457200" cy="349250"/>
          </a:xfrm>
          <a:prstGeom prst="ellipse">
            <a:avLst/>
          </a:prstGeom>
          <a:solidFill>
            <a:srgbClr val="CCFFCC"/>
          </a:solidFill>
          <a:ln w="9525">
            <a:solidFill>
              <a:schemeClr val="tx1"/>
            </a:solidFill>
            <a:miter lim="800000"/>
            <a:headEnd/>
            <a:tailEnd/>
          </a:ln>
        </p:spPr>
        <p:txBody>
          <a:bodyPr wrap="none" anchor="ctr"/>
          <a:lstStyle/>
          <a:p>
            <a:pPr algn="ctr"/>
            <a:r>
              <a:rPr lang="en-US" sz="1400"/>
              <a:t>3.5</a:t>
            </a:r>
          </a:p>
        </p:txBody>
      </p:sp>
      <p:sp>
        <p:nvSpPr>
          <p:cNvPr id="62482" name="Line 17"/>
          <p:cNvSpPr>
            <a:spLocks noChangeShapeType="1"/>
          </p:cNvSpPr>
          <p:nvPr/>
        </p:nvSpPr>
        <p:spPr bwMode="auto">
          <a:xfrm flipV="1">
            <a:off x="1358900" y="3787775"/>
            <a:ext cx="654050" cy="252413"/>
          </a:xfrm>
          <a:prstGeom prst="line">
            <a:avLst/>
          </a:prstGeom>
          <a:noFill/>
          <a:ln w="38100">
            <a:solidFill>
              <a:srgbClr val="CC33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2483" name="Line 18"/>
          <p:cNvSpPr>
            <a:spLocks noChangeShapeType="1"/>
          </p:cNvSpPr>
          <p:nvPr/>
        </p:nvSpPr>
        <p:spPr bwMode="auto">
          <a:xfrm flipV="1">
            <a:off x="1511300" y="4389438"/>
            <a:ext cx="654050" cy="252412"/>
          </a:xfrm>
          <a:prstGeom prst="line">
            <a:avLst/>
          </a:prstGeom>
          <a:noFill/>
          <a:ln w="38100">
            <a:solidFill>
              <a:srgbClr val="CC33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2484" name="Line 19"/>
          <p:cNvSpPr>
            <a:spLocks noChangeShapeType="1"/>
          </p:cNvSpPr>
          <p:nvPr/>
        </p:nvSpPr>
        <p:spPr bwMode="auto">
          <a:xfrm flipV="1">
            <a:off x="2381250" y="3352800"/>
            <a:ext cx="317500" cy="260350"/>
          </a:xfrm>
          <a:prstGeom prst="line">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2485" name="Line 20"/>
          <p:cNvSpPr>
            <a:spLocks noChangeShapeType="1"/>
          </p:cNvSpPr>
          <p:nvPr/>
        </p:nvSpPr>
        <p:spPr bwMode="auto">
          <a:xfrm flipV="1">
            <a:off x="2622550" y="3717925"/>
            <a:ext cx="868363" cy="571500"/>
          </a:xfrm>
          <a:prstGeom prst="line">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2486" name="Line 21"/>
          <p:cNvSpPr>
            <a:spLocks noChangeShapeType="1"/>
          </p:cNvSpPr>
          <p:nvPr/>
        </p:nvSpPr>
        <p:spPr bwMode="auto">
          <a:xfrm>
            <a:off x="3079750" y="3368675"/>
            <a:ext cx="411163" cy="69850"/>
          </a:xfrm>
          <a:prstGeom prst="line">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2487" name="Line 22"/>
          <p:cNvSpPr>
            <a:spLocks noChangeShapeType="1"/>
          </p:cNvSpPr>
          <p:nvPr/>
        </p:nvSpPr>
        <p:spPr bwMode="auto">
          <a:xfrm>
            <a:off x="3917950" y="3613150"/>
            <a:ext cx="996950" cy="242888"/>
          </a:xfrm>
          <a:prstGeom prst="line">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2488" name="Line 23"/>
          <p:cNvSpPr>
            <a:spLocks noChangeShapeType="1"/>
          </p:cNvSpPr>
          <p:nvPr/>
        </p:nvSpPr>
        <p:spPr bwMode="auto">
          <a:xfrm flipV="1">
            <a:off x="5387975" y="3856038"/>
            <a:ext cx="574675" cy="111125"/>
          </a:xfrm>
          <a:prstGeom prst="line">
            <a:avLst/>
          </a:prstGeom>
          <a:noFill/>
          <a:ln w="38100">
            <a:solidFill>
              <a:srgbClr val="FF99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2489" name="Text Box 24"/>
          <p:cNvSpPr txBox="1">
            <a:spLocks noChangeArrowheads="1"/>
          </p:cNvSpPr>
          <p:nvPr/>
        </p:nvSpPr>
        <p:spPr bwMode="auto">
          <a:xfrm>
            <a:off x="1082675" y="3641725"/>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b="1"/>
              <a:t>A</a:t>
            </a:r>
          </a:p>
        </p:txBody>
      </p:sp>
      <p:sp>
        <p:nvSpPr>
          <p:cNvPr id="62490" name="Text Box 25"/>
          <p:cNvSpPr txBox="1">
            <a:spLocks noChangeArrowheads="1"/>
          </p:cNvSpPr>
          <p:nvPr/>
        </p:nvSpPr>
        <p:spPr bwMode="auto">
          <a:xfrm>
            <a:off x="1450975" y="4167188"/>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b="1"/>
              <a:t>B</a:t>
            </a:r>
          </a:p>
        </p:txBody>
      </p:sp>
      <p:sp>
        <p:nvSpPr>
          <p:cNvPr id="62491" name="Text Box 26"/>
          <p:cNvSpPr txBox="1">
            <a:spLocks noChangeArrowheads="1"/>
          </p:cNvSpPr>
          <p:nvPr/>
        </p:nvSpPr>
        <p:spPr bwMode="auto">
          <a:xfrm>
            <a:off x="5962650" y="3641725"/>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b="1"/>
              <a:t>C</a:t>
            </a:r>
          </a:p>
        </p:txBody>
      </p:sp>
      <p:sp>
        <p:nvSpPr>
          <p:cNvPr id="62492" name="Text Box 27"/>
          <p:cNvSpPr txBox="1">
            <a:spLocks noChangeArrowheads="1"/>
          </p:cNvSpPr>
          <p:nvPr/>
        </p:nvSpPr>
        <p:spPr bwMode="auto">
          <a:xfrm>
            <a:off x="2225675" y="3168650"/>
            <a:ext cx="361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t>w</a:t>
            </a:r>
          </a:p>
        </p:txBody>
      </p:sp>
      <p:sp>
        <p:nvSpPr>
          <p:cNvPr id="62493" name="Text Box 28"/>
          <p:cNvSpPr txBox="1">
            <a:spLocks noChangeArrowheads="1"/>
          </p:cNvSpPr>
          <p:nvPr/>
        </p:nvSpPr>
        <p:spPr bwMode="auto">
          <a:xfrm>
            <a:off x="3079750" y="2887663"/>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t>x</a:t>
            </a:r>
          </a:p>
        </p:txBody>
      </p:sp>
      <p:sp>
        <p:nvSpPr>
          <p:cNvPr id="62494" name="Text Box 29"/>
          <p:cNvSpPr txBox="1">
            <a:spLocks noChangeArrowheads="1"/>
          </p:cNvSpPr>
          <p:nvPr/>
        </p:nvSpPr>
        <p:spPr bwMode="auto">
          <a:xfrm>
            <a:off x="4441825" y="3254375"/>
            <a:ext cx="31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t>y</a:t>
            </a:r>
          </a:p>
        </p:txBody>
      </p:sp>
      <p:sp>
        <p:nvSpPr>
          <p:cNvPr id="62495" name="Text Box 30"/>
          <p:cNvSpPr txBox="1">
            <a:spLocks noChangeArrowheads="1"/>
          </p:cNvSpPr>
          <p:nvPr/>
        </p:nvSpPr>
        <p:spPr bwMode="auto">
          <a:xfrm>
            <a:off x="3154363" y="3856038"/>
            <a:ext cx="298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t>z</a:t>
            </a:r>
          </a:p>
        </p:txBody>
      </p:sp>
      <p:sp>
        <p:nvSpPr>
          <p:cNvPr id="62496" name="Line 31"/>
          <p:cNvSpPr>
            <a:spLocks noChangeShapeType="1"/>
          </p:cNvSpPr>
          <p:nvPr/>
        </p:nvSpPr>
        <p:spPr bwMode="auto">
          <a:xfrm>
            <a:off x="3490913" y="1836738"/>
            <a:ext cx="2179637" cy="0"/>
          </a:xfrm>
          <a:prstGeom prst="line">
            <a:avLst/>
          </a:prstGeom>
          <a:noFill/>
          <a:ln w="12700">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62497" name="Text Box 32"/>
          <p:cNvSpPr txBox="1">
            <a:spLocks noChangeArrowheads="1"/>
          </p:cNvSpPr>
          <p:nvPr/>
        </p:nvSpPr>
        <p:spPr bwMode="auto">
          <a:xfrm>
            <a:off x="5724525" y="1376363"/>
            <a:ext cx="2066925"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solidFill>
                  <a:schemeClr val="tx2"/>
                </a:solidFill>
              </a:rPr>
              <a:t>Process 3 is embedded in a larger DFD</a:t>
            </a:r>
          </a:p>
        </p:txBody>
      </p:sp>
      <p:sp>
        <p:nvSpPr>
          <p:cNvPr id="62498" name="Text Box 33"/>
          <p:cNvSpPr txBox="1">
            <a:spLocks noChangeArrowheads="1"/>
          </p:cNvSpPr>
          <p:nvPr/>
        </p:nvSpPr>
        <p:spPr bwMode="auto">
          <a:xfrm>
            <a:off x="3303588" y="4686300"/>
            <a:ext cx="3500437"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solidFill>
                  <a:schemeClr val="tx2"/>
                </a:solidFill>
              </a:rPr>
              <a:t>This expanded diagram (drawn on a different sheet) provides a </a:t>
            </a:r>
            <a:r>
              <a:rPr lang="en-US" b="1" u="sng">
                <a:solidFill>
                  <a:schemeClr val="tx2"/>
                </a:solidFill>
              </a:rPr>
              <a:t>more detailed</a:t>
            </a:r>
            <a:r>
              <a:rPr lang="en-US">
                <a:solidFill>
                  <a:schemeClr val="tx2"/>
                </a:solidFill>
              </a:rPr>
              <a:t> view of the sub-processes within process 3</a:t>
            </a:r>
          </a:p>
        </p:txBody>
      </p:sp>
      <p:sp>
        <p:nvSpPr>
          <p:cNvPr id="62499" name="Line 34"/>
          <p:cNvSpPr>
            <a:spLocks noChangeShapeType="1"/>
          </p:cNvSpPr>
          <p:nvPr/>
        </p:nvSpPr>
        <p:spPr bwMode="auto">
          <a:xfrm flipV="1">
            <a:off x="4110038" y="4289425"/>
            <a:ext cx="966787" cy="396875"/>
          </a:xfrm>
          <a:prstGeom prst="line">
            <a:avLst/>
          </a:prstGeom>
          <a:noFill/>
          <a:ln w="12700">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62500" name="Line 35"/>
          <p:cNvSpPr>
            <a:spLocks noChangeShapeType="1"/>
          </p:cNvSpPr>
          <p:nvPr/>
        </p:nvSpPr>
        <p:spPr bwMode="auto">
          <a:xfrm flipH="1" flipV="1">
            <a:off x="3184525" y="4511675"/>
            <a:ext cx="925513" cy="174625"/>
          </a:xfrm>
          <a:prstGeom prst="line">
            <a:avLst/>
          </a:prstGeom>
          <a:noFill/>
          <a:ln w="12700">
            <a:solidFill>
              <a:schemeClr val="tx1"/>
            </a:solidFill>
            <a:miter lim="800000"/>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cxnSp>
        <p:nvCxnSpPr>
          <p:cNvPr id="62501" name="AutoShape 39"/>
          <p:cNvCxnSpPr>
            <a:cxnSpLocks noChangeShapeType="1"/>
          </p:cNvCxnSpPr>
          <p:nvPr/>
        </p:nvCxnSpPr>
        <p:spPr bwMode="auto">
          <a:xfrm rot="10800000">
            <a:off x="2927350" y="2011363"/>
            <a:ext cx="2797175" cy="1427162"/>
          </a:xfrm>
          <a:prstGeom prst="curvedConnector3">
            <a:avLst>
              <a:gd name="adj1" fmla="val 50000"/>
            </a:avLst>
          </a:prstGeom>
          <a:noFill/>
          <a:ln w="28575">
            <a:solidFill>
              <a:schemeClr val="tx1"/>
            </a:solidFill>
            <a:prstDash val="sysDot"/>
            <a:miter lim="800000"/>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5915580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BCEE6DF5-201C-41A7-9D69-E2E8DEFAD8E2}" type="slidenum">
              <a:rPr lang="en-US" altLang="en-US"/>
              <a:pPr>
                <a:defRPr/>
              </a:pPr>
              <a:t>13</a:t>
            </a:fld>
            <a:endParaRPr lang="en-US" altLang="en-US"/>
          </a:p>
        </p:txBody>
      </p:sp>
      <p:sp>
        <p:nvSpPr>
          <p:cNvPr id="90115" name="Rectangle 2"/>
          <p:cNvSpPr>
            <a:spLocks noGrp="1" noChangeArrowheads="1"/>
          </p:cNvSpPr>
          <p:nvPr>
            <p:ph type="title"/>
          </p:nvPr>
        </p:nvSpPr>
        <p:spPr/>
        <p:txBody>
          <a:bodyPr/>
          <a:lstStyle/>
          <a:p>
            <a:pPr eaLnBrk="1" hangingPunct="1"/>
            <a:r>
              <a:rPr lang="en-US" dirty="0" smtClean="0"/>
              <a:t>Limitations of Context DFD</a:t>
            </a:r>
          </a:p>
        </p:txBody>
      </p:sp>
      <p:sp>
        <p:nvSpPr>
          <p:cNvPr id="90116" name="Rectangle 3"/>
          <p:cNvSpPr>
            <a:spLocks noGrp="1" noChangeArrowheads="1"/>
          </p:cNvSpPr>
          <p:nvPr>
            <p:ph type="body" idx="1"/>
          </p:nvPr>
        </p:nvSpPr>
        <p:spPr>
          <a:xfrm>
            <a:off x="457200" y="1274763"/>
            <a:ext cx="5256213" cy="3890962"/>
          </a:xfrm>
        </p:spPr>
        <p:txBody>
          <a:bodyPr/>
          <a:lstStyle/>
          <a:p>
            <a:pPr eaLnBrk="1" hangingPunct="1">
              <a:lnSpc>
                <a:spcPct val="90000"/>
              </a:lnSpc>
            </a:pPr>
            <a:r>
              <a:rPr lang="en-US" sz="2400" smtClean="0">
                <a:solidFill>
                  <a:schemeClr val="tx2"/>
                </a:solidFill>
              </a:rPr>
              <a:t>Does not attempt to model functionality of the proposed system at a lower level</a:t>
            </a:r>
          </a:p>
          <a:p>
            <a:pPr eaLnBrk="1" hangingPunct="1">
              <a:lnSpc>
                <a:spcPct val="90000"/>
              </a:lnSpc>
            </a:pPr>
            <a:r>
              <a:rPr lang="en-US" sz="2400" smtClean="0">
                <a:solidFill>
                  <a:schemeClr val="tx2"/>
                </a:solidFill>
              </a:rPr>
              <a:t>Not intended to be a detailed description</a:t>
            </a:r>
          </a:p>
          <a:p>
            <a:pPr eaLnBrk="1" hangingPunct="1">
              <a:lnSpc>
                <a:spcPct val="90000"/>
              </a:lnSpc>
            </a:pPr>
            <a:r>
              <a:rPr lang="en-US" sz="2400" smtClean="0">
                <a:solidFill>
                  <a:schemeClr val="tx2"/>
                </a:solidFill>
              </a:rPr>
              <a:t>Does not include control or sequencing information (generally, this should be left to the design phase)</a:t>
            </a:r>
          </a:p>
        </p:txBody>
      </p:sp>
      <p:sp>
        <p:nvSpPr>
          <p:cNvPr id="90117" name="Text Box 4"/>
          <p:cNvSpPr txBox="1">
            <a:spLocks noChangeArrowheads="1"/>
          </p:cNvSpPr>
          <p:nvPr/>
        </p:nvSpPr>
        <p:spPr bwMode="auto">
          <a:xfrm>
            <a:off x="7027863" y="4686300"/>
            <a:ext cx="1412875"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800"/>
              <a:t>Photo by Anja Ranneberg, taken in Oamaru, New Zealand, where little blue penguins come ashore to breed at night.</a:t>
            </a:r>
          </a:p>
        </p:txBody>
      </p:sp>
      <p:pic>
        <p:nvPicPr>
          <p:cNvPr id="90118" name="Picture 5" descr="slow penquins thumbnai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7888" y="1417638"/>
            <a:ext cx="2330450" cy="3225800"/>
          </a:xfrm>
          <a:prstGeom prst="rect">
            <a:avLst/>
          </a:prstGeom>
          <a:noFill/>
          <a:ln w="25400">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pic>
        <p:nvPicPr>
          <p:cNvPr id="90121" name="Picture 15" descr="Level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70163" y="4446588"/>
            <a:ext cx="2757487"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7874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5"/>
          <p:cNvSpPr>
            <a:spLocks noGrp="1"/>
          </p:cNvSpPr>
          <p:nvPr>
            <p:ph type="sldNum" sz="quarter" idx="12"/>
          </p:nvPr>
        </p:nvSpPr>
        <p:spPr/>
        <p:txBody>
          <a:bodyPr/>
          <a:lstStyle/>
          <a:p>
            <a:pPr>
              <a:defRPr/>
            </a:pPr>
            <a:fld id="{6D666C84-6BCC-413B-9458-03468493DCDE}" type="slidenum">
              <a:rPr lang="en-US" altLang="en-US"/>
              <a:pPr>
                <a:defRPr/>
              </a:pPr>
              <a:t>14</a:t>
            </a:fld>
            <a:endParaRPr lang="en-US" altLang="en-US"/>
          </a:p>
        </p:txBody>
      </p:sp>
      <p:sp>
        <p:nvSpPr>
          <p:cNvPr id="91139" name="Rectangle 2"/>
          <p:cNvSpPr>
            <a:spLocks noGrp="1" noChangeArrowheads="1"/>
          </p:cNvSpPr>
          <p:nvPr>
            <p:ph type="title"/>
          </p:nvPr>
        </p:nvSpPr>
        <p:spPr>
          <a:xfrm>
            <a:off x="449263" y="152400"/>
            <a:ext cx="8229600" cy="838200"/>
          </a:xfrm>
        </p:spPr>
        <p:txBody>
          <a:bodyPr/>
          <a:lstStyle/>
          <a:p>
            <a:pPr eaLnBrk="1" hangingPunct="1"/>
            <a:r>
              <a:rPr lang="en-US" dirty="0" smtClean="0"/>
              <a:t>Separating Analysis and Design</a:t>
            </a:r>
          </a:p>
        </p:txBody>
      </p:sp>
      <p:sp>
        <p:nvSpPr>
          <p:cNvPr id="91140" name="Rectangle 3"/>
          <p:cNvSpPr>
            <a:spLocks noGrp="1" noChangeArrowheads="1"/>
          </p:cNvSpPr>
          <p:nvPr>
            <p:ph type="body" idx="1"/>
          </p:nvPr>
        </p:nvSpPr>
        <p:spPr>
          <a:xfrm>
            <a:off x="642938" y="1090613"/>
            <a:ext cx="8348662" cy="4135437"/>
          </a:xfrm>
        </p:spPr>
        <p:txBody>
          <a:bodyPr/>
          <a:lstStyle/>
          <a:p>
            <a:pPr eaLnBrk="1" hangingPunct="1">
              <a:lnSpc>
                <a:spcPct val="90000"/>
              </a:lnSpc>
            </a:pPr>
            <a:r>
              <a:rPr lang="en-US" sz="2400" dirty="0" smtClean="0">
                <a:solidFill>
                  <a:schemeClr val="tx2"/>
                </a:solidFill>
              </a:rPr>
              <a:t>Context DFDs illustrate an important principle in system development: </a:t>
            </a:r>
            <a:r>
              <a:rPr lang="en-US" sz="2400" b="1" dirty="0" smtClean="0">
                <a:solidFill>
                  <a:schemeClr val="accent1"/>
                </a:solidFill>
              </a:rPr>
              <a:t>separate the </a:t>
            </a:r>
            <a:r>
              <a:rPr lang="en-US" sz="2400" b="1" i="1" dirty="0" smtClean="0">
                <a:solidFill>
                  <a:schemeClr val="accent1"/>
                </a:solidFill>
              </a:rPr>
              <a:t>what</a:t>
            </a:r>
            <a:r>
              <a:rPr lang="en-US" sz="2400" b="1" dirty="0" smtClean="0">
                <a:solidFill>
                  <a:schemeClr val="accent1"/>
                </a:solidFill>
              </a:rPr>
              <a:t> from the </a:t>
            </a:r>
            <a:r>
              <a:rPr lang="en-US" sz="2400" b="1" i="1" dirty="0" smtClean="0">
                <a:solidFill>
                  <a:schemeClr val="accent1"/>
                </a:solidFill>
              </a:rPr>
              <a:t>how</a:t>
            </a:r>
          </a:p>
          <a:p>
            <a:pPr eaLnBrk="1" hangingPunct="1">
              <a:lnSpc>
                <a:spcPct val="90000"/>
              </a:lnSpc>
            </a:pPr>
            <a:r>
              <a:rPr lang="en-US" sz="2400" dirty="0" smtClean="0">
                <a:solidFill>
                  <a:schemeClr val="tx2"/>
                </a:solidFill>
              </a:rPr>
              <a:t>Analysis focuses on answering the “what questions”</a:t>
            </a:r>
          </a:p>
          <a:p>
            <a:pPr eaLnBrk="1" hangingPunct="1">
              <a:lnSpc>
                <a:spcPct val="90000"/>
              </a:lnSpc>
            </a:pPr>
            <a:r>
              <a:rPr lang="en-US" sz="2400" dirty="0" smtClean="0">
                <a:solidFill>
                  <a:schemeClr val="tx2"/>
                </a:solidFill>
              </a:rPr>
              <a:t>It specifies in detail what we want to accomplish</a:t>
            </a:r>
          </a:p>
          <a:p>
            <a:pPr eaLnBrk="1" hangingPunct="1">
              <a:lnSpc>
                <a:spcPct val="90000"/>
              </a:lnSpc>
            </a:pPr>
            <a:r>
              <a:rPr lang="en-US" sz="2400" dirty="0" smtClean="0">
                <a:solidFill>
                  <a:schemeClr val="tx2"/>
                </a:solidFill>
              </a:rPr>
              <a:t>The “how questions” should be left to design</a:t>
            </a:r>
          </a:p>
          <a:p>
            <a:pPr eaLnBrk="1" hangingPunct="1">
              <a:lnSpc>
                <a:spcPct val="90000"/>
              </a:lnSpc>
            </a:pPr>
            <a:r>
              <a:rPr lang="en-US" sz="2400" dirty="0" smtClean="0">
                <a:solidFill>
                  <a:schemeClr val="tx2"/>
                </a:solidFill>
              </a:rPr>
              <a:t>In fact, there may be many ways to accomplish the outcomes that the analysis defines</a:t>
            </a:r>
          </a:p>
        </p:txBody>
      </p:sp>
      <p:pic>
        <p:nvPicPr>
          <p:cNvPr id="91141" name="Picture 4" descr="question mark thumbnai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278313"/>
            <a:ext cx="1819275" cy="1600200"/>
          </a:xfrm>
          <a:prstGeom prst="rect">
            <a:avLst/>
          </a:prstGeom>
          <a:noFill/>
          <a:ln w="9525">
            <a:solidFill>
              <a:schemeClr val="folHlink"/>
            </a:solidFill>
            <a:miter lim="800000"/>
            <a:headEnd/>
            <a:tailEnd/>
          </a:ln>
          <a:extLst>
            <a:ext uri="{909E8E84-426E-40DD-AFC4-6F175D3DCCD1}">
              <a14:hiddenFill xmlns:a14="http://schemas.microsoft.com/office/drawing/2010/main">
                <a:solidFill>
                  <a:srgbClr val="FFFFFF"/>
                </a:solidFill>
              </a14:hiddenFill>
            </a:ext>
          </a:extLst>
        </p:spPr>
      </p:pic>
      <p:sp>
        <p:nvSpPr>
          <p:cNvPr id="91142" name="Text Box 5"/>
          <p:cNvSpPr txBox="1">
            <a:spLocks noChangeArrowheads="1"/>
          </p:cNvSpPr>
          <p:nvPr/>
        </p:nvSpPr>
        <p:spPr bwMode="auto">
          <a:xfrm>
            <a:off x="642938" y="4629150"/>
            <a:ext cx="115411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000" i="1">
                <a:solidFill>
                  <a:schemeClr val="tx2"/>
                </a:solidFill>
                <a:latin typeface="Comic Sans MS" pitchFamily="66" charset="0"/>
              </a:rPr>
              <a:t>What?</a:t>
            </a:r>
          </a:p>
          <a:p>
            <a:pPr algn="ctr" eaLnBrk="1" hangingPunct="1"/>
            <a:endParaRPr lang="en-US" sz="2000" i="1">
              <a:solidFill>
                <a:schemeClr val="tx2"/>
              </a:solidFill>
              <a:latin typeface="Comic Sans MS" pitchFamily="66" charset="0"/>
            </a:endParaRPr>
          </a:p>
          <a:p>
            <a:pPr algn="ctr" eaLnBrk="1" hangingPunct="1"/>
            <a:r>
              <a:rPr lang="en-US" sz="2000" i="1">
                <a:solidFill>
                  <a:schemeClr val="tx2"/>
                </a:solidFill>
                <a:latin typeface="Comic Sans MS" pitchFamily="66" charset="0"/>
              </a:rPr>
              <a:t>Analysis</a:t>
            </a:r>
          </a:p>
        </p:txBody>
      </p:sp>
      <p:pic>
        <p:nvPicPr>
          <p:cNvPr id="91143" name="Picture 6" descr="design thumbnai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16500" y="4292600"/>
            <a:ext cx="1851025" cy="1638300"/>
          </a:xfrm>
          <a:prstGeom prst="rect">
            <a:avLst/>
          </a:prstGeom>
          <a:noFill/>
          <a:ln w="15875">
            <a:solidFill>
              <a:schemeClr val="folHlink"/>
            </a:solidFill>
            <a:miter lim="800000"/>
            <a:headEnd/>
            <a:tailEnd/>
          </a:ln>
          <a:extLst>
            <a:ext uri="{909E8E84-426E-40DD-AFC4-6F175D3DCCD1}">
              <a14:hiddenFill xmlns:a14="http://schemas.microsoft.com/office/drawing/2010/main">
                <a:solidFill>
                  <a:srgbClr val="FFFFFF"/>
                </a:solidFill>
              </a14:hiddenFill>
            </a:ext>
          </a:extLst>
        </p:spPr>
      </p:pic>
      <p:sp>
        <p:nvSpPr>
          <p:cNvPr id="91144" name="Text Box 7"/>
          <p:cNvSpPr txBox="1">
            <a:spLocks noChangeArrowheads="1"/>
          </p:cNvSpPr>
          <p:nvPr/>
        </p:nvSpPr>
        <p:spPr bwMode="auto">
          <a:xfrm>
            <a:off x="7080250" y="4611688"/>
            <a:ext cx="96996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000" i="1">
                <a:solidFill>
                  <a:schemeClr val="tx2"/>
                </a:solidFill>
                <a:latin typeface="Comic Sans MS" pitchFamily="66" charset="0"/>
              </a:rPr>
              <a:t>How?</a:t>
            </a:r>
          </a:p>
          <a:p>
            <a:pPr algn="ctr" eaLnBrk="1" hangingPunct="1"/>
            <a:endParaRPr lang="en-US" sz="2000" i="1">
              <a:solidFill>
                <a:schemeClr val="tx2"/>
              </a:solidFill>
              <a:latin typeface="Comic Sans MS" pitchFamily="66" charset="0"/>
            </a:endParaRPr>
          </a:p>
          <a:p>
            <a:pPr algn="ctr" eaLnBrk="1" hangingPunct="1"/>
            <a:r>
              <a:rPr lang="en-US" sz="2000" i="1">
                <a:solidFill>
                  <a:schemeClr val="tx2"/>
                </a:solidFill>
                <a:latin typeface="Comic Sans MS" pitchFamily="66" charset="0"/>
              </a:rPr>
              <a:t>Design</a:t>
            </a:r>
          </a:p>
        </p:txBody>
      </p:sp>
      <p:sp>
        <p:nvSpPr>
          <p:cNvPr id="91145" name="Line 8"/>
          <p:cNvSpPr>
            <a:spLocks noChangeShapeType="1"/>
          </p:cNvSpPr>
          <p:nvPr/>
        </p:nvSpPr>
        <p:spPr bwMode="auto">
          <a:xfrm>
            <a:off x="4078288" y="5065713"/>
            <a:ext cx="609600" cy="0"/>
          </a:xfrm>
          <a:prstGeom prst="line">
            <a:avLst/>
          </a:prstGeom>
          <a:noFill/>
          <a:ln w="57150">
            <a:solidFill>
              <a:schemeClr val="tx2"/>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91146" name="Text Box 9"/>
          <p:cNvSpPr txBox="1">
            <a:spLocks noChangeArrowheads="1"/>
          </p:cNvSpPr>
          <p:nvPr/>
        </p:nvSpPr>
        <p:spPr bwMode="auto">
          <a:xfrm>
            <a:off x="3937000" y="4618038"/>
            <a:ext cx="776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000" i="1">
                <a:solidFill>
                  <a:schemeClr val="tx2"/>
                </a:solidFill>
                <a:latin typeface="Comic Sans MS" pitchFamily="66" charset="0"/>
              </a:rPr>
              <a:t>Then</a:t>
            </a:r>
          </a:p>
        </p:txBody>
      </p:sp>
      <p:sp>
        <p:nvSpPr>
          <p:cNvPr id="91147" name="Line 10"/>
          <p:cNvSpPr>
            <a:spLocks noChangeShapeType="1"/>
          </p:cNvSpPr>
          <p:nvPr/>
        </p:nvSpPr>
        <p:spPr bwMode="auto">
          <a:xfrm>
            <a:off x="885825" y="5137150"/>
            <a:ext cx="623888" cy="0"/>
          </a:xfrm>
          <a:prstGeom prst="line">
            <a:avLst/>
          </a:prstGeom>
          <a:noFill/>
          <a:ln w="38100" cap="rnd">
            <a:solidFill>
              <a:schemeClr val="tx2"/>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91148" name="Line 11"/>
          <p:cNvSpPr>
            <a:spLocks noChangeShapeType="1"/>
          </p:cNvSpPr>
          <p:nvPr/>
        </p:nvSpPr>
        <p:spPr bwMode="auto">
          <a:xfrm>
            <a:off x="7251700" y="5100638"/>
            <a:ext cx="623888" cy="0"/>
          </a:xfrm>
          <a:prstGeom prst="line">
            <a:avLst/>
          </a:prstGeom>
          <a:noFill/>
          <a:ln w="38100" cap="rnd">
            <a:solidFill>
              <a:schemeClr val="tx2"/>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n-US"/>
          </a:p>
        </p:txBody>
      </p:sp>
    </p:spTree>
    <p:extLst>
      <p:ext uri="{BB962C8B-B14F-4D97-AF65-F5344CB8AC3E}">
        <p14:creationId xmlns:p14="http://schemas.microsoft.com/office/powerpoint/2010/main" val="2157118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DE44A3AA-375E-4384-B2D5-B48E8D0C24C7}" type="slidenum">
              <a:rPr lang="en-US" altLang="en-US"/>
              <a:pPr>
                <a:defRPr/>
              </a:pPr>
              <a:t>15</a:t>
            </a:fld>
            <a:endParaRPr lang="en-US" altLang="en-US"/>
          </a:p>
        </p:txBody>
      </p:sp>
      <p:sp>
        <p:nvSpPr>
          <p:cNvPr id="93187" name="Rectangle 2"/>
          <p:cNvSpPr>
            <a:spLocks noGrp="1" noChangeArrowheads="1"/>
          </p:cNvSpPr>
          <p:nvPr>
            <p:ph type="title"/>
          </p:nvPr>
        </p:nvSpPr>
        <p:spPr>
          <a:xfrm>
            <a:off x="464127" y="43584"/>
            <a:ext cx="8229600" cy="1143000"/>
          </a:xfrm>
        </p:spPr>
        <p:txBody>
          <a:bodyPr/>
          <a:lstStyle/>
          <a:p>
            <a:pPr eaLnBrk="1" hangingPunct="1"/>
            <a:r>
              <a:rPr lang="en-US" dirty="0" smtClean="0"/>
              <a:t> Team Activity</a:t>
            </a:r>
          </a:p>
        </p:txBody>
      </p:sp>
      <p:pic>
        <p:nvPicPr>
          <p:cNvPr id="93188" name="Picture 4" descr="puzzle_thumbnai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6513" y="320675"/>
            <a:ext cx="2781300"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191" name="Text Box 3"/>
          <p:cNvSpPr txBox="1">
            <a:spLocks noChangeArrowheads="1"/>
          </p:cNvSpPr>
          <p:nvPr/>
        </p:nvSpPr>
        <p:spPr bwMode="auto">
          <a:xfrm>
            <a:off x="609600" y="946150"/>
            <a:ext cx="6383338"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solidFill>
                  <a:schemeClr val="tx2"/>
                </a:solidFill>
              </a:rPr>
              <a:t>Consider a proposed new online system to automate seminar registration for a company that offers seminars at multiple sites and on multiple dates.  Here are some features of the proposed system that were gathered at an initial one-hour meeting with the customer:</a:t>
            </a:r>
          </a:p>
        </p:txBody>
      </p:sp>
      <p:sp>
        <p:nvSpPr>
          <p:cNvPr id="93192" name="Rectangle 3"/>
          <p:cNvSpPr txBox="1">
            <a:spLocks noChangeArrowheads="1"/>
          </p:cNvSpPr>
          <p:nvPr/>
        </p:nvSpPr>
        <p:spPr bwMode="auto">
          <a:xfrm>
            <a:off x="594752" y="2649070"/>
            <a:ext cx="8004175"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10000"/>
              </a:lnSpc>
              <a:spcBef>
                <a:spcPct val="20000"/>
              </a:spcBef>
              <a:buClr>
                <a:schemeClr val="accent1"/>
              </a:buClr>
              <a:buSzPct val="65000"/>
              <a:buFont typeface="Wingdings" pitchFamily="2" charset="2"/>
              <a:buChar char="n"/>
            </a:pPr>
            <a:r>
              <a:rPr lang="en-US" sz="1600">
                <a:solidFill>
                  <a:schemeClr val="tx2"/>
                </a:solidFill>
              </a:rPr>
              <a:t>Seminar registration is now handled by mail or by phone, based on seminar brochures sent out in the mail.  The customer wishes to implement an online (web-based) enrollment system.</a:t>
            </a:r>
          </a:p>
          <a:p>
            <a:pPr eaLnBrk="1" hangingPunct="1">
              <a:lnSpc>
                <a:spcPct val="110000"/>
              </a:lnSpc>
              <a:spcBef>
                <a:spcPct val="20000"/>
              </a:spcBef>
              <a:buClr>
                <a:schemeClr val="accent1"/>
              </a:buClr>
              <a:buSzPct val="65000"/>
              <a:buFont typeface="Wingdings" pitchFamily="2" charset="2"/>
              <a:buChar char="n"/>
            </a:pPr>
            <a:r>
              <a:rPr lang="en-US" sz="1600">
                <a:solidFill>
                  <a:schemeClr val="tx2"/>
                </a:solidFill>
              </a:rPr>
              <a:t>A potential seminar enrollee should be able to go to the new web site, select a specific seminar and then pay for and enroll in it if space is available.</a:t>
            </a:r>
          </a:p>
          <a:p>
            <a:pPr eaLnBrk="1" hangingPunct="1">
              <a:lnSpc>
                <a:spcPct val="110000"/>
              </a:lnSpc>
              <a:spcBef>
                <a:spcPct val="20000"/>
              </a:spcBef>
              <a:buClr>
                <a:schemeClr val="accent1"/>
              </a:buClr>
              <a:buSzPct val="65000"/>
              <a:buFont typeface="Wingdings" pitchFamily="2" charset="2"/>
              <a:buChar char="n"/>
            </a:pPr>
            <a:r>
              <a:rPr lang="en-US" sz="1600">
                <a:solidFill>
                  <a:schemeClr val="tx2"/>
                </a:solidFill>
              </a:rPr>
              <a:t>Payment would be made by online credit card transaction.  The payment information and transaction approval is currently handled by the corporate financial system.</a:t>
            </a:r>
          </a:p>
          <a:p>
            <a:pPr eaLnBrk="1" hangingPunct="1">
              <a:lnSpc>
                <a:spcPct val="110000"/>
              </a:lnSpc>
              <a:spcBef>
                <a:spcPct val="20000"/>
              </a:spcBef>
              <a:buClr>
                <a:schemeClr val="accent1"/>
              </a:buClr>
              <a:buSzPct val="65000"/>
              <a:buFont typeface="Wingdings" pitchFamily="2" charset="2"/>
              <a:buChar char="n"/>
            </a:pPr>
            <a:r>
              <a:rPr lang="en-US" sz="1600">
                <a:solidFill>
                  <a:schemeClr val="tx2"/>
                </a:solidFill>
              </a:rPr>
              <a:t>The system should send an email reminder to each paid participant a week before the seminar is scheduled for delivery.</a:t>
            </a:r>
          </a:p>
          <a:p>
            <a:pPr eaLnBrk="1" hangingPunct="1">
              <a:lnSpc>
                <a:spcPct val="110000"/>
              </a:lnSpc>
              <a:spcBef>
                <a:spcPct val="20000"/>
              </a:spcBef>
              <a:buClr>
                <a:schemeClr val="accent1"/>
              </a:buClr>
              <a:buSzPct val="65000"/>
              <a:buFont typeface="Wingdings" pitchFamily="2" charset="2"/>
              <a:buChar char="n"/>
            </a:pPr>
            <a:r>
              <a:rPr lang="en-US" sz="1600">
                <a:solidFill>
                  <a:schemeClr val="tx2"/>
                </a:solidFill>
              </a:rPr>
              <a:t>The seminar manager requested a new daily report showing the current status of enrollment for all seminars being offered.</a:t>
            </a:r>
          </a:p>
        </p:txBody>
      </p:sp>
    </p:spTree>
    <p:extLst>
      <p:ext uri="{BB962C8B-B14F-4D97-AF65-F5344CB8AC3E}">
        <p14:creationId xmlns:p14="http://schemas.microsoft.com/office/powerpoint/2010/main" val="17279998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6FFD6990-A5FE-451A-A267-35FE224ECA50}" type="slidenum">
              <a:rPr lang="en-US" altLang="en-US"/>
              <a:pPr>
                <a:defRPr/>
              </a:pPr>
              <a:t>16</a:t>
            </a:fld>
            <a:endParaRPr lang="en-US" altLang="en-US"/>
          </a:p>
        </p:txBody>
      </p:sp>
      <p:sp>
        <p:nvSpPr>
          <p:cNvPr id="94211" name="Rectangle 2"/>
          <p:cNvSpPr>
            <a:spLocks noGrp="1" noChangeArrowheads="1"/>
          </p:cNvSpPr>
          <p:nvPr>
            <p:ph type="title"/>
          </p:nvPr>
        </p:nvSpPr>
        <p:spPr/>
        <p:txBody>
          <a:bodyPr/>
          <a:lstStyle/>
          <a:p>
            <a:pPr eaLnBrk="1" hangingPunct="1"/>
            <a:r>
              <a:rPr lang="en-US" dirty="0" smtClean="0"/>
              <a:t>Team Activity </a:t>
            </a:r>
            <a:r>
              <a:rPr lang="en-US" dirty="0" err="1" smtClean="0"/>
              <a:t>con’t</a:t>
            </a:r>
            <a:endParaRPr lang="en-US" sz="2800" dirty="0" smtClean="0"/>
          </a:p>
        </p:txBody>
      </p:sp>
      <p:sp>
        <p:nvSpPr>
          <p:cNvPr id="94215" name="Rectangle 3"/>
          <p:cNvSpPr txBox="1">
            <a:spLocks noChangeArrowheads="1"/>
          </p:cNvSpPr>
          <p:nvPr/>
        </p:nvSpPr>
        <p:spPr bwMode="auto">
          <a:xfrm>
            <a:off x="573741" y="2286000"/>
            <a:ext cx="7905750" cy="379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20000"/>
              </a:spcBef>
              <a:buClr>
                <a:schemeClr val="accent1"/>
              </a:buClr>
              <a:buSzPct val="65000"/>
              <a:buFont typeface="Wingdings" pitchFamily="2" charset="2"/>
              <a:buNone/>
            </a:pPr>
            <a:endParaRPr lang="en-US" sz="2400" baseline="30000" dirty="0"/>
          </a:p>
          <a:p>
            <a:pPr>
              <a:spcBef>
                <a:spcPct val="20000"/>
              </a:spcBef>
              <a:buClr>
                <a:schemeClr val="accent1"/>
              </a:buClr>
              <a:buSzPct val="65000"/>
            </a:pPr>
            <a:r>
              <a:rPr lang="en-US" sz="3200" baseline="30000" dirty="0">
                <a:solidFill>
                  <a:schemeClr val="tx2"/>
                </a:solidFill>
              </a:rPr>
              <a:t>1.	</a:t>
            </a:r>
            <a:r>
              <a:rPr lang="en-US" sz="3200" b="1" baseline="30000" dirty="0">
                <a:solidFill>
                  <a:schemeClr val="tx2"/>
                </a:solidFill>
              </a:rPr>
              <a:t>Create a </a:t>
            </a:r>
            <a:r>
              <a:rPr lang="en-US" sz="3200" b="1" baseline="30000" dirty="0" smtClean="0">
                <a:solidFill>
                  <a:schemeClr val="tx2"/>
                </a:solidFill>
              </a:rPr>
              <a:t>Context </a:t>
            </a:r>
            <a:r>
              <a:rPr lang="en-US" sz="3200" b="1" baseline="30000" dirty="0">
                <a:solidFill>
                  <a:schemeClr val="tx2"/>
                </a:solidFill>
              </a:rPr>
              <a:t>DFD for this system</a:t>
            </a:r>
            <a:r>
              <a:rPr lang="en-US" sz="3200" baseline="30000" dirty="0">
                <a:solidFill>
                  <a:schemeClr val="tx2"/>
                </a:solidFill>
              </a:rPr>
              <a:t>. </a:t>
            </a:r>
          </a:p>
          <a:p>
            <a:pPr>
              <a:spcBef>
                <a:spcPct val="20000"/>
              </a:spcBef>
              <a:buClr>
                <a:schemeClr val="accent1"/>
              </a:buClr>
              <a:buSzPct val="65000"/>
            </a:pPr>
            <a:r>
              <a:rPr lang="en-US" sz="3200" baseline="30000" dirty="0">
                <a:solidFill>
                  <a:schemeClr val="tx2"/>
                </a:solidFill>
              </a:rPr>
              <a:t>2.	Identify and include any additional likely data flows that you think of which aren’t mentioned here.</a:t>
            </a:r>
          </a:p>
          <a:p>
            <a:pPr>
              <a:spcBef>
                <a:spcPct val="20000"/>
              </a:spcBef>
              <a:buClr>
                <a:schemeClr val="accent1"/>
              </a:buClr>
              <a:buSzPct val="65000"/>
            </a:pPr>
            <a:r>
              <a:rPr lang="en-US" sz="3200" baseline="30000" dirty="0">
                <a:solidFill>
                  <a:schemeClr val="tx2"/>
                </a:solidFill>
              </a:rPr>
              <a:t>3.	You should create any necessary data stores.</a:t>
            </a:r>
          </a:p>
          <a:p>
            <a:pPr>
              <a:spcBef>
                <a:spcPct val="20000"/>
              </a:spcBef>
              <a:buClr>
                <a:schemeClr val="accent1"/>
              </a:buClr>
              <a:buSzPct val="65000"/>
            </a:pPr>
            <a:r>
              <a:rPr lang="en-US" sz="3200" baseline="30000" dirty="0">
                <a:solidFill>
                  <a:schemeClr val="tx2"/>
                </a:solidFill>
              </a:rPr>
              <a:t>4.	Remember that the </a:t>
            </a:r>
            <a:r>
              <a:rPr lang="en-US" sz="3200" baseline="30000" dirty="0" smtClean="0">
                <a:solidFill>
                  <a:schemeClr val="tx2"/>
                </a:solidFill>
              </a:rPr>
              <a:t>Context </a:t>
            </a:r>
            <a:r>
              <a:rPr lang="en-US" sz="3200" baseline="30000" dirty="0">
                <a:solidFill>
                  <a:schemeClr val="tx2"/>
                </a:solidFill>
              </a:rPr>
              <a:t>DFD is primarily an iterative communication tool, so it is perfectly alright to make some assumptions in your first version, then let the customer(s) correct these when the diagram is presented</a:t>
            </a:r>
            <a:r>
              <a:rPr lang="en-US" sz="2400" baseline="30000" dirty="0">
                <a:solidFill>
                  <a:schemeClr val="tx2"/>
                </a:solidFill>
              </a:rPr>
              <a:t>.</a:t>
            </a:r>
          </a:p>
          <a:p>
            <a:pPr eaLnBrk="1" hangingPunct="1">
              <a:spcBef>
                <a:spcPct val="20000"/>
              </a:spcBef>
              <a:buClr>
                <a:schemeClr val="accent1"/>
              </a:buClr>
              <a:buSzPct val="65000"/>
              <a:buFont typeface="Wingdings" pitchFamily="2" charset="2"/>
              <a:buNone/>
            </a:pPr>
            <a:endParaRPr lang="en-US" sz="2400" dirty="0">
              <a:solidFill>
                <a:schemeClr val="tx2"/>
              </a:solidFill>
            </a:endParaRPr>
          </a:p>
        </p:txBody>
      </p:sp>
      <p:sp>
        <p:nvSpPr>
          <p:cNvPr id="94216" name="TextBox 1"/>
          <p:cNvSpPr txBox="1">
            <a:spLocks noChangeArrowheads="1"/>
          </p:cNvSpPr>
          <p:nvPr/>
        </p:nvSpPr>
        <p:spPr bwMode="auto">
          <a:xfrm>
            <a:off x="609600" y="1482725"/>
            <a:ext cx="25587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dirty="0" smtClean="0">
                <a:solidFill>
                  <a:schemeClr val="tx2"/>
                </a:solidFill>
              </a:rPr>
              <a:t>Here is your </a:t>
            </a:r>
            <a:r>
              <a:rPr lang="en-US" sz="2400" dirty="0">
                <a:solidFill>
                  <a:schemeClr val="tx2"/>
                </a:solidFill>
              </a:rPr>
              <a:t>task</a:t>
            </a:r>
            <a:r>
              <a:rPr lang="en-US" dirty="0">
                <a:solidFill>
                  <a:schemeClr val="tx2"/>
                </a:solidFill>
              </a:rPr>
              <a:t>:</a:t>
            </a:r>
          </a:p>
        </p:txBody>
      </p:sp>
    </p:spTree>
    <p:extLst>
      <p:ext uri="{BB962C8B-B14F-4D97-AF65-F5344CB8AC3E}">
        <p14:creationId xmlns:p14="http://schemas.microsoft.com/office/powerpoint/2010/main" val="16732593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859"/>
            <a:ext cx="8229600" cy="563562"/>
          </a:xfrm>
        </p:spPr>
        <p:txBody>
          <a:bodyPr>
            <a:normAutofit/>
          </a:bodyPr>
          <a:lstStyle/>
          <a:p>
            <a:r>
              <a:rPr lang="en-US" sz="2800" b="1" dirty="0" smtClean="0"/>
              <a:t>Team Activity 2</a:t>
            </a:r>
            <a:endParaRPr lang="en-US" sz="2800" b="1" dirty="0"/>
          </a:p>
        </p:txBody>
      </p:sp>
      <p:sp>
        <p:nvSpPr>
          <p:cNvPr id="3" name="Content Placeholder 2"/>
          <p:cNvSpPr>
            <a:spLocks noGrp="1"/>
          </p:cNvSpPr>
          <p:nvPr>
            <p:ph idx="1"/>
          </p:nvPr>
        </p:nvSpPr>
        <p:spPr>
          <a:xfrm>
            <a:off x="35859" y="533400"/>
            <a:ext cx="8991600" cy="5364163"/>
          </a:xfrm>
        </p:spPr>
        <p:txBody>
          <a:bodyPr>
            <a:noAutofit/>
          </a:bodyPr>
          <a:lstStyle/>
          <a:p>
            <a:pPr lvl="0"/>
            <a:r>
              <a:rPr lang="en-US" sz="1800" b="1" dirty="0"/>
              <a:t>Prepare a context diagram to document the payroll processing at No-Wear </a:t>
            </a:r>
            <a:r>
              <a:rPr lang="en-US" sz="1800" b="1" dirty="0" smtClean="0"/>
              <a:t>Products:</a:t>
            </a:r>
            <a:endParaRPr lang="en-US" sz="1800" dirty="0"/>
          </a:p>
          <a:p>
            <a:r>
              <a:rPr lang="en-US" sz="1800" b="1" dirty="0"/>
              <a:t> </a:t>
            </a:r>
            <a:r>
              <a:rPr lang="en-US" sz="1800" dirty="0" smtClean="0"/>
              <a:t>As </a:t>
            </a:r>
            <a:r>
              <a:rPr lang="en-US" sz="1800"/>
              <a:t>the </a:t>
            </a:r>
            <a:r>
              <a:rPr lang="en-US" sz="1800" smtClean="0"/>
              <a:t>analyst for </a:t>
            </a:r>
            <a:r>
              <a:rPr lang="en-US" sz="1800" dirty="0"/>
              <a:t>No-Wear Products of Hibbing, Minnesota, you have been asked by your supervisor to document the company’s current payroll processing system. Based on your documentation, No-Wear hopes to develop a plan for revising the current information system to eliminate unnecessary delays in paycheck processing. Your best explanation of the system came from an interview with the head payroll clerk:</a:t>
            </a:r>
          </a:p>
          <a:p>
            <a:pPr marL="0" indent="0">
              <a:buNone/>
            </a:pPr>
            <a:r>
              <a:rPr lang="en-US" sz="1800" dirty="0"/>
              <a:t> </a:t>
            </a:r>
          </a:p>
          <a:p>
            <a:r>
              <a:rPr lang="en-US" sz="1800" i="1" dirty="0"/>
              <a:t>The payroll processing system at No-Wear Products is fairly simple. Time data are recorded in each department using time cards and clocks. </a:t>
            </a:r>
            <a:r>
              <a:rPr lang="en-US" sz="1800" i="1" dirty="0" smtClean="0"/>
              <a:t>However, </a:t>
            </a:r>
            <a:r>
              <a:rPr lang="en-US" sz="1800" i="1" dirty="0"/>
              <a:t>when people forget to punch out at night and we have to record their time information by hand. At the end of the period, our payroll clerks enter the time card data into a payroll file for processing. Our clerks are </a:t>
            </a:r>
            <a:r>
              <a:rPr lang="en-US" sz="1800" i="1" dirty="0" smtClean="0"/>
              <a:t>good </a:t>
            </a:r>
            <a:r>
              <a:rPr lang="en-US" sz="1800" i="1" dirty="0"/>
              <a:t>– though I’ve had to make </a:t>
            </a:r>
            <a:r>
              <a:rPr lang="en-US" sz="1800" i="1" dirty="0" smtClean="0"/>
              <a:t> corrections </a:t>
            </a:r>
            <a:r>
              <a:rPr lang="en-US" sz="1800" i="1" dirty="0"/>
              <a:t>when they mess up the data entry.</a:t>
            </a:r>
            <a:endParaRPr lang="en-US" sz="1800" dirty="0"/>
          </a:p>
          <a:p>
            <a:r>
              <a:rPr lang="en-US" sz="1800" i="1" dirty="0"/>
              <a:t>Before the payroll file is processed for the current period, human resources sends us data on personnel changes, such as increases in pay rates and new employees. Our clerks enter this information into the payroll file so it is available for processing. Usually, when mistakes get back to us, it is because human resources is recording the wrong pay rate or an employee has left and the department forgets to remove the record.</a:t>
            </a:r>
            <a:endParaRPr lang="en-US" sz="1800" dirty="0"/>
          </a:p>
          <a:p>
            <a:r>
              <a:rPr lang="en-US" sz="1800" i="1" dirty="0"/>
              <a:t>The data are then processed and individual employee paychecks are generated. Several important reports are also generated for management – though I don’t know exactly what they do with them. In addition, the government requires regular federal and state withholding reports for tax purposes. Currently, the system generates these reports automatically which is nice.</a:t>
            </a:r>
            <a:endParaRPr lang="en-US" sz="1800" dirty="0"/>
          </a:p>
        </p:txBody>
      </p:sp>
    </p:spTree>
    <p:extLst>
      <p:ext uri="{BB962C8B-B14F-4D97-AF65-F5344CB8AC3E}">
        <p14:creationId xmlns:p14="http://schemas.microsoft.com/office/powerpoint/2010/main" val="16141305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Oval 4"/>
          <p:cNvSpPr>
            <a:spLocks noChangeArrowheads="1"/>
          </p:cNvSpPr>
          <p:nvPr/>
        </p:nvSpPr>
        <p:spPr bwMode="auto">
          <a:xfrm>
            <a:off x="4343400" y="2286000"/>
            <a:ext cx="1828800" cy="1828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Proposed</a:t>
            </a:r>
          </a:p>
          <a:p>
            <a:pPr algn="ctr"/>
            <a:r>
              <a:rPr lang="en-US"/>
              <a:t>System</a:t>
            </a:r>
          </a:p>
        </p:txBody>
      </p:sp>
      <p:sp>
        <p:nvSpPr>
          <p:cNvPr id="37891" name="Rectangle 6"/>
          <p:cNvSpPr>
            <a:spLocks noChangeArrowheads="1"/>
          </p:cNvSpPr>
          <p:nvPr/>
        </p:nvSpPr>
        <p:spPr bwMode="auto">
          <a:xfrm>
            <a:off x="228600" y="2971800"/>
            <a:ext cx="16764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a:t>Seminar</a:t>
            </a:r>
          </a:p>
          <a:p>
            <a:pPr algn="ctr"/>
            <a:r>
              <a:rPr lang="en-US" sz="1400"/>
              <a:t>Attendee</a:t>
            </a:r>
          </a:p>
        </p:txBody>
      </p:sp>
      <p:sp>
        <p:nvSpPr>
          <p:cNvPr id="37892" name="Line 8"/>
          <p:cNvSpPr>
            <a:spLocks noChangeShapeType="1"/>
          </p:cNvSpPr>
          <p:nvPr/>
        </p:nvSpPr>
        <p:spPr bwMode="auto">
          <a:xfrm>
            <a:off x="1981200" y="3200400"/>
            <a:ext cx="2209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3" name="Text Box 9"/>
          <p:cNvSpPr txBox="1">
            <a:spLocks noChangeArrowheads="1"/>
          </p:cNvSpPr>
          <p:nvPr/>
        </p:nvSpPr>
        <p:spPr bwMode="auto">
          <a:xfrm>
            <a:off x="2133600" y="2909888"/>
            <a:ext cx="16684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t>registration_req_w_cc</a:t>
            </a:r>
          </a:p>
        </p:txBody>
      </p:sp>
      <p:sp>
        <p:nvSpPr>
          <p:cNvPr id="37894" name="Line 12"/>
          <p:cNvSpPr>
            <a:spLocks noChangeShapeType="1"/>
          </p:cNvSpPr>
          <p:nvPr/>
        </p:nvSpPr>
        <p:spPr bwMode="auto">
          <a:xfrm>
            <a:off x="2057400" y="3686175"/>
            <a:ext cx="2209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5" name="Line 13"/>
          <p:cNvSpPr>
            <a:spLocks noChangeShapeType="1"/>
          </p:cNvSpPr>
          <p:nvPr/>
        </p:nvSpPr>
        <p:spPr bwMode="auto">
          <a:xfrm>
            <a:off x="1905000" y="3505200"/>
            <a:ext cx="152400" cy="1809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6" name="Text Box 14"/>
          <p:cNvSpPr txBox="1">
            <a:spLocks noChangeArrowheads="1"/>
          </p:cNvSpPr>
          <p:nvPr/>
        </p:nvSpPr>
        <p:spPr bwMode="auto">
          <a:xfrm>
            <a:off x="2362200" y="3457575"/>
            <a:ext cx="129857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t>cancellation_req</a:t>
            </a:r>
          </a:p>
        </p:txBody>
      </p:sp>
      <p:sp>
        <p:nvSpPr>
          <p:cNvPr id="37897" name="Line 15"/>
          <p:cNvSpPr>
            <a:spLocks noChangeShapeType="1"/>
          </p:cNvSpPr>
          <p:nvPr/>
        </p:nvSpPr>
        <p:spPr bwMode="auto">
          <a:xfrm>
            <a:off x="2286000" y="2743200"/>
            <a:ext cx="2057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8" name="Text Box 16"/>
          <p:cNvSpPr txBox="1">
            <a:spLocks noChangeArrowheads="1"/>
          </p:cNvSpPr>
          <p:nvPr/>
        </p:nvSpPr>
        <p:spPr bwMode="auto">
          <a:xfrm>
            <a:off x="2286000" y="2438400"/>
            <a:ext cx="15160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t>catalog_search_req</a:t>
            </a:r>
          </a:p>
        </p:txBody>
      </p:sp>
      <p:sp>
        <p:nvSpPr>
          <p:cNvPr id="37899" name="Line 17"/>
          <p:cNvSpPr>
            <a:spLocks noChangeShapeType="1"/>
          </p:cNvSpPr>
          <p:nvPr/>
        </p:nvSpPr>
        <p:spPr bwMode="auto">
          <a:xfrm flipH="1">
            <a:off x="1981200" y="2743200"/>
            <a:ext cx="3048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0" name="Line 24"/>
          <p:cNvSpPr>
            <a:spLocks noChangeShapeType="1"/>
          </p:cNvSpPr>
          <p:nvPr/>
        </p:nvSpPr>
        <p:spPr bwMode="auto">
          <a:xfrm flipH="1" flipV="1">
            <a:off x="1447800" y="3581400"/>
            <a:ext cx="152400" cy="762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1" name="Line 25"/>
          <p:cNvSpPr>
            <a:spLocks noChangeShapeType="1"/>
          </p:cNvSpPr>
          <p:nvPr/>
        </p:nvSpPr>
        <p:spPr bwMode="auto">
          <a:xfrm>
            <a:off x="1600200" y="4343400"/>
            <a:ext cx="3048000"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2" name="Text Box 26"/>
          <p:cNvSpPr txBox="1">
            <a:spLocks noChangeArrowheads="1"/>
          </p:cNvSpPr>
          <p:nvPr/>
        </p:nvSpPr>
        <p:spPr bwMode="auto">
          <a:xfrm>
            <a:off x="2209800" y="4038600"/>
            <a:ext cx="15938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solidFill>
                  <a:srgbClr val="FF0000"/>
                </a:solidFill>
              </a:rPr>
              <a:t>confirmation_of_seat</a:t>
            </a:r>
          </a:p>
        </p:txBody>
      </p:sp>
      <p:sp>
        <p:nvSpPr>
          <p:cNvPr id="37903" name="Line 27"/>
          <p:cNvSpPr>
            <a:spLocks noChangeShapeType="1"/>
          </p:cNvSpPr>
          <p:nvPr/>
        </p:nvSpPr>
        <p:spPr bwMode="auto">
          <a:xfrm flipV="1">
            <a:off x="4648200" y="4191000"/>
            <a:ext cx="228600" cy="1524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4" name="Line 28"/>
          <p:cNvSpPr>
            <a:spLocks noChangeShapeType="1"/>
          </p:cNvSpPr>
          <p:nvPr/>
        </p:nvSpPr>
        <p:spPr bwMode="auto">
          <a:xfrm>
            <a:off x="1447800" y="4648200"/>
            <a:ext cx="3200400"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5" name="Text Box 29"/>
          <p:cNvSpPr txBox="1">
            <a:spLocks noChangeArrowheads="1"/>
          </p:cNvSpPr>
          <p:nvPr/>
        </p:nvSpPr>
        <p:spPr bwMode="auto">
          <a:xfrm>
            <a:off x="2281238" y="4371975"/>
            <a:ext cx="17970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solidFill>
                  <a:srgbClr val="FF0000"/>
                </a:solidFill>
              </a:rPr>
              <a:t>confirmation_of_cc_pmt</a:t>
            </a:r>
          </a:p>
        </p:txBody>
      </p:sp>
      <p:sp>
        <p:nvSpPr>
          <p:cNvPr id="37906" name="Line 30"/>
          <p:cNvSpPr>
            <a:spLocks noChangeShapeType="1"/>
          </p:cNvSpPr>
          <p:nvPr/>
        </p:nvSpPr>
        <p:spPr bwMode="auto">
          <a:xfrm flipH="1">
            <a:off x="4648200" y="4191000"/>
            <a:ext cx="381000" cy="4572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7" name="Line 31"/>
          <p:cNvSpPr>
            <a:spLocks noChangeShapeType="1"/>
          </p:cNvSpPr>
          <p:nvPr/>
        </p:nvSpPr>
        <p:spPr bwMode="auto">
          <a:xfrm flipH="1" flipV="1">
            <a:off x="1295400" y="3581400"/>
            <a:ext cx="152400" cy="10668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8" name="Line 40"/>
          <p:cNvSpPr>
            <a:spLocks noChangeShapeType="1"/>
          </p:cNvSpPr>
          <p:nvPr/>
        </p:nvSpPr>
        <p:spPr bwMode="auto">
          <a:xfrm>
            <a:off x="2133600" y="2057400"/>
            <a:ext cx="2743200"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9" name="Text Box 41"/>
          <p:cNvSpPr txBox="1">
            <a:spLocks noChangeArrowheads="1"/>
          </p:cNvSpPr>
          <p:nvPr/>
        </p:nvSpPr>
        <p:spPr bwMode="auto">
          <a:xfrm>
            <a:off x="2514600" y="1804988"/>
            <a:ext cx="21066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solidFill>
                  <a:srgbClr val="FF0000"/>
                </a:solidFill>
              </a:rPr>
              <a:t>confirmation_of_cancellation</a:t>
            </a:r>
          </a:p>
        </p:txBody>
      </p:sp>
      <p:sp>
        <p:nvSpPr>
          <p:cNvPr id="37910" name="Line 42"/>
          <p:cNvSpPr>
            <a:spLocks noChangeShapeType="1"/>
          </p:cNvSpPr>
          <p:nvPr/>
        </p:nvSpPr>
        <p:spPr bwMode="auto">
          <a:xfrm>
            <a:off x="4876800" y="2057400"/>
            <a:ext cx="152400" cy="1524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1" name="Line 43"/>
          <p:cNvSpPr>
            <a:spLocks noChangeShapeType="1"/>
          </p:cNvSpPr>
          <p:nvPr/>
        </p:nvSpPr>
        <p:spPr bwMode="auto">
          <a:xfrm flipH="1">
            <a:off x="1447800" y="2057400"/>
            <a:ext cx="685800" cy="8382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2" name="Line 44"/>
          <p:cNvSpPr>
            <a:spLocks noChangeShapeType="1"/>
          </p:cNvSpPr>
          <p:nvPr/>
        </p:nvSpPr>
        <p:spPr bwMode="auto">
          <a:xfrm>
            <a:off x="2057400" y="1752600"/>
            <a:ext cx="2895600"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3" name="Text Box 45"/>
          <p:cNvSpPr txBox="1">
            <a:spLocks noChangeArrowheads="1"/>
          </p:cNvSpPr>
          <p:nvPr/>
        </p:nvSpPr>
        <p:spPr bwMode="auto">
          <a:xfrm>
            <a:off x="2667000" y="1495425"/>
            <a:ext cx="1498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solidFill>
                  <a:srgbClr val="FF0000"/>
                </a:solidFill>
              </a:rPr>
              <a:t>registration_decline</a:t>
            </a:r>
          </a:p>
        </p:txBody>
      </p:sp>
      <p:sp>
        <p:nvSpPr>
          <p:cNvPr id="37914" name="Line 46"/>
          <p:cNvSpPr>
            <a:spLocks noChangeShapeType="1"/>
          </p:cNvSpPr>
          <p:nvPr/>
        </p:nvSpPr>
        <p:spPr bwMode="auto">
          <a:xfrm>
            <a:off x="4953000" y="1752600"/>
            <a:ext cx="228600" cy="3810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5" name="Line 47"/>
          <p:cNvSpPr>
            <a:spLocks noChangeShapeType="1"/>
          </p:cNvSpPr>
          <p:nvPr/>
        </p:nvSpPr>
        <p:spPr bwMode="auto">
          <a:xfrm flipH="1">
            <a:off x="1219200" y="1752600"/>
            <a:ext cx="838200" cy="1143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6" name="Line 56"/>
          <p:cNvSpPr>
            <a:spLocks noChangeShapeType="1"/>
          </p:cNvSpPr>
          <p:nvPr/>
        </p:nvSpPr>
        <p:spPr bwMode="auto">
          <a:xfrm flipV="1">
            <a:off x="5257800" y="1143000"/>
            <a:ext cx="0" cy="1143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7" name="Text Box 57"/>
          <p:cNvSpPr txBox="1">
            <a:spLocks noChangeArrowheads="1"/>
          </p:cNvSpPr>
          <p:nvPr/>
        </p:nvSpPr>
        <p:spPr bwMode="auto">
          <a:xfrm>
            <a:off x="4495800" y="1295400"/>
            <a:ext cx="1419225" cy="2762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solidFill>
                  <a:srgbClr val="FF0000"/>
                </a:solidFill>
              </a:rPr>
              <a:t>seminar_reminder</a:t>
            </a:r>
          </a:p>
        </p:txBody>
      </p:sp>
      <p:sp>
        <p:nvSpPr>
          <p:cNvPr id="37918" name="Rectangle 58"/>
          <p:cNvSpPr>
            <a:spLocks noChangeArrowheads="1"/>
          </p:cNvSpPr>
          <p:nvPr/>
        </p:nvSpPr>
        <p:spPr bwMode="auto">
          <a:xfrm>
            <a:off x="4572000" y="762000"/>
            <a:ext cx="1143000" cy="304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a:t>Email Sys</a:t>
            </a:r>
          </a:p>
        </p:txBody>
      </p:sp>
      <p:sp>
        <p:nvSpPr>
          <p:cNvPr id="37919" name="Line 60"/>
          <p:cNvSpPr>
            <a:spLocks noChangeShapeType="1"/>
          </p:cNvSpPr>
          <p:nvPr/>
        </p:nvSpPr>
        <p:spPr bwMode="auto">
          <a:xfrm flipH="1">
            <a:off x="2209800" y="914400"/>
            <a:ext cx="2286000"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0" name="Line 61"/>
          <p:cNvSpPr>
            <a:spLocks noChangeShapeType="1"/>
          </p:cNvSpPr>
          <p:nvPr/>
        </p:nvSpPr>
        <p:spPr bwMode="auto">
          <a:xfrm flipH="1">
            <a:off x="685800" y="914400"/>
            <a:ext cx="1524000" cy="1905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1" name="Rectangle 70"/>
          <p:cNvSpPr>
            <a:spLocks noChangeArrowheads="1"/>
          </p:cNvSpPr>
          <p:nvPr/>
        </p:nvSpPr>
        <p:spPr bwMode="auto">
          <a:xfrm>
            <a:off x="7267575" y="4267200"/>
            <a:ext cx="1143000" cy="304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a:t>Seminar Mgr</a:t>
            </a:r>
          </a:p>
        </p:txBody>
      </p:sp>
      <p:sp>
        <p:nvSpPr>
          <p:cNvPr id="37922" name="Line 71"/>
          <p:cNvSpPr>
            <a:spLocks noChangeShapeType="1"/>
          </p:cNvSpPr>
          <p:nvPr/>
        </p:nvSpPr>
        <p:spPr bwMode="auto">
          <a:xfrm>
            <a:off x="6096000" y="3930650"/>
            <a:ext cx="1071563" cy="48895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3" name="Text Box 72"/>
          <p:cNvSpPr txBox="1">
            <a:spLocks noChangeArrowheads="1"/>
          </p:cNvSpPr>
          <p:nvPr/>
        </p:nvSpPr>
        <p:spPr bwMode="auto">
          <a:xfrm rot="1374916">
            <a:off x="6126163" y="4141788"/>
            <a:ext cx="585787" cy="2762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solidFill>
                  <a:srgbClr val="FF0000"/>
                </a:solidFill>
              </a:rPr>
              <a:t>report</a:t>
            </a:r>
          </a:p>
        </p:txBody>
      </p:sp>
      <p:sp>
        <p:nvSpPr>
          <p:cNvPr id="37924" name="Text Box 74"/>
          <p:cNvSpPr txBox="1">
            <a:spLocks noChangeArrowheads="1"/>
          </p:cNvSpPr>
          <p:nvPr/>
        </p:nvSpPr>
        <p:spPr bwMode="auto">
          <a:xfrm>
            <a:off x="2667000" y="622300"/>
            <a:ext cx="14192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solidFill>
                  <a:srgbClr val="FF0000"/>
                </a:solidFill>
              </a:rPr>
              <a:t>seminar_reminder</a:t>
            </a:r>
          </a:p>
        </p:txBody>
      </p:sp>
      <p:sp>
        <p:nvSpPr>
          <p:cNvPr id="37925" name="Rectangle 76"/>
          <p:cNvSpPr>
            <a:spLocks noChangeArrowheads="1"/>
          </p:cNvSpPr>
          <p:nvPr/>
        </p:nvSpPr>
        <p:spPr bwMode="auto">
          <a:xfrm>
            <a:off x="7315200" y="2667000"/>
            <a:ext cx="1447800"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a:t>Corporate</a:t>
            </a:r>
          </a:p>
          <a:p>
            <a:pPr algn="ctr"/>
            <a:r>
              <a:rPr lang="en-US" sz="1400"/>
              <a:t>Financial System</a:t>
            </a:r>
          </a:p>
        </p:txBody>
      </p:sp>
      <p:sp>
        <p:nvSpPr>
          <p:cNvPr id="37926" name="Line 77"/>
          <p:cNvSpPr>
            <a:spLocks noChangeShapeType="1"/>
          </p:cNvSpPr>
          <p:nvPr/>
        </p:nvSpPr>
        <p:spPr bwMode="auto">
          <a:xfrm>
            <a:off x="6248400" y="2819400"/>
            <a:ext cx="9144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7" name="Text Box 78"/>
          <p:cNvSpPr txBox="1">
            <a:spLocks noChangeArrowheads="1"/>
          </p:cNvSpPr>
          <p:nvPr/>
        </p:nvSpPr>
        <p:spPr bwMode="auto">
          <a:xfrm>
            <a:off x="6172200" y="2552700"/>
            <a:ext cx="10953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solidFill>
                  <a:srgbClr val="FF0000"/>
                </a:solidFill>
              </a:rPr>
              <a:t>payment_info</a:t>
            </a:r>
          </a:p>
        </p:txBody>
      </p:sp>
      <p:sp>
        <p:nvSpPr>
          <p:cNvPr id="37928" name="Text Box 79"/>
          <p:cNvSpPr txBox="1">
            <a:spLocks noChangeArrowheads="1"/>
          </p:cNvSpPr>
          <p:nvPr/>
        </p:nvSpPr>
        <p:spPr bwMode="auto">
          <a:xfrm>
            <a:off x="6276975" y="2867025"/>
            <a:ext cx="5556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solidFill>
                  <a:srgbClr val="FF0000"/>
                </a:solidFill>
              </a:rPr>
              <a:t>credit</a:t>
            </a:r>
          </a:p>
        </p:txBody>
      </p:sp>
      <p:sp>
        <p:nvSpPr>
          <p:cNvPr id="37929" name="Line 80"/>
          <p:cNvSpPr>
            <a:spLocks noChangeShapeType="1"/>
          </p:cNvSpPr>
          <p:nvPr/>
        </p:nvSpPr>
        <p:spPr bwMode="auto">
          <a:xfrm>
            <a:off x="6248400" y="3124200"/>
            <a:ext cx="9144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0" name="Line 81"/>
          <p:cNvSpPr>
            <a:spLocks noChangeShapeType="1"/>
          </p:cNvSpPr>
          <p:nvPr/>
        </p:nvSpPr>
        <p:spPr bwMode="auto">
          <a:xfrm flipH="1">
            <a:off x="6324600" y="3429000"/>
            <a:ext cx="762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1" name="Text Box 82"/>
          <p:cNvSpPr txBox="1">
            <a:spLocks noChangeArrowheads="1"/>
          </p:cNvSpPr>
          <p:nvPr/>
        </p:nvSpPr>
        <p:spPr bwMode="auto">
          <a:xfrm>
            <a:off x="6262688" y="3157538"/>
            <a:ext cx="5889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t>action</a:t>
            </a:r>
          </a:p>
        </p:txBody>
      </p:sp>
      <p:sp>
        <p:nvSpPr>
          <p:cNvPr id="37932" name="Line 83"/>
          <p:cNvSpPr>
            <a:spLocks noChangeShapeType="1"/>
          </p:cNvSpPr>
          <p:nvPr/>
        </p:nvSpPr>
        <p:spPr bwMode="auto">
          <a:xfrm>
            <a:off x="5562600" y="5334000"/>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3" name="Line 84"/>
          <p:cNvSpPr>
            <a:spLocks noChangeShapeType="1"/>
          </p:cNvSpPr>
          <p:nvPr/>
        </p:nvSpPr>
        <p:spPr bwMode="auto">
          <a:xfrm>
            <a:off x="5562600" y="5638800"/>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4" name="Text Box 85"/>
          <p:cNvSpPr txBox="1">
            <a:spLocks noChangeArrowheads="1"/>
          </p:cNvSpPr>
          <p:nvPr/>
        </p:nvSpPr>
        <p:spPr bwMode="auto">
          <a:xfrm>
            <a:off x="5334000" y="5334000"/>
            <a:ext cx="15335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t>Seminar Data Store</a:t>
            </a:r>
          </a:p>
        </p:txBody>
      </p:sp>
      <p:sp>
        <p:nvSpPr>
          <p:cNvPr id="37935" name="Line 88"/>
          <p:cNvSpPr>
            <a:spLocks noChangeShapeType="1"/>
          </p:cNvSpPr>
          <p:nvPr/>
        </p:nvSpPr>
        <p:spPr bwMode="auto">
          <a:xfrm>
            <a:off x="5486400" y="4114800"/>
            <a:ext cx="228600" cy="11430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6" name="Line 90"/>
          <p:cNvSpPr>
            <a:spLocks noChangeShapeType="1"/>
          </p:cNvSpPr>
          <p:nvPr/>
        </p:nvSpPr>
        <p:spPr bwMode="auto">
          <a:xfrm>
            <a:off x="6324600" y="457200"/>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7" name="Line 91"/>
          <p:cNvSpPr>
            <a:spLocks noChangeShapeType="1"/>
          </p:cNvSpPr>
          <p:nvPr/>
        </p:nvSpPr>
        <p:spPr bwMode="auto">
          <a:xfrm>
            <a:off x="6324600" y="762000"/>
            <a:ext cx="1219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8" name="Text Box 92"/>
          <p:cNvSpPr txBox="1">
            <a:spLocks noChangeArrowheads="1"/>
          </p:cNvSpPr>
          <p:nvPr/>
        </p:nvSpPr>
        <p:spPr bwMode="auto">
          <a:xfrm>
            <a:off x="6096000" y="457200"/>
            <a:ext cx="1576388"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t>Attendee Data Store</a:t>
            </a:r>
          </a:p>
        </p:txBody>
      </p:sp>
      <p:sp>
        <p:nvSpPr>
          <p:cNvPr id="37939" name="Line 93"/>
          <p:cNvSpPr>
            <a:spLocks noChangeShapeType="1"/>
          </p:cNvSpPr>
          <p:nvPr/>
        </p:nvSpPr>
        <p:spPr bwMode="auto">
          <a:xfrm flipH="1">
            <a:off x="5410200" y="914400"/>
            <a:ext cx="1066800" cy="12954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40" name="Line 94"/>
          <p:cNvSpPr>
            <a:spLocks noChangeShapeType="1"/>
          </p:cNvSpPr>
          <p:nvPr/>
        </p:nvSpPr>
        <p:spPr bwMode="auto">
          <a:xfrm>
            <a:off x="1066800" y="5189538"/>
            <a:ext cx="4073525"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41" name="Text Box 95"/>
          <p:cNvSpPr txBox="1">
            <a:spLocks noChangeArrowheads="1"/>
          </p:cNvSpPr>
          <p:nvPr/>
        </p:nvSpPr>
        <p:spPr bwMode="auto">
          <a:xfrm>
            <a:off x="2462213" y="4892675"/>
            <a:ext cx="11715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solidFill>
                  <a:srgbClr val="FF0000"/>
                </a:solidFill>
              </a:rPr>
              <a:t>search_results</a:t>
            </a:r>
          </a:p>
        </p:txBody>
      </p:sp>
      <p:sp>
        <p:nvSpPr>
          <p:cNvPr id="37942" name="Line 96"/>
          <p:cNvSpPr>
            <a:spLocks noChangeShapeType="1"/>
          </p:cNvSpPr>
          <p:nvPr/>
        </p:nvSpPr>
        <p:spPr bwMode="auto">
          <a:xfrm flipH="1">
            <a:off x="5143500" y="4191000"/>
            <a:ext cx="190500" cy="99853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43" name="Line 97"/>
          <p:cNvSpPr>
            <a:spLocks noChangeShapeType="1"/>
          </p:cNvSpPr>
          <p:nvPr/>
        </p:nvSpPr>
        <p:spPr bwMode="auto">
          <a:xfrm flipH="1" flipV="1">
            <a:off x="939800" y="3657600"/>
            <a:ext cx="127000" cy="1531938"/>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44" name="Text Box 98"/>
          <p:cNvSpPr txBox="1">
            <a:spLocks noChangeArrowheads="1"/>
          </p:cNvSpPr>
          <p:nvPr/>
        </p:nvSpPr>
        <p:spPr bwMode="auto">
          <a:xfrm>
            <a:off x="212725" y="36513"/>
            <a:ext cx="15183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smtClean="0"/>
              <a:t>Context </a:t>
            </a:r>
            <a:r>
              <a:rPr lang="en-US" dirty="0"/>
              <a:t>DFD</a:t>
            </a:r>
          </a:p>
        </p:txBody>
      </p:sp>
      <p:sp>
        <p:nvSpPr>
          <p:cNvPr id="37945" name="Text Box 92"/>
          <p:cNvSpPr txBox="1">
            <a:spLocks noChangeArrowheads="1"/>
          </p:cNvSpPr>
          <p:nvPr/>
        </p:nvSpPr>
        <p:spPr bwMode="auto">
          <a:xfrm>
            <a:off x="6008688" y="1598613"/>
            <a:ext cx="1633537"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200"/>
              <a:t>attendee_information</a:t>
            </a:r>
          </a:p>
        </p:txBody>
      </p:sp>
      <p:sp>
        <p:nvSpPr>
          <p:cNvPr id="37946" name="Text Box 85"/>
          <p:cNvSpPr txBox="1">
            <a:spLocks noChangeArrowheads="1"/>
          </p:cNvSpPr>
          <p:nvPr/>
        </p:nvSpPr>
        <p:spPr bwMode="auto">
          <a:xfrm>
            <a:off x="5643563" y="4616450"/>
            <a:ext cx="1582737"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200"/>
              <a:t>seminar_information</a:t>
            </a:r>
          </a:p>
        </p:txBody>
      </p:sp>
      <p:cxnSp>
        <p:nvCxnSpPr>
          <p:cNvPr id="3" name="Straight Arrow Connector 2"/>
          <p:cNvCxnSpPr/>
          <p:nvPr/>
        </p:nvCxnSpPr>
        <p:spPr>
          <a:xfrm flipH="1" flipV="1">
            <a:off x="6172200" y="3810000"/>
            <a:ext cx="1054100"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948" name="Text Box 72"/>
          <p:cNvSpPr txBox="1">
            <a:spLocks noChangeArrowheads="1"/>
          </p:cNvSpPr>
          <p:nvPr/>
        </p:nvSpPr>
        <p:spPr bwMode="auto">
          <a:xfrm rot="1374916">
            <a:off x="6315075" y="3743325"/>
            <a:ext cx="890588" cy="2778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t>report_req</a:t>
            </a:r>
          </a:p>
        </p:txBody>
      </p:sp>
    </p:spTree>
    <p:extLst>
      <p:ext uri="{BB962C8B-B14F-4D97-AF65-F5344CB8AC3E}">
        <p14:creationId xmlns:p14="http://schemas.microsoft.com/office/powerpoint/2010/main" val="3269623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p:txBody>
          <a:bodyPr/>
          <a:lstStyle/>
          <a:p>
            <a:pPr>
              <a:defRPr/>
            </a:pPr>
            <a:fld id="{1954B63C-2797-42C9-B70A-8D64CBDAE836}" type="slidenum">
              <a:rPr lang="en-US" altLang="en-US"/>
              <a:pPr>
                <a:defRPr/>
              </a:pPr>
              <a:t>2</a:t>
            </a:fld>
            <a:endParaRPr lang="en-US" altLang="en-US"/>
          </a:p>
        </p:txBody>
      </p:sp>
      <p:sp>
        <p:nvSpPr>
          <p:cNvPr id="58372" name="Rectangle 2"/>
          <p:cNvSpPr>
            <a:spLocks noGrp="1" noChangeArrowheads="1"/>
          </p:cNvSpPr>
          <p:nvPr>
            <p:ph type="title" idx="4294967295"/>
          </p:nvPr>
        </p:nvSpPr>
        <p:spPr/>
        <p:txBody>
          <a:bodyPr>
            <a:normAutofit fontScale="90000"/>
          </a:bodyPr>
          <a:lstStyle/>
          <a:p>
            <a:pPr eaLnBrk="1" hangingPunct="1"/>
            <a:r>
              <a:rPr lang="en-US" smtClean="0"/>
              <a:t>Modeling Business Processes with Data Flow</a:t>
            </a:r>
            <a:endParaRPr lang="en-US" sz="2400" smtClean="0"/>
          </a:p>
        </p:txBody>
      </p:sp>
      <p:sp>
        <p:nvSpPr>
          <p:cNvPr id="58373" name="Rectangle 3"/>
          <p:cNvSpPr>
            <a:spLocks noGrp="1" noChangeArrowheads="1"/>
          </p:cNvSpPr>
          <p:nvPr>
            <p:ph type="body" idx="4294967295"/>
          </p:nvPr>
        </p:nvSpPr>
        <p:spPr>
          <a:xfrm>
            <a:off x="645189" y="1066800"/>
            <a:ext cx="8001000" cy="4895850"/>
          </a:xfrm>
        </p:spPr>
        <p:txBody>
          <a:bodyPr/>
          <a:lstStyle/>
          <a:p>
            <a:pPr eaLnBrk="1" hangingPunct="1">
              <a:buFont typeface="Wingdings" pitchFamily="2" charset="2"/>
              <a:buNone/>
            </a:pPr>
            <a:endParaRPr lang="en-US" b="1" dirty="0" smtClean="0">
              <a:solidFill>
                <a:schemeClr val="accent1"/>
              </a:solidFill>
            </a:endParaRPr>
          </a:p>
          <a:p>
            <a:pPr eaLnBrk="1" hangingPunct="1"/>
            <a:r>
              <a:rPr lang="en-US" sz="2800" dirty="0" smtClean="0">
                <a:solidFill>
                  <a:schemeClr val="tx2"/>
                </a:solidFill>
              </a:rPr>
              <a:t>A common business process modeling technique utilizes</a:t>
            </a:r>
            <a:r>
              <a:rPr lang="en-US" sz="2800" b="1" dirty="0" smtClean="0">
                <a:solidFill>
                  <a:schemeClr val="tx2"/>
                </a:solidFill>
              </a:rPr>
              <a:t> </a:t>
            </a:r>
            <a:r>
              <a:rPr lang="en-US" sz="2800" b="1" dirty="0" smtClean="0">
                <a:solidFill>
                  <a:schemeClr val="accent1"/>
                </a:solidFill>
              </a:rPr>
              <a:t>Data Flow Diagrams</a:t>
            </a:r>
            <a:r>
              <a:rPr lang="en-US" sz="2800" dirty="0" smtClean="0">
                <a:solidFill>
                  <a:schemeClr val="tx2"/>
                </a:solidFill>
              </a:rPr>
              <a:t> (DFDs)</a:t>
            </a:r>
          </a:p>
          <a:p>
            <a:pPr eaLnBrk="1" hangingPunct="1"/>
            <a:r>
              <a:rPr lang="en-US" sz="2800" dirty="0" smtClean="0">
                <a:solidFill>
                  <a:schemeClr val="tx2"/>
                </a:solidFill>
              </a:rPr>
              <a:t>The emphasis in data flow modeling is on modeling function (i.e. the process that enables the flow of data)</a:t>
            </a:r>
          </a:p>
          <a:p>
            <a:pPr eaLnBrk="1" hangingPunct="1"/>
            <a:r>
              <a:rPr lang="en-US" sz="2800" dirty="0" smtClean="0">
                <a:solidFill>
                  <a:schemeClr val="tx2"/>
                </a:solidFill>
              </a:rPr>
              <a:t>DFDs can be used to create more detailed models of business processes identified within the Context DFD</a:t>
            </a:r>
          </a:p>
        </p:txBody>
      </p:sp>
    </p:spTree>
    <p:extLst>
      <p:ext uri="{BB962C8B-B14F-4D97-AF65-F5344CB8AC3E}">
        <p14:creationId xmlns:p14="http://schemas.microsoft.com/office/powerpoint/2010/main" val="21268141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p:txBody>
          <a:bodyPr>
            <a:normAutofit fontScale="90000"/>
          </a:bodyPr>
          <a:lstStyle/>
          <a:p>
            <a:pPr eaLnBrk="1" hangingPunct="1"/>
            <a:r>
              <a:rPr lang="en-US" smtClean="0"/>
              <a:t>Getting Early Understanding of IT Projects …</a:t>
            </a:r>
          </a:p>
        </p:txBody>
      </p:sp>
      <p:sp>
        <p:nvSpPr>
          <p:cNvPr id="53252" name="Rectangle 3"/>
          <p:cNvSpPr>
            <a:spLocks noGrp="1" noChangeArrowheads="1"/>
          </p:cNvSpPr>
          <p:nvPr>
            <p:ph type="body" sz="half" idx="1"/>
          </p:nvPr>
        </p:nvSpPr>
        <p:spPr>
          <a:xfrm>
            <a:off x="457200" y="1143000"/>
            <a:ext cx="5376863" cy="4530725"/>
          </a:xfrm>
        </p:spPr>
        <p:txBody>
          <a:bodyPr/>
          <a:lstStyle/>
          <a:p>
            <a:pPr eaLnBrk="1" hangingPunct="1"/>
            <a:r>
              <a:rPr lang="en-US" sz="2000" dirty="0" smtClean="0">
                <a:solidFill>
                  <a:schemeClr val="tx2"/>
                </a:solidFill>
              </a:rPr>
              <a:t>Bound the problem</a:t>
            </a:r>
          </a:p>
          <a:p>
            <a:pPr eaLnBrk="1" hangingPunct="1"/>
            <a:r>
              <a:rPr lang="en-US" sz="2000" dirty="0" smtClean="0">
                <a:solidFill>
                  <a:schemeClr val="tx2"/>
                </a:solidFill>
              </a:rPr>
              <a:t>Identify in-the-large constraints</a:t>
            </a:r>
          </a:p>
          <a:p>
            <a:pPr eaLnBrk="1" hangingPunct="1"/>
            <a:r>
              <a:rPr lang="en-US" sz="2000" dirty="0" smtClean="0">
                <a:solidFill>
                  <a:schemeClr val="tx2"/>
                </a:solidFill>
              </a:rPr>
              <a:t>Identify major data -- in and out</a:t>
            </a:r>
          </a:p>
        </p:txBody>
      </p:sp>
      <p:sp>
        <p:nvSpPr>
          <p:cNvPr id="53253" name="Text Box 4"/>
          <p:cNvSpPr txBox="1">
            <a:spLocks noChangeArrowheads="1"/>
          </p:cNvSpPr>
          <p:nvPr/>
        </p:nvSpPr>
        <p:spPr bwMode="auto">
          <a:xfrm>
            <a:off x="747713" y="2566988"/>
            <a:ext cx="5603875"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buClr>
                <a:schemeClr val="accent1"/>
              </a:buClr>
              <a:buSzPct val="65000"/>
              <a:buFont typeface="Wingdings" pitchFamily="2" charset="2"/>
              <a:buNone/>
            </a:pPr>
            <a:r>
              <a:rPr lang="en-US" sz="2000" dirty="0">
                <a:solidFill>
                  <a:schemeClr val="tx2"/>
                </a:solidFill>
              </a:rPr>
              <a:t>A </a:t>
            </a:r>
            <a:r>
              <a:rPr lang="en-US" sz="2000" b="1" dirty="0">
                <a:solidFill>
                  <a:schemeClr val="accent1"/>
                </a:solidFill>
              </a:rPr>
              <a:t>C</a:t>
            </a:r>
            <a:r>
              <a:rPr lang="en-US" sz="2000" b="1" dirty="0" smtClean="0">
                <a:solidFill>
                  <a:schemeClr val="accent1"/>
                </a:solidFill>
              </a:rPr>
              <a:t>ontext </a:t>
            </a:r>
            <a:r>
              <a:rPr lang="en-US" sz="2000" b="1" dirty="0">
                <a:solidFill>
                  <a:schemeClr val="accent1"/>
                </a:solidFill>
              </a:rPr>
              <a:t>Data Flow Diagram (DFD) </a:t>
            </a:r>
            <a:r>
              <a:rPr lang="en-US" sz="2000" dirty="0">
                <a:solidFill>
                  <a:schemeClr val="tx2"/>
                </a:solidFill>
              </a:rPr>
              <a:t>can provide each of these in a broad-based first cut</a:t>
            </a:r>
          </a:p>
          <a:p>
            <a:pPr eaLnBrk="1" hangingPunct="1"/>
            <a:endParaRPr lang="en-US" dirty="0"/>
          </a:p>
        </p:txBody>
      </p:sp>
      <p:sp>
        <p:nvSpPr>
          <p:cNvPr id="53254" name="Rectangle 5"/>
          <p:cNvSpPr>
            <a:spLocks noChangeAspect="1" noChangeArrowheads="1"/>
          </p:cNvSpPr>
          <p:nvPr/>
        </p:nvSpPr>
        <p:spPr bwMode="auto">
          <a:xfrm>
            <a:off x="4191000" y="4246563"/>
            <a:ext cx="908050" cy="481012"/>
          </a:xfrm>
          <a:prstGeom prst="rect">
            <a:avLst/>
          </a:prstGeom>
          <a:solidFill>
            <a:srgbClr val="FFFF99"/>
          </a:solidFill>
          <a:ln w="9525">
            <a:solidFill>
              <a:schemeClr val="tx1"/>
            </a:solidFill>
            <a:miter lim="800000"/>
            <a:headEnd/>
            <a:tailEnd/>
          </a:ln>
        </p:spPr>
        <p:txBody>
          <a:bodyPr wrap="none" anchor="ctr"/>
          <a:lstStyle/>
          <a:p>
            <a:pPr algn="ctr"/>
            <a:endParaRPr lang="en-US" sz="2000" b="1"/>
          </a:p>
        </p:txBody>
      </p:sp>
      <p:sp>
        <p:nvSpPr>
          <p:cNvPr id="53255" name="Line 6"/>
          <p:cNvSpPr>
            <a:spLocks noChangeAspect="1" noChangeShapeType="1"/>
          </p:cNvSpPr>
          <p:nvPr/>
        </p:nvSpPr>
        <p:spPr bwMode="auto">
          <a:xfrm>
            <a:off x="5137150" y="4572000"/>
            <a:ext cx="696913" cy="1588"/>
          </a:xfrm>
          <a:prstGeom prst="line">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3256" name="Rectangle 7"/>
          <p:cNvSpPr>
            <a:spLocks noChangeAspect="1" noChangeArrowheads="1"/>
          </p:cNvSpPr>
          <p:nvPr/>
        </p:nvSpPr>
        <p:spPr bwMode="auto">
          <a:xfrm>
            <a:off x="5867400" y="5711825"/>
            <a:ext cx="1071563" cy="365125"/>
          </a:xfrm>
          <a:prstGeom prst="rect">
            <a:avLst/>
          </a:prstGeom>
          <a:solidFill>
            <a:srgbClr val="FFFF99"/>
          </a:solidFill>
          <a:ln w="9525">
            <a:solidFill>
              <a:schemeClr val="tx1"/>
            </a:solidFill>
            <a:miter lim="800000"/>
            <a:headEnd/>
            <a:tailEnd/>
          </a:ln>
        </p:spPr>
        <p:txBody>
          <a:bodyPr wrap="none" anchor="ctr"/>
          <a:lstStyle/>
          <a:p>
            <a:pPr algn="ctr"/>
            <a:endParaRPr lang="en-US" sz="2000" b="1"/>
          </a:p>
        </p:txBody>
      </p:sp>
      <p:sp>
        <p:nvSpPr>
          <p:cNvPr id="53257" name="Line 8"/>
          <p:cNvSpPr>
            <a:spLocks noChangeAspect="1" noChangeShapeType="1"/>
          </p:cNvSpPr>
          <p:nvPr/>
        </p:nvSpPr>
        <p:spPr bwMode="auto">
          <a:xfrm>
            <a:off x="6350000" y="5226050"/>
            <a:ext cx="1588" cy="442913"/>
          </a:xfrm>
          <a:prstGeom prst="line">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3258" name="Line 9"/>
          <p:cNvSpPr>
            <a:spLocks noChangeAspect="1" noChangeShapeType="1"/>
          </p:cNvSpPr>
          <p:nvPr/>
        </p:nvSpPr>
        <p:spPr bwMode="auto">
          <a:xfrm flipV="1">
            <a:off x="6940550" y="4543425"/>
            <a:ext cx="544513" cy="1588"/>
          </a:xfrm>
          <a:prstGeom prst="line">
            <a:avLst/>
          </a:prstGeom>
          <a:noFill/>
          <a:ln w="38100">
            <a:solidFill>
              <a:schemeClr val="tx1"/>
            </a:solidFill>
            <a:miter lim="800000"/>
            <a:headEnd type="triangle" w="med" len="med"/>
            <a:tailEnd/>
          </a:ln>
          <a:extLst>
            <a:ext uri="{909E8E84-426E-40DD-AFC4-6F175D3DCCD1}">
              <a14:hiddenFill xmlns:a14="http://schemas.microsoft.com/office/drawing/2010/main">
                <a:noFill/>
              </a14:hiddenFill>
            </a:ext>
          </a:extLst>
        </p:spPr>
        <p:txBody>
          <a:bodyPr wrap="none"/>
          <a:lstStyle/>
          <a:p>
            <a:endParaRPr lang="en-US"/>
          </a:p>
        </p:txBody>
      </p:sp>
      <p:sp>
        <p:nvSpPr>
          <p:cNvPr id="53259" name="Line 12"/>
          <p:cNvSpPr>
            <a:spLocks noChangeAspect="1" noChangeShapeType="1"/>
          </p:cNvSpPr>
          <p:nvPr/>
        </p:nvSpPr>
        <p:spPr bwMode="auto">
          <a:xfrm>
            <a:off x="4608513" y="4765675"/>
            <a:ext cx="1587" cy="382588"/>
          </a:xfrm>
          <a:prstGeom prst="line">
            <a:avLst/>
          </a:prstGeom>
          <a:noFill/>
          <a:ln w="38100">
            <a:solidFill>
              <a:schemeClr val="tx1"/>
            </a:solidFill>
            <a:miter lim="800000"/>
            <a:headEnd type="triangle" w="med" len="med"/>
            <a:tailEnd/>
          </a:ln>
          <a:extLst>
            <a:ext uri="{909E8E84-426E-40DD-AFC4-6F175D3DCCD1}">
              <a14:hiddenFill xmlns:a14="http://schemas.microsoft.com/office/drawing/2010/main">
                <a:noFill/>
              </a14:hiddenFill>
            </a:ext>
          </a:extLst>
        </p:spPr>
        <p:txBody>
          <a:bodyPr wrap="none"/>
          <a:lstStyle/>
          <a:p>
            <a:endParaRPr lang="en-US"/>
          </a:p>
        </p:txBody>
      </p:sp>
      <p:sp>
        <p:nvSpPr>
          <p:cNvPr id="53260" name="Line 13"/>
          <p:cNvSpPr>
            <a:spLocks noChangeAspect="1" noChangeShapeType="1"/>
          </p:cNvSpPr>
          <p:nvPr/>
        </p:nvSpPr>
        <p:spPr bwMode="auto">
          <a:xfrm flipH="1">
            <a:off x="4591050" y="5148263"/>
            <a:ext cx="1152525" cy="1587"/>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53261" name="Rectangle 14"/>
          <p:cNvSpPr>
            <a:spLocks noChangeAspect="1" noChangeArrowheads="1"/>
          </p:cNvSpPr>
          <p:nvPr/>
        </p:nvSpPr>
        <p:spPr bwMode="auto">
          <a:xfrm>
            <a:off x="7600950" y="4048125"/>
            <a:ext cx="985838" cy="600075"/>
          </a:xfrm>
          <a:prstGeom prst="rect">
            <a:avLst/>
          </a:prstGeom>
          <a:solidFill>
            <a:srgbClr val="CC99FF"/>
          </a:solidFill>
          <a:ln w="9525">
            <a:solidFill>
              <a:schemeClr val="tx1"/>
            </a:solidFill>
            <a:miter lim="800000"/>
            <a:headEnd/>
            <a:tailEnd/>
          </a:ln>
        </p:spPr>
        <p:txBody>
          <a:bodyPr wrap="none" anchor="ctr"/>
          <a:lstStyle/>
          <a:p>
            <a:pPr algn="ctr"/>
            <a:endParaRPr lang="en-US" sz="2000" b="1"/>
          </a:p>
        </p:txBody>
      </p:sp>
      <p:sp>
        <p:nvSpPr>
          <p:cNvPr id="53262" name="Line 15"/>
          <p:cNvSpPr>
            <a:spLocks noChangeAspect="1" noChangeShapeType="1"/>
          </p:cNvSpPr>
          <p:nvPr/>
        </p:nvSpPr>
        <p:spPr bwMode="auto">
          <a:xfrm>
            <a:off x="5414963" y="4149725"/>
            <a:ext cx="0" cy="0"/>
          </a:xfrm>
          <a:prstGeom prst="line">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3263" name="Line 16"/>
          <p:cNvSpPr>
            <a:spLocks noChangeAspect="1" noChangeShapeType="1"/>
          </p:cNvSpPr>
          <p:nvPr/>
        </p:nvSpPr>
        <p:spPr bwMode="auto">
          <a:xfrm>
            <a:off x="6578600" y="4151313"/>
            <a:ext cx="1588" cy="269875"/>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53264" name="Line 17"/>
          <p:cNvSpPr>
            <a:spLocks noChangeAspect="1" noChangeShapeType="1"/>
          </p:cNvSpPr>
          <p:nvPr/>
        </p:nvSpPr>
        <p:spPr bwMode="auto">
          <a:xfrm flipH="1">
            <a:off x="6561138" y="4148138"/>
            <a:ext cx="963612" cy="3175"/>
          </a:xfrm>
          <a:prstGeom prst="line">
            <a:avLst/>
          </a:prstGeom>
          <a:noFill/>
          <a:ln w="38100">
            <a:solidFill>
              <a:schemeClr val="tx1"/>
            </a:solidFill>
            <a:miter lim="800000"/>
            <a:headEnd type="triangle" w="med" len="med"/>
            <a:tailEnd/>
          </a:ln>
          <a:extLst>
            <a:ext uri="{909E8E84-426E-40DD-AFC4-6F175D3DCCD1}">
              <a14:hiddenFill xmlns:a14="http://schemas.microsoft.com/office/drawing/2010/main">
                <a:noFill/>
              </a14:hiddenFill>
            </a:ext>
          </a:extLst>
        </p:spPr>
        <p:txBody>
          <a:bodyPr wrap="none"/>
          <a:lstStyle/>
          <a:p>
            <a:endParaRPr lang="en-US"/>
          </a:p>
        </p:txBody>
      </p:sp>
      <p:sp>
        <p:nvSpPr>
          <p:cNvPr id="53265" name="Line 18"/>
          <p:cNvSpPr>
            <a:spLocks noChangeShapeType="1"/>
          </p:cNvSpPr>
          <p:nvPr/>
        </p:nvSpPr>
        <p:spPr bwMode="auto">
          <a:xfrm>
            <a:off x="5753100" y="4151313"/>
            <a:ext cx="596900" cy="269875"/>
          </a:xfrm>
          <a:prstGeom prst="line">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3266" name="Text Box 20"/>
          <p:cNvSpPr txBox="1">
            <a:spLocks noChangeArrowheads="1"/>
          </p:cNvSpPr>
          <p:nvPr/>
        </p:nvSpPr>
        <p:spPr bwMode="auto">
          <a:xfrm>
            <a:off x="7658100" y="4092575"/>
            <a:ext cx="87312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400" b="1"/>
              <a:t>Existing</a:t>
            </a:r>
            <a:br>
              <a:rPr lang="en-US" sz="1400" b="1"/>
            </a:br>
            <a:r>
              <a:rPr lang="en-US" sz="1400" b="1"/>
              <a:t>System</a:t>
            </a:r>
          </a:p>
        </p:txBody>
      </p:sp>
      <p:sp>
        <p:nvSpPr>
          <p:cNvPr id="53267" name="Text Box 22"/>
          <p:cNvSpPr txBox="1">
            <a:spLocks noChangeArrowheads="1"/>
          </p:cNvSpPr>
          <p:nvPr/>
        </p:nvSpPr>
        <p:spPr bwMode="auto">
          <a:xfrm>
            <a:off x="4392613" y="4305300"/>
            <a:ext cx="7270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400" b="1" dirty="0"/>
              <a:t>User 1</a:t>
            </a:r>
          </a:p>
        </p:txBody>
      </p:sp>
      <p:sp>
        <p:nvSpPr>
          <p:cNvPr id="53268" name="Text Box 23"/>
          <p:cNvSpPr txBox="1">
            <a:spLocks noChangeArrowheads="1"/>
          </p:cNvSpPr>
          <p:nvPr/>
        </p:nvSpPr>
        <p:spPr bwMode="auto">
          <a:xfrm>
            <a:off x="6121400" y="5745163"/>
            <a:ext cx="7270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400" b="1"/>
              <a:t>User 2</a:t>
            </a:r>
          </a:p>
        </p:txBody>
      </p:sp>
      <p:sp>
        <p:nvSpPr>
          <p:cNvPr id="53269" name="Text Box 24"/>
          <p:cNvSpPr txBox="1">
            <a:spLocks noChangeArrowheads="1"/>
          </p:cNvSpPr>
          <p:nvPr/>
        </p:nvSpPr>
        <p:spPr bwMode="auto">
          <a:xfrm>
            <a:off x="7642225" y="5008563"/>
            <a:ext cx="933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t>dataflows</a:t>
            </a:r>
          </a:p>
        </p:txBody>
      </p:sp>
      <p:sp>
        <p:nvSpPr>
          <p:cNvPr id="53270" name="Line 25"/>
          <p:cNvSpPr>
            <a:spLocks noChangeShapeType="1"/>
          </p:cNvSpPr>
          <p:nvPr/>
        </p:nvSpPr>
        <p:spPr bwMode="auto">
          <a:xfrm flipH="1" flipV="1">
            <a:off x="7239000" y="4727575"/>
            <a:ext cx="493713" cy="36195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53271" name="Line 26"/>
          <p:cNvSpPr>
            <a:spLocks noChangeShapeType="1"/>
          </p:cNvSpPr>
          <p:nvPr/>
        </p:nvSpPr>
        <p:spPr bwMode="auto">
          <a:xfrm flipH="1">
            <a:off x="6477000" y="5226050"/>
            <a:ext cx="1181100" cy="2032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53276" name="Oval 32"/>
          <p:cNvSpPr>
            <a:spLocks noChangeArrowheads="1"/>
          </p:cNvSpPr>
          <p:nvPr/>
        </p:nvSpPr>
        <p:spPr bwMode="auto">
          <a:xfrm>
            <a:off x="5827713" y="4484688"/>
            <a:ext cx="1019175" cy="741362"/>
          </a:xfrm>
          <a:prstGeom prst="ellipse">
            <a:avLst/>
          </a:prstGeom>
          <a:solidFill>
            <a:srgbClr val="A1FDCD"/>
          </a:solidFill>
          <a:ln w="9525" algn="ctr">
            <a:solidFill>
              <a:schemeClr val="tx1"/>
            </a:solidFill>
            <a:miter lim="800000"/>
            <a:headEnd/>
            <a:tailEnd/>
          </a:ln>
        </p:spPr>
        <p:txBody>
          <a:bodyPr wrap="none"/>
          <a:lstStyle/>
          <a:p>
            <a:endParaRPr lang="en-US"/>
          </a:p>
        </p:txBody>
      </p:sp>
      <p:sp>
        <p:nvSpPr>
          <p:cNvPr id="53277" name="Text Box 21"/>
          <p:cNvSpPr txBox="1">
            <a:spLocks noChangeArrowheads="1"/>
          </p:cNvSpPr>
          <p:nvPr/>
        </p:nvSpPr>
        <p:spPr bwMode="auto">
          <a:xfrm>
            <a:off x="5846763" y="4629150"/>
            <a:ext cx="10017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400" b="1"/>
              <a:t>Proposed</a:t>
            </a:r>
            <a:br>
              <a:rPr lang="en-US" sz="1400" b="1"/>
            </a:br>
            <a:r>
              <a:rPr lang="en-US" sz="1400" b="1"/>
              <a:t>System</a:t>
            </a:r>
          </a:p>
        </p:txBody>
      </p:sp>
      <p:sp>
        <p:nvSpPr>
          <p:cNvPr id="53278" name="TextBox 34"/>
          <p:cNvSpPr txBox="1">
            <a:spLocks noChangeArrowheads="1"/>
          </p:cNvSpPr>
          <p:nvPr/>
        </p:nvSpPr>
        <p:spPr bwMode="auto">
          <a:xfrm>
            <a:off x="5099050" y="3709988"/>
            <a:ext cx="12112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t>Data Store</a:t>
            </a:r>
          </a:p>
        </p:txBody>
      </p:sp>
      <p:cxnSp>
        <p:nvCxnSpPr>
          <p:cNvPr id="53279" name="Straight Connector 36"/>
          <p:cNvCxnSpPr>
            <a:cxnSpLocks noChangeShapeType="1"/>
          </p:cNvCxnSpPr>
          <p:nvPr/>
        </p:nvCxnSpPr>
        <p:spPr bwMode="auto">
          <a:xfrm>
            <a:off x="5137150" y="3657600"/>
            <a:ext cx="1173163" cy="0"/>
          </a:xfrm>
          <a:prstGeom prst="line">
            <a:avLst/>
          </a:prstGeom>
          <a:noFill/>
          <a:ln w="28575" algn="ctr">
            <a:solidFill>
              <a:schemeClr val="tx1"/>
            </a:solidFill>
            <a:miter lim="800000"/>
            <a:headEnd/>
            <a:tailEnd/>
          </a:ln>
          <a:extLst>
            <a:ext uri="{909E8E84-426E-40DD-AFC4-6F175D3DCCD1}">
              <a14:hiddenFill xmlns:a14="http://schemas.microsoft.com/office/drawing/2010/main">
                <a:noFill/>
              </a14:hiddenFill>
            </a:ext>
          </a:extLst>
        </p:spPr>
      </p:cxnSp>
      <p:cxnSp>
        <p:nvCxnSpPr>
          <p:cNvPr id="53280" name="Straight Connector 37"/>
          <p:cNvCxnSpPr>
            <a:cxnSpLocks noChangeShapeType="1"/>
          </p:cNvCxnSpPr>
          <p:nvPr/>
        </p:nvCxnSpPr>
        <p:spPr bwMode="auto">
          <a:xfrm>
            <a:off x="5137150" y="4054475"/>
            <a:ext cx="1173163" cy="0"/>
          </a:xfrm>
          <a:prstGeom prst="line">
            <a:avLst/>
          </a:prstGeom>
          <a:noFill/>
          <a:ln w="28575" algn="ctr">
            <a:solidFill>
              <a:schemeClr val="tx1"/>
            </a:solidFill>
            <a:miter lim="800000"/>
            <a:headEnd/>
            <a:tailEnd/>
          </a:ln>
          <a:extLst>
            <a:ext uri="{909E8E84-426E-40DD-AFC4-6F175D3DCCD1}">
              <a14:hiddenFill xmlns:a14="http://schemas.microsoft.com/office/drawing/2010/main">
                <a:noFill/>
              </a14:hiddenFill>
            </a:ext>
          </a:extLst>
        </p:spPr>
      </p:cxnSp>
      <p:sp>
        <p:nvSpPr>
          <p:cNvPr id="2" name="Content Placeholder 1"/>
          <p:cNvSpPr>
            <a:spLocks noGrp="1"/>
          </p:cNvSpPr>
          <p:nvPr>
            <p:ph sz="half" idx="2"/>
          </p:nvPr>
        </p:nvSpPr>
        <p:spPr/>
        <p:txBody>
          <a:bodyPr/>
          <a:lstStyle/>
          <a:p>
            <a:endParaRPr lang="en-US" dirty="0"/>
          </a:p>
        </p:txBody>
      </p:sp>
    </p:spTree>
    <p:extLst>
      <p:ext uri="{BB962C8B-B14F-4D97-AF65-F5344CB8AC3E}">
        <p14:creationId xmlns:p14="http://schemas.microsoft.com/office/powerpoint/2010/main" val="696096257"/>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BA7AA518-67F2-4E3E-92E5-5F385BD18AF2}" type="slidenum">
              <a:rPr lang="en-US" altLang="en-US"/>
              <a:pPr>
                <a:defRPr/>
              </a:pPr>
              <a:t>4</a:t>
            </a:fld>
            <a:endParaRPr lang="en-US" altLang="en-US"/>
          </a:p>
        </p:txBody>
      </p:sp>
      <p:sp>
        <p:nvSpPr>
          <p:cNvPr id="86019" name="Rectangle 2"/>
          <p:cNvSpPr>
            <a:spLocks noGrp="1" noChangeArrowheads="1"/>
          </p:cNvSpPr>
          <p:nvPr>
            <p:ph type="title"/>
          </p:nvPr>
        </p:nvSpPr>
        <p:spPr/>
        <p:txBody>
          <a:bodyPr/>
          <a:lstStyle/>
          <a:p>
            <a:pPr eaLnBrk="1" hangingPunct="1"/>
            <a:r>
              <a:rPr lang="en-US" dirty="0" smtClean="0"/>
              <a:t>A Context DFD ...</a:t>
            </a:r>
          </a:p>
        </p:txBody>
      </p:sp>
      <p:sp>
        <p:nvSpPr>
          <p:cNvPr id="86020" name="Rectangle 3"/>
          <p:cNvSpPr>
            <a:spLocks noGrp="1" noChangeArrowheads="1"/>
          </p:cNvSpPr>
          <p:nvPr>
            <p:ph type="body" idx="1"/>
          </p:nvPr>
        </p:nvSpPr>
        <p:spPr>
          <a:xfrm>
            <a:off x="414338" y="1176338"/>
            <a:ext cx="8272462" cy="4775200"/>
          </a:xfrm>
        </p:spPr>
        <p:txBody>
          <a:bodyPr/>
          <a:lstStyle/>
          <a:p>
            <a:pPr eaLnBrk="1" hangingPunct="1"/>
            <a:r>
              <a:rPr lang="en-US" sz="2400" dirty="0" smtClean="0">
                <a:solidFill>
                  <a:schemeClr val="tx2"/>
                </a:solidFill>
              </a:rPr>
              <a:t>Is a high-level functional model </a:t>
            </a:r>
            <a:br>
              <a:rPr lang="en-US" sz="2400" dirty="0" smtClean="0">
                <a:solidFill>
                  <a:schemeClr val="tx2"/>
                </a:solidFill>
              </a:rPr>
            </a:br>
            <a:r>
              <a:rPr lang="en-US" sz="2400" dirty="0" smtClean="0">
                <a:solidFill>
                  <a:schemeClr val="tx2"/>
                </a:solidFill>
              </a:rPr>
              <a:t>illustrating basic information flow</a:t>
            </a:r>
          </a:p>
          <a:p>
            <a:pPr eaLnBrk="1" hangingPunct="1"/>
            <a:r>
              <a:rPr lang="en-US" sz="2400" dirty="0" smtClean="0">
                <a:solidFill>
                  <a:schemeClr val="tx2"/>
                </a:solidFill>
              </a:rPr>
              <a:t>Shows the relationships of external</a:t>
            </a:r>
            <a:br>
              <a:rPr lang="en-US" sz="2400" dirty="0" smtClean="0">
                <a:solidFill>
                  <a:schemeClr val="tx2"/>
                </a:solidFill>
              </a:rPr>
            </a:br>
            <a:r>
              <a:rPr lang="en-US" sz="2400" dirty="0" smtClean="0">
                <a:solidFill>
                  <a:schemeClr val="tx2"/>
                </a:solidFill>
              </a:rPr>
              <a:t>entities, such as processes, data </a:t>
            </a:r>
            <a:br>
              <a:rPr lang="en-US" sz="2400" dirty="0" smtClean="0">
                <a:solidFill>
                  <a:schemeClr val="tx2"/>
                </a:solidFill>
              </a:rPr>
            </a:br>
            <a:r>
              <a:rPr lang="en-US" sz="2400" dirty="0" smtClean="0">
                <a:solidFill>
                  <a:schemeClr val="tx2"/>
                </a:solidFill>
              </a:rPr>
              <a:t>items, data bases, and existing </a:t>
            </a:r>
            <a:br>
              <a:rPr lang="en-US" sz="2400" dirty="0" smtClean="0">
                <a:solidFill>
                  <a:schemeClr val="tx2"/>
                </a:solidFill>
              </a:rPr>
            </a:br>
            <a:r>
              <a:rPr lang="en-US" sz="2400" dirty="0" smtClean="0">
                <a:solidFill>
                  <a:schemeClr val="tx2"/>
                </a:solidFill>
              </a:rPr>
              <a:t>systems, to the proposed system</a:t>
            </a:r>
          </a:p>
          <a:p>
            <a:pPr eaLnBrk="1" hangingPunct="1"/>
            <a:r>
              <a:rPr lang="en-US" sz="2400" dirty="0" smtClean="0">
                <a:solidFill>
                  <a:schemeClr val="tx2"/>
                </a:solidFill>
              </a:rPr>
              <a:t>Identifies all major input and output data flows of the proposed system, as well as the sources and destinations of these data flows</a:t>
            </a:r>
          </a:p>
          <a:p>
            <a:pPr eaLnBrk="1" hangingPunct="1"/>
            <a:r>
              <a:rPr lang="en-US" sz="2400" dirty="0" smtClean="0">
                <a:solidFill>
                  <a:schemeClr val="tx2"/>
                </a:solidFill>
              </a:rPr>
              <a:t>At a </a:t>
            </a:r>
            <a:r>
              <a:rPr lang="en-US" sz="2400" i="1" dirty="0" smtClean="0">
                <a:solidFill>
                  <a:schemeClr val="tx2"/>
                </a:solidFill>
              </a:rPr>
              <a:t>high-level</a:t>
            </a:r>
            <a:r>
              <a:rPr lang="en-US" sz="2400" dirty="0" smtClean="0">
                <a:solidFill>
                  <a:schemeClr val="tx2"/>
                </a:solidFill>
              </a:rPr>
              <a:t>, it answers the question: </a:t>
            </a:r>
            <a:r>
              <a:rPr lang="en-US" sz="2400" b="1" dirty="0" smtClean="0">
                <a:solidFill>
                  <a:schemeClr val="accent1"/>
                </a:solidFill>
              </a:rPr>
              <a:t>“What are we trying to do?”</a:t>
            </a:r>
          </a:p>
          <a:p>
            <a:pPr eaLnBrk="1" hangingPunct="1">
              <a:lnSpc>
                <a:spcPct val="90000"/>
              </a:lnSpc>
            </a:pPr>
            <a:r>
              <a:rPr lang="en-US" sz="2400" dirty="0" smtClean="0">
                <a:solidFill>
                  <a:schemeClr val="tx2"/>
                </a:solidFill>
              </a:rPr>
              <a:t>It lays out the </a:t>
            </a:r>
            <a:r>
              <a:rPr lang="en-US" sz="2400" b="1" i="1" dirty="0" smtClean="0">
                <a:solidFill>
                  <a:schemeClr val="tx2"/>
                </a:solidFill>
              </a:rPr>
              <a:t>broad scope </a:t>
            </a:r>
            <a:r>
              <a:rPr lang="en-US" sz="2400" i="1" dirty="0" smtClean="0">
                <a:solidFill>
                  <a:schemeClr val="tx2"/>
                </a:solidFill>
              </a:rPr>
              <a:t>and outline</a:t>
            </a:r>
            <a:r>
              <a:rPr lang="en-US" sz="2400" dirty="0" smtClean="0">
                <a:solidFill>
                  <a:schemeClr val="tx2"/>
                </a:solidFill>
              </a:rPr>
              <a:t> of the system</a:t>
            </a:r>
          </a:p>
        </p:txBody>
      </p:sp>
      <p:pic>
        <p:nvPicPr>
          <p:cNvPr id="86023" name="Picture 12" descr="Level 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2613" y="1347788"/>
            <a:ext cx="3148012" cy="164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71299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3EAF79C-7E4A-45C7-A5EB-5AF63DBB7EB2}" type="slidenum">
              <a:rPr lang="en-US" smtClean="0">
                <a:latin typeface="Arial Black" pitchFamily="34" charset="0"/>
              </a:rPr>
              <a:pPr eaLnBrk="1" hangingPunct="1"/>
              <a:t>5</a:t>
            </a:fld>
            <a:endParaRPr lang="en-US" smtClean="0">
              <a:latin typeface="Arial Black" pitchFamily="34" charset="0"/>
            </a:endParaRPr>
          </a:p>
        </p:txBody>
      </p:sp>
      <p:sp>
        <p:nvSpPr>
          <p:cNvPr id="33796" name="Date Placeholder 5"/>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mtClean="0"/>
              <a:t>Chapter 5</a:t>
            </a:r>
          </a:p>
        </p:txBody>
      </p:sp>
      <p:sp>
        <p:nvSpPr>
          <p:cNvPr id="33797" name="Rectangle 2"/>
          <p:cNvSpPr>
            <a:spLocks noGrp="1" noChangeArrowheads="1"/>
          </p:cNvSpPr>
          <p:nvPr>
            <p:ph type="title"/>
          </p:nvPr>
        </p:nvSpPr>
        <p:spPr/>
        <p:txBody>
          <a:bodyPr/>
          <a:lstStyle/>
          <a:p>
            <a:pPr eaLnBrk="1" hangingPunct="1"/>
            <a:r>
              <a:rPr lang="en-US" smtClean="0"/>
              <a:t>Factors in Determining Scope</a:t>
            </a:r>
          </a:p>
        </p:txBody>
      </p:sp>
      <p:sp>
        <p:nvSpPr>
          <p:cNvPr id="33798" name="Rectangle 3"/>
          <p:cNvSpPr>
            <a:spLocks noGrp="1" noChangeArrowheads="1"/>
          </p:cNvSpPr>
          <p:nvPr>
            <p:ph type="body" idx="1"/>
          </p:nvPr>
        </p:nvSpPr>
        <p:spPr/>
        <p:txBody>
          <a:bodyPr/>
          <a:lstStyle/>
          <a:p>
            <a:pPr eaLnBrk="1" hangingPunct="1"/>
            <a:r>
              <a:rPr lang="en-US" smtClean="0"/>
              <a:t>Organizational units affected by new system</a:t>
            </a:r>
          </a:p>
          <a:p>
            <a:pPr eaLnBrk="1" hangingPunct="1"/>
            <a:r>
              <a:rPr lang="en-US" smtClean="0"/>
              <a:t>Current systems that will interact with or change because of new system</a:t>
            </a:r>
          </a:p>
          <a:p>
            <a:pPr eaLnBrk="1" hangingPunct="1"/>
            <a:r>
              <a:rPr lang="en-US" smtClean="0"/>
              <a:t>People who are affected by new system</a:t>
            </a:r>
          </a:p>
          <a:p>
            <a:pPr eaLnBrk="1" hangingPunct="1"/>
            <a:r>
              <a:rPr lang="en-US" smtClean="0"/>
              <a:t>Range of potential system capabilities</a:t>
            </a:r>
          </a:p>
          <a:p>
            <a:pPr eaLnBrk="1" hangingPunct="1"/>
            <a:r>
              <a:rPr lang="en-US" smtClean="0"/>
              <a:t>Constraints on system</a:t>
            </a:r>
          </a:p>
          <a:p>
            <a:pPr eaLnBrk="1" hangingPunct="1"/>
            <a:endParaRPr lang="en-US" smtClean="0"/>
          </a:p>
        </p:txBody>
      </p:sp>
    </p:spTree>
    <p:extLst>
      <p:ext uri="{BB962C8B-B14F-4D97-AF65-F5344CB8AC3E}">
        <p14:creationId xmlns:p14="http://schemas.microsoft.com/office/powerpoint/2010/main" val="30317442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5"/>
          <p:cNvSpPr>
            <a:spLocks noGrp="1"/>
          </p:cNvSpPr>
          <p:nvPr>
            <p:ph type="sldNum" sz="quarter" idx="12"/>
          </p:nvPr>
        </p:nvSpPr>
        <p:spPr/>
        <p:txBody>
          <a:bodyPr/>
          <a:lstStyle/>
          <a:p>
            <a:pPr>
              <a:defRPr/>
            </a:pPr>
            <a:fld id="{0D71F219-70ED-41DE-8B3E-2437329FA242}" type="slidenum">
              <a:rPr lang="en-US" altLang="en-US"/>
              <a:pPr>
                <a:defRPr/>
              </a:pPr>
              <a:t>6</a:t>
            </a:fld>
            <a:endParaRPr lang="en-US" altLang="en-US"/>
          </a:p>
        </p:txBody>
      </p:sp>
      <p:sp>
        <p:nvSpPr>
          <p:cNvPr id="55299" name="Rectangle 2"/>
          <p:cNvSpPr>
            <a:spLocks noGrp="1" noChangeArrowheads="1"/>
          </p:cNvSpPr>
          <p:nvPr>
            <p:ph type="title"/>
          </p:nvPr>
        </p:nvSpPr>
        <p:spPr/>
        <p:txBody>
          <a:bodyPr/>
          <a:lstStyle/>
          <a:p>
            <a:pPr eaLnBrk="1" hangingPunct="1"/>
            <a:r>
              <a:rPr lang="en-US" dirty="0" smtClean="0"/>
              <a:t>Context DFD – Illustrated</a:t>
            </a:r>
          </a:p>
        </p:txBody>
      </p:sp>
      <p:sp>
        <p:nvSpPr>
          <p:cNvPr id="55300" name="Rectangle 3"/>
          <p:cNvSpPr>
            <a:spLocks noGrp="1" noChangeArrowheads="1"/>
          </p:cNvSpPr>
          <p:nvPr>
            <p:ph type="body" idx="1"/>
          </p:nvPr>
        </p:nvSpPr>
        <p:spPr>
          <a:xfrm>
            <a:off x="381000" y="1371600"/>
            <a:ext cx="8034338" cy="781050"/>
          </a:xfrm>
        </p:spPr>
        <p:txBody>
          <a:bodyPr/>
          <a:lstStyle/>
          <a:p>
            <a:pPr eaLnBrk="1" hangingPunct="1">
              <a:lnSpc>
                <a:spcPct val="80000"/>
              </a:lnSpc>
              <a:spcBef>
                <a:spcPct val="0"/>
              </a:spcBef>
              <a:buFont typeface="Wingdings" pitchFamily="2" charset="2"/>
              <a:buNone/>
            </a:pPr>
            <a:r>
              <a:rPr lang="en-US" sz="1800" dirty="0" smtClean="0"/>
              <a:t>	</a:t>
            </a:r>
            <a:r>
              <a:rPr lang="en-US" sz="1800" dirty="0" smtClean="0">
                <a:solidFill>
                  <a:schemeClr val="tx2"/>
                </a:solidFill>
              </a:rPr>
              <a:t>Consider the following </a:t>
            </a:r>
            <a:r>
              <a:rPr lang="en-US" sz="1800" i="1" dirty="0" smtClean="0">
                <a:solidFill>
                  <a:schemeClr val="tx2"/>
                </a:solidFill>
              </a:rPr>
              <a:t>possible</a:t>
            </a:r>
            <a:r>
              <a:rPr lang="en-US" sz="1800" dirty="0" smtClean="0">
                <a:solidFill>
                  <a:schemeClr val="tx2"/>
                </a:solidFill>
              </a:rPr>
              <a:t> Context DFD for a proposed new hourly payroll system .</a:t>
            </a:r>
          </a:p>
        </p:txBody>
      </p:sp>
      <p:pic>
        <p:nvPicPr>
          <p:cNvPr id="55303" name="Picture 40" descr="payroll Level 0.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0075" y="2334419"/>
            <a:ext cx="8010525" cy="415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6006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7C24A9CF-AF57-446E-ABE8-66DC88DF2E07}" type="slidenum">
              <a:rPr lang="en-US" altLang="en-US"/>
              <a:pPr>
                <a:defRPr/>
              </a:pPr>
              <a:t>7</a:t>
            </a:fld>
            <a:endParaRPr lang="en-US" altLang="en-US"/>
          </a:p>
        </p:txBody>
      </p:sp>
      <p:sp>
        <p:nvSpPr>
          <p:cNvPr id="56323" name="Rectangle 2"/>
          <p:cNvSpPr>
            <a:spLocks noGrp="1" noChangeArrowheads="1"/>
          </p:cNvSpPr>
          <p:nvPr>
            <p:ph type="title"/>
          </p:nvPr>
        </p:nvSpPr>
        <p:spPr>
          <a:xfrm>
            <a:off x="457200" y="33626"/>
            <a:ext cx="8229600" cy="1139825"/>
          </a:xfrm>
        </p:spPr>
        <p:txBody>
          <a:bodyPr/>
          <a:lstStyle/>
          <a:p>
            <a:pPr eaLnBrk="1" hangingPunct="1"/>
            <a:r>
              <a:rPr lang="en-US" dirty="0" smtClean="0"/>
              <a:t>Team Exercise#2</a:t>
            </a:r>
          </a:p>
        </p:txBody>
      </p:sp>
      <p:sp>
        <p:nvSpPr>
          <p:cNvPr id="56324" name="Text Box 3"/>
          <p:cNvSpPr txBox="1">
            <a:spLocks noChangeArrowheads="1"/>
          </p:cNvSpPr>
          <p:nvPr/>
        </p:nvSpPr>
        <p:spPr bwMode="auto">
          <a:xfrm>
            <a:off x="612775" y="1173365"/>
            <a:ext cx="52927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solidFill>
                  <a:schemeClr val="tx2"/>
                </a:solidFill>
              </a:rPr>
              <a:t>Consider the proposed hourly payroll system illustrated in the previous </a:t>
            </a:r>
            <a:r>
              <a:rPr lang="en-US" dirty="0" smtClean="0">
                <a:solidFill>
                  <a:schemeClr val="tx2"/>
                </a:solidFill>
              </a:rPr>
              <a:t>Context </a:t>
            </a:r>
            <a:r>
              <a:rPr lang="en-US" dirty="0">
                <a:solidFill>
                  <a:schemeClr val="tx2"/>
                </a:solidFill>
              </a:rPr>
              <a:t>DFD.  Work as a team to address the following questions about the proposed system.</a:t>
            </a:r>
          </a:p>
        </p:txBody>
      </p:sp>
      <p:pic>
        <p:nvPicPr>
          <p:cNvPr id="56325" name="Picture 4" descr="puzzle_thumbnai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05500" y="320675"/>
            <a:ext cx="2781300"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6" name="Text Box 5"/>
          <p:cNvSpPr txBox="1">
            <a:spLocks noChangeArrowheads="1"/>
          </p:cNvSpPr>
          <p:nvPr/>
        </p:nvSpPr>
        <p:spPr bwMode="auto">
          <a:xfrm>
            <a:off x="619125" y="2436813"/>
            <a:ext cx="8067675" cy="299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300"/>
              </a:spcAft>
              <a:buFont typeface="Wingdings" pitchFamily="2" charset="2"/>
              <a:buAutoNum type="arabicParenR"/>
            </a:pPr>
            <a:r>
              <a:rPr lang="en-US" sz="1600" dirty="0">
                <a:solidFill>
                  <a:schemeClr val="tx2"/>
                </a:solidFill>
              </a:rPr>
              <a:t>What kind of information do you think the new system might retrieve from the </a:t>
            </a:r>
            <a:r>
              <a:rPr lang="en-US" sz="1600" i="1" dirty="0">
                <a:solidFill>
                  <a:schemeClr val="tx2"/>
                </a:solidFill>
              </a:rPr>
              <a:t>Employee</a:t>
            </a:r>
            <a:r>
              <a:rPr lang="en-US" sz="1600" dirty="0">
                <a:solidFill>
                  <a:schemeClr val="tx2"/>
                </a:solidFill>
              </a:rPr>
              <a:t> data store?  </a:t>
            </a:r>
          </a:p>
          <a:p>
            <a:pPr eaLnBrk="1" hangingPunct="1">
              <a:spcAft>
                <a:spcPts val="300"/>
              </a:spcAft>
              <a:buFont typeface="Wingdings" pitchFamily="2" charset="2"/>
              <a:buAutoNum type="arabicParenR"/>
            </a:pPr>
            <a:r>
              <a:rPr lang="en-US" sz="1600" dirty="0">
                <a:solidFill>
                  <a:schemeClr val="tx2"/>
                </a:solidFill>
              </a:rPr>
              <a:t>What might be included in the </a:t>
            </a:r>
            <a:r>
              <a:rPr lang="en-US" sz="1600" i="1" dirty="0" err="1">
                <a:solidFill>
                  <a:schemeClr val="tx2"/>
                </a:solidFill>
              </a:rPr>
              <a:t>payroll_parameters</a:t>
            </a:r>
            <a:r>
              <a:rPr lang="en-US" sz="1600" dirty="0">
                <a:solidFill>
                  <a:schemeClr val="tx2"/>
                </a:solidFill>
              </a:rPr>
              <a:t> dataflow from the existing </a:t>
            </a:r>
            <a:r>
              <a:rPr lang="en-US" sz="1600" i="1" dirty="0">
                <a:solidFill>
                  <a:schemeClr val="tx2"/>
                </a:solidFill>
              </a:rPr>
              <a:t>Corporate Payroll System</a:t>
            </a:r>
            <a:r>
              <a:rPr lang="en-US" sz="1600" dirty="0">
                <a:solidFill>
                  <a:schemeClr val="tx2"/>
                </a:solidFill>
              </a:rPr>
              <a:t>?</a:t>
            </a:r>
          </a:p>
          <a:p>
            <a:pPr eaLnBrk="1" hangingPunct="1">
              <a:spcAft>
                <a:spcPts val="300"/>
              </a:spcAft>
              <a:buFont typeface="Wingdings" pitchFamily="2" charset="2"/>
              <a:buAutoNum type="arabicParenR"/>
            </a:pPr>
            <a:r>
              <a:rPr lang="en-US" sz="1600" dirty="0">
                <a:solidFill>
                  <a:schemeClr val="tx2"/>
                </a:solidFill>
              </a:rPr>
              <a:t>What information might be included in the </a:t>
            </a:r>
            <a:r>
              <a:rPr lang="en-US" sz="1600" i="1" dirty="0" err="1">
                <a:solidFill>
                  <a:schemeClr val="tx2"/>
                </a:solidFill>
              </a:rPr>
              <a:t>weekly_check</a:t>
            </a:r>
            <a:r>
              <a:rPr lang="en-US" sz="1600" i="1" dirty="0">
                <a:solidFill>
                  <a:schemeClr val="tx2"/>
                </a:solidFill>
              </a:rPr>
              <a:t> </a:t>
            </a:r>
            <a:r>
              <a:rPr lang="en-US" sz="1600" dirty="0">
                <a:solidFill>
                  <a:schemeClr val="tx2"/>
                </a:solidFill>
              </a:rPr>
              <a:t>dataflow?</a:t>
            </a:r>
          </a:p>
          <a:p>
            <a:pPr eaLnBrk="1" hangingPunct="1">
              <a:spcAft>
                <a:spcPts val="300"/>
              </a:spcAft>
              <a:buFont typeface="Wingdings" pitchFamily="2" charset="2"/>
              <a:buAutoNum type="arabicParenR"/>
            </a:pPr>
            <a:r>
              <a:rPr lang="en-US" sz="1600" dirty="0">
                <a:solidFill>
                  <a:schemeClr val="tx2"/>
                </a:solidFill>
              </a:rPr>
              <a:t>How do you think the information needed for the </a:t>
            </a:r>
            <a:r>
              <a:rPr lang="en-US" sz="1600" i="1" dirty="0" err="1">
                <a:solidFill>
                  <a:schemeClr val="tx2"/>
                </a:solidFill>
              </a:rPr>
              <a:t>weekly_check</a:t>
            </a:r>
            <a:r>
              <a:rPr lang="en-US" sz="1600" i="1" dirty="0">
                <a:solidFill>
                  <a:schemeClr val="tx2"/>
                </a:solidFill>
              </a:rPr>
              <a:t> </a:t>
            </a:r>
            <a:r>
              <a:rPr lang="en-US" sz="1600" dirty="0">
                <a:solidFill>
                  <a:schemeClr val="tx2"/>
                </a:solidFill>
              </a:rPr>
              <a:t>dataflow might be collected?  Is this specified on the </a:t>
            </a:r>
            <a:r>
              <a:rPr lang="en-US" sz="1600" dirty="0" smtClean="0">
                <a:solidFill>
                  <a:schemeClr val="tx2"/>
                </a:solidFill>
              </a:rPr>
              <a:t>Context </a:t>
            </a:r>
            <a:r>
              <a:rPr lang="en-US" sz="1600" dirty="0">
                <a:solidFill>
                  <a:schemeClr val="tx2"/>
                </a:solidFill>
              </a:rPr>
              <a:t>DFD?  Should it be?</a:t>
            </a:r>
          </a:p>
          <a:p>
            <a:pPr eaLnBrk="1" hangingPunct="1">
              <a:spcAft>
                <a:spcPts val="300"/>
              </a:spcAft>
              <a:buFont typeface="Wingdings" pitchFamily="2" charset="2"/>
              <a:buAutoNum type="arabicParenR"/>
            </a:pPr>
            <a:r>
              <a:rPr lang="en-US" sz="1600" dirty="0">
                <a:solidFill>
                  <a:schemeClr val="tx2"/>
                </a:solidFill>
              </a:rPr>
              <a:t>Give some examples of questions that </a:t>
            </a:r>
            <a:r>
              <a:rPr lang="en-US" sz="1600" u="sng" dirty="0">
                <a:solidFill>
                  <a:schemeClr val="tx2"/>
                </a:solidFill>
              </a:rPr>
              <a:t>are not</a:t>
            </a:r>
            <a:r>
              <a:rPr lang="en-US" sz="1600" dirty="0">
                <a:solidFill>
                  <a:schemeClr val="tx2"/>
                </a:solidFill>
              </a:rPr>
              <a:t> answered by this </a:t>
            </a:r>
            <a:r>
              <a:rPr lang="en-US" sz="1600" dirty="0" smtClean="0">
                <a:solidFill>
                  <a:schemeClr val="tx2"/>
                </a:solidFill>
              </a:rPr>
              <a:t>Context </a:t>
            </a:r>
            <a:r>
              <a:rPr lang="en-US" sz="1600" dirty="0">
                <a:solidFill>
                  <a:schemeClr val="tx2"/>
                </a:solidFill>
              </a:rPr>
              <a:t>DFD but possibly could be if you were to add a dataflow and/or another entity?</a:t>
            </a:r>
          </a:p>
          <a:p>
            <a:pPr eaLnBrk="1" hangingPunct="1">
              <a:spcAft>
                <a:spcPts val="300"/>
              </a:spcAft>
              <a:buFont typeface="Wingdings" pitchFamily="2" charset="2"/>
              <a:buAutoNum type="arabicParenR"/>
            </a:pPr>
            <a:r>
              <a:rPr lang="en-US" sz="1600" dirty="0">
                <a:solidFill>
                  <a:schemeClr val="tx2"/>
                </a:solidFill>
              </a:rPr>
              <a:t>Do you think this </a:t>
            </a:r>
            <a:r>
              <a:rPr lang="en-US" sz="1600" dirty="0" smtClean="0">
                <a:solidFill>
                  <a:schemeClr val="tx2"/>
                </a:solidFill>
              </a:rPr>
              <a:t>Context </a:t>
            </a:r>
            <a:r>
              <a:rPr lang="en-US" sz="1600" dirty="0">
                <a:solidFill>
                  <a:schemeClr val="tx2"/>
                </a:solidFill>
              </a:rPr>
              <a:t>DFD would facilitate the necessary communications as you begin to gain a better understanding of the new system?</a:t>
            </a:r>
          </a:p>
        </p:txBody>
      </p:sp>
      <p:sp>
        <p:nvSpPr>
          <p:cNvPr id="56327" name="Text Box 6"/>
          <p:cNvSpPr txBox="1">
            <a:spLocks noChangeArrowheads="1"/>
          </p:cNvSpPr>
          <p:nvPr/>
        </p:nvSpPr>
        <p:spPr bwMode="auto">
          <a:xfrm>
            <a:off x="619125" y="874713"/>
            <a:ext cx="46730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dirty="0">
                <a:solidFill>
                  <a:schemeClr val="tx2"/>
                </a:solidFill>
              </a:rPr>
              <a:t>What can you learn from a </a:t>
            </a:r>
            <a:r>
              <a:rPr lang="en-US" b="1" dirty="0" smtClean="0">
                <a:solidFill>
                  <a:schemeClr val="tx2"/>
                </a:solidFill>
              </a:rPr>
              <a:t>Context </a:t>
            </a:r>
            <a:r>
              <a:rPr lang="en-US" b="1" dirty="0">
                <a:solidFill>
                  <a:schemeClr val="tx2"/>
                </a:solidFill>
              </a:rPr>
              <a:t>DFD?</a:t>
            </a:r>
          </a:p>
        </p:txBody>
      </p:sp>
    </p:spTree>
    <p:extLst>
      <p:ext uri="{BB962C8B-B14F-4D97-AF65-F5344CB8AC3E}">
        <p14:creationId xmlns:p14="http://schemas.microsoft.com/office/powerpoint/2010/main" val="3752701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EA57DAD5-7973-439A-9FFC-125489BA2B8A}" type="slidenum">
              <a:rPr lang="en-US" altLang="en-US"/>
              <a:pPr>
                <a:defRPr/>
              </a:pPr>
              <a:t>8</a:t>
            </a:fld>
            <a:endParaRPr lang="en-US" altLang="en-US"/>
          </a:p>
        </p:txBody>
      </p:sp>
      <p:sp>
        <p:nvSpPr>
          <p:cNvPr id="89091" name="Rectangle 2"/>
          <p:cNvSpPr>
            <a:spLocks noGrp="1" noChangeArrowheads="1"/>
          </p:cNvSpPr>
          <p:nvPr>
            <p:ph type="title"/>
          </p:nvPr>
        </p:nvSpPr>
        <p:spPr/>
        <p:txBody>
          <a:bodyPr/>
          <a:lstStyle/>
          <a:p>
            <a:pPr eaLnBrk="1" hangingPunct="1"/>
            <a:r>
              <a:rPr lang="en-US" dirty="0" smtClean="0"/>
              <a:t>Usefulness of the Context DFD</a:t>
            </a:r>
          </a:p>
        </p:txBody>
      </p:sp>
      <p:sp>
        <p:nvSpPr>
          <p:cNvPr id="89092" name="Rectangle 3"/>
          <p:cNvSpPr>
            <a:spLocks noGrp="1" noChangeArrowheads="1"/>
          </p:cNvSpPr>
          <p:nvPr>
            <p:ph type="body" idx="1"/>
          </p:nvPr>
        </p:nvSpPr>
        <p:spPr>
          <a:xfrm>
            <a:off x="457200" y="1074738"/>
            <a:ext cx="7761288" cy="4445000"/>
          </a:xfrm>
        </p:spPr>
        <p:txBody>
          <a:bodyPr/>
          <a:lstStyle/>
          <a:p>
            <a:pPr eaLnBrk="1" hangingPunct="1"/>
            <a:r>
              <a:rPr lang="en-US" sz="2400" smtClean="0">
                <a:solidFill>
                  <a:schemeClr val="tx2"/>
                </a:solidFill>
              </a:rPr>
              <a:t>Enhances communication about </a:t>
            </a:r>
            <a:br>
              <a:rPr lang="en-US" sz="2400" smtClean="0">
                <a:solidFill>
                  <a:schemeClr val="tx2"/>
                </a:solidFill>
              </a:rPr>
            </a:br>
            <a:r>
              <a:rPr lang="en-US" sz="2400" smtClean="0">
                <a:solidFill>
                  <a:schemeClr val="tx2"/>
                </a:solidFill>
              </a:rPr>
              <a:t>the proposed system</a:t>
            </a:r>
          </a:p>
          <a:p>
            <a:pPr eaLnBrk="1" hangingPunct="1"/>
            <a:r>
              <a:rPr lang="en-US" sz="2400" smtClean="0">
                <a:solidFill>
                  <a:schemeClr val="tx2"/>
                </a:solidFill>
              </a:rPr>
              <a:t>Can be understood by a variety of </a:t>
            </a:r>
            <a:br>
              <a:rPr lang="en-US" sz="2400" smtClean="0">
                <a:solidFill>
                  <a:schemeClr val="tx2"/>
                </a:solidFill>
              </a:rPr>
            </a:br>
            <a:r>
              <a:rPr lang="en-US" sz="2400" smtClean="0">
                <a:solidFill>
                  <a:schemeClr val="tx2"/>
                </a:solidFill>
              </a:rPr>
              <a:t>stakeholders, including customers</a:t>
            </a:r>
          </a:p>
          <a:p>
            <a:pPr eaLnBrk="1" hangingPunct="1"/>
            <a:r>
              <a:rPr lang="en-US" sz="2400" smtClean="0">
                <a:solidFill>
                  <a:schemeClr val="tx2"/>
                </a:solidFill>
              </a:rPr>
              <a:t>Allows quick explorations of ideas, concepts, and understandings</a:t>
            </a:r>
          </a:p>
          <a:p>
            <a:pPr eaLnBrk="1" hangingPunct="1"/>
            <a:r>
              <a:rPr lang="en-US" sz="2400" smtClean="0">
                <a:solidFill>
                  <a:schemeClr val="tx2"/>
                </a:solidFill>
              </a:rPr>
              <a:t>Helps validate understanding with customers</a:t>
            </a:r>
          </a:p>
          <a:p>
            <a:pPr eaLnBrk="1" hangingPunct="1"/>
            <a:r>
              <a:rPr lang="en-US" sz="2400" smtClean="0">
                <a:solidFill>
                  <a:schemeClr val="tx2"/>
                </a:solidFill>
              </a:rPr>
              <a:t>Easy to modify and re-validate</a:t>
            </a:r>
            <a:br>
              <a:rPr lang="en-US" sz="2400" smtClean="0">
                <a:solidFill>
                  <a:schemeClr val="tx2"/>
                </a:solidFill>
              </a:rPr>
            </a:br>
            <a:endParaRPr lang="en-US" sz="2400" smtClean="0">
              <a:solidFill>
                <a:schemeClr val="tx2"/>
              </a:solidFill>
            </a:endParaRPr>
          </a:p>
        </p:txBody>
      </p:sp>
      <p:pic>
        <p:nvPicPr>
          <p:cNvPr id="89093" name="Picture 5" descr="facilitator thumbnai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2638" y="1260475"/>
            <a:ext cx="1760537" cy="1169988"/>
          </a:xfrm>
          <a:prstGeom prst="rect">
            <a:avLst/>
          </a:prstGeom>
          <a:noFill/>
          <a:ln w="25400">
            <a:solidFill>
              <a:schemeClr val="bg2"/>
            </a:solidFill>
            <a:miter lim="800000"/>
            <a:headEnd/>
            <a:tailEnd/>
          </a:ln>
          <a:extLst>
            <a:ext uri="{909E8E84-426E-40DD-AFC4-6F175D3DCCD1}">
              <a14:hiddenFill xmlns:a14="http://schemas.microsoft.com/office/drawing/2010/main">
                <a:solidFill>
                  <a:srgbClr val="FFFFFF"/>
                </a:solidFill>
              </a14:hiddenFill>
            </a:ext>
          </a:extLst>
        </p:spPr>
      </p:pic>
      <p:pic>
        <p:nvPicPr>
          <p:cNvPr id="89096" name="Picture 14" descr="Level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2638" y="4354513"/>
            <a:ext cx="2233612"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8578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p:cNvSpPr>
            <a:spLocks noGrp="1"/>
          </p:cNvSpPr>
          <p:nvPr>
            <p:ph type="sldNum" sz="quarter" idx="12"/>
          </p:nvPr>
        </p:nvSpPr>
        <p:spPr/>
        <p:txBody>
          <a:bodyPr/>
          <a:lstStyle/>
          <a:p>
            <a:pPr>
              <a:defRPr/>
            </a:pPr>
            <a:fld id="{9D7CDF49-43B3-4B39-A98D-1C3DE0396EFC}" type="slidenum">
              <a:rPr lang="en-US" altLang="en-US"/>
              <a:pPr>
                <a:defRPr/>
              </a:pPr>
              <a:t>9</a:t>
            </a:fld>
            <a:endParaRPr lang="en-US" altLang="en-US"/>
          </a:p>
        </p:txBody>
      </p:sp>
      <p:sp>
        <p:nvSpPr>
          <p:cNvPr id="6" name="Slide Number Placeholder 5"/>
          <p:cNvSpPr txBox="1">
            <a:spLocks noGrp="1"/>
          </p:cNvSpPr>
          <p:nvPr/>
        </p:nvSpPr>
        <p:spPr bwMode="auto">
          <a:xfrm>
            <a:off x="6553200" y="6243638"/>
            <a:ext cx="2133600" cy="457200"/>
          </a:xfrm>
          <a:prstGeom prst="rect">
            <a:avLst/>
          </a:prstGeom>
          <a:noFill/>
          <a:ln>
            <a:miter lim="800000"/>
            <a:headEnd/>
            <a:tailEnd/>
          </a:ln>
        </p:spPr>
        <p:txBody>
          <a:bodyPr anchor="b"/>
          <a:lstStyle/>
          <a:p>
            <a:pPr algn="r">
              <a:defRPr/>
            </a:pPr>
            <a:fld id="{DFD0B547-BFCE-49E5-B31A-734EDEB5641B}" type="slidenum">
              <a:rPr lang="en-US" altLang="en-US" sz="1200">
                <a:latin typeface="+mj-lt"/>
              </a:rPr>
              <a:pPr algn="r">
                <a:defRPr/>
              </a:pPr>
              <a:t>9</a:t>
            </a:fld>
            <a:endParaRPr lang="en-US" altLang="en-US" sz="1200">
              <a:latin typeface="+mj-lt"/>
            </a:endParaRPr>
          </a:p>
        </p:txBody>
      </p:sp>
      <p:sp>
        <p:nvSpPr>
          <p:cNvPr id="59396" name="Rectangle 2"/>
          <p:cNvSpPr>
            <a:spLocks noGrp="1" noChangeArrowheads="1"/>
          </p:cNvSpPr>
          <p:nvPr>
            <p:ph type="title" idx="4294967295"/>
          </p:nvPr>
        </p:nvSpPr>
        <p:spPr/>
        <p:txBody>
          <a:bodyPr>
            <a:normAutofit fontScale="90000"/>
          </a:bodyPr>
          <a:lstStyle/>
          <a:p>
            <a:pPr algn="ctr" eaLnBrk="1" hangingPunct="1"/>
            <a:r>
              <a:rPr lang="en-US" smtClean="0"/>
              <a:t>Modeling the Processes </a:t>
            </a:r>
            <a:br>
              <a:rPr lang="en-US" smtClean="0"/>
            </a:br>
            <a:r>
              <a:rPr lang="en-US" smtClean="0"/>
              <a:t>Within the Proposed System</a:t>
            </a:r>
          </a:p>
        </p:txBody>
      </p:sp>
      <p:sp>
        <p:nvSpPr>
          <p:cNvPr id="59397" name="Rectangle 3"/>
          <p:cNvSpPr>
            <a:spLocks noGrp="1" noChangeArrowheads="1"/>
          </p:cNvSpPr>
          <p:nvPr>
            <p:ph type="body" idx="4294967295"/>
          </p:nvPr>
        </p:nvSpPr>
        <p:spPr>
          <a:xfrm>
            <a:off x="685800" y="1493838"/>
            <a:ext cx="7505700" cy="3744912"/>
          </a:xfrm>
        </p:spPr>
        <p:txBody>
          <a:bodyPr/>
          <a:lstStyle/>
          <a:p>
            <a:pPr eaLnBrk="1" hangingPunct="1">
              <a:spcBef>
                <a:spcPts val="600"/>
              </a:spcBef>
            </a:pPr>
            <a:r>
              <a:rPr lang="en-US" sz="2000" dirty="0" smtClean="0">
                <a:solidFill>
                  <a:schemeClr val="tx2"/>
                </a:solidFill>
              </a:rPr>
              <a:t>In order to gain a better understanding of the business requirements for the proposed new system, it may be useful to </a:t>
            </a:r>
            <a:r>
              <a:rPr lang="en-US" sz="2000" b="1" dirty="0" smtClean="0">
                <a:solidFill>
                  <a:schemeClr val="accent1"/>
                </a:solidFill>
              </a:rPr>
              <a:t>model the business processes</a:t>
            </a:r>
            <a:r>
              <a:rPr lang="en-US" sz="2000" dirty="0" smtClean="0">
                <a:solidFill>
                  <a:schemeClr val="tx2"/>
                </a:solidFill>
              </a:rPr>
              <a:t> the new system must capture</a:t>
            </a:r>
          </a:p>
          <a:p>
            <a:pPr eaLnBrk="1" hangingPunct="1">
              <a:spcBef>
                <a:spcPts val="600"/>
              </a:spcBef>
            </a:pPr>
            <a:r>
              <a:rPr lang="en-US" sz="2000" dirty="0" smtClean="0">
                <a:solidFill>
                  <a:schemeClr val="tx2"/>
                </a:solidFill>
              </a:rPr>
              <a:t>A Level 0 Data Flow Diagram (DFD) can provide such a model as illustrated on the following slide</a:t>
            </a:r>
          </a:p>
          <a:p>
            <a:pPr eaLnBrk="1" hangingPunct="1">
              <a:spcBef>
                <a:spcPts val="600"/>
              </a:spcBef>
            </a:pPr>
            <a:r>
              <a:rPr lang="en-US" sz="2000" dirty="0" smtClean="0">
                <a:solidFill>
                  <a:schemeClr val="tx2"/>
                </a:solidFill>
              </a:rPr>
              <a:t>In the Level 0 DFD model each of the numbered “bubbles” represents a major business process that helps define the business functionality of the new system</a:t>
            </a:r>
          </a:p>
          <a:p>
            <a:pPr eaLnBrk="1" hangingPunct="1">
              <a:spcBef>
                <a:spcPts val="600"/>
              </a:spcBef>
            </a:pPr>
            <a:r>
              <a:rPr lang="en-US" sz="2000" dirty="0" smtClean="0">
                <a:solidFill>
                  <a:schemeClr val="tx2"/>
                </a:solidFill>
              </a:rPr>
              <a:t>The arrows connecting the bubbles represent the flow of data through the interconnected processes</a:t>
            </a:r>
          </a:p>
        </p:txBody>
      </p:sp>
      <p:sp>
        <p:nvSpPr>
          <p:cNvPr id="59400" name="Text Box 7"/>
          <p:cNvSpPr txBox="1">
            <a:spLocks noChangeArrowheads="1"/>
          </p:cNvSpPr>
          <p:nvPr/>
        </p:nvSpPr>
        <p:spPr bwMode="auto">
          <a:xfrm>
            <a:off x="301625" y="5410200"/>
            <a:ext cx="2114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solidFill>
                  <a:schemeClr val="accent1"/>
                </a:solidFill>
              </a:rPr>
              <a:t>Yourdon Notation</a:t>
            </a:r>
          </a:p>
        </p:txBody>
      </p:sp>
      <p:sp>
        <p:nvSpPr>
          <p:cNvPr id="59401" name="Text Box 8"/>
          <p:cNvSpPr txBox="1">
            <a:spLocks noChangeArrowheads="1"/>
          </p:cNvSpPr>
          <p:nvPr/>
        </p:nvSpPr>
        <p:spPr bwMode="auto">
          <a:xfrm>
            <a:off x="4225925" y="5410200"/>
            <a:ext cx="4095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a:solidFill>
                  <a:schemeClr val="accent1"/>
                </a:solidFill>
              </a:rPr>
              <a:t>Note: Gane-Sarson Notation is a bit </a:t>
            </a:r>
            <a:br>
              <a:rPr lang="en-US" b="1">
                <a:solidFill>
                  <a:schemeClr val="accent1"/>
                </a:solidFill>
              </a:rPr>
            </a:br>
            <a:r>
              <a:rPr lang="en-US" b="1">
                <a:solidFill>
                  <a:schemeClr val="accent1"/>
                </a:solidFill>
              </a:rPr>
              <a:t>different, but essentially </a:t>
            </a:r>
            <a:r>
              <a:rPr lang="en-US" b="1" u="sng">
                <a:solidFill>
                  <a:schemeClr val="accent1"/>
                </a:solidFill>
              </a:rPr>
              <a:t>equivalent</a:t>
            </a:r>
            <a:r>
              <a:rPr lang="en-US" b="1">
                <a:solidFill>
                  <a:schemeClr val="accent1"/>
                </a:solidFill>
              </a:rPr>
              <a:t>.</a:t>
            </a:r>
          </a:p>
        </p:txBody>
      </p:sp>
      <p:sp>
        <p:nvSpPr>
          <p:cNvPr id="59402" name="Line 9"/>
          <p:cNvSpPr>
            <a:spLocks noChangeShapeType="1"/>
          </p:cNvSpPr>
          <p:nvPr/>
        </p:nvSpPr>
        <p:spPr bwMode="auto">
          <a:xfrm flipV="1">
            <a:off x="457200" y="3700463"/>
            <a:ext cx="0" cy="1709737"/>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59403" name="Line 10"/>
          <p:cNvSpPr>
            <a:spLocks noChangeShapeType="1"/>
          </p:cNvSpPr>
          <p:nvPr/>
        </p:nvSpPr>
        <p:spPr bwMode="auto">
          <a:xfrm>
            <a:off x="457200" y="3700463"/>
            <a:ext cx="228600"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9404" name="Line 11"/>
          <p:cNvSpPr>
            <a:spLocks noChangeShapeType="1"/>
          </p:cNvSpPr>
          <p:nvPr/>
        </p:nvSpPr>
        <p:spPr bwMode="auto">
          <a:xfrm>
            <a:off x="449263" y="4673600"/>
            <a:ext cx="236537"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Tree>
    <p:extLst>
      <p:ext uri="{BB962C8B-B14F-4D97-AF65-F5344CB8AC3E}">
        <p14:creationId xmlns:p14="http://schemas.microsoft.com/office/powerpoint/2010/main" val="3711432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401</TotalTime>
  <Words>1325</Words>
  <Application>Microsoft Office PowerPoint</Application>
  <PresentationFormat>On-screen Show (4:3)</PresentationFormat>
  <Paragraphs>276</Paragraphs>
  <Slides>18</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Arial Black</vt:lpstr>
      <vt:lpstr>Calibri</vt:lpstr>
      <vt:lpstr>Comic Sans MS</vt:lpstr>
      <vt:lpstr>Tahoma</vt:lpstr>
      <vt:lpstr>Times New Roman</vt:lpstr>
      <vt:lpstr>Wingdings</vt:lpstr>
      <vt:lpstr>Office Theme</vt:lpstr>
      <vt:lpstr>Introduction to Data Flow Diagrams</vt:lpstr>
      <vt:lpstr>Modeling Business Processes with Data Flow</vt:lpstr>
      <vt:lpstr>Getting Early Understanding of IT Projects …</vt:lpstr>
      <vt:lpstr>A Context DFD ...</vt:lpstr>
      <vt:lpstr>Factors in Determining Scope</vt:lpstr>
      <vt:lpstr>Context DFD – Illustrated</vt:lpstr>
      <vt:lpstr>Team Exercise#2</vt:lpstr>
      <vt:lpstr>Usefulness of the Context DFD</vt:lpstr>
      <vt:lpstr>Modeling the Processes  Within the Proposed System</vt:lpstr>
      <vt:lpstr>PowerPoint Presentation</vt:lpstr>
      <vt:lpstr>Leveled and Partitioned DFDs</vt:lpstr>
      <vt:lpstr>Hierarchical  Structure of DFDs</vt:lpstr>
      <vt:lpstr>Limitations of Context DFD</vt:lpstr>
      <vt:lpstr>Separating Analysis and Design</vt:lpstr>
      <vt:lpstr> Team Activity</vt:lpstr>
      <vt:lpstr>Team Activity con’t</vt:lpstr>
      <vt:lpstr>Team Activity 2</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Level 0 Data Flow Diagrams:  Bound the Problem</dc:title>
  <dc:creator>peggy</dc:creator>
  <cp:lastModifiedBy>Peggy Batchelor</cp:lastModifiedBy>
  <cp:revision>19</cp:revision>
  <cp:lastPrinted>2015-06-10T17:18:42Z</cp:lastPrinted>
  <dcterms:created xsi:type="dcterms:W3CDTF">2012-08-29T00:42:29Z</dcterms:created>
  <dcterms:modified xsi:type="dcterms:W3CDTF">2015-06-10T17:19:57Z</dcterms:modified>
</cp:coreProperties>
</file>