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9" r:id="rId3"/>
    <p:sldId id="260" r:id="rId4"/>
    <p:sldId id="261"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233" autoAdjust="0"/>
  </p:normalViewPr>
  <p:slideViewPr>
    <p:cSldViewPr>
      <p:cViewPr varScale="1">
        <p:scale>
          <a:sx n="47" d="100"/>
          <a:sy n="47" d="100"/>
        </p:scale>
        <p:origin x="204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68B7F3-E500-4FE7-8D76-160540D06850}" type="datetimeFigureOut">
              <a:rPr lang="en-US" smtClean="0"/>
              <a:t>6/30/2015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B9F22A-7FA8-459D-B461-3128FE76FAF3}" type="slidenum">
              <a:rPr lang="en-US" smtClean="0"/>
              <a:t>‹#›</a:t>
            </a:fld>
            <a:endParaRPr lang="en-US"/>
          </a:p>
        </p:txBody>
      </p:sp>
    </p:spTree>
    <p:extLst>
      <p:ext uri="{BB962C8B-B14F-4D97-AF65-F5344CB8AC3E}">
        <p14:creationId xmlns:p14="http://schemas.microsoft.com/office/powerpoint/2010/main" val="396455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9F22A-7FA8-459D-B461-3128FE76FAF3}" type="slidenum">
              <a:rPr lang="en-US" smtClean="0"/>
              <a:t>2</a:t>
            </a:fld>
            <a:endParaRPr lang="en-US"/>
          </a:p>
        </p:txBody>
      </p:sp>
    </p:spTree>
    <p:extLst>
      <p:ext uri="{BB962C8B-B14F-4D97-AF65-F5344CB8AC3E}">
        <p14:creationId xmlns:p14="http://schemas.microsoft.com/office/powerpoint/2010/main" val="335876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i="1" dirty="0"/>
              <a:t>Menu bar: The main menu options display at the top of the screen in a menu bar. Some software packages allow you to create customized menu bars and toolbars.</a:t>
            </a:r>
            <a:endParaRPr lang="en-US" dirty="0"/>
          </a:p>
          <a:p>
            <a:pPr marL="174708" indent="-174708">
              <a:buFont typeface="Arial" pitchFamily="34" charset="0"/>
              <a:buChar char="•"/>
            </a:pPr>
            <a:r>
              <a:rPr lang="en-US" i="1" dirty="0"/>
              <a:t>Toolbar: A toolbar contains icons or buttons that represent shortcuts for executing common commands. The commands might be navigation shortcuts or can trigger other actions.</a:t>
            </a:r>
            <a:endParaRPr lang="en-US" dirty="0"/>
          </a:p>
          <a:p>
            <a:pPr marL="174708" indent="-174708">
              <a:buFont typeface="Arial" pitchFamily="34" charset="0"/>
              <a:buChar char="•"/>
            </a:pPr>
            <a:r>
              <a:rPr lang="en-US" i="1" dirty="0"/>
              <a:t>Dialog box: A dialog box allows a user to enter information about a task that the system will perform.</a:t>
            </a:r>
            <a:endParaRPr lang="en-US" dirty="0"/>
          </a:p>
          <a:p>
            <a:pPr marL="174708" indent="-174708">
              <a:buFont typeface="Arial" pitchFamily="34" charset="0"/>
              <a:buChar char="•"/>
            </a:pPr>
            <a:r>
              <a:rPr lang="en-US" i="1" dirty="0"/>
              <a:t>Text box: A text box can display messages or provide a place for a user to enter data.</a:t>
            </a:r>
            <a:endParaRPr lang="en-US" dirty="0"/>
          </a:p>
          <a:p>
            <a:pPr marL="174708" indent="-174708">
              <a:buFont typeface="Arial" pitchFamily="34" charset="0"/>
              <a:buChar char="•"/>
            </a:pPr>
            <a:r>
              <a:rPr lang="en-US" i="1" dirty="0"/>
              <a:t>Toggle button: A toggle button is used to represent on or off status — clicking the toggle button switches to the other status.</a:t>
            </a:r>
            <a:endParaRPr lang="en-US" dirty="0"/>
          </a:p>
          <a:p>
            <a:pPr marL="174708" indent="-174708">
              <a:buFont typeface="Arial" pitchFamily="34" charset="0"/>
              <a:buChar char="•"/>
            </a:pPr>
            <a:r>
              <a:rPr lang="en-US" i="1" dirty="0"/>
              <a:t>List box: A list box displays a list of choices that the user can select.</a:t>
            </a:r>
            <a:endParaRPr lang="en-US" dirty="0"/>
          </a:p>
          <a:p>
            <a:pPr marL="174708" indent="-174708">
              <a:buFont typeface="Arial" pitchFamily="34" charset="0"/>
              <a:buChar char="•"/>
            </a:pPr>
            <a:r>
              <a:rPr lang="en-US" i="1" dirty="0"/>
              <a:t>Scroll bar: A scroll bar allows the user to move through the available choices when they do not all fit on the screen.</a:t>
            </a:r>
            <a:endParaRPr lang="en-US" dirty="0"/>
          </a:p>
          <a:p>
            <a:pPr marL="174708" indent="-174708">
              <a:buFont typeface="Arial" pitchFamily="34" charset="0"/>
              <a:buChar char="•"/>
            </a:pPr>
            <a:r>
              <a:rPr lang="en-US" i="1" dirty="0"/>
              <a:t>Drop-down list box: A drop-down list box displays the current selection. When the user clicks the arrow, a list of the available choices displays.</a:t>
            </a:r>
          </a:p>
          <a:p>
            <a:pPr marL="174708" indent="-174708">
              <a:buFont typeface="Arial" pitchFamily="34" charset="0"/>
              <a:buChar char="•"/>
            </a:pPr>
            <a:r>
              <a:rPr lang="en-US" i="1" dirty="0"/>
              <a:t>Option button: Option buttons, or radio buttons, represent groups of options. The user can select only one option at a time; selected options contain a black dot</a:t>
            </a:r>
          </a:p>
          <a:p>
            <a:pPr marL="174708" indent="-174708">
              <a:buFont typeface="Arial" pitchFamily="34" charset="0"/>
              <a:buChar char="•"/>
            </a:pPr>
            <a:r>
              <a:rPr lang="en-US" i="1" dirty="0"/>
              <a:t>Check box: A check box is used to select one or more choices from a group. A checkmark or an X represents selected options.</a:t>
            </a:r>
            <a:endParaRPr lang="en-US" dirty="0"/>
          </a:p>
          <a:p>
            <a:pPr marL="174708" indent="-174708">
              <a:buFont typeface="Arial" pitchFamily="34" charset="0"/>
              <a:buChar char="•"/>
            </a:pPr>
            <a:r>
              <a:rPr lang="en-US" i="1" dirty="0"/>
              <a:t>Command button: Command buttons initiate an action such as printing a form or requesting Help.</a:t>
            </a:r>
            <a:endParaRPr lang="en-US" dirty="0"/>
          </a:p>
          <a:p>
            <a:pPr marL="174708" indent="-174708">
              <a:buFont typeface="Arial" pitchFamily="34" charset="0"/>
              <a:buChar char="•"/>
            </a:pPr>
            <a:r>
              <a:rPr lang="en-US" i="1" dirty="0"/>
              <a:t>Calendar control: A calendar control allows the user to select a date that the system will display and store as a field value</a:t>
            </a:r>
            <a:endParaRPr lang="en-US" dirty="0"/>
          </a:p>
          <a:p>
            <a:pPr marL="174708" indent="-174708">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FB9F22A-7FA8-459D-B461-3128FE76FAF3}" type="slidenum">
              <a:rPr lang="en-US" smtClean="0"/>
              <a:t>5</a:t>
            </a:fld>
            <a:endParaRPr lang="en-US"/>
          </a:p>
        </p:txBody>
      </p:sp>
    </p:spTree>
    <p:extLst>
      <p:ext uri="{BB962C8B-B14F-4D97-AF65-F5344CB8AC3E}">
        <p14:creationId xmlns:p14="http://schemas.microsoft.com/office/powerpoint/2010/main" val="2784710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a:pPr>
            <a:r>
              <a:rPr lang="en-US" i="1" dirty="0"/>
              <a:t>Sequence checks are used when the data must be in some predetermined sequence.</a:t>
            </a:r>
            <a:endParaRPr lang="en-US" dirty="0"/>
          </a:p>
          <a:p>
            <a:pPr marL="232943" indent="-232943">
              <a:buFont typeface="+mj-lt"/>
              <a:buAutoNum type="arabicPeriod"/>
            </a:pPr>
            <a:r>
              <a:rPr lang="en-US" i="1" dirty="0"/>
              <a:t>Existence checks are used for mandatory data items.</a:t>
            </a:r>
            <a:endParaRPr lang="en-US" dirty="0"/>
          </a:p>
          <a:p>
            <a:pPr marL="232943" indent="-232943">
              <a:buFont typeface="+mj-lt"/>
              <a:buAutoNum type="arabicPeriod"/>
            </a:pPr>
            <a:r>
              <a:rPr lang="en-US" i="1" dirty="0"/>
              <a:t>Data type checks test to ensure that a data item fits the required data type.</a:t>
            </a:r>
            <a:endParaRPr lang="en-US" dirty="0"/>
          </a:p>
          <a:p>
            <a:pPr marL="232943" indent="-232943">
              <a:buFont typeface="+mj-lt"/>
              <a:buAutoNum type="arabicPeriod"/>
            </a:pPr>
            <a:r>
              <a:rPr lang="en-US" i="1" dirty="0"/>
              <a:t>Range checks test data items to verify that they fall between a specified minimum and maximum value.</a:t>
            </a:r>
            <a:endParaRPr lang="en-US" dirty="0"/>
          </a:p>
          <a:p>
            <a:pPr marL="232943" indent="-232943">
              <a:buFont typeface="+mj-lt"/>
              <a:buAutoNum type="arabicPeriod"/>
            </a:pPr>
            <a:r>
              <a:rPr lang="en-US" i="1" dirty="0"/>
              <a:t>Reasonableness checks identify values that are questionable, but not necessarily wrong.</a:t>
            </a:r>
            <a:endParaRPr lang="en-US" dirty="0"/>
          </a:p>
          <a:p>
            <a:pPr marL="232943" indent="-232943">
              <a:buFont typeface="+mj-lt"/>
              <a:buAutoNum type="arabicPeriod"/>
            </a:pPr>
            <a:r>
              <a:rPr lang="en-US" i="1" dirty="0"/>
              <a:t>Validity checks are used for data items that must have certain values.</a:t>
            </a:r>
            <a:endParaRPr lang="en-US" dirty="0"/>
          </a:p>
          <a:p>
            <a:pPr marL="232943" indent="-232943">
              <a:buFont typeface="+mj-lt"/>
              <a:buAutoNum type="arabicPeriod"/>
            </a:pPr>
            <a:r>
              <a:rPr lang="en-US" i="1" dirty="0"/>
              <a:t>Combination checks are performed on two or more fields to ensure that they are consistent or reasonable when considered together.</a:t>
            </a:r>
            <a:endParaRPr lang="en-US" dirty="0"/>
          </a:p>
          <a:p>
            <a:pPr marL="232943" indent="-232943">
              <a:buFont typeface="+mj-lt"/>
              <a:buAutoNum type="arabicPeriod"/>
            </a:pPr>
            <a:r>
              <a:rPr lang="en-US" i="1" dirty="0"/>
              <a:t>Batch controls are totals used to verify batch input and might involve checking data items such as record counts and numeric field totals</a:t>
            </a:r>
            <a:endParaRPr lang="en-US" dirty="0"/>
          </a:p>
        </p:txBody>
      </p:sp>
      <p:sp>
        <p:nvSpPr>
          <p:cNvPr id="4" name="Slide Number Placeholder 3"/>
          <p:cNvSpPr>
            <a:spLocks noGrp="1"/>
          </p:cNvSpPr>
          <p:nvPr>
            <p:ph type="sldNum" sz="quarter" idx="10"/>
          </p:nvPr>
        </p:nvSpPr>
        <p:spPr/>
        <p:txBody>
          <a:bodyPr/>
          <a:lstStyle/>
          <a:p>
            <a:fld id="{3FB9F22A-7FA8-459D-B461-3128FE76FAF3}" type="slidenum">
              <a:rPr lang="en-US" smtClean="0"/>
              <a:t>18</a:t>
            </a:fld>
            <a:endParaRPr lang="en-US"/>
          </a:p>
        </p:txBody>
      </p:sp>
    </p:spTree>
    <p:extLst>
      <p:ext uri="{BB962C8B-B14F-4D97-AF65-F5344CB8AC3E}">
        <p14:creationId xmlns:p14="http://schemas.microsoft.com/office/powerpoint/2010/main" val="2611116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9F22A-7FA8-459D-B461-3128FE76FAF3}" type="slidenum">
              <a:rPr lang="en-US" smtClean="0"/>
              <a:t>19</a:t>
            </a:fld>
            <a:endParaRPr lang="en-US"/>
          </a:p>
        </p:txBody>
      </p:sp>
    </p:spTree>
    <p:extLst>
      <p:ext uri="{BB962C8B-B14F-4D97-AF65-F5344CB8AC3E}">
        <p14:creationId xmlns:p14="http://schemas.microsoft.com/office/powerpoint/2010/main" val="381059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729759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43781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3008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16568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716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78412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4344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8082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86922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8178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6/30/2015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3775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6/30/2015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479080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Rectangle 2"/>
          <p:cNvSpPr>
            <a:spLocks noGrp="1" noChangeArrowheads="1"/>
          </p:cNvSpPr>
          <p:nvPr>
            <p:ph type="ctrTitle"/>
          </p:nvPr>
        </p:nvSpPr>
        <p:spPr/>
        <p:txBody>
          <a:bodyPr>
            <a:normAutofit/>
          </a:bodyPr>
          <a:lstStyle/>
          <a:p>
            <a:r>
              <a:rPr lang="en-US" sz="5400" dirty="0"/>
              <a:t>User Interface Design</a:t>
            </a:r>
          </a:p>
        </p:txBody>
      </p:sp>
    </p:spTree>
    <p:extLst>
      <p:ext uri="{BB962C8B-B14F-4D97-AF65-F5344CB8AC3E}">
        <p14:creationId xmlns:p14="http://schemas.microsoft.com/office/powerpoint/2010/main" val="2716268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Input Design</a:t>
            </a:r>
          </a:p>
        </p:txBody>
      </p:sp>
      <p:sp>
        <p:nvSpPr>
          <p:cNvPr id="577539" name="Rectangle 3"/>
          <p:cNvSpPr>
            <a:spLocks noGrp="1" noChangeArrowheads="1"/>
          </p:cNvSpPr>
          <p:nvPr>
            <p:ph type="body" idx="1"/>
          </p:nvPr>
        </p:nvSpPr>
        <p:spPr/>
        <p:txBody>
          <a:bodyPr/>
          <a:lstStyle/>
          <a:p>
            <a:pPr marL="533400" indent="-533400"/>
            <a:r>
              <a:rPr lang="en-US"/>
              <a:t>Input Volume</a:t>
            </a:r>
          </a:p>
          <a:p>
            <a:pPr marL="1109663" lvl="1" indent="-533400"/>
            <a:r>
              <a:rPr lang="en-US"/>
              <a:t>Guidelines will help reduce input volume</a:t>
            </a:r>
          </a:p>
          <a:p>
            <a:pPr marL="1539875" lvl="2" indent="-457200">
              <a:buFontTx/>
              <a:buAutoNum type="arabicPeriod"/>
            </a:pPr>
            <a:r>
              <a:rPr lang="en-US"/>
              <a:t>Input necessary data only</a:t>
            </a:r>
          </a:p>
          <a:p>
            <a:pPr marL="1539875" lvl="2" indent="-457200">
              <a:buFontTx/>
              <a:buAutoNum type="arabicPeriod"/>
            </a:pPr>
            <a:r>
              <a:rPr lang="en-US"/>
              <a:t>Do not input data that the user can retrieve from system files or calculate from other data</a:t>
            </a:r>
          </a:p>
          <a:p>
            <a:pPr marL="1539875" lvl="2" indent="-457200">
              <a:buFontTx/>
              <a:buAutoNum type="arabicPeriod"/>
            </a:pPr>
            <a:r>
              <a:rPr lang="en-US"/>
              <a:t>Do not input constant data</a:t>
            </a:r>
          </a:p>
          <a:p>
            <a:pPr marL="1539875" lvl="2" indent="-457200">
              <a:buFontTx/>
              <a:buAutoNum type="arabicPeriod"/>
            </a:pPr>
            <a:r>
              <a:rPr lang="en-US"/>
              <a:t>Use codes</a:t>
            </a:r>
          </a:p>
        </p:txBody>
      </p:sp>
    </p:spTree>
    <p:extLst>
      <p:ext uri="{BB962C8B-B14F-4D97-AF65-F5344CB8AC3E}">
        <p14:creationId xmlns:p14="http://schemas.microsoft.com/office/powerpoint/2010/main" val="2791371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7956" name="Picture 4" descr="43F06-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815" y="2014538"/>
            <a:ext cx="6148823" cy="4538662"/>
          </a:xfrm>
          <a:prstGeom prst="rect">
            <a:avLst/>
          </a:prstGeom>
          <a:noFill/>
          <a:extLst>
            <a:ext uri="{909E8E84-426E-40DD-AFC4-6F175D3DCCD1}">
              <a14:hiddenFill xmlns:a14="http://schemas.microsoft.com/office/drawing/2010/main">
                <a:solidFill>
                  <a:srgbClr val="FFFFFF"/>
                </a:solidFill>
              </a14:hiddenFill>
            </a:ext>
          </a:extLst>
        </p:spPr>
      </p:pic>
      <p:sp>
        <p:nvSpPr>
          <p:cNvPr id="637954" name="Rectangle 2"/>
          <p:cNvSpPr>
            <a:spLocks noGrp="1" noChangeArrowheads="1"/>
          </p:cNvSpPr>
          <p:nvPr>
            <p:ph type="title"/>
          </p:nvPr>
        </p:nvSpPr>
        <p:spPr/>
        <p:txBody>
          <a:bodyPr/>
          <a:lstStyle/>
          <a:p>
            <a:r>
              <a:rPr lang="en-US"/>
              <a:t>Input Design</a:t>
            </a:r>
          </a:p>
        </p:txBody>
      </p:sp>
      <p:sp>
        <p:nvSpPr>
          <p:cNvPr id="637955" name="Rectangle 3"/>
          <p:cNvSpPr>
            <a:spLocks noGrp="1" noChangeArrowheads="1"/>
          </p:cNvSpPr>
          <p:nvPr>
            <p:ph type="body" idx="1"/>
          </p:nvPr>
        </p:nvSpPr>
        <p:spPr>
          <a:xfrm>
            <a:off x="457200" y="1371600"/>
            <a:ext cx="8229600" cy="4754563"/>
          </a:xfrm>
        </p:spPr>
        <p:txBody>
          <a:bodyPr/>
          <a:lstStyle/>
          <a:p>
            <a:pPr marL="533400" indent="-533400"/>
            <a:r>
              <a:rPr lang="en-US" dirty="0"/>
              <a:t>Input Volume</a:t>
            </a:r>
          </a:p>
        </p:txBody>
      </p:sp>
    </p:spTree>
    <p:extLst>
      <p:ext uri="{BB962C8B-B14F-4D97-AF65-F5344CB8AC3E}">
        <p14:creationId xmlns:p14="http://schemas.microsoft.com/office/powerpoint/2010/main" val="3240499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Input Design</a:t>
            </a:r>
          </a:p>
        </p:txBody>
      </p:sp>
      <p:sp>
        <p:nvSpPr>
          <p:cNvPr id="576515" name="Rectangle 3"/>
          <p:cNvSpPr>
            <a:spLocks noGrp="1" noChangeArrowheads="1"/>
          </p:cNvSpPr>
          <p:nvPr>
            <p:ph type="body" idx="1"/>
          </p:nvPr>
        </p:nvSpPr>
        <p:spPr/>
        <p:txBody>
          <a:bodyPr/>
          <a:lstStyle/>
          <a:p>
            <a:pPr marL="533400" indent="-533400"/>
            <a:r>
              <a:rPr lang="en-US" dirty="0"/>
              <a:t>Designing Data Entry Screens</a:t>
            </a:r>
          </a:p>
          <a:p>
            <a:pPr marL="1109663" lvl="1" indent="-533400"/>
            <a:r>
              <a:rPr lang="en-US" dirty="0"/>
              <a:t>Most effective method of online data entry is form filling</a:t>
            </a:r>
          </a:p>
          <a:p>
            <a:pPr marL="1109663" lvl="1" indent="-533400"/>
            <a:r>
              <a:rPr lang="en-US" dirty="0"/>
              <a:t>Guidelines will help you design data entry screens</a:t>
            </a:r>
          </a:p>
          <a:p>
            <a:pPr marL="1539875" lvl="2" indent="-457200">
              <a:buFontTx/>
              <a:buAutoNum type="arabicPeriod"/>
            </a:pPr>
            <a:r>
              <a:rPr lang="en-US" dirty="0"/>
              <a:t>Restrict user access to screen locations where data is entered</a:t>
            </a:r>
          </a:p>
          <a:p>
            <a:pPr marL="1539875" lvl="2" indent="-457200">
              <a:buFontTx/>
              <a:buAutoNum type="arabicPeriod"/>
            </a:pPr>
            <a:r>
              <a:rPr lang="en-US" dirty="0"/>
              <a:t>Provide a descriptive caption for </a:t>
            </a:r>
            <a:r>
              <a:rPr lang="en-US" dirty="0" smtClean="0"/>
              <a:t>every </a:t>
            </a:r>
            <a:r>
              <a:rPr lang="en-US" dirty="0"/>
              <a:t>field, and show the user where to enter the data and the required or maximum field size</a:t>
            </a:r>
          </a:p>
        </p:txBody>
      </p:sp>
    </p:spTree>
    <p:extLst>
      <p:ext uri="{BB962C8B-B14F-4D97-AF65-F5344CB8AC3E}">
        <p14:creationId xmlns:p14="http://schemas.microsoft.com/office/powerpoint/2010/main" val="752427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a:t>Input Design</a:t>
            </a:r>
          </a:p>
        </p:txBody>
      </p:sp>
      <p:sp>
        <p:nvSpPr>
          <p:cNvPr id="575491" name="Rectangle 3"/>
          <p:cNvSpPr>
            <a:spLocks noGrp="1" noChangeArrowheads="1"/>
          </p:cNvSpPr>
          <p:nvPr>
            <p:ph type="body" idx="1"/>
          </p:nvPr>
        </p:nvSpPr>
        <p:spPr/>
        <p:txBody>
          <a:bodyPr/>
          <a:lstStyle/>
          <a:p>
            <a:pPr marL="533400" indent="-533400"/>
            <a:r>
              <a:rPr lang="en-US"/>
              <a:t>Designing Data Entry Screens</a:t>
            </a:r>
          </a:p>
          <a:p>
            <a:pPr marL="1109663" lvl="1" indent="-533400"/>
            <a:r>
              <a:rPr lang="en-US"/>
              <a:t>Guidelines will help you design data entry screens</a:t>
            </a:r>
          </a:p>
          <a:p>
            <a:pPr marL="1539875" lvl="2" indent="-457200">
              <a:buFontTx/>
              <a:buAutoNum type="arabicPeriod" startAt="3"/>
            </a:pPr>
            <a:r>
              <a:rPr lang="en-US"/>
              <a:t>Display a sample format if a user must enter values in a field in a specific format</a:t>
            </a:r>
          </a:p>
          <a:p>
            <a:pPr marL="1539875" lvl="2" indent="-457200">
              <a:buFontTx/>
              <a:buAutoNum type="arabicPeriod" startAt="3"/>
            </a:pPr>
            <a:r>
              <a:rPr lang="en-US"/>
              <a:t>Require an ending keystroke for every field</a:t>
            </a:r>
          </a:p>
          <a:p>
            <a:pPr marL="1539875" lvl="2" indent="-457200">
              <a:buFontTx/>
              <a:buAutoNum type="arabicPeriod" startAt="3"/>
            </a:pPr>
            <a:r>
              <a:rPr lang="en-US"/>
              <a:t>Do not require users to type leading zeroes for numeric fields</a:t>
            </a:r>
          </a:p>
          <a:p>
            <a:pPr marL="1539875" lvl="2" indent="-457200">
              <a:buFontTx/>
              <a:buAutoNum type="arabicPeriod" startAt="3"/>
            </a:pPr>
            <a:r>
              <a:rPr lang="en-US"/>
              <a:t>Do not require users to type trailing zeroes for numbers that include decimals</a:t>
            </a:r>
          </a:p>
        </p:txBody>
      </p:sp>
    </p:spTree>
    <p:extLst>
      <p:ext uri="{BB962C8B-B14F-4D97-AF65-F5344CB8AC3E}">
        <p14:creationId xmlns:p14="http://schemas.microsoft.com/office/powerpoint/2010/main" val="1077907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en-US"/>
              <a:t>Input Design</a:t>
            </a:r>
          </a:p>
        </p:txBody>
      </p:sp>
      <p:sp>
        <p:nvSpPr>
          <p:cNvPr id="580611" name="Rectangle 3"/>
          <p:cNvSpPr>
            <a:spLocks noGrp="1" noChangeArrowheads="1"/>
          </p:cNvSpPr>
          <p:nvPr>
            <p:ph type="body" idx="1"/>
          </p:nvPr>
        </p:nvSpPr>
        <p:spPr>
          <a:xfrm>
            <a:off x="609600" y="1447800"/>
            <a:ext cx="7951788" cy="4610100"/>
          </a:xfrm>
        </p:spPr>
        <p:txBody>
          <a:bodyPr/>
          <a:lstStyle/>
          <a:p>
            <a:pPr marL="533400" indent="-533400">
              <a:lnSpc>
                <a:spcPct val="90000"/>
              </a:lnSpc>
            </a:pPr>
            <a:r>
              <a:rPr lang="en-US" dirty="0"/>
              <a:t>Designing Data Entry Screens</a:t>
            </a:r>
          </a:p>
          <a:p>
            <a:pPr marL="1109663" lvl="1" indent="-533400">
              <a:lnSpc>
                <a:spcPct val="90000"/>
              </a:lnSpc>
            </a:pPr>
            <a:r>
              <a:rPr lang="en-US" dirty="0"/>
              <a:t>Guidelines will help you design data entry screens</a:t>
            </a:r>
          </a:p>
          <a:p>
            <a:pPr marL="1539875" lvl="2" indent="-457200">
              <a:lnSpc>
                <a:spcPct val="90000"/>
              </a:lnSpc>
              <a:buFontTx/>
              <a:buAutoNum type="arabicPeriod" startAt="7"/>
            </a:pPr>
            <a:r>
              <a:rPr lang="en-US" dirty="0"/>
              <a:t>Display default values so operators can press the ENTER key to accept the suggested value</a:t>
            </a:r>
          </a:p>
          <a:p>
            <a:pPr marL="1539875" lvl="2" indent="-457200">
              <a:lnSpc>
                <a:spcPct val="90000"/>
              </a:lnSpc>
              <a:buFontTx/>
              <a:buAutoNum type="arabicPeriod" startAt="7"/>
            </a:pPr>
            <a:r>
              <a:rPr lang="en-US" dirty="0"/>
              <a:t>Use a default value when a field value will be constant for successive records or throughout the data entry session</a:t>
            </a:r>
          </a:p>
          <a:p>
            <a:pPr marL="1539875" lvl="2" indent="-457200">
              <a:lnSpc>
                <a:spcPct val="90000"/>
              </a:lnSpc>
              <a:buFontTx/>
              <a:buAutoNum type="arabicPeriod" startAt="7"/>
            </a:pPr>
            <a:r>
              <a:rPr lang="en-US" dirty="0"/>
              <a:t>Display a list of acceptable values for fields, and provide meaningful error messages</a:t>
            </a:r>
          </a:p>
        </p:txBody>
      </p:sp>
    </p:spTree>
    <p:extLst>
      <p:ext uri="{BB962C8B-B14F-4D97-AF65-F5344CB8AC3E}">
        <p14:creationId xmlns:p14="http://schemas.microsoft.com/office/powerpoint/2010/main" val="1076473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r>
              <a:rPr lang="en-US"/>
              <a:t>Input Design</a:t>
            </a:r>
          </a:p>
        </p:txBody>
      </p:sp>
      <p:sp>
        <p:nvSpPr>
          <p:cNvPr id="581635" name="Rectangle 3"/>
          <p:cNvSpPr>
            <a:spLocks noGrp="1" noChangeArrowheads="1"/>
          </p:cNvSpPr>
          <p:nvPr>
            <p:ph type="body" idx="1"/>
          </p:nvPr>
        </p:nvSpPr>
        <p:spPr>
          <a:xfrm>
            <a:off x="381000" y="1600200"/>
            <a:ext cx="8305800" cy="4724400"/>
          </a:xfrm>
        </p:spPr>
        <p:txBody>
          <a:bodyPr/>
          <a:lstStyle/>
          <a:p>
            <a:pPr marL="533400" indent="-533400">
              <a:lnSpc>
                <a:spcPct val="90000"/>
              </a:lnSpc>
            </a:pPr>
            <a:r>
              <a:rPr lang="en-US" dirty="0"/>
              <a:t>Designing Data Entry Screens</a:t>
            </a:r>
          </a:p>
          <a:p>
            <a:pPr marL="1109663" lvl="1" indent="-533400">
              <a:lnSpc>
                <a:spcPct val="90000"/>
              </a:lnSpc>
            </a:pPr>
            <a:r>
              <a:rPr lang="en-US" dirty="0"/>
              <a:t>Guidelines will help you design data entry screens</a:t>
            </a:r>
          </a:p>
          <a:p>
            <a:pPr marL="1539875" lvl="2" indent="-457200">
              <a:lnSpc>
                <a:spcPct val="90000"/>
              </a:lnSpc>
              <a:buFontTx/>
              <a:buAutoNum type="arabicPeriod" startAt="10"/>
            </a:pPr>
            <a:r>
              <a:rPr lang="en-US" dirty="0"/>
              <a:t>Provide a way to leave the data entry screen at any time without entering the current record</a:t>
            </a:r>
          </a:p>
          <a:p>
            <a:pPr marL="1539875" lvl="2" indent="-457200">
              <a:lnSpc>
                <a:spcPct val="90000"/>
              </a:lnSpc>
              <a:buFontTx/>
              <a:buAutoNum type="arabicPeriod" startAt="10"/>
            </a:pPr>
            <a:r>
              <a:rPr lang="en-US" dirty="0"/>
              <a:t>Provide users with an opportunity to confirm the accuracy of input data before entering it</a:t>
            </a:r>
          </a:p>
          <a:p>
            <a:pPr marL="1539875" lvl="2" indent="-457200">
              <a:lnSpc>
                <a:spcPct val="90000"/>
              </a:lnSpc>
              <a:buFontTx/>
              <a:buAutoNum type="arabicPeriod" startAt="10"/>
            </a:pPr>
            <a:r>
              <a:rPr lang="en-US" dirty="0"/>
              <a:t>Provide a means for users to move among fields on the form</a:t>
            </a:r>
          </a:p>
        </p:txBody>
      </p:sp>
    </p:spTree>
    <p:extLst>
      <p:ext uri="{BB962C8B-B14F-4D97-AF65-F5344CB8AC3E}">
        <p14:creationId xmlns:p14="http://schemas.microsoft.com/office/powerpoint/2010/main" val="4118302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p:txBody>
          <a:bodyPr/>
          <a:lstStyle/>
          <a:p>
            <a:r>
              <a:rPr lang="en-US"/>
              <a:t>Input Design</a:t>
            </a:r>
          </a:p>
        </p:txBody>
      </p:sp>
      <p:sp>
        <p:nvSpPr>
          <p:cNvPr id="582659" name="Rectangle 3"/>
          <p:cNvSpPr>
            <a:spLocks noGrp="1" noChangeArrowheads="1"/>
          </p:cNvSpPr>
          <p:nvPr>
            <p:ph type="body" idx="1"/>
          </p:nvPr>
        </p:nvSpPr>
        <p:spPr/>
        <p:txBody>
          <a:bodyPr/>
          <a:lstStyle/>
          <a:p>
            <a:pPr marL="533400" indent="-533400"/>
            <a:r>
              <a:rPr lang="en-US" dirty="0"/>
              <a:t>Designing Data Entry Screens</a:t>
            </a:r>
          </a:p>
          <a:p>
            <a:pPr marL="1109663" lvl="1" indent="-533400"/>
            <a:r>
              <a:rPr lang="en-US" dirty="0"/>
              <a:t>Guidelines will help you design data entry screens</a:t>
            </a:r>
          </a:p>
          <a:p>
            <a:pPr marL="1539875" lvl="2" indent="-457200">
              <a:buFontTx/>
              <a:buAutoNum type="arabicPeriod" startAt="13"/>
            </a:pPr>
            <a:r>
              <a:rPr lang="en-US" dirty="0"/>
              <a:t>Design the screen form layout to match the layout of the source document</a:t>
            </a:r>
          </a:p>
          <a:p>
            <a:pPr marL="1539875" lvl="2" indent="-457200">
              <a:buFontTx/>
              <a:buAutoNum type="arabicPeriod" startAt="13"/>
            </a:pPr>
            <a:r>
              <a:rPr lang="en-US" dirty="0"/>
              <a:t>Allow users to add, change, delete, and view records</a:t>
            </a:r>
          </a:p>
          <a:p>
            <a:pPr marL="1539875" lvl="2" indent="-457200">
              <a:buFontTx/>
              <a:buAutoNum type="arabicPeriod" startAt="13"/>
            </a:pPr>
            <a:r>
              <a:rPr lang="en-US" dirty="0"/>
              <a:t>Provide a method to allow users to search for specific information</a:t>
            </a:r>
          </a:p>
        </p:txBody>
      </p:sp>
    </p:spTree>
    <p:extLst>
      <p:ext uri="{BB962C8B-B14F-4D97-AF65-F5344CB8AC3E}">
        <p14:creationId xmlns:p14="http://schemas.microsoft.com/office/powerpoint/2010/main" val="299238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Input Design</a:t>
            </a:r>
          </a:p>
        </p:txBody>
      </p:sp>
      <p:sp>
        <p:nvSpPr>
          <p:cNvPr id="574467" name="Rectangle 3"/>
          <p:cNvSpPr>
            <a:spLocks noGrp="1" noChangeArrowheads="1"/>
          </p:cNvSpPr>
          <p:nvPr>
            <p:ph type="body" idx="1"/>
          </p:nvPr>
        </p:nvSpPr>
        <p:spPr/>
        <p:txBody>
          <a:bodyPr/>
          <a:lstStyle/>
          <a:p>
            <a:r>
              <a:rPr lang="en-US"/>
              <a:t>Input Errors</a:t>
            </a:r>
          </a:p>
          <a:p>
            <a:pPr lvl="1"/>
            <a:r>
              <a:rPr lang="en-US"/>
              <a:t>Reducing the number of input errors improves data quality</a:t>
            </a:r>
          </a:p>
          <a:p>
            <a:pPr lvl="1"/>
            <a:r>
              <a:rPr lang="en-US"/>
              <a:t>A data validation check improves input quality by testing the data and rejecting any entry that fails to meet specified conditions</a:t>
            </a:r>
          </a:p>
        </p:txBody>
      </p:sp>
    </p:spTree>
    <p:extLst>
      <p:ext uri="{BB962C8B-B14F-4D97-AF65-F5344CB8AC3E}">
        <p14:creationId xmlns:p14="http://schemas.microsoft.com/office/powerpoint/2010/main" val="898273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457200" y="20782"/>
            <a:ext cx="8229600" cy="1143000"/>
          </a:xfrm>
        </p:spPr>
        <p:txBody>
          <a:bodyPr/>
          <a:lstStyle/>
          <a:p>
            <a:r>
              <a:rPr lang="en-US" dirty="0"/>
              <a:t>Input Design</a:t>
            </a:r>
          </a:p>
        </p:txBody>
      </p:sp>
      <p:sp>
        <p:nvSpPr>
          <p:cNvPr id="573443" name="Rectangle 3"/>
          <p:cNvSpPr>
            <a:spLocks noGrp="1" noChangeArrowheads="1"/>
          </p:cNvSpPr>
          <p:nvPr>
            <p:ph type="body" idx="1"/>
          </p:nvPr>
        </p:nvSpPr>
        <p:spPr>
          <a:xfrm>
            <a:off x="457200" y="1295400"/>
            <a:ext cx="8229600" cy="4830763"/>
          </a:xfrm>
        </p:spPr>
        <p:txBody>
          <a:bodyPr>
            <a:normAutofit/>
          </a:bodyPr>
          <a:lstStyle/>
          <a:p>
            <a:pPr marL="533400" indent="-533400"/>
            <a:r>
              <a:rPr lang="en-US" dirty="0"/>
              <a:t>Input Errors</a:t>
            </a:r>
          </a:p>
          <a:p>
            <a:pPr marL="1109663" lvl="1" indent="-533400"/>
            <a:r>
              <a:rPr lang="en-US" dirty="0"/>
              <a:t>At least eight types of data validation checks</a:t>
            </a:r>
          </a:p>
          <a:p>
            <a:pPr marL="1539875" lvl="2" indent="-457200">
              <a:buFontTx/>
              <a:buAutoNum type="arabicPeriod"/>
            </a:pPr>
            <a:r>
              <a:rPr lang="en-US" dirty="0"/>
              <a:t>Sequence check</a:t>
            </a:r>
          </a:p>
          <a:p>
            <a:pPr marL="1539875" lvl="2" indent="-457200">
              <a:buFontTx/>
              <a:buAutoNum type="arabicPeriod"/>
            </a:pPr>
            <a:r>
              <a:rPr lang="en-US" dirty="0"/>
              <a:t>Existence check</a:t>
            </a:r>
          </a:p>
          <a:p>
            <a:pPr marL="1539875" lvl="2" indent="-457200">
              <a:buFontTx/>
              <a:buAutoNum type="arabicPeriod"/>
            </a:pPr>
            <a:r>
              <a:rPr lang="en-US" dirty="0"/>
              <a:t>Data type check</a:t>
            </a:r>
          </a:p>
          <a:p>
            <a:pPr marL="1539875" lvl="2" indent="-457200">
              <a:buFontTx/>
              <a:buAutoNum type="arabicPeriod"/>
            </a:pPr>
            <a:r>
              <a:rPr lang="en-US" dirty="0"/>
              <a:t>Range check – limit check</a:t>
            </a:r>
          </a:p>
          <a:p>
            <a:pPr marL="1539875" lvl="2" indent="-457200">
              <a:buFontTx/>
              <a:buAutoNum type="arabicPeriod"/>
            </a:pPr>
            <a:r>
              <a:rPr lang="en-US" dirty="0"/>
              <a:t>Reasonableness </a:t>
            </a:r>
            <a:r>
              <a:rPr lang="en-US" dirty="0" smtClean="0"/>
              <a:t>check</a:t>
            </a:r>
          </a:p>
          <a:p>
            <a:pPr marL="1539875" lvl="2" indent="-457200">
              <a:buFontTx/>
              <a:buAutoNum type="arabicPeriod" startAt="6"/>
            </a:pPr>
            <a:r>
              <a:rPr lang="en-US" dirty="0" smtClean="0"/>
              <a:t>Validity check – referential integrity</a:t>
            </a:r>
          </a:p>
          <a:p>
            <a:pPr marL="1539875" lvl="2" indent="-457200">
              <a:buFontTx/>
              <a:buAutoNum type="arabicPeriod" startAt="6"/>
            </a:pPr>
            <a:r>
              <a:rPr lang="en-US" dirty="0" smtClean="0"/>
              <a:t>Combination check</a:t>
            </a:r>
          </a:p>
          <a:p>
            <a:pPr marL="1539875" lvl="2" indent="-457200">
              <a:buFontTx/>
              <a:buAutoNum type="arabicPeriod" startAt="6"/>
            </a:pPr>
            <a:r>
              <a:rPr lang="en-US" dirty="0" smtClean="0"/>
              <a:t>Batch controls – hash totals</a:t>
            </a:r>
          </a:p>
          <a:p>
            <a:pPr marL="1539875" lvl="2" indent="-457200">
              <a:buFontTx/>
              <a:buAutoNum type="arabicPeriod"/>
            </a:pPr>
            <a:endParaRPr lang="en-US" dirty="0"/>
          </a:p>
        </p:txBody>
      </p:sp>
    </p:spTree>
    <p:extLst>
      <p:ext uri="{BB962C8B-B14F-4D97-AF65-F5344CB8AC3E}">
        <p14:creationId xmlns:p14="http://schemas.microsoft.com/office/powerpoint/2010/main" val="376656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Team Activity</a:t>
            </a:r>
            <a:endParaRPr lang="en-US" dirty="0"/>
          </a:p>
        </p:txBody>
      </p:sp>
      <p:sp>
        <p:nvSpPr>
          <p:cNvPr id="3" name="Content Placeholder 2"/>
          <p:cNvSpPr>
            <a:spLocks noGrp="1"/>
          </p:cNvSpPr>
          <p:nvPr>
            <p:ph idx="1"/>
          </p:nvPr>
        </p:nvSpPr>
        <p:spPr>
          <a:xfrm>
            <a:off x="457200" y="1066800"/>
            <a:ext cx="8305800" cy="5334000"/>
          </a:xfrm>
        </p:spPr>
        <p:txBody>
          <a:bodyPr>
            <a:normAutofit fontScale="62500" lnSpcReduction="20000"/>
          </a:bodyPr>
          <a:lstStyle/>
          <a:p>
            <a:r>
              <a:rPr lang="en-US" sz="4000" dirty="0" smtClean="0"/>
              <a:t>Refer to the Seminar Management System (Context diagram on next slide)but assume that you are designing a desktop system rather than a Web based system</a:t>
            </a:r>
          </a:p>
          <a:p>
            <a:pPr lvl="0"/>
            <a:r>
              <a:rPr lang="en-US" sz="4000" dirty="0" smtClean="0"/>
              <a:t>Create  </a:t>
            </a:r>
            <a:r>
              <a:rPr lang="en-US" sz="4000" dirty="0"/>
              <a:t>a switchboard design with control buttons </a:t>
            </a:r>
            <a:r>
              <a:rPr lang="en-US" sz="4000" dirty="0" smtClean="0"/>
              <a:t>that  will lead the  administrator to attendees, instructors, seminars, and seminar schedules and hotel venues. </a:t>
            </a:r>
          </a:p>
          <a:p>
            <a:pPr lvl="0"/>
            <a:r>
              <a:rPr lang="en-US" sz="4000" dirty="0" smtClean="0"/>
              <a:t>Allow the administrator to add, update, or delete records in each area that you see as necessary. </a:t>
            </a:r>
          </a:p>
          <a:p>
            <a:pPr lvl="0"/>
            <a:r>
              <a:rPr lang="en-US" sz="4000" dirty="0" smtClean="0"/>
              <a:t>Develop the storyboards that show </a:t>
            </a:r>
            <a:r>
              <a:rPr lang="en-US" sz="4000" dirty="0"/>
              <a:t>the proposed screens</a:t>
            </a:r>
            <a:endParaRPr lang="en-US" sz="4000" dirty="0" smtClean="0"/>
          </a:p>
          <a:p>
            <a:pPr lvl="0"/>
            <a:r>
              <a:rPr lang="en-US" sz="4000" dirty="0" smtClean="0"/>
              <a:t>You may hand draw and present your designs on the flip chart or use software of your choice (Visio, Dreamweaver, Word </a:t>
            </a:r>
            <a:r>
              <a:rPr lang="en-US" sz="4000" dirty="0" err="1" smtClean="0"/>
              <a:t>etc</a:t>
            </a:r>
            <a:r>
              <a:rPr lang="en-US" sz="4000" dirty="0" smtClean="0"/>
              <a:t>).</a:t>
            </a:r>
          </a:p>
          <a:p>
            <a:pPr lvl="0"/>
            <a:r>
              <a:rPr lang="en-US" sz="4000" dirty="0" smtClean="0"/>
              <a:t>Be prepared to present your prototypes in lab next week for critique.</a:t>
            </a:r>
            <a:endParaRPr lang="en-US" sz="4000" dirty="0"/>
          </a:p>
          <a:p>
            <a:pPr marL="0" indent="0">
              <a:buNone/>
            </a:pPr>
            <a:endParaRPr lang="en-US" dirty="0"/>
          </a:p>
        </p:txBody>
      </p:sp>
    </p:spTree>
    <p:extLst>
      <p:ext uri="{BB962C8B-B14F-4D97-AF65-F5344CB8AC3E}">
        <p14:creationId xmlns:p14="http://schemas.microsoft.com/office/powerpoint/2010/main" val="366225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User Interface Design</a:t>
            </a:r>
          </a:p>
        </p:txBody>
      </p:sp>
      <p:sp>
        <p:nvSpPr>
          <p:cNvPr id="562179" name="Rectangle 3"/>
          <p:cNvSpPr>
            <a:spLocks noGrp="1" noChangeArrowheads="1"/>
          </p:cNvSpPr>
          <p:nvPr>
            <p:ph type="body" idx="1"/>
          </p:nvPr>
        </p:nvSpPr>
        <p:spPr/>
        <p:txBody>
          <a:bodyPr/>
          <a:lstStyle/>
          <a:p>
            <a:r>
              <a:rPr lang="en-US" dirty="0"/>
              <a:t>Basic Principles of User-Centered Design</a:t>
            </a:r>
          </a:p>
          <a:p>
            <a:pPr lvl="1"/>
            <a:r>
              <a:rPr lang="en-US" dirty="0"/>
              <a:t>Understand the underlying business functions</a:t>
            </a:r>
          </a:p>
          <a:p>
            <a:pPr lvl="1"/>
            <a:r>
              <a:rPr lang="en-US" dirty="0"/>
              <a:t>Maximize graphical effectiveness</a:t>
            </a:r>
          </a:p>
          <a:p>
            <a:pPr lvl="1"/>
            <a:r>
              <a:rPr lang="en-US" dirty="0"/>
              <a:t>Profile the system’s users</a:t>
            </a:r>
          </a:p>
          <a:p>
            <a:pPr lvl="1"/>
            <a:r>
              <a:rPr lang="en-US" dirty="0"/>
              <a:t>Think like a user</a:t>
            </a:r>
          </a:p>
          <a:p>
            <a:pPr lvl="1"/>
            <a:r>
              <a:rPr lang="en-US" dirty="0"/>
              <a:t>Use prototyping</a:t>
            </a:r>
          </a:p>
          <a:p>
            <a:pPr lvl="2"/>
            <a:r>
              <a:rPr lang="en-US" dirty="0"/>
              <a:t>Storyboard</a:t>
            </a:r>
          </a:p>
          <a:p>
            <a:pPr lvl="2"/>
            <a:r>
              <a:rPr lang="en-US" dirty="0"/>
              <a:t>Usability metrics</a:t>
            </a:r>
          </a:p>
        </p:txBody>
      </p:sp>
    </p:spTree>
    <p:extLst>
      <p:ext uri="{BB962C8B-B14F-4D97-AF65-F5344CB8AC3E}">
        <p14:creationId xmlns:p14="http://schemas.microsoft.com/office/powerpoint/2010/main" val="4140595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2"/>
          <p:cNvSpPr>
            <a:spLocks noChangeArrowheads="1"/>
          </p:cNvSpPr>
          <p:nvPr/>
        </p:nvSpPr>
        <p:spPr bwMode="auto">
          <a:xfrm>
            <a:off x="4343400" y="2286000"/>
            <a:ext cx="1828800" cy="1828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800"/>
              <a:t>Proposed</a:t>
            </a:r>
          </a:p>
          <a:p>
            <a:r>
              <a:rPr lang="en-US" sz="1800"/>
              <a:t>Seminar</a:t>
            </a:r>
          </a:p>
          <a:p>
            <a:r>
              <a:rPr lang="en-US" sz="1800"/>
              <a:t>Management</a:t>
            </a:r>
          </a:p>
          <a:p>
            <a:r>
              <a:rPr lang="en-US" sz="1800"/>
              <a:t>System</a:t>
            </a:r>
          </a:p>
          <a:p>
            <a:r>
              <a:rPr lang="en-US" sz="1800"/>
              <a:t>SMS</a:t>
            </a:r>
          </a:p>
        </p:txBody>
      </p:sp>
      <p:sp>
        <p:nvSpPr>
          <p:cNvPr id="6147" name="Rectangle 3"/>
          <p:cNvSpPr>
            <a:spLocks noChangeArrowheads="1"/>
          </p:cNvSpPr>
          <p:nvPr/>
        </p:nvSpPr>
        <p:spPr bwMode="auto">
          <a:xfrm>
            <a:off x="228600" y="2971800"/>
            <a:ext cx="1676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Seminar</a:t>
            </a:r>
          </a:p>
          <a:p>
            <a:r>
              <a:rPr lang="en-US"/>
              <a:t>Administrator</a:t>
            </a:r>
          </a:p>
        </p:txBody>
      </p:sp>
      <p:sp>
        <p:nvSpPr>
          <p:cNvPr id="6148" name="Line 4"/>
          <p:cNvSpPr>
            <a:spLocks noChangeShapeType="1"/>
          </p:cNvSpPr>
          <p:nvPr/>
        </p:nvSpPr>
        <p:spPr bwMode="auto">
          <a:xfrm>
            <a:off x="1981200" y="2862263"/>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5"/>
          <p:cNvSpPr txBox="1">
            <a:spLocks noChangeArrowheads="1"/>
          </p:cNvSpPr>
          <p:nvPr/>
        </p:nvSpPr>
        <p:spPr bwMode="auto">
          <a:xfrm>
            <a:off x="2208213" y="2590800"/>
            <a:ext cx="111280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t>hotel_request</a:t>
            </a:r>
            <a:endParaRPr lang="en-US" sz="1200" dirty="0"/>
          </a:p>
        </p:txBody>
      </p:sp>
      <p:sp>
        <p:nvSpPr>
          <p:cNvPr id="6150" name="Line 6"/>
          <p:cNvSpPr>
            <a:spLocks noChangeShapeType="1"/>
          </p:cNvSpPr>
          <p:nvPr/>
        </p:nvSpPr>
        <p:spPr bwMode="auto">
          <a:xfrm>
            <a:off x="1981200" y="3375025"/>
            <a:ext cx="2209800" cy="0"/>
          </a:xfrm>
          <a:prstGeom prst="line">
            <a:avLst/>
          </a:prstGeom>
          <a:noFill/>
          <a:ln w="952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Text Box 7"/>
          <p:cNvSpPr txBox="1">
            <a:spLocks noChangeArrowheads="1"/>
          </p:cNvSpPr>
          <p:nvPr/>
        </p:nvSpPr>
        <p:spPr bwMode="auto">
          <a:xfrm>
            <a:off x="2260600" y="3108325"/>
            <a:ext cx="10951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solidFill>
                  <a:srgbClr val="FF0000"/>
                </a:solidFill>
              </a:rPr>
              <a:t>hotel_options</a:t>
            </a:r>
            <a:endParaRPr lang="en-US" sz="1200" dirty="0">
              <a:solidFill>
                <a:srgbClr val="FF0000"/>
              </a:solidFill>
            </a:endParaRPr>
          </a:p>
        </p:txBody>
      </p:sp>
      <p:sp>
        <p:nvSpPr>
          <p:cNvPr id="6152" name="Line 8"/>
          <p:cNvSpPr>
            <a:spLocks noChangeShapeType="1"/>
          </p:cNvSpPr>
          <p:nvPr/>
        </p:nvSpPr>
        <p:spPr bwMode="auto">
          <a:xfrm>
            <a:off x="2044700" y="3649663"/>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Text Box 10"/>
          <p:cNvSpPr txBox="1">
            <a:spLocks noChangeArrowheads="1"/>
          </p:cNvSpPr>
          <p:nvPr/>
        </p:nvSpPr>
        <p:spPr bwMode="auto">
          <a:xfrm>
            <a:off x="2209800" y="3382963"/>
            <a:ext cx="10438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t>hotel_choice</a:t>
            </a:r>
            <a:endParaRPr lang="en-US" sz="1200" dirty="0"/>
          </a:p>
        </p:txBody>
      </p:sp>
      <p:sp>
        <p:nvSpPr>
          <p:cNvPr id="6156" name="Text Box 12"/>
          <p:cNvSpPr txBox="1">
            <a:spLocks noChangeArrowheads="1"/>
          </p:cNvSpPr>
          <p:nvPr/>
        </p:nvSpPr>
        <p:spPr bwMode="auto">
          <a:xfrm>
            <a:off x="2546350" y="2286000"/>
            <a:ext cx="1400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instructor_request</a:t>
            </a:r>
          </a:p>
        </p:txBody>
      </p:sp>
      <p:sp>
        <p:nvSpPr>
          <p:cNvPr id="6158" name="Line 14"/>
          <p:cNvSpPr>
            <a:spLocks noChangeShapeType="1"/>
          </p:cNvSpPr>
          <p:nvPr/>
        </p:nvSpPr>
        <p:spPr bwMode="auto">
          <a:xfrm flipV="1">
            <a:off x="2000250" y="2533650"/>
            <a:ext cx="2419350" cy="9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16"/>
          <p:cNvSpPr>
            <a:spLocks noChangeShapeType="1"/>
          </p:cNvSpPr>
          <p:nvPr/>
        </p:nvSpPr>
        <p:spPr bwMode="auto">
          <a:xfrm flipH="1">
            <a:off x="1752600" y="2547938"/>
            <a:ext cx="233363" cy="271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7" name="Line 33"/>
          <p:cNvSpPr>
            <a:spLocks noChangeShapeType="1"/>
          </p:cNvSpPr>
          <p:nvPr/>
        </p:nvSpPr>
        <p:spPr bwMode="auto">
          <a:xfrm>
            <a:off x="1981200" y="2286000"/>
            <a:ext cx="25908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8" name="Text Box 34"/>
          <p:cNvSpPr txBox="1">
            <a:spLocks noChangeArrowheads="1"/>
          </p:cNvSpPr>
          <p:nvPr/>
        </p:nvSpPr>
        <p:spPr bwMode="auto">
          <a:xfrm>
            <a:off x="2286000" y="2038350"/>
            <a:ext cx="1743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no_instructor_available</a:t>
            </a:r>
          </a:p>
        </p:txBody>
      </p:sp>
      <p:sp>
        <p:nvSpPr>
          <p:cNvPr id="6179" name="Line 35"/>
          <p:cNvSpPr>
            <a:spLocks noChangeShapeType="1"/>
          </p:cNvSpPr>
          <p:nvPr/>
        </p:nvSpPr>
        <p:spPr bwMode="auto">
          <a:xfrm>
            <a:off x="4572000" y="2286000"/>
            <a:ext cx="104775" cy="1095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0" name="Line 36"/>
          <p:cNvSpPr>
            <a:spLocks noChangeShapeType="1"/>
          </p:cNvSpPr>
          <p:nvPr/>
        </p:nvSpPr>
        <p:spPr bwMode="auto">
          <a:xfrm flipH="1">
            <a:off x="1447800" y="2286000"/>
            <a:ext cx="533400" cy="609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1" name="Line 37"/>
          <p:cNvSpPr>
            <a:spLocks noChangeShapeType="1"/>
          </p:cNvSpPr>
          <p:nvPr/>
        </p:nvSpPr>
        <p:spPr bwMode="auto">
          <a:xfrm>
            <a:off x="1905000" y="1981200"/>
            <a:ext cx="2667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2" name="Text Box 38"/>
          <p:cNvSpPr txBox="1">
            <a:spLocks noChangeArrowheads="1"/>
          </p:cNvSpPr>
          <p:nvPr/>
        </p:nvSpPr>
        <p:spPr bwMode="auto">
          <a:xfrm>
            <a:off x="2374900" y="1714500"/>
            <a:ext cx="14843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instructor_reserved</a:t>
            </a:r>
          </a:p>
        </p:txBody>
      </p:sp>
      <p:sp>
        <p:nvSpPr>
          <p:cNvPr id="6183" name="Line 39"/>
          <p:cNvSpPr>
            <a:spLocks noChangeShapeType="1"/>
          </p:cNvSpPr>
          <p:nvPr/>
        </p:nvSpPr>
        <p:spPr bwMode="auto">
          <a:xfrm>
            <a:off x="4572000" y="1981200"/>
            <a:ext cx="228600" cy="3810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4" name="Line 40"/>
          <p:cNvSpPr>
            <a:spLocks noChangeShapeType="1"/>
          </p:cNvSpPr>
          <p:nvPr/>
        </p:nvSpPr>
        <p:spPr bwMode="auto">
          <a:xfrm flipH="1">
            <a:off x="1219200" y="1981200"/>
            <a:ext cx="685800" cy="914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5" name="Line 41"/>
          <p:cNvSpPr>
            <a:spLocks noChangeShapeType="1"/>
          </p:cNvSpPr>
          <p:nvPr/>
        </p:nvSpPr>
        <p:spPr bwMode="auto">
          <a:xfrm flipV="1">
            <a:off x="5253038" y="838200"/>
            <a:ext cx="4762" cy="13811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6" name="Text Box 42"/>
          <p:cNvSpPr txBox="1">
            <a:spLocks noChangeArrowheads="1"/>
          </p:cNvSpPr>
          <p:nvPr/>
        </p:nvSpPr>
        <p:spPr bwMode="auto">
          <a:xfrm>
            <a:off x="4648200" y="1325563"/>
            <a:ext cx="13144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request_for_eval</a:t>
            </a:r>
          </a:p>
        </p:txBody>
      </p:sp>
      <p:sp>
        <p:nvSpPr>
          <p:cNvPr id="6187" name="Rectangle 43"/>
          <p:cNvSpPr>
            <a:spLocks noChangeArrowheads="1"/>
          </p:cNvSpPr>
          <p:nvPr/>
        </p:nvSpPr>
        <p:spPr bwMode="auto">
          <a:xfrm>
            <a:off x="4572000" y="533400"/>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Email Sys</a:t>
            </a:r>
          </a:p>
        </p:txBody>
      </p:sp>
      <p:sp>
        <p:nvSpPr>
          <p:cNvPr id="6188" name="Line 44"/>
          <p:cNvSpPr>
            <a:spLocks noChangeShapeType="1"/>
          </p:cNvSpPr>
          <p:nvPr/>
        </p:nvSpPr>
        <p:spPr bwMode="auto">
          <a:xfrm flipH="1">
            <a:off x="2895600" y="685800"/>
            <a:ext cx="1676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0" name="Rectangle 46"/>
          <p:cNvSpPr>
            <a:spLocks noChangeArrowheads="1"/>
          </p:cNvSpPr>
          <p:nvPr/>
        </p:nvSpPr>
        <p:spPr bwMode="auto">
          <a:xfrm>
            <a:off x="7467600" y="1600200"/>
            <a:ext cx="1143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a:t>Selected </a:t>
            </a:r>
          </a:p>
          <a:p>
            <a:r>
              <a:rPr lang="en-US" dirty="0" smtClean="0"/>
              <a:t>Hotel</a:t>
            </a:r>
            <a:endParaRPr lang="en-US" dirty="0"/>
          </a:p>
        </p:txBody>
      </p:sp>
      <p:sp>
        <p:nvSpPr>
          <p:cNvPr id="6192" name="Text Box 48"/>
          <p:cNvSpPr txBox="1">
            <a:spLocks noChangeArrowheads="1"/>
          </p:cNvSpPr>
          <p:nvPr/>
        </p:nvSpPr>
        <p:spPr bwMode="auto">
          <a:xfrm rot="-1191628">
            <a:off x="6086475" y="2392363"/>
            <a:ext cx="1304925"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booking_request</a:t>
            </a:r>
          </a:p>
        </p:txBody>
      </p:sp>
      <p:sp>
        <p:nvSpPr>
          <p:cNvPr id="6195" name="Line 51"/>
          <p:cNvSpPr>
            <a:spLocks noChangeShapeType="1"/>
          </p:cNvSpPr>
          <p:nvPr/>
        </p:nvSpPr>
        <p:spPr bwMode="auto">
          <a:xfrm flipV="1">
            <a:off x="6019800" y="1981200"/>
            <a:ext cx="137160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6" name="Text Box 52"/>
          <p:cNvSpPr txBox="1">
            <a:spLocks noChangeArrowheads="1"/>
          </p:cNvSpPr>
          <p:nvPr/>
        </p:nvSpPr>
        <p:spPr bwMode="auto">
          <a:xfrm rot="-1274135">
            <a:off x="5842000" y="1905000"/>
            <a:ext cx="162560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booking_confirmation</a:t>
            </a:r>
          </a:p>
        </p:txBody>
      </p:sp>
      <p:sp>
        <p:nvSpPr>
          <p:cNvPr id="6200" name="Line 56"/>
          <p:cNvSpPr>
            <a:spLocks noChangeShapeType="1"/>
          </p:cNvSpPr>
          <p:nvPr/>
        </p:nvSpPr>
        <p:spPr bwMode="auto">
          <a:xfrm flipH="1" flipV="1">
            <a:off x="6248400" y="3810000"/>
            <a:ext cx="990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1" name="Text Box 57"/>
          <p:cNvSpPr txBox="1">
            <a:spLocks noChangeArrowheads="1"/>
          </p:cNvSpPr>
          <p:nvPr/>
        </p:nvSpPr>
        <p:spPr bwMode="auto">
          <a:xfrm>
            <a:off x="3276600" y="381000"/>
            <a:ext cx="1052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eval_request</a:t>
            </a:r>
          </a:p>
        </p:txBody>
      </p:sp>
      <p:sp>
        <p:nvSpPr>
          <p:cNvPr id="6202" name="Text Box 58"/>
          <p:cNvSpPr txBox="1">
            <a:spLocks noChangeArrowheads="1"/>
          </p:cNvSpPr>
          <p:nvPr/>
        </p:nvSpPr>
        <p:spPr bwMode="auto">
          <a:xfrm rot="633138">
            <a:off x="6324600" y="3581400"/>
            <a:ext cx="100330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class_roster</a:t>
            </a:r>
          </a:p>
        </p:txBody>
      </p:sp>
      <p:sp>
        <p:nvSpPr>
          <p:cNvPr id="6203" name="Rectangle 59"/>
          <p:cNvSpPr>
            <a:spLocks noChangeArrowheads="1"/>
          </p:cNvSpPr>
          <p:nvPr/>
        </p:nvSpPr>
        <p:spPr bwMode="auto">
          <a:xfrm>
            <a:off x="7620000" y="2743200"/>
            <a:ext cx="14478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Accounts </a:t>
            </a:r>
          </a:p>
          <a:p>
            <a:r>
              <a:rPr lang="en-US"/>
              <a:t>Payable</a:t>
            </a:r>
          </a:p>
        </p:txBody>
      </p:sp>
      <p:sp>
        <p:nvSpPr>
          <p:cNvPr id="6204" name="Line 60"/>
          <p:cNvSpPr>
            <a:spLocks noChangeShapeType="1"/>
          </p:cNvSpPr>
          <p:nvPr/>
        </p:nvSpPr>
        <p:spPr bwMode="auto">
          <a:xfrm>
            <a:off x="6248400" y="3124200"/>
            <a:ext cx="1295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5" name="Text Box 61"/>
          <p:cNvSpPr txBox="1">
            <a:spLocks noChangeArrowheads="1"/>
          </p:cNvSpPr>
          <p:nvPr/>
        </p:nvSpPr>
        <p:spPr bwMode="auto">
          <a:xfrm>
            <a:off x="6172200" y="2851150"/>
            <a:ext cx="11897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a:solidFill>
                  <a:srgbClr val="FF0000"/>
                </a:solidFill>
              </a:rPr>
              <a:t>h</a:t>
            </a:r>
            <a:r>
              <a:rPr lang="en-US" sz="1200" dirty="0" err="1" smtClean="0">
                <a:solidFill>
                  <a:srgbClr val="FF0000"/>
                </a:solidFill>
              </a:rPr>
              <a:t>otel_pmt_info</a:t>
            </a:r>
            <a:endParaRPr lang="en-US" sz="1200" dirty="0">
              <a:solidFill>
                <a:srgbClr val="FF0000"/>
              </a:solidFill>
            </a:endParaRPr>
          </a:p>
        </p:txBody>
      </p:sp>
      <p:sp>
        <p:nvSpPr>
          <p:cNvPr id="6206" name="Text Box 62"/>
          <p:cNvSpPr txBox="1">
            <a:spLocks noChangeArrowheads="1"/>
          </p:cNvSpPr>
          <p:nvPr/>
        </p:nvSpPr>
        <p:spPr bwMode="auto">
          <a:xfrm>
            <a:off x="6108700" y="3154363"/>
            <a:ext cx="14763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instructor_pmt_info</a:t>
            </a:r>
          </a:p>
        </p:txBody>
      </p:sp>
      <p:sp>
        <p:nvSpPr>
          <p:cNvPr id="6207" name="Line 63"/>
          <p:cNvSpPr>
            <a:spLocks noChangeShapeType="1"/>
          </p:cNvSpPr>
          <p:nvPr/>
        </p:nvSpPr>
        <p:spPr bwMode="auto">
          <a:xfrm>
            <a:off x="6248400" y="3429000"/>
            <a:ext cx="1295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0" name="Line 66"/>
          <p:cNvSpPr>
            <a:spLocks noChangeShapeType="1"/>
          </p:cNvSpPr>
          <p:nvPr/>
        </p:nvSpPr>
        <p:spPr bwMode="auto">
          <a:xfrm>
            <a:off x="1295400"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1" name="Line 67"/>
          <p:cNvSpPr>
            <a:spLocks noChangeShapeType="1"/>
          </p:cNvSpPr>
          <p:nvPr/>
        </p:nvSpPr>
        <p:spPr bwMode="auto">
          <a:xfrm>
            <a:off x="1295400" y="4419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2" name="Text Box 68"/>
          <p:cNvSpPr txBox="1">
            <a:spLocks noChangeArrowheads="1"/>
          </p:cNvSpPr>
          <p:nvPr/>
        </p:nvSpPr>
        <p:spPr bwMode="auto">
          <a:xfrm>
            <a:off x="990600" y="4114800"/>
            <a:ext cx="1116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Instructor Info</a:t>
            </a:r>
          </a:p>
        </p:txBody>
      </p:sp>
      <p:sp>
        <p:nvSpPr>
          <p:cNvPr id="6215" name="Line 71"/>
          <p:cNvSpPr>
            <a:spLocks noChangeShapeType="1"/>
          </p:cNvSpPr>
          <p:nvPr/>
        </p:nvSpPr>
        <p:spPr bwMode="auto">
          <a:xfrm>
            <a:off x="5486400" y="4267200"/>
            <a:ext cx="228600" cy="1219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 name="Text Box 72"/>
          <p:cNvSpPr txBox="1">
            <a:spLocks noChangeArrowheads="1"/>
          </p:cNvSpPr>
          <p:nvPr/>
        </p:nvSpPr>
        <p:spPr bwMode="auto">
          <a:xfrm>
            <a:off x="6781800" y="5410200"/>
            <a:ext cx="2162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t>* </a:t>
            </a:r>
            <a:r>
              <a:rPr lang="en-US" sz="1200"/>
              <a:t>Transfer/Maintenance TBD</a:t>
            </a:r>
          </a:p>
        </p:txBody>
      </p:sp>
      <p:sp>
        <p:nvSpPr>
          <p:cNvPr id="6225" name="Rectangle 81"/>
          <p:cNvSpPr>
            <a:spLocks noChangeArrowheads="1"/>
          </p:cNvSpPr>
          <p:nvPr/>
        </p:nvSpPr>
        <p:spPr bwMode="auto">
          <a:xfrm>
            <a:off x="1752600" y="492919"/>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Attendee</a:t>
            </a:r>
          </a:p>
        </p:txBody>
      </p:sp>
      <p:sp>
        <p:nvSpPr>
          <p:cNvPr id="6226" name="Line 82"/>
          <p:cNvSpPr>
            <a:spLocks noChangeShapeType="1"/>
          </p:cNvSpPr>
          <p:nvPr/>
        </p:nvSpPr>
        <p:spPr bwMode="auto">
          <a:xfrm>
            <a:off x="2514600" y="838200"/>
            <a:ext cx="22098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7" name="Line 83"/>
          <p:cNvSpPr>
            <a:spLocks noChangeShapeType="1"/>
          </p:cNvSpPr>
          <p:nvPr/>
        </p:nvSpPr>
        <p:spPr bwMode="auto">
          <a:xfrm>
            <a:off x="4724400" y="175260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8" name="Text Box 84"/>
          <p:cNvSpPr txBox="1">
            <a:spLocks noChangeArrowheads="1"/>
          </p:cNvSpPr>
          <p:nvPr/>
        </p:nvSpPr>
        <p:spPr bwMode="auto">
          <a:xfrm rot="1265241">
            <a:off x="3200400" y="1066800"/>
            <a:ext cx="1246188"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completed_eval</a:t>
            </a:r>
          </a:p>
        </p:txBody>
      </p:sp>
      <p:sp>
        <p:nvSpPr>
          <p:cNvPr id="6229" name="Line 85"/>
          <p:cNvSpPr>
            <a:spLocks noChangeShapeType="1"/>
          </p:cNvSpPr>
          <p:nvPr/>
        </p:nvSpPr>
        <p:spPr bwMode="auto">
          <a:xfrm flipV="1">
            <a:off x="6172200" y="2133600"/>
            <a:ext cx="120650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3" name="Line 89"/>
          <p:cNvSpPr>
            <a:spLocks noChangeShapeType="1"/>
          </p:cNvSpPr>
          <p:nvPr/>
        </p:nvSpPr>
        <p:spPr bwMode="auto">
          <a:xfrm>
            <a:off x="5486400" y="5562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4" name="Line 90"/>
          <p:cNvSpPr>
            <a:spLocks noChangeShapeType="1"/>
          </p:cNvSpPr>
          <p:nvPr/>
        </p:nvSpPr>
        <p:spPr bwMode="auto">
          <a:xfrm>
            <a:off x="5486400" y="5867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5" name="Text Box 91"/>
          <p:cNvSpPr txBox="1">
            <a:spLocks noChangeArrowheads="1"/>
          </p:cNvSpPr>
          <p:nvPr/>
        </p:nvSpPr>
        <p:spPr bwMode="auto">
          <a:xfrm>
            <a:off x="5257800" y="5562600"/>
            <a:ext cx="1147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Attendee Info*</a:t>
            </a:r>
          </a:p>
        </p:txBody>
      </p:sp>
      <p:sp>
        <p:nvSpPr>
          <p:cNvPr id="6236" name="Line 92"/>
          <p:cNvSpPr>
            <a:spLocks noChangeShapeType="1"/>
          </p:cNvSpPr>
          <p:nvPr/>
        </p:nvSpPr>
        <p:spPr bwMode="auto">
          <a:xfrm flipV="1">
            <a:off x="2133600" y="3886200"/>
            <a:ext cx="2362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7" name="Text Box 93"/>
          <p:cNvSpPr txBox="1">
            <a:spLocks noChangeArrowheads="1"/>
          </p:cNvSpPr>
          <p:nvPr/>
        </p:nvSpPr>
        <p:spPr bwMode="auto">
          <a:xfrm rot="-331737">
            <a:off x="2513013" y="3803650"/>
            <a:ext cx="1228725"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available_instrs</a:t>
            </a:r>
          </a:p>
        </p:txBody>
      </p:sp>
      <p:sp>
        <p:nvSpPr>
          <p:cNvPr id="6238" name="Line 94"/>
          <p:cNvSpPr>
            <a:spLocks noChangeShapeType="1"/>
          </p:cNvSpPr>
          <p:nvPr/>
        </p:nvSpPr>
        <p:spPr bwMode="auto">
          <a:xfrm flipH="1">
            <a:off x="2209800" y="4038600"/>
            <a:ext cx="23622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9" name="Text Box 95"/>
          <p:cNvSpPr txBox="1">
            <a:spLocks noChangeArrowheads="1"/>
          </p:cNvSpPr>
          <p:nvPr/>
        </p:nvSpPr>
        <p:spPr bwMode="auto">
          <a:xfrm rot="-526104">
            <a:off x="2438400" y="4297363"/>
            <a:ext cx="1195388"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inst_scheduled</a:t>
            </a:r>
          </a:p>
        </p:txBody>
      </p:sp>
      <p:sp>
        <p:nvSpPr>
          <p:cNvPr id="6241" name="Line 97"/>
          <p:cNvSpPr>
            <a:spLocks noChangeShapeType="1"/>
          </p:cNvSpPr>
          <p:nvPr/>
        </p:nvSpPr>
        <p:spPr bwMode="auto">
          <a:xfrm flipV="1">
            <a:off x="3733800" y="5029200"/>
            <a:ext cx="990600" cy="685800"/>
          </a:xfrm>
          <a:prstGeom prst="line">
            <a:avLst/>
          </a:prstGeom>
          <a:noFill/>
          <a:ln w="952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2" name="Text Box 98"/>
          <p:cNvSpPr txBox="1">
            <a:spLocks noChangeArrowheads="1"/>
          </p:cNvSpPr>
          <p:nvPr/>
        </p:nvSpPr>
        <p:spPr bwMode="auto">
          <a:xfrm>
            <a:off x="3962400" y="5181600"/>
            <a:ext cx="1103313"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roster_sign-in</a:t>
            </a:r>
          </a:p>
        </p:txBody>
      </p:sp>
      <p:sp>
        <p:nvSpPr>
          <p:cNvPr id="6243" name="Rectangle 99"/>
          <p:cNvSpPr>
            <a:spLocks noChangeArrowheads="1"/>
          </p:cNvSpPr>
          <p:nvPr/>
        </p:nvSpPr>
        <p:spPr bwMode="auto">
          <a:xfrm>
            <a:off x="2514600" y="5410200"/>
            <a:ext cx="1143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Instructor</a:t>
            </a:r>
          </a:p>
        </p:txBody>
      </p:sp>
      <p:sp>
        <p:nvSpPr>
          <p:cNvPr id="6244" name="Line 100"/>
          <p:cNvSpPr>
            <a:spLocks noChangeShapeType="1"/>
          </p:cNvSpPr>
          <p:nvPr/>
        </p:nvSpPr>
        <p:spPr bwMode="auto">
          <a:xfrm flipV="1">
            <a:off x="4038600" y="41910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5" name="Line 101"/>
          <p:cNvSpPr>
            <a:spLocks noChangeShapeType="1"/>
          </p:cNvSpPr>
          <p:nvPr/>
        </p:nvSpPr>
        <p:spPr bwMode="auto">
          <a:xfrm flipV="1">
            <a:off x="3200400" y="4572000"/>
            <a:ext cx="8382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6" name="Text Box 102"/>
          <p:cNvSpPr txBox="1">
            <a:spLocks noChangeArrowheads="1"/>
          </p:cNvSpPr>
          <p:nvPr/>
        </p:nvSpPr>
        <p:spPr bwMode="auto">
          <a:xfrm>
            <a:off x="2667000" y="4953000"/>
            <a:ext cx="1104790"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t>dates_avail</a:t>
            </a:r>
            <a:r>
              <a:rPr lang="en-US" sz="1200" dirty="0" smtClean="0"/>
              <a:t> &amp;</a:t>
            </a:r>
            <a:br>
              <a:rPr lang="en-US" sz="1200" dirty="0" smtClean="0"/>
            </a:br>
            <a:r>
              <a:rPr lang="en-US" sz="1200" dirty="0" smtClean="0"/>
              <a:t> updates</a:t>
            </a:r>
            <a:endParaRPr lang="en-US" sz="1200" dirty="0"/>
          </a:p>
        </p:txBody>
      </p:sp>
      <p:sp>
        <p:nvSpPr>
          <p:cNvPr id="6247" name="Line 103"/>
          <p:cNvSpPr>
            <a:spLocks noChangeShapeType="1"/>
          </p:cNvSpPr>
          <p:nvPr/>
        </p:nvSpPr>
        <p:spPr bwMode="auto">
          <a:xfrm flipV="1">
            <a:off x="4724400" y="4267200"/>
            <a:ext cx="381000" cy="7620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 name="Line 104"/>
          <p:cNvSpPr>
            <a:spLocks noChangeShapeType="1"/>
          </p:cNvSpPr>
          <p:nvPr/>
        </p:nvSpPr>
        <p:spPr bwMode="auto">
          <a:xfrm flipH="1">
            <a:off x="3657600" y="4191000"/>
            <a:ext cx="1295400" cy="1219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 name="Text Box 105"/>
          <p:cNvSpPr txBox="1">
            <a:spLocks noChangeArrowheads="1"/>
          </p:cNvSpPr>
          <p:nvPr/>
        </p:nvSpPr>
        <p:spPr bwMode="auto">
          <a:xfrm rot="-1194662">
            <a:off x="3810000" y="4738688"/>
            <a:ext cx="874713"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scheduled</a:t>
            </a:r>
          </a:p>
        </p:txBody>
      </p:sp>
      <p:sp>
        <p:nvSpPr>
          <p:cNvPr id="6250" name="Line 106"/>
          <p:cNvSpPr>
            <a:spLocks noChangeShapeType="1"/>
          </p:cNvSpPr>
          <p:nvPr/>
        </p:nvSpPr>
        <p:spPr bwMode="auto">
          <a:xfrm flipV="1">
            <a:off x="3810000" y="5486400"/>
            <a:ext cx="1371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1" name="Line 107"/>
          <p:cNvSpPr>
            <a:spLocks noChangeShapeType="1"/>
          </p:cNvSpPr>
          <p:nvPr/>
        </p:nvSpPr>
        <p:spPr bwMode="auto">
          <a:xfrm flipV="1">
            <a:off x="5181600" y="4267200"/>
            <a:ext cx="76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 name="Text Box 108"/>
          <p:cNvSpPr txBox="1">
            <a:spLocks noChangeArrowheads="1"/>
          </p:cNvSpPr>
          <p:nvPr/>
        </p:nvSpPr>
        <p:spPr bwMode="auto">
          <a:xfrm>
            <a:off x="4114800" y="5562600"/>
            <a:ext cx="935038"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a:t>final_roster</a:t>
            </a:r>
            <a:endParaRPr lang="en-US" sz="1200" dirty="0"/>
          </a:p>
        </p:txBody>
      </p:sp>
      <p:sp>
        <p:nvSpPr>
          <p:cNvPr id="6254" name="Text Box 110"/>
          <p:cNvSpPr txBox="1">
            <a:spLocks noChangeArrowheads="1"/>
          </p:cNvSpPr>
          <p:nvPr/>
        </p:nvSpPr>
        <p:spPr bwMode="auto">
          <a:xfrm>
            <a:off x="5257800" y="5029200"/>
            <a:ext cx="93345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email_addr</a:t>
            </a:r>
          </a:p>
        </p:txBody>
      </p:sp>
      <p:sp>
        <p:nvSpPr>
          <p:cNvPr id="6256" name="Rectangle 112"/>
          <p:cNvSpPr>
            <a:spLocks noChangeArrowheads="1"/>
          </p:cNvSpPr>
          <p:nvPr/>
        </p:nvSpPr>
        <p:spPr bwMode="auto">
          <a:xfrm>
            <a:off x="7391400" y="3810000"/>
            <a:ext cx="15240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Seminar</a:t>
            </a:r>
          </a:p>
          <a:p>
            <a:r>
              <a:rPr lang="en-US"/>
              <a:t>Registration</a:t>
            </a:r>
          </a:p>
          <a:p>
            <a:r>
              <a:rPr lang="en-US"/>
              <a:t>System</a:t>
            </a:r>
          </a:p>
        </p:txBody>
      </p:sp>
      <p:sp>
        <p:nvSpPr>
          <p:cNvPr id="6257" name="Line 113"/>
          <p:cNvSpPr>
            <a:spLocks noChangeShapeType="1"/>
          </p:cNvSpPr>
          <p:nvPr/>
        </p:nvSpPr>
        <p:spPr bwMode="auto">
          <a:xfrm>
            <a:off x="6553200" y="4953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8" name="Line 114"/>
          <p:cNvSpPr>
            <a:spLocks noChangeShapeType="1"/>
          </p:cNvSpPr>
          <p:nvPr/>
        </p:nvSpPr>
        <p:spPr bwMode="auto">
          <a:xfrm>
            <a:off x="6553200" y="5257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9" name="Text Box 115"/>
          <p:cNvSpPr txBox="1">
            <a:spLocks noChangeArrowheads="1"/>
          </p:cNvSpPr>
          <p:nvPr/>
        </p:nvSpPr>
        <p:spPr bwMode="auto">
          <a:xfrm>
            <a:off x="6324600" y="4953000"/>
            <a:ext cx="95250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smtClean="0"/>
              <a:t>hotels </a:t>
            </a:r>
            <a:r>
              <a:rPr lang="en-US" sz="1200" dirty="0"/>
              <a:t>Info*</a:t>
            </a:r>
          </a:p>
        </p:txBody>
      </p:sp>
      <p:sp>
        <p:nvSpPr>
          <p:cNvPr id="6260" name="Line 116"/>
          <p:cNvSpPr>
            <a:spLocks noChangeShapeType="1"/>
          </p:cNvSpPr>
          <p:nvPr/>
        </p:nvSpPr>
        <p:spPr bwMode="auto">
          <a:xfrm flipH="1" flipV="1">
            <a:off x="5791200" y="4038600"/>
            <a:ext cx="838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1" name="Line 117"/>
          <p:cNvSpPr>
            <a:spLocks noChangeShapeType="1"/>
          </p:cNvSpPr>
          <p:nvPr/>
        </p:nvSpPr>
        <p:spPr bwMode="auto">
          <a:xfrm flipH="1">
            <a:off x="3505200" y="4114800"/>
            <a:ext cx="1066800" cy="533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2" name="Line 118"/>
          <p:cNvSpPr>
            <a:spLocks noChangeShapeType="1"/>
          </p:cNvSpPr>
          <p:nvPr/>
        </p:nvSpPr>
        <p:spPr bwMode="auto">
          <a:xfrm flipH="1" flipV="1">
            <a:off x="1676400" y="4495800"/>
            <a:ext cx="609600" cy="304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3" name="Line 119"/>
          <p:cNvSpPr>
            <a:spLocks noChangeShapeType="1"/>
          </p:cNvSpPr>
          <p:nvPr/>
        </p:nvSpPr>
        <p:spPr bwMode="auto">
          <a:xfrm flipH="1">
            <a:off x="2286000" y="4648200"/>
            <a:ext cx="12192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4" name="Text Box 120"/>
          <p:cNvSpPr txBox="1">
            <a:spLocks noChangeArrowheads="1"/>
          </p:cNvSpPr>
          <p:nvPr/>
        </p:nvSpPr>
        <p:spPr bwMode="auto">
          <a:xfrm>
            <a:off x="1524000" y="4648200"/>
            <a:ext cx="876300"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solidFill>
                  <a:srgbClr val="FF0000"/>
                </a:solidFill>
              </a:rPr>
              <a:t>inst_dates</a:t>
            </a:r>
          </a:p>
        </p:txBody>
      </p:sp>
      <p:sp>
        <p:nvSpPr>
          <p:cNvPr id="6265" name="Line 121"/>
          <p:cNvSpPr>
            <a:spLocks noChangeShapeType="1"/>
          </p:cNvSpPr>
          <p:nvPr/>
        </p:nvSpPr>
        <p:spPr bwMode="auto">
          <a:xfrm flipH="1" flipV="1">
            <a:off x="1905000" y="35052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7" name="Line 123"/>
          <p:cNvSpPr>
            <a:spLocks noChangeShapeType="1"/>
          </p:cNvSpPr>
          <p:nvPr/>
        </p:nvSpPr>
        <p:spPr bwMode="auto">
          <a:xfrm flipH="1">
            <a:off x="1828800" y="2862263"/>
            <a:ext cx="142875"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8" name="Line 124"/>
          <p:cNvSpPr>
            <a:spLocks noChangeShapeType="1"/>
          </p:cNvSpPr>
          <p:nvPr/>
        </p:nvSpPr>
        <p:spPr bwMode="auto">
          <a:xfrm flipH="1">
            <a:off x="1981200" y="3124200"/>
            <a:ext cx="2209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9" name="Text Box 125"/>
          <p:cNvSpPr txBox="1">
            <a:spLocks noChangeArrowheads="1"/>
          </p:cNvSpPr>
          <p:nvPr/>
        </p:nvSpPr>
        <p:spPr bwMode="auto">
          <a:xfrm>
            <a:off x="2286000" y="2881313"/>
            <a:ext cx="11977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solidFill>
                  <a:srgbClr val="FF0000"/>
                </a:solidFill>
              </a:rPr>
              <a:t>hotel_reserved</a:t>
            </a:r>
            <a:endParaRPr lang="en-US" sz="1200" dirty="0">
              <a:solidFill>
                <a:srgbClr val="FF0000"/>
              </a:solidFill>
            </a:endParaRPr>
          </a:p>
        </p:txBody>
      </p:sp>
      <p:sp>
        <p:nvSpPr>
          <p:cNvPr id="6270" name="Line 126"/>
          <p:cNvSpPr>
            <a:spLocks noChangeShapeType="1"/>
          </p:cNvSpPr>
          <p:nvPr/>
        </p:nvSpPr>
        <p:spPr bwMode="auto">
          <a:xfrm flipH="1">
            <a:off x="1676400" y="3733800"/>
            <a:ext cx="26670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71" name="Line 127"/>
          <p:cNvSpPr>
            <a:spLocks noChangeShapeType="1"/>
          </p:cNvSpPr>
          <p:nvPr/>
        </p:nvSpPr>
        <p:spPr bwMode="auto">
          <a:xfrm flipH="1" flipV="1">
            <a:off x="1295400" y="3505200"/>
            <a:ext cx="3810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72" name="Text Box 128"/>
          <p:cNvSpPr txBox="1">
            <a:spLocks noChangeArrowheads="1"/>
          </p:cNvSpPr>
          <p:nvPr/>
        </p:nvSpPr>
        <p:spPr bwMode="auto">
          <a:xfrm>
            <a:off x="762000" y="3657600"/>
            <a:ext cx="1170513"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solidFill>
                  <a:srgbClr val="FF0000"/>
                </a:solidFill>
              </a:rPr>
              <a:t>no_hotel_avail</a:t>
            </a:r>
            <a:endParaRPr lang="en-US" sz="1200" dirty="0">
              <a:solidFill>
                <a:srgbClr val="FF0000"/>
              </a:solidFill>
            </a:endParaRPr>
          </a:p>
        </p:txBody>
      </p:sp>
      <p:sp>
        <p:nvSpPr>
          <p:cNvPr id="6273" name="Text Box 129"/>
          <p:cNvSpPr txBox="1">
            <a:spLocks noChangeArrowheads="1"/>
          </p:cNvSpPr>
          <p:nvPr/>
        </p:nvSpPr>
        <p:spPr bwMode="auto">
          <a:xfrm>
            <a:off x="5715000" y="4267200"/>
            <a:ext cx="1281120"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err="1" smtClean="0"/>
              <a:t>hotels_available</a:t>
            </a:r>
            <a:endParaRPr lang="en-US" sz="1200" dirty="0"/>
          </a:p>
        </p:txBody>
      </p:sp>
      <p:sp>
        <p:nvSpPr>
          <p:cNvPr id="6274" name="Rectangle 130"/>
          <p:cNvSpPr>
            <a:spLocks noChangeArrowheads="1"/>
          </p:cNvSpPr>
          <p:nvPr/>
        </p:nvSpPr>
        <p:spPr bwMode="auto">
          <a:xfrm>
            <a:off x="6705600" y="304800"/>
            <a:ext cx="1143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Print </a:t>
            </a:r>
          </a:p>
          <a:p>
            <a:r>
              <a:rPr lang="en-US"/>
              <a:t>Vendor</a:t>
            </a:r>
          </a:p>
        </p:txBody>
      </p:sp>
      <p:sp>
        <p:nvSpPr>
          <p:cNvPr id="6275" name="Line 131"/>
          <p:cNvSpPr>
            <a:spLocks noChangeShapeType="1"/>
          </p:cNvSpPr>
          <p:nvPr/>
        </p:nvSpPr>
        <p:spPr bwMode="auto">
          <a:xfrm flipV="1">
            <a:off x="5410200" y="762000"/>
            <a:ext cx="12192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7" name="Text Box 133"/>
          <p:cNvSpPr txBox="1">
            <a:spLocks noChangeArrowheads="1"/>
          </p:cNvSpPr>
          <p:nvPr/>
        </p:nvSpPr>
        <p:spPr bwMode="auto">
          <a:xfrm>
            <a:off x="5715000" y="990600"/>
            <a:ext cx="1533525"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seminar_notification</a:t>
            </a:r>
          </a:p>
        </p:txBody>
      </p:sp>
      <p:sp>
        <p:nvSpPr>
          <p:cNvPr id="6278" name="Line 134"/>
          <p:cNvSpPr>
            <a:spLocks noChangeShapeType="1"/>
          </p:cNvSpPr>
          <p:nvPr/>
        </p:nvSpPr>
        <p:spPr bwMode="auto">
          <a:xfrm flipH="1">
            <a:off x="7696200" y="2133600"/>
            <a:ext cx="76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9" name="Line 135"/>
          <p:cNvSpPr>
            <a:spLocks noChangeShapeType="1"/>
          </p:cNvSpPr>
          <p:nvPr/>
        </p:nvSpPr>
        <p:spPr bwMode="auto">
          <a:xfrm flipH="1">
            <a:off x="6299200" y="2438400"/>
            <a:ext cx="13970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0" name="Text Box 136"/>
          <p:cNvSpPr txBox="1">
            <a:spLocks noChangeArrowheads="1"/>
          </p:cNvSpPr>
          <p:nvPr/>
        </p:nvSpPr>
        <p:spPr bwMode="auto">
          <a:xfrm>
            <a:off x="7662863" y="2209800"/>
            <a:ext cx="12525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booking_denied</a:t>
            </a:r>
          </a:p>
        </p:txBody>
      </p:sp>
      <p:sp>
        <p:nvSpPr>
          <p:cNvPr id="6281" name="Line 137"/>
          <p:cNvSpPr>
            <a:spLocks noChangeShapeType="1"/>
          </p:cNvSpPr>
          <p:nvPr/>
        </p:nvSpPr>
        <p:spPr bwMode="auto">
          <a:xfrm>
            <a:off x="6019800" y="3886200"/>
            <a:ext cx="1219200" cy="228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2" name="Text Box 138"/>
          <p:cNvSpPr txBox="1">
            <a:spLocks noChangeArrowheads="1"/>
          </p:cNvSpPr>
          <p:nvPr/>
        </p:nvSpPr>
        <p:spPr bwMode="auto">
          <a:xfrm>
            <a:off x="6096000" y="3962400"/>
            <a:ext cx="935038"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a:t>final_roster</a:t>
            </a:r>
          </a:p>
        </p:txBody>
      </p:sp>
      <p:cxnSp>
        <p:nvCxnSpPr>
          <p:cNvPr id="5" name="Curved Connector 4"/>
          <p:cNvCxnSpPr>
            <a:stCxn id="6187" idx="0"/>
            <a:endCxn id="6243" idx="1"/>
          </p:cNvCxnSpPr>
          <p:nvPr/>
        </p:nvCxnSpPr>
        <p:spPr bwMode="auto">
          <a:xfrm rot="16200000" flipH="1" flipV="1">
            <a:off x="1276350" y="1771650"/>
            <a:ext cx="5105400" cy="2628900"/>
          </a:xfrm>
          <a:prstGeom prst="curvedConnector4">
            <a:avLst>
              <a:gd name="adj1" fmla="val -4478"/>
              <a:gd name="adj2" fmla="val 190822"/>
            </a:avLst>
          </a:prstGeom>
          <a:solidFill>
            <a:schemeClr val="bg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 Box 108"/>
          <p:cNvSpPr txBox="1">
            <a:spLocks noChangeArrowheads="1"/>
          </p:cNvSpPr>
          <p:nvPr/>
        </p:nvSpPr>
        <p:spPr bwMode="auto">
          <a:xfrm>
            <a:off x="144462" y="1401762"/>
            <a:ext cx="1470274" cy="2769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200" dirty="0" smtClean="0"/>
              <a:t>scheduled seminar</a:t>
            </a:r>
            <a:endParaRPr lang="en-US" sz="1200" dirty="0"/>
          </a:p>
        </p:txBody>
      </p:sp>
    </p:spTree>
    <p:extLst>
      <p:ext uri="{BB962C8B-B14F-4D97-AF65-F5344CB8AC3E}">
        <p14:creationId xmlns:p14="http://schemas.microsoft.com/office/powerpoint/2010/main" val="52522514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a:t>User Interface Design</a:t>
            </a:r>
          </a:p>
        </p:txBody>
      </p:sp>
      <p:sp>
        <p:nvSpPr>
          <p:cNvPr id="550915" name="Rectangle 3"/>
          <p:cNvSpPr>
            <a:spLocks noGrp="1" noChangeArrowheads="1"/>
          </p:cNvSpPr>
          <p:nvPr>
            <p:ph type="body" idx="1"/>
          </p:nvPr>
        </p:nvSpPr>
        <p:spPr>
          <a:xfrm>
            <a:off x="609600" y="1524000"/>
            <a:ext cx="4540250" cy="4559300"/>
          </a:xfrm>
        </p:spPr>
        <p:txBody>
          <a:bodyPr/>
          <a:lstStyle/>
          <a:p>
            <a:r>
              <a:rPr lang="en-US" dirty="0"/>
              <a:t>Basic Principles of User-Centered Design</a:t>
            </a:r>
          </a:p>
          <a:p>
            <a:pPr lvl="1"/>
            <a:r>
              <a:rPr lang="en-US" dirty="0"/>
              <a:t>Design a comprehensive interface</a:t>
            </a:r>
          </a:p>
          <a:p>
            <a:pPr lvl="1"/>
            <a:r>
              <a:rPr lang="en-US" dirty="0"/>
              <a:t>Continue the feedback process</a:t>
            </a:r>
          </a:p>
          <a:p>
            <a:pPr lvl="1"/>
            <a:r>
              <a:rPr lang="en-US" dirty="0"/>
              <a:t>Document the interface design</a:t>
            </a:r>
          </a:p>
        </p:txBody>
      </p:sp>
      <p:pic>
        <p:nvPicPr>
          <p:cNvPr id="550918" name="Picture 6" descr="43F06-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586846"/>
            <a:ext cx="3414713" cy="38074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57913" y="5530312"/>
            <a:ext cx="2743200" cy="369332"/>
          </a:xfrm>
          <a:prstGeom prst="rect">
            <a:avLst/>
          </a:prstGeom>
          <a:noFill/>
        </p:spPr>
        <p:txBody>
          <a:bodyPr wrap="square" rtlCol="0">
            <a:spAutoFit/>
          </a:bodyPr>
          <a:lstStyle/>
          <a:p>
            <a:r>
              <a:rPr lang="en-US" dirty="0" smtClean="0"/>
              <a:t>Switchboard</a:t>
            </a:r>
            <a:endParaRPr lang="en-US" dirty="0"/>
          </a:p>
        </p:txBody>
      </p:sp>
    </p:spTree>
    <p:extLst>
      <p:ext uri="{BB962C8B-B14F-4D97-AF65-F5344CB8AC3E}">
        <p14:creationId xmlns:p14="http://schemas.microsoft.com/office/powerpoint/2010/main" val="1518444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457200" y="-304800"/>
            <a:ext cx="8229600" cy="1143000"/>
          </a:xfrm>
        </p:spPr>
        <p:txBody>
          <a:bodyPr/>
          <a:lstStyle/>
          <a:p>
            <a:r>
              <a:rPr lang="en-US" dirty="0"/>
              <a:t>User Interface Design</a:t>
            </a:r>
          </a:p>
        </p:txBody>
      </p:sp>
      <p:sp>
        <p:nvSpPr>
          <p:cNvPr id="556035" name="Rectangle 3"/>
          <p:cNvSpPr>
            <a:spLocks noGrp="1" noChangeArrowheads="1"/>
          </p:cNvSpPr>
          <p:nvPr>
            <p:ph type="body" idx="1"/>
          </p:nvPr>
        </p:nvSpPr>
        <p:spPr>
          <a:xfrm>
            <a:off x="457200" y="812800"/>
            <a:ext cx="8229600" cy="4525963"/>
          </a:xfrm>
        </p:spPr>
        <p:txBody>
          <a:bodyPr>
            <a:normAutofit fontScale="92500"/>
          </a:bodyPr>
          <a:lstStyle/>
          <a:p>
            <a:pPr marL="533400" indent="-533400"/>
            <a:r>
              <a:rPr lang="en-US" dirty="0"/>
              <a:t>Guidelines for User Interface Design</a:t>
            </a:r>
          </a:p>
          <a:p>
            <a:pPr marL="1109663" lvl="1" indent="-533400"/>
            <a:r>
              <a:rPr lang="en-US" dirty="0"/>
              <a:t>Follow eight basic guidelines</a:t>
            </a:r>
          </a:p>
          <a:p>
            <a:pPr marL="1539875" lvl="2" indent="-457200">
              <a:buFontTx/>
              <a:buAutoNum type="arabicPeriod"/>
            </a:pPr>
            <a:r>
              <a:rPr lang="en-US" dirty="0"/>
              <a:t>Focus on basic objectives</a:t>
            </a:r>
          </a:p>
          <a:p>
            <a:pPr marL="1539875" lvl="2" indent="-457200">
              <a:buFontTx/>
              <a:buAutoNum type="arabicPeriod"/>
            </a:pPr>
            <a:r>
              <a:rPr lang="en-US" dirty="0"/>
              <a:t>Build an interface that is easy to learn and use</a:t>
            </a:r>
          </a:p>
          <a:p>
            <a:pPr marL="1539875" lvl="2" indent="-457200">
              <a:buFontTx/>
              <a:buAutoNum type="arabicPeriod"/>
            </a:pPr>
            <a:r>
              <a:rPr lang="en-US" dirty="0"/>
              <a:t>Provide features that promote efficiency</a:t>
            </a:r>
          </a:p>
          <a:p>
            <a:pPr marL="1539875" lvl="2" indent="-457200">
              <a:buFontTx/>
              <a:buAutoNum type="arabicPeriod"/>
            </a:pPr>
            <a:r>
              <a:rPr lang="en-US" dirty="0"/>
              <a:t>Make it easy for users to obtain help or correct errors</a:t>
            </a:r>
          </a:p>
          <a:p>
            <a:pPr marL="1539875" lvl="2" indent="-457200">
              <a:buFontTx/>
              <a:buAutoNum type="arabicPeriod"/>
            </a:pPr>
            <a:r>
              <a:rPr lang="en-US" dirty="0"/>
              <a:t>Minimize input data </a:t>
            </a:r>
            <a:r>
              <a:rPr lang="en-US" dirty="0" smtClean="0"/>
              <a:t>problems</a:t>
            </a:r>
          </a:p>
          <a:p>
            <a:pPr marL="1539875" lvl="2" indent="-457200">
              <a:buFontTx/>
              <a:buAutoNum type="arabicPeriod" startAt="6"/>
            </a:pPr>
            <a:r>
              <a:rPr lang="en-US" dirty="0"/>
              <a:t>Provide feedback to users</a:t>
            </a:r>
          </a:p>
          <a:p>
            <a:pPr marL="1539875" lvl="2" indent="-457200">
              <a:buFontTx/>
              <a:buAutoNum type="arabicPeriod" startAt="6"/>
            </a:pPr>
            <a:r>
              <a:rPr lang="en-US" dirty="0"/>
              <a:t>Create an attractive layout and design</a:t>
            </a:r>
          </a:p>
          <a:p>
            <a:pPr marL="1539875" lvl="2" indent="-457200">
              <a:buFontTx/>
              <a:buAutoNum type="arabicPeriod" startAt="6"/>
            </a:pPr>
            <a:r>
              <a:rPr lang="en-US" dirty="0"/>
              <a:t>Use familiar terms and images</a:t>
            </a:r>
          </a:p>
          <a:p>
            <a:pPr marL="1539875" lvl="2" indent="-457200">
              <a:buFontTx/>
              <a:buAutoNum type="arabicPeriod"/>
            </a:pPr>
            <a:endParaRPr lang="en-US" dirty="0"/>
          </a:p>
        </p:txBody>
      </p:sp>
    </p:spTree>
    <p:extLst>
      <p:ext uri="{BB962C8B-B14F-4D97-AF65-F5344CB8AC3E}">
        <p14:creationId xmlns:p14="http://schemas.microsoft.com/office/powerpoint/2010/main" val="2916311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9112" name="Picture 8" descr="43F06-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1" y="2216150"/>
            <a:ext cx="4997450" cy="3926702"/>
          </a:xfrm>
          <a:prstGeom prst="rect">
            <a:avLst/>
          </a:prstGeom>
          <a:noFill/>
          <a:extLst>
            <a:ext uri="{909E8E84-426E-40DD-AFC4-6F175D3DCCD1}">
              <a14:hiddenFill xmlns:a14="http://schemas.microsoft.com/office/drawing/2010/main">
                <a:solidFill>
                  <a:srgbClr val="FFFFFF"/>
                </a:solidFill>
              </a14:hiddenFill>
            </a:ext>
          </a:extLst>
        </p:spPr>
      </p:pic>
      <p:sp>
        <p:nvSpPr>
          <p:cNvPr id="559106" name="Rectangle 2"/>
          <p:cNvSpPr>
            <a:spLocks noGrp="1" noChangeArrowheads="1"/>
          </p:cNvSpPr>
          <p:nvPr>
            <p:ph type="title"/>
          </p:nvPr>
        </p:nvSpPr>
        <p:spPr>
          <a:xfrm>
            <a:off x="533400" y="-228600"/>
            <a:ext cx="8229600" cy="1143000"/>
          </a:xfrm>
        </p:spPr>
        <p:txBody>
          <a:bodyPr/>
          <a:lstStyle/>
          <a:p>
            <a:r>
              <a:rPr lang="en-US" dirty="0"/>
              <a:t>User Interface Design</a:t>
            </a:r>
          </a:p>
        </p:txBody>
      </p:sp>
      <p:sp>
        <p:nvSpPr>
          <p:cNvPr id="559107" name="Rectangle 3"/>
          <p:cNvSpPr>
            <a:spLocks noGrp="1" noChangeArrowheads="1"/>
          </p:cNvSpPr>
          <p:nvPr>
            <p:ph type="body" idx="1"/>
          </p:nvPr>
        </p:nvSpPr>
        <p:spPr>
          <a:xfrm>
            <a:off x="152400" y="838200"/>
            <a:ext cx="8534400" cy="5638800"/>
          </a:xfrm>
        </p:spPr>
        <p:txBody>
          <a:bodyPr>
            <a:normAutofit fontScale="85000" lnSpcReduction="20000"/>
          </a:bodyPr>
          <a:lstStyle/>
          <a:p>
            <a:r>
              <a:rPr lang="en-US" sz="4200" dirty="0"/>
              <a:t>User Interface Controls</a:t>
            </a:r>
          </a:p>
          <a:p>
            <a:pPr lvl="1"/>
            <a:r>
              <a:rPr lang="en-US" sz="3000" dirty="0"/>
              <a:t>Menu bar</a:t>
            </a:r>
            <a:endParaRPr lang="en-US" sz="3500" dirty="0"/>
          </a:p>
          <a:p>
            <a:pPr lvl="1"/>
            <a:r>
              <a:rPr lang="en-US" sz="3000" dirty="0"/>
              <a:t>Toolbar</a:t>
            </a:r>
          </a:p>
          <a:p>
            <a:pPr lvl="1"/>
            <a:r>
              <a:rPr lang="en-US" sz="3000" dirty="0"/>
              <a:t>Command button</a:t>
            </a:r>
          </a:p>
          <a:p>
            <a:pPr lvl="1"/>
            <a:r>
              <a:rPr lang="en-US" sz="3000" dirty="0"/>
              <a:t>Dialog box</a:t>
            </a:r>
          </a:p>
          <a:p>
            <a:pPr lvl="1"/>
            <a:r>
              <a:rPr lang="en-US" sz="3000" dirty="0"/>
              <a:t>Text box</a:t>
            </a:r>
          </a:p>
          <a:p>
            <a:pPr lvl="1"/>
            <a:r>
              <a:rPr lang="en-US" sz="3000" dirty="0"/>
              <a:t>Toggle </a:t>
            </a:r>
            <a:r>
              <a:rPr lang="en-US" sz="3000" dirty="0" smtClean="0"/>
              <a:t>button</a:t>
            </a:r>
          </a:p>
          <a:p>
            <a:pPr lvl="1"/>
            <a:r>
              <a:rPr lang="en-US" sz="3000" dirty="0" smtClean="0"/>
              <a:t>Scroll bar</a:t>
            </a:r>
          </a:p>
          <a:p>
            <a:pPr lvl="1"/>
            <a:r>
              <a:rPr lang="en-US" sz="3000" dirty="0" smtClean="0"/>
              <a:t>Drop-down list box</a:t>
            </a:r>
          </a:p>
          <a:p>
            <a:pPr lvl="1"/>
            <a:r>
              <a:rPr lang="en-US" sz="3000" dirty="0" smtClean="0"/>
              <a:t>Option button</a:t>
            </a:r>
          </a:p>
          <a:p>
            <a:pPr lvl="1"/>
            <a:r>
              <a:rPr lang="en-US" sz="3000" dirty="0" smtClean="0"/>
              <a:t>Check box</a:t>
            </a:r>
          </a:p>
          <a:p>
            <a:pPr lvl="1"/>
            <a:r>
              <a:rPr lang="en-US" sz="3000" dirty="0" smtClean="0"/>
              <a:t>Command button</a:t>
            </a:r>
          </a:p>
          <a:p>
            <a:pPr lvl="1"/>
            <a:r>
              <a:rPr lang="en-US" sz="3000" dirty="0" smtClean="0"/>
              <a:t>Calendar control</a:t>
            </a:r>
          </a:p>
          <a:p>
            <a:pPr lvl="1"/>
            <a:endParaRPr lang="en-US" dirty="0" smtClean="0"/>
          </a:p>
          <a:p>
            <a:pPr lvl="1"/>
            <a:endParaRPr lang="en-US" dirty="0"/>
          </a:p>
        </p:txBody>
      </p:sp>
    </p:spTree>
    <p:extLst>
      <p:ext uri="{BB962C8B-B14F-4D97-AF65-F5344CB8AC3E}">
        <p14:creationId xmlns:p14="http://schemas.microsoft.com/office/powerpoint/2010/main" val="318639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1398" name="Picture 6" descr="43F06-3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1788" y="1695450"/>
            <a:ext cx="3470275" cy="3759200"/>
          </a:xfrm>
          <a:prstGeom prst="rect">
            <a:avLst/>
          </a:prstGeom>
          <a:noFill/>
          <a:extLst>
            <a:ext uri="{909E8E84-426E-40DD-AFC4-6F175D3DCCD1}">
              <a14:hiddenFill xmlns:a14="http://schemas.microsoft.com/office/drawing/2010/main">
                <a:solidFill>
                  <a:srgbClr val="FFFFFF"/>
                </a:solidFill>
              </a14:hiddenFill>
            </a:ext>
          </a:extLst>
        </p:spPr>
      </p:pic>
      <p:sp>
        <p:nvSpPr>
          <p:cNvPr id="571394" name="Rectangle 2"/>
          <p:cNvSpPr>
            <a:spLocks noGrp="1" noChangeArrowheads="1"/>
          </p:cNvSpPr>
          <p:nvPr>
            <p:ph type="title"/>
          </p:nvPr>
        </p:nvSpPr>
        <p:spPr/>
        <p:txBody>
          <a:bodyPr/>
          <a:lstStyle/>
          <a:p>
            <a:r>
              <a:rPr lang="en-US"/>
              <a:t>User Interface Design</a:t>
            </a:r>
          </a:p>
        </p:txBody>
      </p:sp>
      <p:sp>
        <p:nvSpPr>
          <p:cNvPr id="571395" name="Rectangle 3"/>
          <p:cNvSpPr>
            <a:spLocks noGrp="1" noChangeArrowheads="1"/>
          </p:cNvSpPr>
          <p:nvPr>
            <p:ph type="body" idx="1"/>
          </p:nvPr>
        </p:nvSpPr>
        <p:spPr>
          <a:xfrm>
            <a:off x="685800" y="1650048"/>
            <a:ext cx="4389437" cy="4559300"/>
          </a:xfrm>
        </p:spPr>
        <p:txBody>
          <a:bodyPr/>
          <a:lstStyle/>
          <a:p>
            <a:r>
              <a:rPr lang="en-US" dirty="0"/>
              <a:t>User Interface Controls</a:t>
            </a:r>
          </a:p>
          <a:p>
            <a:pPr lvl="1"/>
            <a:r>
              <a:rPr lang="en-US" dirty="0"/>
              <a:t>List box – scroll bar</a:t>
            </a:r>
          </a:p>
          <a:p>
            <a:pPr lvl="1"/>
            <a:r>
              <a:rPr lang="en-US" dirty="0"/>
              <a:t>Drop-down list box</a:t>
            </a:r>
          </a:p>
          <a:p>
            <a:pPr lvl="1"/>
            <a:r>
              <a:rPr lang="en-US" dirty="0"/>
              <a:t>Option button, or radio button</a:t>
            </a:r>
          </a:p>
          <a:p>
            <a:pPr lvl="1"/>
            <a:r>
              <a:rPr lang="en-US" dirty="0"/>
              <a:t>Check box</a:t>
            </a:r>
          </a:p>
          <a:p>
            <a:pPr lvl="1"/>
            <a:r>
              <a:rPr lang="en-US" dirty="0"/>
              <a:t>Calendar control</a:t>
            </a:r>
          </a:p>
          <a:p>
            <a:pPr lvl="1"/>
            <a:r>
              <a:rPr lang="en-US" dirty="0"/>
              <a:t>Switchboard</a:t>
            </a:r>
          </a:p>
        </p:txBody>
      </p:sp>
    </p:spTree>
    <p:extLst>
      <p:ext uri="{BB962C8B-B14F-4D97-AF65-F5344CB8AC3E}">
        <p14:creationId xmlns:p14="http://schemas.microsoft.com/office/powerpoint/2010/main" val="3075148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7851" name="Picture 11" descr="43F06-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810000"/>
            <a:ext cx="3034145" cy="2451259"/>
          </a:xfrm>
          <a:prstGeom prst="rect">
            <a:avLst/>
          </a:prstGeom>
          <a:noFill/>
          <a:extLst>
            <a:ext uri="{909E8E84-426E-40DD-AFC4-6F175D3DCCD1}">
              <a14:hiddenFill xmlns:a14="http://schemas.microsoft.com/office/drawing/2010/main">
                <a:solidFill>
                  <a:srgbClr val="FFFFFF"/>
                </a:solidFill>
              </a14:hiddenFill>
            </a:ext>
          </a:extLst>
        </p:spPr>
      </p:pic>
      <p:sp>
        <p:nvSpPr>
          <p:cNvPr id="547842" name="Rectangle 2"/>
          <p:cNvSpPr>
            <a:spLocks noGrp="1" noChangeArrowheads="1"/>
          </p:cNvSpPr>
          <p:nvPr>
            <p:ph type="title"/>
          </p:nvPr>
        </p:nvSpPr>
        <p:spPr/>
        <p:txBody>
          <a:bodyPr/>
          <a:lstStyle/>
          <a:p>
            <a:r>
              <a:rPr lang="en-US"/>
              <a:t>Input Design</a:t>
            </a:r>
          </a:p>
        </p:txBody>
      </p:sp>
      <p:sp>
        <p:nvSpPr>
          <p:cNvPr id="547843" name="Rectangle 3"/>
          <p:cNvSpPr>
            <a:spLocks noGrp="1" noChangeArrowheads="1"/>
          </p:cNvSpPr>
          <p:nvPr>
            <p:ph type="body" idx="1"/>
          </p:nvPr>
        </p:nvSpPr>
        <p:spPr/>
        <p:txBody>
          <a:bodyPr/>
          <a:lstStyle/>
          <a:p>
            <a:r>
              <a:rPr lang="en-US" dirty="0"/>
              <a:t>Input technology has changed dramatically in recent years</a:t>
            </a:r>
          </a:p>
          <a:p>
            <a:r>
              <a:rPr lang="en-US" dirty="0"/>
              <a:t>The quality of the output is only as good as the quality of the input</a:t>
            </a:r>
          </a:p>
          <a:p>
            <a:pPr lvl="1"/>
            <a:r>
              <a:rPr lang="en-US" dirty="0"/>
              <a:t>Garbage in, garbage out (GIGO)</a:t>
            </a:r>
          </a:p>
          <a:p>
            <a:pPr lvl="1"/>
            <a:r>
              <a:rPr lang="en-US" dirty="0"/>
              <a:t>Data capture</a:t>
            </a:r>
          </a:p>
          <a:p>
            <a:pPr lvl="1"/>
            <a:r>
              <a:rPr lang="en-US" dirty="0"/>
              <a:t>Data entry</a:t>
            </a:r>
          </a:p>
        </p:txBody>
      </p:sp>
    </p:spTree>
    <p:extLst>
      <p:ext uri="{BB962C8B-B14F-4D97-AF65-F5344CB8AC3E}">
        <p14:creationId xmlns:p14="http://schemas.microsoft.com/office/powerpoint/2010/main" val="3247171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a:t>Input Design</a:t>
            </a:r>
          </a:p>
        </p:txBody>
      </p:sp>
      <p:sp>
        <p:nvSpPr>
          <p:cNvPr id="579587" name="Rectangle 3"/>
          <p:cNvSpPr>
            <a:spLocks noGrp="1" noChangeArrowheads="1"/>
          </p:cNvSpPr>
          <p:nvPr>
            <p:ph type="body" idx="1"/>
          </p:nvPr>
        </p:nvSpPr>
        <p:spPr/>
        <p:txBody>
          <a:bodyPr/>
          <a:lstStyle/>
          <a:p>
            <a:r>
              <a:rPr lang="en-US"/>
              <a:t>Input and Data Entry Methods</a:t>
            </a:r>
          </a:p>
          <a:p>
            <a:pPr lvl="1"/>
            <a:r>
              <a:rPr lang="en-US"/>
              <a:t>Batch input</a:t>
            </a:r>
          </a:p>
          <a:p>
            <a:pPr lvl="2"/>
            <a:r>
              <a:rPr lang="en-US"/>
              <a:t>Batch </a:t>
            </a:r>
          </a:p>
          <a:p>
            <a:pPr lvl="1"/>
            <a:r>
              <a:rPr lang="en-US"/>
              <a:t>Online input</a:t>
            </a:r>
          </a:p>
          <a:p>
            <a:pPr lvl="2"/>
            <a:r>
              <a:rPr lang="en-US"/>
              <a:t>Online data entry</a:t>
            </a:r>
          </a:p>
          <a:p>
            <a:pPr lvl="2"/>
            <a:r>
              <a:rPr lang="en-US"/>
              <a:t>Source data automation</a:t>
            </a:r>
          </a:p>
          <a:p>
            <a:pPr lvl="2"/>
            <a:r>
              <a:rPr lang="en-US"/>
              <a:t>RFID tags or magnetic data strips</a:t>
            </a:r>
          </a:p>
          <a:p>
            <a:pPr lvl="2"/>
            <a:r>
              <a:rPr lang="en-US"/>
              <a:t>POS, ATMs</a:t>
            </a:r>
          </a:p>
        </p:txBody>
      </p:sp>
    </p:spTree>
    <p:extLst>
      <p:ext uri="{BB962C8B-B14F-4D97-AF65-F5344CB8AC3E}">
        <p14:creationId xmlns:p14="http://schemas.microsoft.com/office/powerpoint/2010/main" val="1021140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Input Design</a:t>
            </a:r>
          </a:p>
        </p:txBody>
      </p:sp>
      <p:sp>
        <p:nvSpPr>
          <p:cNvPr id="578563" name="Rectangle 3"/>
          <p:cNvSpPr>
            <a:spLocks noGrp="1" noChangeArrowheads="1"/>
          </p:cNvSpPr>
          <p:nvPr>
            <p:ph type="body" idx="1"/>
          </p:nvPr>
        </p:nvSpPr>
        <p:spPr>
          <a:xfrm>
            <a:off x="152400" y="1600200"/>
            <a:ext cx="8534400" cy="4525963"/>
          </a:xfrm>
        </p:spPr>
        <p:txBody>
          <a:bodyPr/>
          <a:lstStyle/>
          <a:p>
            <a:r>
              <a:rPr lang="en-US" dirty="0"/>
              <a:t>Input and Data Entry Methods</a:t>
            </a:r>
          </a:p>
          <a:p>
            <a:pPr lvl="1"/>
            <a:r>
              <a:rPr lang="en-US" dirty="0"/>
              <a:t>Tradeoffs</a:t>
            </a:r>
          </a:p>
          <a:p>
            <a:pPr lvl="2"/>
            <a:r>
              <a:rPr lang="en-US" dirty="0"/>
              <a:t>Unless source data automation is used, manual data entry is slower and more expensive than batch input because it is performed at the time the transaction occurs and often done when computer demand is at its highest</a:t>
            </a:r>
          </a:p>
          <a:p>
            <a:pPr lvl="2"/>
            <a:r>
              <a:rPr lang="en-US" dirty="0"/>
              <a:t>The decision to use batch or online input depends on business requirements</a:t>
            </a:r>
          </a:p>
        </p:txBody>
      </p:sp>
    </p:spTree>
    <p:extLst>
      <p:ext uri="{BB962C8B-B14F-4D97-AF65-F5344CB8AC3E}">
        <p14:creationId xmlns:p14="http://schemas.microsoft.com/office/powerpoint/2010/main" val="236174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1307</Words>
  <Application>Microsoft Office PowerPoint</Application>
  <PresentationFormat>On-screen Show (4:3)</PresentationFormat>
  <Paragraphs>207</Paragraphs>
  <Slides>20</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User Interface Design</vt:lpstr>
      <vt:lpstr>User Interface Design</vt:lpstr>
      <vt:lpstr>User Interface Design</vt:lpstr>
      <vt:lpstr>User Interface Design</vt:lpstr>
      <vt:lpstr>User Interface Design</vt:lpstr>
      <vt:lpstr>User Interface Design</vt:lpstr>
      <vt:lpstr>Input Design</vt:lpstr>
      <vt:lpstr>Input Design</vt:lpstr>
      <vt:lpstr>Input Design</vt:lpstr>
      <vt:lpstr>Input Design</vt:lpstr>
      <vt:lpstr>Input Design</vt:lpstr>
      <vt:lpstr>Input Design</vt:lpstr>
      <vt:lpstr>Input Design</vt:lpstr>
      <vt:lpstr>Input Design</vt:lpstr>
      <vt:lpstr>Input Design</vt:lpstr>
      <vt:lpstr>Input Design</vt:lpstr>
      <vt:lpstr>Input Design</vt:lpstr>
      <vt:lpstr>Input Design</vt:lpstr>
      <vt:lpstr> Team Activity</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Interface Design</dc:title>
  <dc:creator>peggy</dc:creator>
  <cp:lastModifiedBy>peggy batchelor</cp:lastModifiedBy>
  <cp:revision>14</cp:revision>
  <cp:lastPrinted>2012-11-05T16:48:16Z</cp:lastPrinted>
  <dcterms:created xsi:type="dcterms:W3CDTF">2012-11-03T17:15:22Z</dcterms:created>
  <dcterms:modified xsi:type="dcterms:W3CDTF">2015-06-30T18:17:28Z</dcterms:modified>
</cp:coreProperties>
</file>