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3"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323" r:id="rId34"/>
    <p:sldId id="324" r:id="rId35"/>
    <p:sldId id="325" r:id="rId36"/>
    <p:sldId id="326" r:id="rId37"/>
    <p:sldId id="327" r:id="rId38"/>
    <p:sldId id="328" r:id="rId39"/>
    <p:sldId id="293" r:id="rId40"/>
    <p:sldId id="294" r:id="rId41"/>
    <p:sldId id="295" r:id="rId42"/>
    <p:sldId id="296" r:id="rId43"/>
    <p:sldId id="297" r:id="rId44"/>
    <p:sldId id="298" r:id="rId45"/>
    <p:sldId id="299" r:id="rId46"/>
    <p:sldId id="300" r:id="rId47"/>
    <p:sldId id="301" r:id="rId48"/>
    <p:sldId id="304" r:id="rId49"/>
    <p:sldId id="305" r:id="rId50"/>
    <p:sldId id="306" r:id="rId51"/>
    <p:sldId id="307" r:id="rId52"/>
    <p:sldId id="308" r:id="rId53"/>
    <p:sldId id="309" r:id="rId54"/>
    <p:sldId id="310" r:id="rId55"/>
    <p:sldId id="311" r:id="rId56"/>
    <p:sldId id="321" r:id="rId57"/>
    <p:sldId id="322" r:id="rId58"/>
    <p:sldId id="312" r:id="rId59"/>
    <p:sldId id="313" r:id="rId60"/>
    <p:sldId id="314" r:id="rId61"/>
    <p:sldId id="315" r:id="rId62"/>
    <p:sldId id="316" r:id="rId63"/>
    <p:sldId id="317" r:id="rId64"/>
    <p:sldId id="318" r:id="rId65"/>
    <p:sldId id="319" r:id="rId66"/>
    <p:sldId id="320"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431293-E38E-4915-A767-63B0E9A4D608}" type="datetimeFigureOut">
              <a:rPr lang="en-US" smtClean="0"/>
              <a:t>9/13/2012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A7BE9-F171-4368-AF59-2D12DEFA012F}" type="slidenum">
              <a:rPr lang="en-US" smtClean="0"/>
              <a:t>‹#›</a:t>
            </a:fld>
            <a:endParaRPr lang="en-US"/>
          </a:p>
        </p:txBody>
      </p:sp>
    </p:spTree>
    <p:extLst>
      <p:ext uri="{BB962C8B-B14F-4D97-AF65-F5344CB8AC3E}">
        <p14:creationId xmlns:p14="http://schemas.microsoft.com/office/powerpoint/2010/main" val="2017136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2947"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EF1DB6-715C-4922-B9A9-28B71432111D}" type="slidenum">
              <a:rPr lang="en-US" smtClean="0">
                <a:latin typeface="Times New Roman" pitchFamily="18" charset="0"/>
              </a:rPr>
              <a:pPr eaLnBrk="1" hangingPunct="1"/>
              <a:t>23</a:t>
            </a:fld>
            <a:endParaRPr lang="en-US" smtClean="0">
              <a:latin typeface="Times New Roman" pitchFamily="18" charset="0"/>
            </a:endParaRPr>
          </a:p>
        </p:txBody>
      </p:sp>
      <p:sp>
        <p:nvSpPr>
          <p:cNvPr id="82948" name="Rectangle 2"/>
          <p:cNvSpPr>
            <a:spLocks noGrp="1" noRot="1" noChangeAspect="1" noChangeArrowheads="1" noTextEdit="1"/>
          </p:cNvSpPr>
          <p:nvPr>
            <p:ph type="sldImg"/>
          </p:nvPr>
        </p:nvSpPr>
        <p:spPr>
          <a:xfrm>
            <a:off x="1143000" y="685800"/>
            <a:ext cx="4573588" cy="3430588"/>
          </a:xfrm>
          <a:ln/>
        </p:spPr>
      </p:sp>
      <p:sp>
        <p:nvSpPr>
          <p:cNvPr id="8294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3971"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8C0E57-7EDF-4734-9E32-FA59D51C8985}" type="slidenum">
              <a:rPr lang="en-US" smtClean="0">
                <a:latin typeface="Times New Roman" pitchFamily="18" charset="0"/>
              </a:rPr>
              <a:pPr eaLnBrk="1" hangingPunct="1"/>
              <a:t>24</a:t>
            </a:fld>
            <a:endParaRPr lang="en-US" smtClean="0">
              <a:latin typeface="Times New Roman" pitchFamily="18" charset="0"/>
            </a:endParaRPr>
          </a:p>
        </p:txBody>
      </p:sp>
      <p:sp>
        <p:nvSpPr>
          <p:cNvPr id="83972" name="Rectangle 2"/>
          <p:cNvSpPr>
            <a:spLocks noGrp="1" noRot="1" noChangeAspect="1" noChangeArrowheads="1" noTextEdit="1"/>
          </p:cNvSpPr>
          <p:nvPr>
            <p:ph type="sldImg"/>
          </p:nvPr>
        </p:nvSpPr>
        <p:spPr>
          <a:xfrm>
            <a:off x="1143000" y="685800"/>
            <a:ext cx="4573588" cy="3430588"/>
          </a:xfrm>
          <a:ln/>
        </p:spPr>
      </p:sp>
      <p:sp>
        <p:nvSpPr>
          <p:cNvPr id="8397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4995"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BA9044D-1E08-4384-A3A3-4A5625936274}" type="slidenum">
              <a:rPr lang="en-US" smtClean="0">
                <a:latin typeface="Times New Roman" pitchFamily="18" charset="0"/>
              </a:rPr>
              <a:pPr eaLnBrk="1" hangingPunct="1"/>
              <a:t>25</a:t>
            </a:fld>
            <a:endParaRPr lang="en-US" smtClean="0">
              <a:latin typeface="Times New Roman" pitchFamily="18" charset="0"/>
            </a:endParaRPr>
          </a:p>
        </p:txBody>
      </p:sp>
      <p:sp>
        <p:nvSpPr>
          <p:cNvPr id="84996" name="Rectangle 2"/>
          <p:cNvSpPr>
            <a:spLocks noGrp="1" noRot="1" noChangeAspect="1" noChangeArrowheads="1" noTextEdit="1"/>
          </p:cNvSpPr>
          <p:nvPr>
            <p:ph type="sldImg"/>
          </p:nvPr>
        </p:nvSpPr>
        <p:spPr>
          <a:xfrm>
            <a:off x="1143000" y="685800"/>
            <a:ext cx="4573588" cy="3430588"/>
          </a:xfrm>
          <a:ln/>
        </p:spPr>
      </p:sp>
      <p:sp>
        <p:nvSpPr>
          <p:cNvPr id="8499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6019"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3C0C1C-14AF-4D56-9877-1A34706CA1E2}" type="slidenum">
              <a:rPr lang="en-US" smtClean="0">
                <a:latin typeface="Times New Roman" pitchFamily="18" charset="0"/>
              </a:rPr>
              <a:pPr eaLnBrk="1" hangingPunct="1"/>
              <a:t>26</a:t>
            </a:fld>
            <a:endParaRPr lang="en-US" smtClean="0">
              <a:latin typeface="Times New Roman" pitchFamily="18" charset="0"/>
            </a:endParaRPr>
          </a:p>
        </p:txBody>
      </p:sp>
      <p:sp>
        <p:nvSpPr>
          <p:cNvPr id="86020" name="Rectangle 2"/>
          <p:cNvSpPr>
            <a:spLocks noGrp="1" noRot="1" noChangeAspect="1" noChangeArrowheads="1" noTextEdit="1"/>
          </p:cNvSpPr>
          <p:nvPr>
            <p:ph type="sldImg"/>
          </p:nvPr>
        </p:nvSpPr>
        <p:spPr>
          <a:xfrm>
            <a:off x="1143000" y="685800"/>
            <a:ext cx="4573588" cy="3430588"/>
          </a:xfrm>
          <a:ln/>
        </p:spPr>
      </p:sp>
      <p:sp>
        <p:nvSpPr>
          <p:cNvPr id="8602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7043"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314F3D9-3112-4C70-B306-F3DC948F913C}" type="slidenum">
              <a:rPr lang="en-US" smtClean="0">
                <a:latin typeface="Times New Roman" pitchFamily="18" charset="0"/>
              </a:rPr>
              <a:pPr eaLnBrk="1" hangingPunct="1"/>
              <a:t>27</a:t>
            </a:fld>
            <a:endParaRPr lang="en-US" smtClean="0">
              <a:latin typeface="Times New Roman" pitchFamily="18" charset="0"/>
            </a:endParaRPr>
          </a:p>
        </p:txBody>
      </p:sp>
      <p:sp>
        <p:nvSpPr>
          <p:cNvPr id="87044" name="Rectangle 2"/>
          <p:cNvSpPr>
            <a:spLocks noGrp="1" noRot="1" noChangeAspect="1" noChangeArrowheads="1" noTextEdit="1"/>
          </p:cNvSpPr>
          <p:nvPr>
            <p:ph type="sldImg"/>
          </p:nvPr>
        </p:nvSpPr>
        <p:spPr>
          <a:xfrm>
            <a:off x="1143000" y="685800"/>
            <a:ext cx="4573588" cy="3430588"/>
          </a:xfrm>
          <a:ln/>
        </p:spPr>
      </p:sp>
      <p:sp>
        <p:nvSpPr>
          <p:cNvPr id="8704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8067"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38BEE6-52DE-403F-B38C-AF8CC18E4BEF}" type="slidenum">
              <a:rPr lang="en-US" smtClean="0">
                <a:latin typeface="Times New Roman" pitchFamily="18" charset="0"/>
              </a:rPr>
              <a:pPr eaLnBrk="1" hangingPunct="1"/>
              <a:t>28</a:t>
            </a:fld>
            <a:endParaRPr lang="en-US" smtClean="0">
              <a:latin typeface="Times New Roman" pitchFamily="18" charset="0"/>
            </a:endParaRPr>
          </a:p>
        </p:txBody>
      </p:sp>
      <p:sp>
        <p:nvSpPr>
          <p:cNvPr id="88068" name="Rectangle 2"/>
          <p:cNvSpPr>
            <a:spLocks noGrp="1" noRot="1" noChangeAspect="1" noChangeArrowheads="1" noTextEdit="1"/>
          </p:cNvSpPr>
          <p:nvPr>
            <p:ph type="sldImg"/>
          </p:nvPr>
        </p:nvSpPr>
        <p:spPr>
          <a:xfrm>
            <a:off x="1143000" y="685800"/>
            <a:ext cx="4573588" cy="3430588"/>
          </a:xfrm>
          <a:ln/>
        </p:spPr>
      </p:sp>
      <p:sp>
        <p:nvSpPr>
          <p:cNvPr id="8806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9091"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26A21A-4A1D-4B77-8180-2863010BE3F0}" type="slidenum">
              <a:rPr lang="en-US" smtClean="0">
                <a:latin typeface="Times New Roman" pitchFamily="18" charset="0"/>
              </a:rPr>
              <a:pPr eaLnBrk="1" hangingPunct="1"/>
              <a:t>29</a:t>
            </a:fld>
            <a:endParaRPr lang="en-US" smtClean="0">
              <a:latin typeface="Times New Roman" pitchFamily="18" charset="0"/>
            </a:endParaRPr>
          </a:p>
        </p:txBody>
      </p:sp>
      <p:sp>
        <p:nvSpPr>
          <p:cNvPr id="89092" name="Rectangle 2"/>
          <p:cNvSpPr>
            <a:spLocks noGrp="1" noRot="1" noChangeAspect="1" noChangeArrowheads="1" noTextEdit="1"/>
          </p:cNvSpPr>
          <p:nvPr>
            <p:ph type="sldImg"/>
          </p:nvPr>
        </p:nvSpPr>
        <p:spPr>
          <a:xfrm>
            <a:off x="1143000" y="685800"/>
            <a:ext cx="4573588" cy="3430588"/>
          </a:xfrm>
          <a:ln/>
        </p:spPr>
      </p:sp>
      <p:sp>
        <p:nvSpPr>
          <p:cNvPr id="8909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0115"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3A39F6-904B-4D3C-888D-9EB35D2099E3}" type="slidenum">
              <a:rPr lang="en-US" smtClean="0">
                <a:latin typeface="Times New Roman" pitchFamily="18" charset="0"/>
              </a:rPr>
              <a:pPr eaLnBrk="1" hangingPunct="1"/>
              <a:t>30</a:t>
            </a:fld>
            <a:endParaRPr lang="en-US" smtClean="0">
              <a:latin typeface="Times New Roman" pitchFamily="18" charset="0"/>
            </a:endParaRPr>
          </a:p>
        </p:txBody>
      </p:sp>
      <p:sp>
        <p:nvSpPr>
          <p:cNvPr id="90116" name="Rectangle 2"/>
          <p:cNvSpPr>
            <a:spLocks noGrp="1" noRot="1" noChangeAspect="1" noChangeArrowheads="1" noTextEdit="1"/>
          </p:cNvSpPr>
          <p:nvPr>
            <p:ph type="sldImg"/>
          </p:nvPr>
        </p:nvSpPr>
        <p:spPr>
          <a:xfrm>
            <a:off x="1143000" y="685800"/>
            <a:ext cx="4573588" cy="3430588"/>
          </a:xfrm>
          <a:ln/>
        </p:spPr>
      </p:sp>
      <p:sp>
        <p:nvSpPr>
          <p:cNvPr id="9011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1139"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2DFF8A-FA35-47D1-945B-289C412C51A1}" type="slidenum">
              <a:rPr lang="en-US" smtClean="0">
                <a:latin typeface="Times New Roman" pitchFamily="18" charset="0"/>
              </a:rPr>
              <a:pPr eaLnBrk="1" hangingPunct="1"/>
              <a:t>31</a:t>
            </a:fld>
            <a:endParaRPr lang="en-US" smtClean="0">
              <a:latin typeface="Times New Roman" pitchFamily="18" charset="0"/>
            </a:endParaRPr>
          </a:p>
        </p:txBody>
      </p:sp>
      <p:sp>
        <p:nvSpPr>
          <p:cNvPr id="91140" name="Rectangle 2"/>
          <p:cNvSpPr>
            <a:spLocks noGrp="1" noRot="1" noChangeAspect="1" noChangeArrowheads="1" noTextEdit="1"/>
          </p:cNvSpPr>
          <p:nvPr>
            <p:ph type="sldImg"/>
          </p:nvPr>
        </p:nvSpPr>
        <p:spPr>
          <a:xfrm>
            <a:off x="1143000" y="685800"/>
            <a:ext cx="4573588" cy="3430588"/>
          </a:xfrm>
          <a:ln/>
        </p:spPr>
      </p:sp>
      <p:sp>
        <p:nvSpPr>
          <p:cNvPr id="9114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ChangeArrowheads="1" noTextEdit="1"/>
          </p:cNvSpPr>
          <p:nvPr>
            <p:ph type="sldImg"/>
          </p:nvPr>
        </p:nvSpPr>
        <p:spPr>
          <a:ln/>
        </p:spPr>
      </p:sp>
      <p:sp>
        <p:nvSpPr>
          <p:cNvPr id="116739" name="Header Placeholder 1"/>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r>
              <a:rPr lang="en-US" smtClean="0">
                <a:latin typeface="Times New Roman" pitchFamily="18" charset="0"/>
              </a:rPr>
              <a:t>SA500: Foundations of Systems Analysis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61B8F588-1631-47A0-A77E-FEC5CB14A4A7}" type="slidenum">
              <a:rPr lang="en-US" smtClean="0">
                <a:latin typeface="Times New Roman" pitchFamily="18" charset="0"/>
              </a:rPr>
              <a:pPr eaLnBrk="1" hangingPunct="1"/>
              <a:t>34</a:t>
            </a:fld>
            <a:endParaRPr lang="en-US" smtClean="0">
              <a:latin typeface="Times New Roman" pitchFamily="18" charset="0"/>
            </a:endParaRPr>
          </a:p>
        </p:txBody>
      </p:sp>
      <p:sp>
        <p:nvSpPr>
          <p:cNvPr id="117763" name="Rectangle 2"/>
          <p:cNvSpPr>
            <a:spLocks noChangeArrowheads="1" noTextEdit="1"/>
          </p:cNvSpPr>
          <p:nvPr>
            <p:ph type="sldImg"/>
          </p:nvPr>
        </p:nvSpPr>
        <p:spPr>
          <a:xfrm>
            <a:off x="1143000" y="685800"/>
            <a:ext cx="4573588" cy="3430588"/>
          </a:xfrm>
          <a:ln/>
        </p:spPr>
      </p:sp>
      <p:sp>
        <p:nvSpPr>
          <p:cNvPr id="117764" name="Rectangle 3"/>
          <p:cNvSpPr>
            <a:spLocks noGrp="1" noChangeArrowheads="1"/>
          </p:cNvSpPr>
          <p:nvPr>
            <p:ph type="body" idx="1"/>
          </p:nvPr>
        </p:nvSpPr>
        <p:spPr bwMode="auto">
          <a:xfrm>
            <a:off x="686421" y="4344025"/>
            <a:ext cx="5485158" cy="41144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lstStyle/>
          <a:p>
            <a:pPr eaLnBrk="1" hangingPunct="1"/>
            <a:endParaRPr lang="en-US" smtClean="0"/>
          </a:p>
        </p:txBody>
      </p:sp>
      <p:sp>
        <p:nvSpPr>
          <p:cNvPr id="117765" name="Header Placeholder 1"/>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r>
              <a:rPr lang="en-US" smtClean="0">
                <a:latin typeface="Times New Roman" pitchFamily="18" charset="0"/>
              </a:rPr>
              <a:t>SA500: Foundations of Systems Analysis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a:spLocks noGrp="1" noChangeArrowheads="1"/>
          </p:cNvSpPr>
          <p:nvPr>
            <p:ph type="ftr" sz="quarter" idx="4294967295"/>
          </p:nvPr>
        </p:nvSpPr>
        <p:spPr bwMode="auto">
          <a:xfrm>
            <a:off x="1" y="8684926"/>
            <a:ext cx="297242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r>
              <a:rPr lang="en-US">
                <a:ea typeface="ＭＳ Ｐゴシック" pitchFamily="1" charset="-128"/>
              </a:rPr>
              <a:t>© The KTP Company, 2005</a:t>
            </a:r>
          </a:p>
          <a:p>
            <a:pPr eaLnBrk="1" hangingPunct="1"/>
            <a:endParaRPr lang="en-US">
              <a:latin typeface="Times New Roman" pitchFamily="18" charset="0"/>
              <a:ea typeface="ＭＳ Ｐゴシック" pitchFamily="1" charset="-128"/>
            </a:endParaRPr>
          </a:p>
        </p:txBody>
      </p:sp>
      <p:sp>
        <p:nvSpPr>
          <p:cNvPr id="1187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a:solidFill>
                  <a:schemeClr val="tx1"/>
                </a:solidFill>
                <a:latin typeface="Arial" charset="0"/>
              </a:defRPr>
            </a:lvl1pPr>
            <a:lvl2pPr marL="729057" indent="-280406" defTabSz="914437" eaLnBrk="0" hangingPunct="0">
              <a:defRPr>
                <a:solidFill>
                  <a:schemeClr val="tx1"/>
                </a:solidFill>
                <a:latin typeface="Arial" charset="0"/>
              </a:defRPr>
            </a:lvl2pPr>
            <a:lvl3pPr marL="1121626" indent="-224325" defTabSz="914437" eaLnBrk="0" hangingPunct="0">
              <a:defRPr>
                <a:solidFill>
                  <a:schemeClr val="tx1"/>
                </a:solidFill>
                <a:latin typeface="Arial" charset="0"/>
              </a:defRPr>
            </a:lvl3pPr>
            <a:lvl4pPr marL="1570276" indent="-224325" defTabSz="914437" eaLnBrk="0" hangingPunct="0">
              <a:defRPr>
                <a:solidFill>
                  <a:schemeClr val="tx1"/>
                </a:solidFill>
                <a:latin typeface="Arial" charset="0"/>
              </a:defRPr>
            </a:lvl4pPr>
            <a:lvl5pPr marL="2018927" indent="-224325" defTabSz="914437" eaLnBrk="0" hangingPunct="0">
              <a:defRPr>
                <a:solidFill>
                  <a:schemeClr val="tx1"/>
                </a:solidFill>
                <a:latin typeface="Arial" charset="0"/>
              </a:defRPr>
            </a:lvl5pPr>
            <a:lvl6pPr marL="2467577" indent="-224325" defTabSz="914437" eaLnBrk="0" fontAlgn="base" hangingPunct="0">
              <a:spcBef>
                <a:spcPct val="0"/>
              </a:spcBef>
              <a:spcAft>
                <a:spcPct val="0"/>
              </a:spcAft>
              <a:defRPr>
                <a:solidFill>
                  <a:schemeClr val="tx1"/>
                </a:solidFill>
                <a:latin typeface="Arial" charset="0"/>
              </a:defRPr>
            </a:lvl6pPr>
            <a:lvl7pPr marL="2916227" indent="-224325" defTabSz="914437" eaLnBrk="0" fontAlgn="base" hangingPunct="0">
              <a:spcBef>
                <a:spcPct val="0"/>
              </a:spcBef>
              <a:spcAft>
                <a:spcPct val="0"/>
              </a:spcAft>
              <a:defRPr>
                <a:solidFill>
                  <a:schemeClr val="tx1"/>
                </a:solidFill>
                <a:latin typeface="Arial" charset="0"/>
              </a:defRPr>
            </a:lvl7pPr>
            <a:lvl8pPr marL="3364878" indent="-224325" defTabSz="914437" eaLnBrk="0" fontAlgn="base" hangingPunct="0">
              <a:spcBef>
                <a:spcPct val="0"/>
              </a:spcBef>
              <a:spcAft>
                <a:spcPct val="0"/>
              </a:spcAft>
              <a:defRPr>
                <a:solidFill>
                  <a:schemeClr val="tx1"/>
                </a:solidFill>
                <a:latin typeface="Arial" charset="0"/>
              </a:defRPr>
            </a:lvl8pPr>
            <a:lvl9pPr marL="3813528" indent="-224325" defTabSz="914437" eaLnBrk="0" fontAlgn="base" hangingPunct="0">
              <a:spcBef>
                <a:spcPct val="0"/>
              </a:spcBef>
              <a:spcAft>
                <a:spcPct val="0"/>
              </a:spcAft>
              <a:defRPr>
                <a:solidFill>
                  <a:schemeClr val="tx1"/>
                </a:solidFill>
                <a:latin typeface="Arial" charset="0"/>
              </a:defRPr>
            </a:lvl9pPr>
          </a:lstStyle>
          <a:p>
            <a:pPr eaLnBrk="1" hangingPunct="1"/>
            <a:fld id="{509F0EE6-1C2F-4B0B-8A3B-0947127788BD}" type="slidenum">
              <a:rPr lang="en-US" smtClean="0">
                <a:latin typeface="Times New Roman" pitchFamily="18" charset="0"/>
                <a:ea typeface="ＭＳ Ｐゴシック" pitchFamily="1" charset="-128"/>
              </a:rPr>
              <a:pPr eaLnBrk="1" hangingPunct="1"/>
              <a:t>35</a:t>
            </a:fld>
            <a:endParaRPr lang="en-US" smtClean="0">
              <a:latin typeface="Times New Roman" pitchFamily="18" charset="0"/>
              <a:ea typeface="ＭＳ Ｐゴシック" pitchFamily="1" charset="-128"/>
            </a:endParaRPr>
          </a:p>
        </p:txBody>
      </p:sp>
      <p:sp>
        <p:nvSpPr>
          <p:cNvPr id="118788" name="Rectangle 2"/>
          <p:cNvSpPr>
            <a:spLocks noChangeArrowheads="1" noTextEdit="1"/>
          </p:cNvSpPr>
          <p:nvPr>
            <p:ph type="sldImg"/>
          </p:nvPr>
        </p:nvSpPr>
        <p:spPr>
          <a:ln/>
        </p:spPr>
      </p:sp>
      <p:sp>
        <p:nvSpPr>
          <p:cNvPr id="118789" name="Rectangle 3"/>
          <p:cNvSpPr>
            <a:spLocks noGrp="1" noChangeArrowheads="1"/>
          </p:cNvSpPr>
          <p:nvPr>
            <p:ph type="body" idx="1"/>
          </p:nvPr>
        </p:nvSpPr>
        <p:spPr bwMode="auto">
          <a:xfrm>
            <a:off x="686421" y="4344025"/>
            <a:ext cx="5485158" cy="41144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a:spLocks noGrp="1" noChangeArrowheads="1"/>
          </p:cNvSpPr>
          <p:nvPr>
            <p:ph type="ftr" sz="quarter" idx="4294967295"/>
          </p:nvPr>
        </p:nvSpPr>
        <p:spPr bwMode="auto">
          <a:xfrm>
            <a:off x="1" y="8686488"/>
            <a:ext cx="2972421" cy="4559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r>
              <a:rPr lang="en-US" sz="900"/>
              <a:t>© The KTP Company, 2005</a:t>
            </a:r>
          </a:p>
          <a:p>
            <a:pPr eaLnBrk="1" hangingPunct="1"/>
            <a:endParaRPr lang="en-US"/>
          </a:p>
        </p:txBody>
      </p:sp>
      <p:sp>
        <p:nvSpPr>
          <p:cNvPr id="1198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1712EF34-6F33-44E3-BDFD-B7F100BD26FB}" type="slidenum">
              <a:rPr lang="en-US" smtClean="0">
                <a:latin typeface="Times New Roman" pitchFamily="18" charset="0"/>
              </a:rPr>
              <a:pPr eaLnBrk="1" hangingPunct="1"/>
              <a:t>36</a:t>
            </a:fld>
            <a:endParaRPr lang="en-US" smtClean="0">
              <a:latin typeface="Times New Roman" pitchFamily="18" charset="0"/>
            </a:endParaRPr>
          </a:p>
        </p:txBody>
      </p:sp>
      <p:sp>
        <p:nvSpPr>
          <p:cNvPr id="119812" name="Rectangle 2"/>
          <p:cNvSpPr>
            <a:spLocks noChangeArrowheads="1" noTextEdit="1"/>
          </p:cNvSpPr>
          <p:nvPr>
            <p:ph type="sldImg"/>
          </p:nvPr>
        </p:nvSpPr>
        <p:spPr>
          <a:ln/>
        </p:spPr>
      </p:sp>
      <p:sp>
        <p:nvSpPr>
          <p:cNvPr id="119813" name="Rectangle 3"/>
          <p:cNvSpPr>
            <a:spLocks noGrp="1" noChangeArrowheads="1"/>
          </p:cNvSpPr>
          <p:nvPr>
            <p:ph type="body" idx="1"/>
          </p:nvPr>
        </p:nvSpPr>
        <p:spPr bwMode="auto">
          <a:xfrm>
            <a:off x="686421" y="4342464"/>
            <a:ext cx="5485158" cy="4116049"/>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725" tIns="44863" rIns="89725" bIns="44863"/>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a:spLocks noGrp="1" noChangeArrowheads="1"/>
          </p:cNvSpPr>
          <p:nvPr>
            <p:ph type="ftr" sz="quarter" idx="4294967295"/>
          </p:nvPr>
        </p:nvSpPr>
        <p:spPr bwMode="auto">
          <a:xfrm>
            <a:off x="1" y="8686488"/>
            <a:ext cx="2972421" cy="4559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r>
              <a:rPr lang="en-US" sz="900"/>
              <a:t>© The KTP Company, 2005</a:t>
            </a:r>
          </a:p>
          <a:p>
            <a:pPr eaLnBrk="1" hangingPunct="1"/>
            <a:endParaRPr lang="en-US"/>
          </a:p>
        </p:txBody>
      </p:sp>
      <p:sp>
        <p:nvSpPr>
          <p:cNvPr id="1208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955BAE1C-29EE-4C88-82A9-7B1FA835A6AD}" type="slidenum">
              <a:rPr lang="en-US" smtClean="0">
                <a:latin typeface="Times New Roman" pitchFamily="18" charset="0"/>
              </a:rPr>
              <a:pPr eaLnBrk="1" hangingPunct="1"/>
              <a:t>37</a:t>
            </a:fld>
            <a:endParaRPr lang="en-US" smtClean="0">
              <a:latin typeface="Times New Roman" pitchFamily="18" charset="0"/>
            </a:endParaRPr>
          </a:p>
        </p:txBody>
      </p:sp>
      <p:sp>
        <p:nvSpPr>
          <p:cNvPr id="120836" name="Rectangle 2"/>
          <p:cNvSpPr>
            <a:spLocks noChangeArrowheads="1" noTextEdit="1"/>
          </p:cNvSpPr>
          <p:nvPr>
            <p:ph type="sldImg"/>
          </p:nvPr>
        </p:nvSpPr>
        <p:spPr>
          <a:ln/>
        </p:spPr>
      </p:sp>
      <p:sp>
        <p:nvSpPr>
          <p:cNvPr id="120837" name="Rectangle 3"/>
          <p:cNvSpPr>
            <a:spLocks noGrp="1" noChangeArrowheads="1"/>
          </p:cNvSpPr>
          <p:nvPr>
            <p:ph type="body" idx="1"/>
          </p:nvPr>
        </p:nvSpPr>
        <p:spPr bwMode="auto">
          <a:xfrm>
            <a:off x="686421" y="4342464"/>
            <a:ext cx="5485158" cy="4116049"/>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725" tIns="44863" rIns="89725" bIns="44863"/>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bwMode="auto">
          <a:xfrm>
            <a:off x="686421" y="4344025"/>
            <a:ext cx="5485158" cy="41144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endParaRPr lang="en-US" smtClean="0"/>
          </a:p>
        </p:txBody>
      </p:sp>
      <p:sp>
        <p:nvSpPr>
          <p:cNvPr id="1218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7BDFDD35-6358-42E6-BC93-F117F610F2F8}" type="slidenum">
              <a:rPr lang="en-US" smtClean="0">
                <a:latin typeface="Times New Roman" pitchFamily="18" charset="0"/>
              </a:rPr>
              <a:pPr eaLnBrk="1" hangingPunct="1"/>
              <a:t>38</a:t>
            </a:fld>
            <a:endParaRPr lang="en-US" smtClean="0">
              <a:latin typeface="Times New Roman" pitchFamily="18" charset="0"/>
            </a:endParaRPr>
          </a:p>
        </p:txBody>
      </p:sp>
      <p:sp>
        <p:nvSpPr>
          <p:cNvPr id="121861" name="Header Placeholder 4"/>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r>
              <a:rPr lang="en-US" smtClean="0">
                <a:latin typeface="Times New Roman" pitchFamily="18" charset="0"/>
              </a:rPr>
              <a:t>SA500: Foundations of Systems Analysis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3187"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33B09D-13A4-447E-8207-6E3871097AAA}" type="slidenum">
              <a:rPr lang="en-US" smtClean="0">
                <a:latin typeface="Times New Roman" pitchFamily="18" charset="0"/>
              </a:rPr>
              <a:pPr eaLnBrk="1" hangingPunct="1"/>
              <a:t>39</a:t>
            </a:fld>
            <a:endParaRPr lang="en-US" smtClean="0">
              <a:latin typeface="Times New Roman" pitchFamily="18" charset="0"/>
            </a:endParaRPr>
          </a:p>
        </p:txBody>
      </p:sp>
      <p:sp>
        <p:nvSpPr>
          <p:cNvPr id="93188" name="Rectangle 2"/>
          <p:cNvSpPr>
            <a:spLocks noGrp="1" noRot="1" noChangeAspect="1" noChangeArrowheads="1" noTextEdit="1"/>
          </p:cNvSpPr>
          <p:nvPr>
            <p:ph type="sldImg"/>
          </p:nvPr>
        </p:nvSpPr>
        <p:spPr>
          <a:xfrm>
            <a:off x="1143000" y="685800"/>
            <a:ext cx="4573588" cy="3430588"/>
          </a:xfrm>
          <a:ln/>
        </p:spPr>
      </p:sp>
      <p:sp>
        <p:nvSpPr>
          <p:cNvPr id="9318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4211"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5682420-22EB-46B0-8B0E-39E759366B03}" type="slidenum">
              <a:rPr lang="en-US" smtClean="0">
                <a:latin typeface="Times New Roman" pitchFamily="18" charset="0"/>
              </a:rPr>
              <a:pPr eaLnBrk="1" hangingPunct="1"/>
              <a:t>40</a:t>
            </a:fld>
            <a:endParaRPr lang="en-US" smtClean="0">
              <a:latin typeface="Times New Roman" pitchFamily="18" charset="0"/>
            </a:endParaRPr>
          </a:p>
        </p:txBody>
      </p:sp>
      <p:sp>
        <p:nvSpPr>
          <p:cNvPr id="94212" name="Rectangle 2"/>
          <p:cNvSpPr>
            <a:spLocks noGrp="1" noRot="1" noChangeAspect="1" noChangeArrowheads="1" noTextEdit="1"/>
          </p:cNvSpPr>
          <p:nvPr>
            <p:ph type="sldImg"/>
          </p:nvPr>
        </p:nvSpPr>
        <p:spPr>
          <a:xfrm>
            <a:off x="1143000" y="685800"/>
            <a:ext cx="4573588" cy="3430588"/>
          </a:xfrm>
          <a:ln/>
        </p:spPr>
      </p:sp>
      <p:sp>
        <p:nvSpPr>
          <p:cNvPr id="9421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5235"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92C0E97-739C-40C2-BBD2-E5B7ECCE5CB3}" type="slidenum">
              <a:rPr lang="en-US" smtClean="0">
                <a:latin typeface="Times New Roman" pitchFamily="18" charset="0"/>
              </a:rPr>
              <a:pPr eaLnBrk="1" hangingPunct="1"/>
              <a:t>41</a:t>
            </a:fld>
            <a:endParaRPr lang="en-US" smtClean="0">
              <a:latin typeface="Times New Roman" pitchFamily="18" charset="0"/>
            </a:endParaRPr>
          </a:p>
        </p:txBody>
      </p:sp>
      <p:sp>
        <p:nvSpPr>
          <p:cNvPr id="95236" name="Rectangle 2"/>
          <p:cNvSpPr>
            <a:spLocks noGrp="1" noRot="1" noChangeAspect="1" noChangeArrowheads="1" noTextEdit="1"/>
          </p:cNvSpPr>
          <p:nvPr>
            <p:ph type="sldImg"/>
          </p:nvPr>
        </p:nvSpPr>
        <p:spPr>
          <a:xfrm>
            <a:off x="1143000" y="685800"/>
            <a:ext cx="4573588" cy="3430588"/>
          </a:xfrm>
          <a:ln/>
        </p:spPr>
      </p:sp>
      <p:sp>
        <p:nvSpPr>
          <p:cNvPr id="9523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6259"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457251F-5C0E-4C00-92E2-EE5E396CD6C8}" type="slidenum">
              <a:rPr lang="en-US" smtClean="0">
                <a:latin typeface="Times New Roman" pitchFamily="18" charset="0"/>
              </a:rPr>
              <a:pPr eaLnBrk="1" hangingPunct="1"/>
              <a:t>42</a:t>
            </a:fld>
            <a:endParaRPr lang="en-US" smtClean="0">
              <a:latin typeface="Times New Roman" pitchFamily="18" charset="0"/>
            </a:endParaRPr>
          </a:p>
        </p:txBody>
      </p:sp>
      <p:sp>
        <p:nvSpPr>
          <p:cNvPr id="96260" name="Rectangle 2"/>
          <p:cNvSpPr>
            <a:spLocks noGrp="1" noRot="1" noChangeAspect="1" noChangeArrowheads="1" noTextEdit="1"/>
          </p:cNvSpPr>
          <p:nvPr>
            <p:ph type="sldImg"/>
          </p:nvPr>
        </p:nvSpPr>
        <p:spPr>
          <a:xfrm>
            <a:off x="1143000" y="685800"/>
            <a:ext cx="4573588" cy="3430588"/>
          </a:xfrm>
          <a:ln/>
        </p:spPr>
      </p:sp>
      <p:sp>
        <p:nvSpPr>
          <p:cNvPr id="9626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7283"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75F482-5EC8-4E1D-B731-109B4719720D}" type="slidenum">
              <a:rPr lang="en-US" smtClean="0">
                <a:latin typeface="Times New Roman" pitchFamily="18" charset="0"/>
              </a:rPr>
              <a:pPr eaLnBrk="1" hangingPunct="1"/>
              <a:t>43</a:t>
            </a:fld>
            <a:endParaRPr lang="en-US" smtClean="0">
              <a:latin typeface="Times New Roman" pitchFamily="18" charset="0"/>
            </a:endParaRPr>
          </a:p>
        </p:txBody>
      </p:sp>
      <p:sp>
        <p:nvSpPr>
          <p:cNvPr id="97284" name="Rectangle 2"/>
          <p:cNvSpPr>
            <a:spLocks noGrp="1" noRot="1" noChangeAspect="1" noChangeArrowheads="1" noTextEdit="1"/>
          </p:cNvSpPr>
          <p:nvPr>
            <p:ph type="sldImg"/>
          </p:nvPr>
        </p:nvSpPr>
        <p:spPr>
          <a:xfrm>
            <a:off x="1143000" y="685800"/>
            <a:ext cx="4573588" cy="3430588"/>
          </a:xfrm>
          <a:ln/>
        </p:spPr>
      </p:sp>
      <p:sp>
        <p:nvSpPr>
          <p:cNvPr id="9728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8307"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75C2C4-56CA-4016-843D-9916BA8F7CBD}" type="slidenum">
              <a:rPr lang="en-US" smtClean="0">
                <a:latin typeface="Times New Roman" pitchFamily="18" charset="0"/>
              </a:rPr>
              <a:pPr eaLnBrk="1" hangingPunct="1"/>
              <a:t>44</a:t>
            </a:fld>
            <a:endParaRPr lang="en-US" smtClean="0">
              <a:latin typeface="Times New Roman" pitchFamily="18" charset="0"/>
            </a:endParaRPr>
          </a:p>
        </p:txBody>
      </p:sp>
      <p:sp>
        <p:nvSpPr>
          <p:cNvPr id="98308" name="Rectangle 2"/>
          <p:cNvSpPr>
            <a:spLocks noGrp="1" noRot="1" noChangeAspect="1" noChangeArrowheads="1" noTextEdit="1"/>
          </p:cNvSpPr>
          <p:nvPr>
            <p:ph type="sldImg"/>
          </p:nvPr>
        </p:nvSpPr>
        <p:spPr>
          <a:xfrm>
            <a:off x="1143000" y="685800"/>
            <a:ext cx="4573588" cy="3430588"/>
          </a:xfrm>
          <a:ln/>
        </p:spPr>
      </p:sp>
      <p:sp>
        <p:nvSpPr>
          <p:cNvPr id="9830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99331"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69E0DE-0166-43E0-B6E5-BD737AB4E27F}" type="slidenum">
              <a:rPr lang="en-US" smtClean="0">
                <a:latin typeface="Times New Roman" pitchFamily="18" charset="0"/>
              </a:rPr>
              <a:pPr eaLnBrk="1" hangingPunct="1"/>
              <a:t>45</a:t>
            </a:fld>
            <a:endParaRPr lang="en-US" smtClean="0">
              <a:latin typeface="Times New Roman" pitchFamily="18" charset="0"/>
            </a:endParaRPr>
          </a:p>
        </p:txBody>
      </p:sp>
      <p:sp>
        <p:nvSpPr>
          <p:cNvPr id="99332" name="Rectangle 2"/>
          <p:cNvSpPr>
            <a:spLocks noGrp="1" noRot="1" noChangeAspect="1" noChangeArrowheads="1" noTextEdit="1"/>
          </p:cNvSpPr>
          <p:nvPr>
            <p:ph type="sldImg"/>
          </p:nvPr>
        </p:nvSpPr>
        <p:spPr>
          <a:xfrm>
            <a:off x="1143000" y="685800"/>
            <a:ext cx="4573588" cy="3430588"/>
          </a:xfrm>
          <a:ln/>
        </p:spPr>
      </p:sp>
      <p:sp>
        <p:nvSpPr>
          <p:cNvPr id="9933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00355"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27F77B-D0E4-43D6-98FF-83BAD7183848}" type="slidenum">
              <a:rPr lang="en-US" smtClean="0">
                <a:latin typeface="Times New Roman" pitchFamily="18" charset="0"/>
              </a:rPr>
              <a:pPr eaLnBrk="1" hangingPunct="1"/>
              <a:t>46</a:t>
            </a:fld>
            <a:endParaRPr lang="en-US" smtClean="0">
              <a:latin typeface="Times New Roman" pitchFamily="18" charset="0"/>
            </a:endParaRPr>
          </a:p>
        </p:txBody>
      </p:sp>
      <p:sp>
        <p:nvSpPr>
          <p:cNvPr id="100356" name="Rectangle 2"/>
          <p:cNvSpPr>
            <a:spLocks noGrp="1" noRot="1" noChangeAspect="1" noChangeArrowheads="1" noTextEdit="1"/>
          </p:cNvSpPr>
          <p:nvPr>
            <p:ph type="sldImg"/>
          </p:nvPr>
        </p:nvSpPr>
        <p:spPr>
          <a:xfrm>
            <a:off x="1143000" y="685800"/>
            <a:ext cx="4573588" cy="3430588"/>
          </a:xfrm>
          <a:ln/>
        </p:spPr>
      </p:sp>
      <p:sp>
        <p:nvSpPr>
          <p:cNvPr id="10035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0F5876-2D5B-4E54-9276-7DE2FA72E8F5}" type="slidenum">
              <a:rPr lang="en-US" smtClean="0">
                <a:latin typeface="Times New Roman" pitchFamily="18" charset="0"/>
              </a:rPr>
              <a:pPr eaLnBrk="1" hangingPunct="1"/>
              <a:t>47</a:t>
            </a:fld>
            <a:endParaRPr lang="en-US" smtClean="0">
              <a:latin typeface="Times New Roman" pitchFamily="18"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05475"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B1E7575-AE2C-44DB-96FC-298F15D2ED28}" type="slidenum">
              <a:rPr lang="en-US" smtClean="0">
                <a:latin typeface="Times New Roman" pitchFamily="18" charset="0"/>
              </a:rPr>
              <a:pPr eaLnBrk="1" hangingPunct="1"/>
              <a:t>49</a:t>
            </a:fld>
            <a:endParaRPr lang="en-US" smtClean="0">
              <a:latin typeface="Times New Roman" pitchFamily="18" charset="0"/>
            </a:endParaRPr>
          </a:p>
        </p:txBody>
      </p:sp>
      <p:sp>
        <p:nvSpPr>
          <p:cNvPr id="105476" name="Rectangle 2"/>
          <p:cNvSpPr>
            <a:spLocks noGrp="1" noRot="1" noChangeAspect="1" noChangeArrowheads="1" noTextEdit="1"/>
          </p:cNvSpPr>
          <p:nvPr>
            <p:ph type="sldImg"/>
          </p:nvPr>
        </p:nvSpPr>
        <p:spPr>
          <a:xfrm>
            <a:off x="1143000" y="685800"/>
            <a:ext cx="4573588" cy="3430588"/>
          </a:xfrm>
          <a:ln/>
        </p:spPr>
      </p:sp>
      <p:sp>
        <p:nvSpPr>
          <p:cNvPr id="10547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06499"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D9E4EE-D33F-4E62-9EDF-623236446AD2}" type="slidenum">
              <a:rPr lang="en-US" smtClean="0">
                <a:latin typeface="Times New Roman" pitchFamily="18" charset="0"/>
              </a:rPr>
              <a:pPr eaLnBrk="1" hangingPunct="1"/>
              <a:t>50</a:t>
            </a:fld>
            <a:endParaRPr lang="en-US" smtClean="0">
              <a:latin typeface="Times New Roman" pitchFamily="18" charset="0"/>
            </a:endParaRPr>
          </a:p>
        </p:txBody>
      </p:sp>
      <p:sp>
        <p:nvSpPr>
          <p:cNvPr id="106500" name="Rectangle 2"/>
          <p:cNvSpPr>
            <a:spLocks noGrp="1" noRot="1" noChangeAspect="1" noChangeArrowheads="1" noTextEdit="1"/>
          </p:cNvSpPr>
          <p:nvPr>
            <p:ph type="sldImg"/>
          </p:nvPr>
        </p:nvSpPr>
        <p:spPr>
          <a:xfrm>
            <a:off x="1143000" y="685800"/>
            <a:ext cx="4573588" cy="3430588"/>
          </a:xfrm>
          <a:ln/>
        </p:spPr>
      </p:sp>
      <p:sp>
        <p:nvSpPr>
          <p:cNvPr id="10650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07523"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16E77C-D63C-4E3A-BE88-925771B738CD}" type="slidenum">
              <a:rPr lang="en-US" smtClean="0">
                <a:latin typeface="Times New Roman" pitchFamily="18" charset="0"/>
              </a:rPr>
              <a:pPr eaLnBrk="1" hangingPunct="1"/>
              <a:t>51</a:t>
            </a:fld>
            <a:endParaRPr lang="en-US" smtClean="0">
              <a:latin typeface="Times New Roman" pitchFamily="18" charset="0"/>
            </a:endParaRPr>
          </a:p>
        </p:txBody>
      </p:sp>
      <p:sp>
        <p:nvSpPr>
          <p:cNvPr id="107524" name="Rectangle 2"/>
          <p:cNvSpPr>
            <a:spLocks noGrp="1" noRot="1" noChangeAspect="1" noChangeArrowheads="1" noTextEdit="1"/>
          </p:cNvSpPr>
          <p:nvPr>
            <p:ph type="sldImg"/>
          </p:nvPr>
        </p:nvSpPr>
        <p:spPr>
          <a:xfrm>
            <a:off x="1143000" y="685800"/>
            <a:ext cx="4573588" cy="3430588"/>
          </a:xfrm>
          <a:ln/>
        </p:spPr>
      </p:sp>
      <p:sp>
        <p:nvSpPr>
          <p:cNvPr id="10752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08547"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0C6EE9-4744-4B67-84CB-04FCF41D79B8}" type="slidenum">
              <a:rPr lang="en-US" smtClean="0">
                <a:latin typeface="Times New Roman" pitchFamily="18" charset="0"/>
              </a:rPr>
              <a:pPr eaLnBrk="1" hangingPunct="1"/>
              <a:t>52</a:t>
            </a:fld>
            <a:endParaRPr lang="en-US" smtClean="0">
              <a:latin typeface="Times New Roman" pitchFamily="18" charset="0"/>
            </a:endParaRPr>
          </a:p>
        </p:txBody>
      </p:sp>
      <p:sp>
        <p:nvSpPr>
          <p:cNvPr id="108548" name="Rectangle 2"/>
          <p:cNvSpPr>
            <a:spLocks noGrp="1" noRot="1" noChangeAspect="1" noChangeArrowheads="1" noTextEdit="1"/>
          </p:cNvSpPr>
          <p:nvPr>
            <p:ph type="sldImg"/>
          </p:nvPr>
        </p:nvSpPr>
        <p:spPr>
          <a:xfrm>
            <a:off x="1143000" y="685800"/>
            <a:ext cx="4573588" cy="3430588"/>
          </a:xfrm>
          <a:ln/>
        </p:spPr>
      </p:sp>
      <p:sp>
        <p:nvSpPr>
          <p:cNvPr id="10854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30" tIns="44865" rIns="89730" bIns="44865"/>
          <a:lstStyle/>
          <a:p>
            <a:endParaRPr lang="en-US" smtClean="0"/>
          </a:p>
        </p:txBody>
      </p:sp>
      <p:sp>
        <p:nvSpPr>
          <p:cNvPr id="76804" name="Footer Placeholder 3"/>
          <p:cNvSpPr>
            <a:spLocks noGrp="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kumimoji="0" lang="en-US" sz="900" smtClean="0"/>
              <a:t>© The KTP Company, 2005</a:t>
            </a:r>
          </a:p>
          <a:p>
            <a:pPr eaLnBrk="1" hangingPunct="1"/>
            <a:endParaRPr kumimoji="0" lang="en-US" smtClean="0"/>
          </a:p>
        </p:txBody>
      </p:sp>
      <p:sp>
        <p:nvSpPr>
          <p:cNvPr id="76805" name="Slide Number Placeholder 4"/>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5EA75E-87DD-4E14-A5A0-D381B8EBA198}" type="slidenum">
              <a:rPr lang="en-US" smtClean="0">
                <a:latin typeface="Times New Roman" pitchFamily="18" charset="0"/>
              </a:rPr>
              <a:pPr eaLnBrk="1" hangingPunct="1"/>
              <a:t>15</a:t>
            </a:fld>
            <a:endParaRPr lang="en-US" smtClean="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09571"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357A4B-9A49-46B1-A25C-456BE60ECE89}" type="slidenum">
              <a:rPr lang="en-US" smtClean="0">
                <a:latin typeface="Times New Roman" pitchFamily="18" charset="0"/>
              </a:rPr>
              <a:pPr eaLnBrk="1" hangingPunct="1"/>
              <a:t>53</a:t>
            </a:fld>
            <a:endParaRPr lang="en-US" smtClean="0">
              <a:latin typeface="Times New Roman" pitchFamily="18" charset="0"/>
            </a:endParaRPr>
          </a:p>
        </p:txBody>
      </p:sp>
      <p:sp>
        <p:nvSpPr>
          <p:cNvPr id="109572" name="Rectangle 2"/>
          <p:cNvSpPr>
            <a:spLocks noGrp="1" noRot="1" noChangeAspect="1" noChangeArrowheads="1" noTextEdit="1"/>
          </p:cNvSpPr>
          <p:nvPr>
            <p:ph type="sldImg"/>
          </p:nvPr>
        </p:nvSpPr>
        <p:spPr>
          <a:xfrm>
            <a:off x="1143000" y="685800"/>
            <a:ext cx="4573588" cy="3430588"/>
          </a:xfrm>
          <a:ln/>
        </p:spPr>
      </p:sp>
      <p:sp>
        <p:nvSpPr>
          <p:cNvPr id="10957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11619"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CD0577-C2D2-491E-BAC2-5E6A74EA411B}" type="slidenum">
              <a:rPr lang="en-US" smtClean="0">
                <a:latin typeface="Times New Roman" pitchFamily="18" charset="0"/>
              </a:rPr>
              <a:pPr eaLnBrk="1" hangingPunct="1"/>
              <a:t>55</a:t>
            </a:fld>
            <a:endParaRPr lang="en-US" smtClean="0">
              <a:latin typeface="Times New Roman" pitchFamily="18" charset="0"/>
            </a:endParaRPr>
          </a:p>
        </p:txBody>
      </p:sp>
      <p:sp>
        <p:nvSpPr>
          <p:cNvPr id="111620" name="Rectangle 6"/>
          <p:cNvSpPr txBox="1">
            <a:spLocks noGrp="1" noChangeArrowheads="1"/>
          </p:cNvSpPr>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30000"/>
              </a:spcBef>
            </a:pPr>
            <a:r>
              <a:rPr kumimoji="1" lang="en-US" sz="900">
                <a:cs typeface="Arial" charset="0"/>
              </a:rPr>
              <a:t>© The KTP Company, 2005</a:t>
            </a:r>
          </a:p>
          <a:p>
            <a:pPr eaLnBrk="1" hangingPunct="1">
              <a:spcBef>
                <a:spcPct val="30000"/>
              </a:spcBef>
            </a:pPr>
            <a:endParaRPr lang="en-US" sz="900">
              <a:latin typeface="Times New Roman" pitchFamily="18" charset="0"/>
              <a:cs typeface="Arial" charset="0"/>
            </a:endParaRPr>
          </a:p>
        </p:txBody>
      </p:sp>
      <p:sp>
        <p:nvSpPr>
          <p:cNvPr id="111621"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880087E-0107-4C15-BA28-B76B51A1CD1B}" type="slidenum">
              <a:rPr lang="en-US" sz="1200">
                <a:latin typeface="Times New Roman" pitchFamily="18" charset="0"/>
              </a:rPr>
              <a:pPr algn="r" eaLnBrk="1" hangingPunct="1"/>
              <a:t>55</a:t>
            </a:fld>
            <a:endParaRPr lang="en-US" sz="1200">
              <a:latin typeface="Times New Roman" pitchFamily="18" charset="0"/>
            </a:endParaRPr>
          </a:p>
        </p:txBody>
      </p:sp>
      <p:sp>
        <p:nvSpPr>
          <p:cNvPr id="111622" name="Rectangle 2"/>
          <p:cNvSpPr>
            <a:spLocks noGrp="1" noRot="1" noChangeAspect="1" noChangeArrowheads="1" noTextEdit="1"/>
          </p:cNvSpPr>
          <p:nvPr>
            <p:ph type="sldImg"/>
          </p:nvPr>
        </p:nvSpPr>
        <p:spPr>
          <a:ln/>
        </p:spPr>
      </p:sp>
      <p:sp>
        <p:nvSpPr>
          <p:cNvPr id="11162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1B181AC3-ABD6-4D46-BDF2-5156086B6D0E}" type="slidenum">
              <a:rPr lang="en-US" smtClean="0">
                <a:latin typeface="Times New Roman" pitchFamily="18" charset="0"/>
              </a:rPr>
              <a:pPr eaLnBrk="1" hangingPunct="1"/>
              <a:t>56</a:t>
            </a:fld>
            <a:endParaRPr lang="en-US" smtClean="0">
              <a:latin typeface="Times New Roman" pitchFamily="18" charset="0"/>
            </a:endParaRPr>
          </a:p>
        </p:txBody>
      </p:sp>
      <p:sp>
        <p:nvSpPr>
          <p:cNvPr id="202755" name="Rectangle 2"/>
          <p:cNvSpPr>
            <a:spLocks noGrp="1" noRot="1" noChangeAspect="1" noChangeArrowheads="1" noTextEdit="1"/>
          </p:cNvSpPr>
          <p:nvPr>
            <p:ph type="sldImg"/>
          </p:nvPr>
        </p:nvSpPr>
        <p:spPr>
          <a:ln/>
        </p:spPr>
      </p:sp>
      <p:sp>
        <p:nvSpPr>
          <p:cNvPr id="202756" name="Rectangle 3"/>
          <p:cNvSpPr>
            <a:spLocks noGrp="1" noChangeArrowheads="1"/>
          </p:cNvSpPr>
          <p:nvPr>
            <p:ph type="body" idx="1"/>
          </p:nvPr>
        </p:nvSpPr>
        <p:spPr bwMode="auto">
          <a:xfrm>
            <a:off x="686421" y="4344025"/>
            <a:ext cx="5485158" cy="41144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pPr eaLnBrk="1" hangingPunct="1"/>
            <a:endParaRPr lang="en-US" smtClean="0"/>
          </a:p>
        </p:txBody>
      </p:sp>
      <p:sp>
        <p:nvSpPr>
          <p:cNvPr id="202757" name="Header Placeholder 1"/>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r>
              <a:rPr lang="en-US" smtClean="0">
                <a:latin typeface="Times New Roman" pitchFamily="18" charset="0"/>
              </a:rPr>
              <a:t>SA500: Foundations of Systems Analysis</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AE655A-5D3F-462D-BDC7-058AEAEDEA25}" type="slidenum">
              <a:rPr lang="en-US" smtClean="0"/>
              <a:t>57</a:t>
            </a:fld>
            <a:endParaRPr lang="en-US"/>
          </a:p>
        </p:txBody>
      </p:sp>
    </p:spTree>
    <p:extLst>
      <p:ext uri="{BB962C8B-B14F-4D97-AF65-F5344CB8AC3E}">
        <p14:creationId xmlns:p14="http://schemas.microsoft.com/office/powerpoint/2010/main" val="21623070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13667"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309748-DA15-491B-A1D9-E796F99D099B}" type="slidenum">
              <a:rPr lang="en-US" smtClean="0">
                <a:latin typeface="Times New Roman" pitchFamily="18" charset="0"/>
              </a:rPr>
              <a:pPr eaLnBrk="1" hangingPunct="1"/>
              <a:t>59</a:t>
            </a:fld>
            <a:endParaRPr lang="en-US" smtClean="0">
              <a:latin typeface="Times New Roman" pitchFamily="18" charset="0"/>
            </a:endParaRPr>
          </a:p>
        </p:txBody>
      </p:sp>
      <p:sp>
        <p:nvSpPr>
          <p:cNvPr id="113668" name="Rectangle 2"/>
          <p:cNvSpPr>
            <a:spLocks noGrp="1" noRot="1" noChangeAspect="1" noChangeArrowheads="1" noTextEdit="1"/>
          </p:cNvSpPr>
          <p:nvPr>
            <p:ph type="sldImg"/>
          </p:nvPr>
        </p:nvSpPr>
        <p:spPr>
          <a:xfrm>
            <a:off x="1143000" y="685800"/>
            <a:ext cx="4573588" cy="3430588"/>
          </a:xfrm>
          <a:ln/>
        </p:spPr>
      </p:sp>
      <p:sp>
        <p:nvSpPr>
          <p:cNvPr id="11366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14692" name="Footer Placeholder 3"/>
          <p:cNvSpPr>
            <a:spLocks noGrp="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114693" name="Slide Number Placeholder 4"/>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F566831-183D-403C-9BC7-D6BF455E39C0}" type="slidenum">
              <a:rPr lang="en-US" smtClean="0">
                <a:latin typeface="Times New Roman" pitchFamily="18" charset="0"/>
              </a:rPr>
              <a:pPr eaLnBrk="1" hangingPunct="1"/>
              <a:t>60</a:t>
            </a:fld>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78851"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36E4453-49D4-46FC-B496-4D6A92EAD0F8}" type="slidenum">
              <a:rPr lang="en-US" smtClean="0">
                <a:latin typeface="Times New Roman" pitchFamily="18" charset="0"/>
              </a:rPr>
              <a:pPr eaLnBrk="1" hangingPunct="1"/>
              <a:t>19</a:t>
            </a:fld>
            <a:endParaRPr lang="en-US" smtClean="0">
              <a:latin typeface="Times New Roman" pitchFamily="18" charset="0"/>
            </a:endParaRPr>
          </a:p>
        </p:txBody>
      </p:sp>
      <p:sp>
        <p:nvSpPr>
          <p:cNvPr id="78852" name="Rectangle 2"/>
          <p:cNvSpPr>
            <a:spLocks noGrp="1" noRot="1" noChangeAspect="1" noChangeArrowheads="1" noTextEdit="1"/>
          </p:cNvSpPr>
          <p:nvPr>
            <p:ph type="sldImg"/>
          </p:nvPr>
        </p:nvSpPr>
        <p:spPr>
          <a:ln/>
        </p:spPr>
      </p:sp>
      <p:sp>
        <p:nvSpPr>
          <p:cNvPr id="7885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79875"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D6D58EE-0721-4155-AF3B-FD35276699D5}" type="slidenum">
              <a:rPr lang="en-US" smtClean="0">
                <a:latin typeface="Times New Roman" pitchFamily="18" charset="0"/>
              </a:rPr>
              <a:pPr eaLnBrk="1" hangingPunct="1"/>
              <a:t>20</a:t>
            </a:fld>
            <a:endParaRPr lang="en-US" smtClean="0">
              <a:latin typeface="Times New Roman" pitchFamily="18" charset="0"/>
            </a:endParaRPr>
          </a:p>
        </p:txBody>
      </p:sp>
      <p:sp>
        <p:nvSpPr>
          <p:cNvPr id="79876" name="Rectangle 2"/>
          <p:cNvSpPr>
            <a:spLocks noGrp="1" noRot="1" noChangeAspect="1" noChangeArrowheads="1" noTextEdit="1"/>
          </p:cNvSpPr>
          <p:nvPr>
            <p:ph type="sldImg"/>
          </p:nvPr>
        </p:nvSpPr>
        <p:spPr>
          <a:xfrm>
            <a:off x="1143000" y="685800"/>
            <a:ext cx="4573588" cy="3430588"/>
          </a:xfrm>
          <a:ln/>
        </p:spPr>
      </p:sp>
      <p:sp>
        <p:nvSpPr>
          <p:cNvPr id="7987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0899"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EB24C4-6461-412B-8D38-20F35E0EF1D0}" type="slidenum">
              <a:rPr lang="en-US" smtClean="0">
                <a:latin typeface="Times New Roman" pitchFamily="18" charset="0"/>
              </a:rPr>
              <a:pPr eaLnBrk="1" hangingPunct="1"/>
              <a:t>21</a:t>
            </a:fld>
            <a:endParaRPr lang="en-US" smtClean="0">
              <a:latin typeface="Times New Roman" pitchFamily="18" charset="0"/>
            </a:endParaRPr>
          </a:p>
        </p:txBody>
      </p:sp>
      <p:sp>
        <p:nvSpPr>
          <p:cNvPr id="80900" name="Rectangle 2"/>
          <p:cNvSpPr>
            <a:spLocks noGrp="1" noRot="1" noChangeAspect="1" noChangeArrowheads="1" noTextEdit="1"/>
          </p:cNvSpPr>
          <p:nvPr>
            <p:ph type="sldImg"/>
          </p:nvPr>
        </p:nvSpPr>
        <p:spPr>
          <a:xfrm>
            <a:off x="1143000" y="685800"/>
            <a:ext cx="4573588" cy="3430588"/>
          </a:xfrm>
          <a:ln/>
        </p:spPr>
      </p:sp>
      <p:sp>
        <p:nvSpPr>
          <p:cNvPr id="8090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6"/>
          <p:cNvSpPr>
            <a:spLocks noGrp="1" noChangeArrowheads="1"/>
          </p:cNvSpPr>
          <p:nvPr>
            <p:ph type="ftr" sz="quarter" idx="4"/>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900" smtClean="0"/>
              <a:t>© The KTP Company, 2005</a:t>
            </a:r>
          </a:p>
          <a:p>
            <a:pPr eaLnBrk="1" hangingPunct="1"/>
            <a:endParaRPr kumimoji="0" lang="en-US" smtClean="0">
              <a:latin typeface="Times New Roman" pitchFamily="18" charset="0"/>
            </a:endParaRPr>
          </a:p>
        </p:txBody>
      </p:sp>
      <p:sp>
        <p:nvSpPr>
          <p:cNvPr id="81923"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258B1B-85A1-4648-9901-D36ED28C8E4A}" type="slidenum">
              <a:rPr lang="en-US" smtClean="0">
                <a:latin typeface="Times New Roman" pitchFamily="18" charset="0"/>
              </a:rPr>
              <a:pPr eaLnBrk="1" hangingPunct="1"/>
              <a:t>22</a:t>
            </a:fld>
            <a:endParaRPr lang="en-US" smtClean="0">
              <a:latin typeface="Times New Roman" pitchFamily="18" charset="0"/>
            </a:endParaRPr>
          </a:p>
        </p:txBody>
      </p:sp>
      <p:sp>
        <p:nvSpPr>
          <p:cNvPr id="81924" name="Rectangle 2"/>
          <p:cNvSpPr>
            <a:spLocks noGrp="1" noRot="1" noChangeAspect="1" noChangeArrowheads="1" noTextEdit="1"/>
          </p:cNvSpPr>
          <p:nvPr>
            <p:ph type="sldImg"/>
          </p:nvPr>
        </p:nvSpPr>
        <p:spPr>
          <a:xfrm>
            <a:off x="1143000" y="685800"/>
            <a:ext cx="4573588" cy="3430588"/>
          </a:xfrm>
          <a:ln/>
        </p:spPr>
      </p:sp>
      <p:sp>
        <p:nvSpPr>
          <p:cNvPr id="8192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D8A3AF-B15F-40B5-A18E-A4E268458CD9}" type="datetimeFigureOut">
              <a:rPr lang="en-US" smtClean="0"/>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2320147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8A3AF-B15F-40B5-A18E-A4E268458CD9}" type="datetimeFigureOut">
              <a:rPr lang="en-US" smtClean="0"/>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2208316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8A3AF-B15F-40B5-A18E-A4E268458CD9}" type="datetimeFigureOut">
              <a:rPr lang="en-US" smtClean="0"/>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1514792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CF981FF-DE5B-4B50-8409-F010E0D6B96E}" type="slidenum">
              <a:rPr lang="en-US" altLang="en-US"/>
              <a:pPr>
                <a:defRPr/>
              </a:pPr>
              <a:t>‹#›</a:t>
            </a:fld>
            <a:endParaRPr lang="en-US" altLang="en-US"/>
          </a:p>
        </p:txBody>
      </p:sp>
    </p:spTree>
    <p:extLst>
      <p:ext uri="{BB962C8B-B14F-4D97-AF65-F5344CB8AC3E}">
        <p14:creationId xmlns:p14="http://schemas.microsoft.com/office/powerpoint/2010/main" val="221172958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8A3AF-B15F-40B5-A18E-A4E268458CD9}" type="datetimeFigureOut">
              <a:rPr lang="en-US" smtClean="0"/>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336621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D8A3AF-B15F-40B5-A18E-A4E268458CD9}" type="datetimeFigureOut">
              <a:rPr lang="en-US" smtClean="0"/>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236270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D8A3AF-B15F-40B5-A18E-A4E268458CD9}" type="datetimeFigureOut">
              <a:rPr lang="en-US" smtClean="0"/>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215168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D8A3AF-B15F-40B5-A18E-A4E268458CD9}" type="datetimeFigureOut">
              <a:rPr lang="en-US" smtClean="0"/>
              <a:t>9/13/2012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3771498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D8A3AF-B15F-40B5-A18E-A4E268458CD9}" type="datetimeFigureOut">
              <a:rPr lang="en-US" smtClean="0"/>
              <a:t>9/13/2012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873120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8A3AF-B15F-40B5-A18E-A4E268458CD9}" type="datetimeFigureOut">
              <a:rPr lang="en-US" smtClean="0"/>
              <a:t>9/13/2012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62533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D8A3AF-B15F-40B5-A18E-A4E268458CD9}" type="datetimeFigureOut">
              <a:rPr lang="en-US" smtClean="0"/>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158111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D8A3AF-B15F-40B5-A18E-A4E268458CD9}" type="datetimeFigureOut">
              <a:rPr lang="en-US" smtClean="0"/>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6C620-D893-4A1D-98AD-12F31FF2D2CD}" type="slidenum">
              <a:rPr lang="en-US" smtClean="0"/>
              <a:t>‹#›</a:t>
            </a:fld>
            <a:endParaRPr lang="en-US"/>
          </a:p>
        </p:txBody>
      </p:sp>
    </p:spTree>
    <p:extLst>
      <p:ext uri="{BB962C8B-B14F-4D97-AF65-F5344CB8AC3E}">
        <p14:creationId xmlns:p14="http://schemas.microsoft.com/office/powerpoint/2010/main" val="1371955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8A3AF-B15F-40B5-A18E-A4E268458CD9}" type="datetimeFigureOut">
              <a:rPr lang="en-US" smtClean="0"/>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6C620-D893-4A1D-98AD-12F31FF2D2CD}" type="slidenum">
              <a:rPr lang="en-US" smtClean="0"/>
              <a:t>‹#›</a:t>
            </a:fld>
            <a:endParaRPr lang="en-US"/>
          </a:p>
        </p:txBody>
      </p:sp>
    </p:spTree>
    <p:extLst>
      <p:ext uri="{BB962C8B-B14F-4D97-AF65-F5344CB8AC3E}">
        <p14:creationId xmlns:p14="http://schemas.microsoft.com/office/powerpoint/2010/main" val="1867564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oleObject" Target="../embeddings/Microsoft_Excel_Chart1.xls"/><Relationship Id="rId4" Type="http://schemas.openxmlformats.org/officeDocument/2006/relationships/oleObject" Target="../embeddings/oleObject2.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760421F2-D6FE-40AC-9F11-E24A131572E5}" type="slidenum">
              <a:rPr lang="en-US" altLang="en-US"/>
              <a:pPr>
                <a:defRPr/>
              </a:pPr>
              <a:t>1</a:t>
            </a:fld>
            <a:endParaRPr lang="en-US" altLang="en-US"/>
          </a:p>
        </p:txBody>
      </p:sp>
      <p:sp>
        <p:nvSpPr>
          <p:cNvPr id="3075" name="Rectangle 2"/>
          <p:cNvSpPr>
            <a:spLocks noGrp="1" noChangeArrowheads="1"/>
          </p:cNvSpPr>
          <p:nvPr>
            <p:ph type="ctrTitle"/>
          </p:nvPr>
        </p:nvSpPr>
        <p:spPr>
          <a:xfrm>
            <a:off x="628650" y="1524000"/>
            <a:ext cx="8153400" cy="666750"/>
          </a:xfrm>
        </p:spPr>
        <p:txBody>
          <a:bodyPr>
            <a:normAutofit/>
          </a:bodyPr>
          <a:lstStyle/>
          <a:p>
            <a:pPr eaLnBrk="1" hangingPunct="1"/>
            <a:r>
              <a:rPr lang="en-US" sz="3600" b="1" dirty="0" smtClean="0"/>
              <a:t>Writing Objectives and Requirements</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2033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9F148C80-C2C1-4DC5-935E-CAB829AB1D41}" type="slidenum">
              <a:rPr lang="en-US" altLang="en-US"/>
              <a:pPr>
                <a:defRPr/>
              </a:pPr>
              <a:t>10</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DFCAA7DB-C298-48A4-A38C-1807BB99A3E8}" type="slidenum">
              <a:rPr lang="en-US" altLang="en-US" sz="1200">
                <a:latin typeface="+mj-lt"/>
              </a:rPr>
              <a:pPr algn="r">
                <a:defRPr/>
              </a:pPr>
              <a:t>10</a:t>
            </a:fld>
            <a:endParaRPr lang="en-US" altLang="en-US" sz="1200">
              <a:latin typeface="+mj-lt"/>
            </a:endParaRPr>
          </a:p>
        </p:txBody>
      </p:sp>
      <p:sp>
        <p:nvSpPr>
          <p:cNvPr id="13316" name="Rectangle 2"/>
          <p:cNvSpPr>
            <a:spLocks noGrp="1" noChangeArrowheads="1"/>
          </p:cNvSpPr>
          <p:nvPr>
            <p:ph type="title" idx="4294967295"/>
          </p:nvPr>
        </p:nvSpPr>
        <p:spPr/>
        <p:txBody>
          <a:bodyPr/>
          <a:lstStyle/>
          <a:p>
            <a:pPr eaLnBrk="1" hangingPunct="1"/>
            <a:r>
              <a:rPr lang="en-US" smtClean="0"/>
              <a:t>Quality Attributes</a:t>
            </a:r>
          </a:p>
        </p:txBody>
      </p:sp>
      <p:sp>
        <p:nvSpPr>
          <p:cNvPr id="13317" name="Rectangle 3"/>
          <p:cNvSpPr>
            <a:spLocks noGrp="1" noChangeArrowheads="1"/>
          </p:cNvSpPr>
          <p:nvPr>
            <p:ph type="body" idx="4294967295"/>
          </p:nvPr>
        </p:nvSpPr>
        <p:spPr>
          <a:xfrm>
            <a:off x="457200" y="1143000"/>
            <a:ext cx="8229600" cy="4987925"/>
          </a:xfrm>
        </p:spPr>
        <p:txBody>
          <a:bodyPr/>
          <a:lstStyle/>
          <a:p>
            <a:pPr eaLnBrk="1" hangingPunct="1">
              <a:lnSpc>
                <a:spcPct val="90000"/>
              </a:lnSpc>
            </a:pPr>
            <a:r>
              <a:rPr lang="en-US" sz="2000" smtClean="0">
                <a:solidFill>
                  <a:schemeClr val="tx2"/>
                </a:solidFill>
              </a:rPr>
              <a:t>Quality attributes describe the product’s characteristics in ways that are important to users, developers, or those who will maintain the system.</a:t>
            </a:r>
          </a:p>
          <a:p>
            <a:pPr eaLnBrk="1" hangingPunct="1">
              <a:lnSpc>
                <a:spcPct val="90000"/>
              </a:lnSpc>
            </a:pPr>
            <a:r>
              <a:rPr lang="en-US" sz="2000" smtClean="0">
                <a:solidFill>
                  <a:schemeClr val="tx2"/>
                </a:solidFill>
              </a:rPr>
              <a:t>Such characteristics </a:t>
            </a:r>
            <a:r>
              <a:rPr lang="en-US" sz="2000" b="1" smtClean="0">
                <a:solidFill>
                  <a:schemeClr val="accent1"/>
                </a:solidFill>
              </a:rPr>
              <a:t>might involve availability, performance, usability, robustness, reliability, and similar attributes</a:t>
            </a:r>
            <a:r>
              <a:rPr lang="en-US" sz="2000" smtClean="0">
                <a:solidFill>
                  <a:schemeClr val="tx2"/>
                </a:solidFill>
              </a:rPr>
              <a:t>.</a:t>
            </a:r>
          </a:p>
          <a:p>
            <a:pPr eaLnBrk="1" hangingPunct="1">
              <a:lnSpc>
                <a:spcPct val="90000"/>
              </a:lnSpc>
            </a:pPr>
            <a:r>
              <a:rPr lang="en-US" sz="2000" smtClean="0">
                <a:solidFill>
                  <a:schemeClr val="tx2"/>
                </a:solidFill>
              </a:rPr>
              <a:t>Quality attributes should be stated precisely and succinctly and </a:t>
            </a:r>
            <a:r>
              <a:rPr lang="en-US" sz="2000" b="1" smtClean="0">
                <a:solidFill>
                  <a:schemeClr val="accent1"/>
                </a:solidFill>
              </a:rPr>
              <a:t>where possible they should be quantified</a:t>
            </a:r>
            <a:r>
              <a:rPr lang="en-US" sz="2000" smtClean="0">
                <a:solidFill>
                  <a:schemeClr val="tx2"/>
                </a:solidFill>
              </a:rPr>
              <a:t>.  </a:t>
            </a:r>
          </a:p>
          <a:p>
            <a:pPr eaLnBrk="1" hangingPunct="1">
              <a:lnSpc>
                <a:spcPct val="90000"/>
              </a:lnSpc>
            </a:pPr>
            <a:endParaRPr lang="en-US" sz="2000" smtClean="0">
              <a:solidFill>
                <a:schemeClr val="tx2"/>
              </a:solidFill>
            </a:endParaRPr>
          </a:p>
          <a:p>
            <a:pPr eaLnBrk="1" hangingPunct="1">
              <a:lnSpc>
                <a:spcPct val="90000"/>
              </a:lnSpc>
            </a:pPr>
            <a:endParaRPr lang="en-US" sz="2000" smtClean="0">
              <a:solidFill>
                <a:schemeClr val="tx2"/>
              </a:solidFill>
            </a:endParaRPr>
          </a:p>
          <a:p>
            <a:pPr eaLnBrk="1" hangingPunct="1">
              <a:lnSpc>
                <a:spcPct val="90000"/>
              </a:lnSpc>
              <a:buFont typeface="Wingdings" pitchFamily="2" charset="2"/>
              <a:buNone/>
            </a:pPr>
            <a:r>
              <a:rPr lang="en-US" sz="2000" smtClean="0">
                <a:solidFill>
                  <a:schemeClr val="accent1"/>
                </a:solidFill>
              </a:rPr>
              <a:t>Examples:</a:t>
            </a:r>
          </a:p>
          <a:p>
            <a:pPr eaLnBrk="1" hangingPunct="1">
              <a:lnSpc>
                <a:spcPct val="90000"/>
              </a:lnSpc>
              <a:buFont typeface="Wingdings" pitchFamily="2" charset="2"/>
              <a:buNone/>
            </a:pPr>
            <a:r>
              <a:rPr lang="en-US" sz="2000" smtClean="0">
                <a:solidFill>
                  <a:schemeClr val="tx2"/>
                </a:solidFill>
              </a:rPr>
              <a:t>	For user editing of account profiles, drop-down menus, radio buttons and similar methods should be used where possible to make editing more convenient and to reduce user input errors.</a:t>
            </a:r>
          </a:p>
          <a:p>
            <a:pPr eaLnBrk="1" hangingPunct="1">
              <a:lnSpc>
                <a:spcPct val="90000"/>
              </a:lnSpc>
              <a:buFont typeface="Wingdings" pitchFamily="2" charset="2"/>
              <a:buNone/>
            </a:pPr>
            <a:endParaRPr lang="en-US" sz="1000" smtClean="0">
              <a:solidFill>
                <a:schemeClr val="tx2"/>
              </a:solidFill>
            </a:endParaRPr>
          </a:p>
          <a:p>
            <a:pPr eaLnBrk="1" hangingPunct="1">
              <a:lnSpc>
                <a:spcPct val="90000"/>
              </a:lnSpc>
              <a:buFont typeface="Wingdings" pitchFamily="2" charset="2"/>
              <a:buNone/>
            </a:pPr>
            <a:r>
              <a:rPr lang="en-US" sz="2000" smtClean="0">
                <a:solidFill>
                  <a:schemeClr val="tx2"/>
                </a:solidFill>
              </a:rPr>
              <a:t>	A user request to view his or her portfolio summary should be satisfied in less than 5 seconds. </a:t>
            </a:r>
          </a:p>
        </p:txBody>
      </p:sp>
    </p:spTree>
    <p:extLst>
      <p:ext uri="{BB962C8B-B14F-4D97-AF65-F5344CB8AC3E}">
        <p14:creationId xmlns:p14="http://schemas.microsoft.com/office/powerpoint/2010/main" val="125214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214024DD-8592-43F8-A884-DE0E1B6CF5E6}" type="slidenum">
              <a:rPr lang="en-US" altLang="en-US"/>
              <a:pPr>
                <a:defRPr/>
              </a:pPr>
              <a:t>11</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7195D0C4-5B2D-4E29-9DFF-73ED7CECCECA}" type="slidenum">
              <a:rPr lang="en-US" altLang="en-US" sz="1200">
                <a:latin typeface="+mj-lt"/>
              </a:rPr>
              <a:pPr algn="r">
                <a:defRPr/>
              </a:pPr>
              <a:t>11</a:t>
            </a:fld>
            <a:endParaRPr lang="en-US" altLang="en-US" sz="1200" dirty="0">
              <a:latin typeface="+mj-lt"/>
            </a:endParaRPr>
          </a:p>
        </p:txBody>
      </p:sp>
      <p:sp>
        <p:nvSpPr>
          <p:cNvPr id="14340" name="Rectangle 2"/>
          <p:cNvSpPr>
            <a:spLocks noGrp="1" noChangeArrowheads="1"/>
          </p:cNvSpPr>
          <p:nvPr>
            <p:ph type="title" idx="4294967295"/>
          </p:nvPr>
        </p:nvSpPr>
        <p:spPr/>
        <p:txBody>
          <a:bodyPr/>
          <a:lstStyle/>
          <a:p>
            <a:pPr eaLnBrk="1" hangingPunct="1"/>
            <a:r>
              <a:rPr lang="en-US" smtClean="0"/>
              <a:t>External/Internal Interfaces</a:t>
            </a:r>
          </a:p>
        </p:txBody>
      </p:sp>
      <p:sp>
        <p:nvSpPr>
          <p:cNvPr id="14341" name="Rectangle 3"/>
          <p:cNvSpPr>
            <a:spLocks noGrp="1" noChangeArrowheads="1"/>
          </p:cNvSpPr>
          <p:nvPr>
            <p:ph type="body" idx="4294967295"/>
          </p:nvPr>
        </p:nvSpPr>
        <p:spPr>
          <a:xfrm>
            <a:off x="457200" y="1066800"/>
            <a:ext cx="8229600" cy="5064125"/>
          </a:xfrm>
        </p:spPr>
        <p:txBody>
          <a:bodyPr/>
          <a:lstStyle/>
          <a:p>
            <a:pPr eaLnBrk="1" hangingPunct="1">
              <a:lnSpc>
                <a:spcPct val="90000"/>
              </a:lnSpc>
            </a:pPr>
            <a:r>
              <a:rPr lang="en-US" sz="2000" smtClean="0">
                <a:solidFill>
                  <a:schemeClr val="tx2"/>
                </a:solidFill>
              </a:rPr>
              <a:t>Interfaces between the proposed system and other existing systems (hardware or software) or the external world should be specified.</a:t>
            </a:r>
          </a:p>
          <a:p>
            <a:pPr eaLnBrk="1" hangingPunct="1">
              <a:lnSpc>
                <a:spcPct val="90000"/>
              </a:lnSpc>
            </a:pPr>
            <a:r>
              <a:rPr lang="en-US" sz="2000" smtClean="0">
                <a:solidFill>
                  <a:schemeClr val="tx2"/>
                </a:solidFill>
              </a:rPr>
              <a:t>When human user interfaces are a part of the proposed system, these should be specified where possible using prototypes that have been approved by the appropriate human user representatives.</a:t>
            </a:r>
          </a:p>
          <a:p>
            <a:pPr eaLnBrk="1" hangingPunct="1">
              <a:lnSpc>
                <a:spcPct val="90000"/>
              </a:lnSpc>
            </a:pPr>
            <a:endParaRPr lang="en-US" sz="2000" smtClean="0">
              <a:solidFill>
                <a:schemeClr val="tx2"/>
              </a:solidFill>
            </a:endParaRPr>
          </a:p>
          <a:p>
            <a:pPr eaLnBrk="1" hangingPunct="1">
              <a:lnSpc>
                <a:spcPct val="90000"/>
              </a:lnSpc>
              <a:buFont typeface="Wingdings" pitchFamily="2" charset="2"/>
              <a:buNone/>
            </a:pPr>
            <a:r>
              <a:rPr lang="en-US" sz="2000" smtClean="0">
                <a:solidFill>
                  <a:schemeClr val="accent1"/>
                </a:solidFill>
              </a:rPr>
              <a:t>Examples:</a:t>
            </a:r>
          </a:p>
          <a:p>
            <a:pPr eaLnBrk="1" hangingPunct="1">
              <a:lnSpc>
                <a:spcPct val="90000"/>
              </a:lnSpc>
              <a:buFont typeface="Wingdings" pitchFamily="2" charset="2"/>
              <a:buNone/>
            </a:pPr>
            <a:r>
              <a:rPr lang="en-US" sz="2000" smtClean="0">
                <a:solidFill>
                  <a:schemeClr val="tx2"/>
                </a:solidFill>
              </a:rPr>
              <a:t>	All account profile information will continue to reside within the existing </a:t>
            </a:r>
            <a:r>
              <a:rPr lang="en-US" sz="2000" i="1" smtClean="0">
                <a:solidFill>
                  <a:schemeClr val="tx2"/>
                </a:solidFill>
              </a:rPr>
              <a:t>SI_Accounts</a:t>
            </a:r>
            <a:r>
              <a:rPr lang="en-US" sz="2000" smtClean="0">
                <a:solidFill>
                  <a:schemeClr val="tx2"/>
                </a:solidFill>
              </a:rPr>
              <a:t> DB2 database.</a:t>
            </a:r>
          </a:p>
          <a:p>
            <a:pPr eaLnBrk="1" hangingPunct="1">
              <a:lnSpc>
                <a:spcPct val="90000"/>
              </a:lnSpc>
              <a:buFont typeface="Wingdings" pitchFamily="2" charset="2"/>
              <a:buNone/>
            </a:pPr>
            <a:endParaRPr lang="en-US" sz="2000" smtClean="0">
              <a:solidFill>
                <a:schemeClr val="tx2"/>
              </a:solidFill>
            </a:endParaRPr>
          </a:p>
          <a:p>
            <a:pPr eaLnBrk="1" hangingPunct="1">
              <a:lnSpc>
                <a:spcPct val="90000"/>
              </a:lnSpc>
              <a:buFont typeface="Wingdings" pitchFamily="2" charset="2"/>
              <a:buNone/>
            </a:pPr>
            <a:r>
              <a:rPr lang="en-US" sz="2000" smtClean="0">
                <a:solidFill>
                  <a:schemeClr val="tx2"/>
                </a:solidFill>
              </a:rPr>
              <a:t>	All requests from users for investment company information will be satisfied by accessing the </a:t>
            </a:r>
            <a:r>
              <a:rPr lang="en-US" sz="2000" i="1" smtClean="0">
                <a:solidFill>
                  <a:schemeClr val="tx2"/>
                </a:solidFill>
              </a:rPr>
              <a:t>Investor_Inform</a:t>
            </a:r>
            <a:r>
              <a:rPr lang="en-US" sz="2000" smtClean="0">
                <a:solidFill>
                  <a:schemeClr val="tx2"/>
                </a:solidFill>
              </a:rPr>
              <a:t> service to which the company subscribes.</a:t>
            </a:r>
          </a:p>
          <a:p>
            <a:pPr eaLnBrk="1" hangingPunct="1">
              <a:lnSpc>
                <a:spcPct val="90000"/>
              </a:lnSpc>
              <a:buFont typeface="Wingdings" pitchFamily="2" charset="2"/>
              <a:buNone/>
            </a:pPr>
            <a:endParaRPr lang="en-US" sz="2000" smtClean="0">
              <a:solidFill>
                <a:schemeClr val="tx2"/>
              </a:solidFill>
            </a:endParaRPr>
          </a:p>
          <a:p>
            <a:pPr eaLnBrk="1" hangingPunct="1">
              <a:lnSpc>
                <a:spcPct val="90000"/>
              </a:lnSpc>
              <a:buFont typeface="Wingdings" pitchFamily="2" charset="2"/>
              <a:buNone/>
            </a:pPr>
            <a:r>
              <a:rPr lang="en-US" sz="2000" smtClean="0">
                <a:solidFill>
                  <a:schemeClr val="tx2"/>
                </a:solidFill>
              </a:rPr>
              <a:t>	The basic forms of the graphical user interfaces for the system are specified in Prototype </a:t>
            </a:r>
            <a:r>
              <a:rPr lang="en-US" sz="2000" i="1" smtClean="0">
                <a:solidFill>
                  <a:schemeClr val="tx2"/>
                </a:solidFill>
              </a:rPr>
              <a:t>IN101v4</a:t>
            </a:r>
            <a:r>
              <a:rPr lang="en-US" sz="2000" smtClean="0">
                <a:solidFill>
                  <a:schemeClr val="tx2"/>
                </a:solidFill>
              </a:rPr>
              <a:t>.</a:t>
            </a:r>
          </a:p>
        </p:txBody>
      </p:sp>
    </p:spTree>
    <p:extLst>
      <p:ext uri="{BB962C8B-B14F-4D97-AF65-F5344CB8AC3E}">
        <p14:creationId xmlns:p14="http://schemas.microsoft.com/office/powerpoint/2010/main" val="1127806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5E727725-76A2-4FDF-BE37-499AEBF39E1A}" type="slidenum">
              <a:rPr lang="en-US" altLang="en-US"/>
              <a:pPr>
                <a:defRPr/>
              </a:pPr>
              <a:t>12</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2FEEAFCD-EE43-474A-B560-967D1082CF3B}" type="slidenum">
              <a:rPr lang="en-US" altLang="en-US" sz="1200">
                <a:latin typeface="+mj-lt"/>
              </a:rPr>
              <a:pPr algn="r">
                <a:defRPr/>
              </a:pPr>
              <a:t>12</a:t>
            </a:fld>
            <a:endParaRPr lang="en-US" altLang="en-US" sz="1200">
              <a:latin typeface="+mj-lt"/>
            </a:endParaRPr>
          </a:p>
        </p:txBody>
      </p:sp>
      <p:sp>
        <p:nvSpPr>
          <p:cNvPr id="15364" name="Rectangle 2"/>
          <p:cNvSpPr>
            <a:spLocks noGrp="1" noChangeArrowheads="1"/>
          </p:cNvSpPr>
          <p:nvPr>
            <p:ph type="title" idx="4294967295"/>
          </p:nvPr>
        </p:nvSpPr>
        <p:spPr/>
        <p:txBody>
          <a:bodyPr>
            <a:normAutofit/>
          </a:bodyPr>
          <a:lstStyle/>
          <a:p>
            <a:pPr eaLnBrk="1" hangingPunct="1"/>
            <a:r>
              <a:rPr lang="en-US" sz="3600" dirty="0" smtClean="0"/>
              <a:t>Design and Implementation Constraints</a:t>
            </a:r>
          </a:p>
        </p:txBody>
      </p:sp>
      <p:sp>
        <p:nvSpPr>
          <p:cNvPr id="15365" name="Rectangle 3"/>
          <p:cNvSpPr>
            <a:spLocks noGrp="1" noChangeArrowheads="1"/>
          </p:cNvSpPr>
          <p:nvPr>
            <p:ph type="body" idx="4294967295"/>
          </p:nvPr>
        </p:nvSpPr>
        <p:spPr>
          <a:xfrm>
            <a:off x="457200" y="1219200"/>
            <a:ext cx="8229600" cy="4914900"/>
          </a:xfrm>
        </p:spPr>
        <p:txBody>
          <a:bodyPr/>
          <a:lstStyle/>
          <a:p>
            <a:pPr eaLnBrk="1" hangingPunct="1">
              <a:lnSpc>
                <a:spcPct val="90000"/>
              </a:lnSpc>
            </a:pPr>
            <a:r>
              <a:rPr lang="en-US" sz="2000" dirty="0" smtClean="0">
                <a:solidFill>
                  <a:schemeClr val="tx2"/>
                </a:solidFill>
              </a:rPr>
              <a:t>Design and implementation constraints are </a:t>
            </a:r>
            <a:r>
              <a:rPr lang="en-US" sz="2000" b="1" dirty="0" smtClean="0">
                <a:solidFill>
                  <a:schemeClr val="accent1"/>
                </a:solidFill>
              </a:rPr>
              <a:t>restrictions imposed on the proposed system for some legitimate reason</a:t>
            </a:r>
            <a:r>
              <a:rPr lang="en-US" sz="2000" dirty="0" smtClean="0">
                <a:solidFill>
                  <a:schemeClr val="tx2"/>
                </a:solidFill>
              </a:rPr>
              <a:t>.</a:t>
            </a:r>
          </a:p>
          <a:p>
            <a:pPr eaLnBrk="1" hangingPunct="1">
              <a:lnSpc>
                <a:spcPct val="90000"/>
              </a:lnSpc>
            </a:pPr>
            <a:r>
              <a:rPr lang="en-US" sz="2000" dirty="0" smtClean="0">
                <a:solidFill>
                  <a:schemeClr val="tx2"/>
                </a:solidFill>
              </a:rPr>
              <a:t>These constraints might include technical features, tools to be used, languages to be used, development standards, and so on.</a:t>
            </a:r>
          </a:p>
          <a:p>
            <a:pPr eaLnBrk="1" hangingPunct="1">
              <a:lnSpc>
                <a:spcPct val="90000"/>
              </a:lnSpc>
            </a:pPr>
            <a:endParaRPr lang="en-US" sz="2000" dirty="0" smtClean="0">
              <a:solidFill>
                <a:schemeClr val="tx2"/>
              </a:solidFill>
            </a:endParaRPr>
          </a:p>
          <a:p>
            <a:pPr eaLnBrk="1" hangingPunct="1">
              <a:lnSpc>
                <a:spcPct val="90000"/>
              </a:lnSpc>
              <a:buFont typeface="Wingdings" pitchFamily="2" charset="2"/>
              <a:buNone/>
            </a:pPr>
            <a:r>
              <a:rPr lang="en-US" sz="2000" dirty="0" smtClean="0">
                <a:solidFill>
                  <a:schemeClr val="accent1"/>
                </a:solidFill>
              </a:rPr>
              <a:t>Examples:</a:t>
            </a:r>
          </a:p>
          <a:p>
            <a:pPr eaLnBrk="1" hangingPunct="1">
              <a:lnSpc>
                <a:spcPct val="90000"/>
              </a:lnSpc>
              <a:buFont typeface="Wingdings" pitchFamily="2" charset="2"/>
              <a:buNone/>
            </a:pPr>
            <a:r>
              <a:rPr lang="en-US" sz="2000" dirty="0" smtClean="0">
                <a:solidFill>
                  <a:schemeClr val="tx2"/>
                </a:solidFill>
              </a:rPr>
              <a:t>	To access the </a:t>
            </a:r>
            <a:r>
              <a:rPr lang="en-US" sz="2000" i="1" dirty="0" err="1" smtClean="0">
                <a:solidFill>
                  <a:schemeClr val="tx2"/>
                </a:solidFill>
              </a:rPr>
              <a:t>SI_Accounts</a:t>
            </a:r>
            <a:r>
              <a:rPr lang="en-US" sz="2000" dirty="0" smtClean="0">
                <a:solidFill>
                  <a:schemeClr val="tx2"/>
                </a:solidFill>
              </a:rPr>
              <a:t> database, the system will utilize the existing DB2 access modules: </a:t>
            </a:r>
            <a:r>
              <a:rPr lang="en-US" sz="2000" i="1" dirty="0" smtClean="0">
                <a:solidFill>
                  <a:schemeClr val="tx2"/>
                </a:solidFill>
              </a:rPr>
              <a:t>IN_ACC#233v1</a:t>
            </a:r>
            <a:r>
              <a:rPr lang="en-US" sz="2000" dirty="0" smtClean="0">
                <a:solidFill>
                  <a:schemeClr val="tx2"/>
                </a:solidFill>
              </a:rPr>
              <a:t> and </a:t>
            </a:r>
            <a:r>
              <a:rPr lang="en-US" sz="2000" i="1" dirty="0" smtClean="0">
                <a:solidFill>
                  <a:schemeClr val="tx2"/>
                </a:solidFill>
              </a:rPr>
              <a:t>OUT_ACC#765v8</a:t>
            </a:r>
            <a:r>
              <a:rPr lang="en-US" sz="2000" dirty="0" smtClean="0">
                <a:solidFill>
                  <a:schemeClr val="tx2"/>
                </a:solidFill>
              </a:rPr>
              <a:t>.</a:t>
            </a:r>
          </a:p>
          <a:p>
            <a:pPr eaLnBrk="1" hangingPunct="1">
              <a:lnSpc>
                <a:spcPct val="90000"/>
              </a:lnSpc>
              <a:buFont typeface="Wingdings" pitchFamily="2" charset="2"/>
              <a:buNone/>
            </a:pPr>
            <a:r>
              <a:rPr lang="en-US" sz="2000" dirty="0" smtClean="0">
                <a:solidFill>
                  <a:schemeClr val="tx2"/>
                </a:solidFill>
              </a:rPr>
              <a:t>	</a:t>
            </a:r>
          </a:p>
          <a:p>
            <a:pPr eaLnBrk="1" hangingPunct="1">
              <a:lnSpc>
                <a:spcPct val="90000"/>
              </a:lnSpc>
              <a:buFont typeface="Wingdings" pitchFamily="2" charset="2"/>
              <a:buNone/>
            </a:pPr>
            <a:r>
              <a:rPr lang="en-US" sz="2000" dirty="0" smtClean="0">
                <a:solidFill>
                  <a:schemeClr val="tx2"/>
                </a:solidFill>
              </a:rPr>
              <a:t>	Any changes to the </a:t>
            </a:r>
            <a:r>
              <a:rPr lang="en-US" sz="2000" i="1" dirty="0" err="1" smtClean="0">
                <a:solidFill>
                  <a:schemeClr val="tx2"/>
                </a:solidFill>
              </a:rPr>
              <a:t>SI_Accounts</a:t>
            </a:r>
            <a:r>
              <a:rPr lang="en-US" sz="2000" dirty="0" smtClean="0">
                <a:solidFill>
                  <a:schemeClr val="tx2"/>
                </a:solidFill>
              </a:rPr>
              <a:t> database must be approved by the DBA and the Chief Design Architect.</a:t>
            </a:r>
          </a:p>
          <a:p>
            <a:pPr eaLnBrk="1" hangingPunct="1">
              <a:lnSpc>
                <a:spcPct val="90000"/>
              </a:lnSpc>
              <a:buFont typeface="Wingdings" pitchFamily="2" charset="2"/>
              <a:buNone/>
            </a:pPr>
            <a:endParaRPr lang="en-US" sz="2000" dirty="0" smtClean="0">
              <a:solidFill>
                <a:schemeClr val="tx2"/>
              </a:solidFill>
            </a:endParaRPr>
          </a:p>
          <a:p>
            <a:pPr eaLnBrk="1" hangingPunct="1">
              <a:lnSpc>
                <a:spcPct val="90000"/>
              </a:lnSpc>
              <a:buFont typeface="Wingdings" pitchFamily="2" charset="2"/>
              <a:buNone/>
            </a:pPr>
            <a:r>
              <a:rPr lang="en-US" sz="2000" dirty="0" smtClean="0">
                <a:solidFill>
                  <a:schemeClr val="tx2"/>
                </a:solidFill>
              </a:rPr>
              <a:t>	Current organizational standards require that all coding for the </a:t>
            </a:r>
            <a:r>
              <a:rPr lang="en-US" sz="2000" i="1" dirty="0" err="1" smtClean="0">
                <a:solidFill>
                  <a:schemeClr val="tx2"/>
                </a:solidFill>
              </a:rPr>
              <a:t>InvestNow</a:t>
            </a:r>
            <a:r>
              <a:rPr lang="en-US" sz="2000" dirty="0" smtClean="0">
                <a:solidFill>
                  <a:schemeClr val="tx2"/>
                </a:solidFill>
              </a:rPr>
              <a:t> system will be done in the Java programming language unless explicit permission to do otherwise is obtained from the Chief Design Architect.</a:t>
            </a:r>
          </a:p>
        </p:txBody>
      </p:sp>
    </p:spTree>
    <p:extLst>
      <p:ext uri="{BB962C8B-B14F-4D97-AF65-F5344CB8AC3E}">
        <p14:creationId xmlns:p14="http://schemas.microsoft.com/office/powerpoint/2010/main" val="3109815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3"/>
          <p:cNvSpPr>
            <a:spLocks noGrp="1"/>
          </p:cNvSpPr>
          <p:nvPr>
            <p:ph type="sldNum" sz="quarter" idx="12"/>
          </p:nvPr>
        </p:nvSpPr>
        <p:spPr/>
        <p:txBody>
          <a:bodyPr/>
          <a:lstStyle/>
          <a:p>
            <a:pPr>
              <a:defRPr/>
            </a:pPr>
            <a:fld id="{9B44D35F-D61A-4FCE-A5E3-FE5855BF497F}" type="slidenum">
              <a:rPr lang="en-US" altLang="en-US"/>
              <a:pPr>
                <a:defRPr/>
              </a:pPr>
              <a:t>13</a:t>
            </a:fld>
            <a:endParaRPr lang="en-US" altLang="en-US"/>
          </a:p>
        </p:txBody>
      </p:sp>
      <p:sp>
        <p:nvSpPr>
          <p:cNvPr id="18" name="Slide Number Placeholder 4"/>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8C63048B-618D-4E46-A5C4-50FF23E4DDD0}" type="slidenum">
              <a:rPr lang="en-US" altLang="en-US" sz="1200">
                <a:latin typeface="+mj-lt"/>
              </a:rPr>
              <a:pPr algn="r">
                <a:defRPr/>
              </a:pPr>
              <a:t>13</a:t>
            </a:fld>
            <a:endParaRPr lang="en-US" altLang="en-US" sz="1200">
              <a:latin typeface="+mj-lt"/>
            </a:endParaRPr>
          </a:p>
        </p:txBody>
      </p:sp>
      <p:sp>
        <p:nvSpPr>
          <p:cNvPr id="16388" name="Rectangle 4"/>
          <p:cNvSpPr>
            <a:spLocks noGrp="1" noChangeArrowheads="1"/>
          </p:cNvSpPr>
          <p:nvPr>
            <p:ph type="title" idx="4294967295"/>
          </p:nvPr>
        </p:nvSpPr>
        <p:spPr/>
        <p:txBody>
          <a:bodyPr>
            <a:normAutofit fontScale="90000"/>
          </a:bodyPr>
          <a:lstStyle/>
          <a:p>
            <a:pPr eaLnBrk="1" hangingPunct="1"/>
            <a:r>
              <a:rPr lang="en-US" smtClean="0"/>
              <a:t>Relationships Among Types of Requirements</a:t>
            </a:r>
          </a:p>
        </p:txBody>
      </p:sp>
      <p:sp>
        <p:nvSpPr>
          <p:cNvPr id="16389" name="Rectangle 5"/>
          <p:cNvSpPr>
            <a:spLocks noChangeArrowheads="1"/>
          </p:cNvSpPr>
          <p:nvPr/>
        </p:nvSpPr>
        <p:spPr bwMode="auto">
          <a:xfrm>
            <a:off x="876300" y="1169988"/>
            <a:ext cx="1638300" cy="754062"/>
          </a:xfrm>
          <a:prstGeom prst="rect">
            <a:avLst/>
          </a:prstGeom>
          <a:solidFill>
            <a:srgbClr val="CCFFFF"/>
          </a:solidFill>
          <a:ln w="9525">
            <a:solidFill>
              <a:schemeClr val="tx1"/>
            </a:solidFill>
            <a:miter lim="800000"/>
            <a:headEnd/>
            <a:tailEnd/>
          </a:ln>
        </p:spPr>
        <p:txBody>
          <a:bodyPr wrap="none" anchor="ctr"/>
          <a:lstStyle/>
          <a:p>
            <a:pPr algn="ctr"/>
            <a:r>
              <a:rPr lang="en-US" sz="1600"/>
              <a:t>Business </a:t>
            </a:r>
          </a:p>
          <a:p>
            <a:pPr algn="ctr"/>
            <a:r>
              <a:rPr lang="en-US" sz="1600"/>
              <a:t>Requirements</a:t>
            </a:r>
          </a:p>
        </p:txBody>
      </p:sp>
      <p:sp>
        <p:nvSpPr>
          <p:cNvPr id="16390" name="Rectangle 7"/>
          <p:cNvSpPr>
            <a:spLocks noChangeArrowheads="1"/>
          </p:cNvSpPr>
          <p:nvPr/>
        </p:nvSpPr>
        <p:spPr bwMode="auto">
          <a:xfrm>
            <a:off x="1409700" y="2503488"/>
            <a:ext cx="1657350" cy="754062"/>
          </a:xfrm>
          <a:prstGeom prst="rect">
            <a:avLst/>
          </a:prstGeom>
          <a:solidFill>
            <a:srgbClr val="CCFFFF"/>
          </a:solidFill>
          <a:ln w="9525">
            <a:solidFill>
              <a:schemeClr val="tx1"/>
            </a:solidFill>
            <a:miter lim="800000"/>
            <a:headEnd/>
            <a:tailEnd/>
          </a:ln>
        </p:spPr>
        <p:txBody>
          <a:bodyPr wrap="none" anchor="ctr"/>
          <a:lstStyle/>
          <a:p>
            <a:pPr algn="ctr"/>
            <a:r>
              <a:rPr lang="en-US" sz="1600"/>
              <a:t>User</a:t>
            </a:r>
          </a:p>
          <a:p>
            <a:pPr algn="ctr"/>
            <a:r>
              <a:rPr lang="en-US" sz="1600"/>
              <a:t>Requirements</a:t>
            </a:r>
          </a:p>
        </p:txBody>
      </p:sp>
      <p:sp>
        <p:nvSpPr>
          <p:cNvPr id="16391" name="Rectangle 8"/>
          <p:cNvSpPr>
            <a:spLocks noChangeArrowheads="1"/>
          </p:cNvSpPr>
          <p:nvPr/>
        </p:nvSpPr>
        <p:spPr bwMode="auto">
          <a:xfrm>
            <a:off x="2171700" y="3833813"/>
            <a:ext cx="1733550" cy="754062"/>
          </a:xfrm>
          <a:prstGeom prst="rect">
            <a:avLst/>
          </a:prstGeom>
          <a:solidFill>
            <a:srgbClr val="CCFFFF"/>
          </a:solidFill>
          <a:ln w="9525">
            <a:solidFill>
              <a:schemeClr val="tx1"/>
            </a:solidFill>
            <a:miter lim="800000"/>
            <a:headEnd/>
            <a:tailEnd/>
          </a:ln>
        </p:spPr>
        <p:txBody>
          <a:bodyPr wrap="none" anchor="ctr"/>
          <a:lstStyle/>
          <a:p>
            <a:pPr algn="ctr"/>
            <a:r>
              <a:rPr lang="en-US" sz="1600"/>
              <a:t>Functional</a:t>
            </a:r>
          </a:p>
          <a:p>
            <a:pPr algn="ctr"/>
            <a:r>
              <a:rPr lang="en-US" sz="1600"/>
              <a:t>Requirements</a:t>
            </a:r>
          </a:p>
        </p:txBody>
      </p:sp>
      <p:sp>
        <p:nvSpPr>
          <p:cNvPr id="16392" name="Oval 9"/>
          <p:cNvSpPr>
            <a:spLocks noChangeArrowheads="1"/>
          </p:cNvSpPr>
          <p:nvPr/>
        </p:nvSpPr>
        <p:spPr bwMode="auto">
          <a:xfrm>
            <a:off x="3638550" y="1438275"/>
            <a:ext cx="1485900" cy="728663"/>
          </a:xfrm>
          <a:prstGeom prst="ellipse">
            <a:avLst/>
          </a:prstGeom>
          <a:solidFill>
            <a:srgbClr val="FFFF99"/>
          </a:solidFill>
          <a:ln w="9525">
            <a:solidFill>
              <a:schemeClr val="tx1"/>
            </a:solidFill>
            <a:miter lim="800000"/>
            <a:headEnd/>
            <a:tailEnd/>
          </a:ln>
        </p:spPr>
        <p:txBody>
          <a:bodyPr wrap="none" anchor="ctr"/>
          <a:lstStyle/>
          <a:p>
            <a:pPr algn="ctr"/>
            <a:r>
              <a:rPr lang="en-US" sz="1600"/>
              <a:t>Business</a:t>
            </a:r>
          </a:p>
          <a:p>
            <a:pPr algn="ctr"/>
            <a:r>
              <a:rPr lang="en-US" sz="1600"/>
              <a:t>Rules</a:t>
            </a:r>
          </a:p>
        </p:txBody>
      </p:sp>
      <p:sp>
        <p:nvSpPr>
          <p:cNvPr id="16393" name="Line 11"/>
          <p:cNvSpPr>
            <a:spLocks noChangeShapeType="1"/>
          </p:cNvSpPr>
          <p:nvPr/>
        </p:nvSpPr>
        <p:spPr bwMode="auto">
          <a:xfrm>
            <a:off x="1809750" y="1924050"/>
            <a:ext cx="304800" cy="5794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4" name="Line 12"/>
          <p:cNvSpPr>
            <a:spLocks noChangeShapeType="1"/>
          </p:cNvSpPr>
          <p:nvPr/>
        </p:nvSpPr>
        <p:spPr bwMode="auto">
          <a:xfrm>
            <a:off x="2514600" y="3257550"/>
            <a:ext cx="304800" cy="5794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5" name="Oval 13"/>
          <p:cNvSpPr>
            <a:spLocks noChangeArrowheads="1"/>
          </p:cNvSpPr>
          <p:nvPr/>
        </p:nvSpPr>
        <p:spPr bwMode="auto">
          <a:xfrm>
            <a:off x="5276850" y="2290763"/>
            <a:ext cx="1485900" cy="728662"/>
          </a:xfrm>
          <a:prstGeom prst="ellipse">
            <a:avLst/>
          </a:prstGeom>
          <a:solidFill>
            <a:srgbClr val="FFCC99"/>
          </a:solidFill>
          <a:ln w="9525">
            <a:solidFill>
              <a:schemeClr val="tx1"/>
            </a:solidFill>
            <a:miter lim="800000"/>
            <a:headEnd/>
            <a:tailEnd/>
          </a:ln>
        </p:spPr>
        <p:txBody>
          <a:bodyPr wrap="none" anchor="ctr"/>
          <a:lstStyle/>
          <a:p>
            <a:pPr algn="ctr"/>
            <a:r>
              <a:rPr lang="en-US" sz="1600"/>
              <a:t>Quality</a:t>
            </a:r>
          </a:p>
          <a:p>
            <a:pPr algn="ctr"/>
            <a:r>
              <a:rPr lang="en-US" sz="1600"/>
              <a:t>Attributes</a:t>
            </a:r>
          </a:p>
        </p:txBody>
      </p:sp>
      <p:sp>
        <p:nvSpPr>
          <p:cNvPr id="16396" name="Line 14"/>
          <p:cNvSpPr>
            <a:spLocks noChangeShapeType="1"/>
          </p:cNvSpPr>
          <p:nvPr/>
        </p:nvSpPr>
        <p:spPr bwMode="auto">
          <a:xfrm flipH="1">
            <a:off x="3162300" y="2147888"/>
            <a:ext cx="914400" cy="16764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7" name="Line 15"/>
          <p:cNvSpPr>
            <a:spLocks noChangeShapeType="1"/>
          </p:cNvSpPr>
          <p:nvPr/>
        </p:nvSpPr>
        <p:spPr bwMode="auto">
          <a:xfrm flipH="1">
            <a:off x="3638550" y="2924175"/>
            <a:ext cx="1909763" cy="89535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8" name="Rectangle 16"/>
          <p:cNvSpPr>
            <a:spLocks noChangeArrowheads="1"/>
          </p:cNvSpPr>
          <p:nvPr/>
        </p:nvSpPr>
        <p:spPr bwMode="auto">
          <a:xfrm>
            <a:off x="3371850" y="5243513"/>
            <a:ext cx="3783013" cy="609600"/>
          </a:xfrm>
          <a:prstGeom prst="rect">
            <a:avLst/>
          </a:prstGeom>
          <a:solidFill>
            <a:srgbClr val="A1FDCD"/>
          </a:solidFill>
          <a:ln w="9525">
            <a:solidFill>
              <a:schemeClr val="tx1"/>
            </a:solidFill>
            <a:miter lim="800000"/>
            <a:headEnd/>
            <a:tailEnd/>
          </a:ln>
        </p:spPr>
        <p:txBody>
          <a:bodyPr wrap="none" anchor="ctr"/>
          <a:lstStyle/>
          <a:p>
            <a:pPr algn="ctr"/>
            <a:r>
              <a:rPr lang="en-US" sz="1600" b="1" dirty="0"/>
              <a:t>System Requirements Specification</a:t>
            </a:r>
          </a:p>
          <a:p>
            <a:pPr algn="ctr"/>
            <a:endParaRPr lang="en-US" sz="1600" b="1" dirty="0"/>
          </a:p>
        </p:txBody>
      </p:sp>
      <p:sp>
        <p:nvSpPr>
          <p:cNvPr id="16399" name="Line 18"/>
          <p:cNvSpPr>
            <a:spLocks noChangeShapeType="1"/>
          </p:cNvSpPr>
          <p:nvPr/>
        </p:nvSpPr>
        <p:spPr bwMode="auto">
          <a:xfrm>
            <a:off x="3371850" y="4587875"/>
            <a:ext cx="1409700" cy="627063"/>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0" name="Oval 19"/>
          <p:cNvSpPr>
            <a:spLocks noChangeArrowheads="1"/>
          </p:cNvSpPr>
          <p:nvPr/>
        </p:nvSpPr>
        <p:spPr bwMode="auto">
          <a:xfrm>
            <a:off x="5967413" y="3257550"/>
            <a:ext cx="1485900" cy="728663"/>
          </a:xfrm>
          <a:prstGeom prst="ellipse">
            <a:avLst/>
          </a:prstGeom>
          <a:solidFill>
            <a:srgbClr val="FFCC99"/>
          </a:solidFill>
          <a:ln w="9525">
            <a:solidFill>
              <a:schemeClr val="tx1"/>
            </a:solidFill>
            <a:miter lim="800000"/>
            <a:headEnd/>
            <a:tailEnd/>
          </a:ln>
        </p:spPr>
        <p:txBody>
          <a:bodyPr wrap="none" anchor="ctr"/>
          <a:lstStyle/>
          <a:p>
            <a:pPr algn="ctr"/>
            <a:r>
              <a:rPr lang="en-US" sz="1400"/>
              <a:t>External/Internal</a:t>
            </a:r>
          </a:p>
          <a:p>
            <a:pPr algn="ctr"/>
            <a:r>
              <a:rPr lang="en-US" sz="1400"/>
              <a:t>Interfaces</a:t>
            </a:r>
          </a:p>
        </p:txBody>
      </p:sp>
      <p:sp>
        <p:nvSpPr>
          <p:cNvPr id="16401" name="Oval 20"/>
          <p:cNvSpPr>
            <a:spLocks noChangeArrowheads="1"/>
          </p:cNvSpPr>
          <p:nvPr/>
        </p:nvSpPr>
        <p:spPr bwMode="auto">
          <a:xfrm>
            <a:off x="7154863" y="3876675"/>
            <a:ext cx="1793875" cy="881063"/>
          </a:xfrm>
          <a:prstGeom prst="ellipse">
            <a:avLst/>
          </a:prstGeom>
          <a:solidFill>
            <a:srgbClr val="FFCCCC"/>
          </a:solidFill>
          <a:ln w="9525">
            <a:solidFill>
              <a:schemeClr val="tx1"/>
            </a:solidFill>
            <a:miter lim="800000"/>
            <a:headEnd/>
            <a:tailEnd/>
          </a:ln>
        </p:spPr>
        <p:txBody>
          <a:bodyPr wrap="none" anchor="ctr"/>
          <a:lstStyle/>
          <a:p>
            <a:pPr algn="ctr"/>
            <a:r>
              <a:rPr lang="en-US" sz="1400"/>
              <a:t>Design and</a:t>
            </a:r>
          </a:p>
          <a:p>
            <a:pPr algn="ctr"/>
            <a:r>
              <a:rPr lang="en-US" sz="1400"/>
              <a:t>Implementation</a:t>
            </a:r>
          </a:p>
          <a:p>
            <a:pPr algn="ctr"/>
            <a:r>
              <a:rPr lang="en-US" sz="1400"/>
              <a:t>Constraints</a:t>
            </a:r>
          </a:p>
        </p:txBody>
      </p:sp>
      <p:sp>
        <p:nvSpPr>
          <p:cNvPr id="16402" name="Line 21"/>
          <p:cNvSpPr>
            <a:spLocks noChangeShapeType="1"/>
          </p:cNvSpPr>
          <p:nvPr/>
        </p:nvSpPr>
        <p:spPr bwMode="auto">
          <a:xfrm flipH="1">
            <a:off x="5548313" y="3957638"/>
            <a:ext cx="914400" cy="12573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3" name="Line 22"/>
          <p:cNvSpPr>
            <a:spLocks noChangeShapeType="1"/>
          </p:cNvSpPr>
          <p:nvPr/>
        </p:nvSpPr>
        <p:spPr bwMode="auto">
          <a:xfrm flipH="1">
            <a:off x="6210300" y="4559300"/>
            <a:ext cx="1101725" cy="6556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cxnSp>
        <p:nvCxnSpPr>
          <p:cNvPr id="16405" name="Straight Arrow Connector 2"/>
          <p:cNvCxnSpPr>
            <a:cxnSpLocks noChangeShapeType="1"/>
            <a:stCxn id="16402" idx="0"/>
            <a:endCxn id="16391" idx="3"/>
          </p:cNvCxnSpPr>
          <p:nvPr/>
        </p:nvCxnSpPr>
        <p:spPr bwMode="auto">
          <a:xfrm flipH="1">
            <a:off x="3905250" y="3957638"/>
            <a:ext cx="2557463" cy="254000"/>
          </a:xfrm>
          <a:prstGeom prst="straightConnector1">
            <a:avLst/>
          </a:prstGeom>
          <a:noFill/>
          <a:ln w="9525" algn="ctr">
            <a:solidFill>
              <a:schemeClr val="tx1"/>
            </a:solidFill>
            <a:miter lim="800000"/>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43156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3"/>
          <p:cNvSpPr>
            <a:spLocks noGrp="1"/>
          </p:cNvSpPr>
          <p:nvPr>
            <p:ph type="sldNum" sz="quarter" idx="12"/>
          </p:nvPr>
        </p:nvSpPr>
        <p:spPr/>
        <p:txBody>
          <a:bodyPr/>
          <a:lstStyle/>
          <a:p>
            <a:pPr>
              <a:defRPr/>
            </a:pPr>
            <a:fld id="{0BB604FC-51CA-4751-880A-534867532066}" type="slidenum">
              <a:rPr lang="en-US" altLang="en-US"/>
              <a:pPr>
                <a:defRPr/>
              </a:pPr>
              <a:t>14</a:t>
            </a:fld>
            <a:endParaRPr lang="en-US" altLang="en-US"/>
          </a:p>
        </p:txBody>
      </p:sp>
      <p:sp>
        <p:nvSpPr>
          <p:cNvPr id="18" name="Slide Number Placeholder 4"/>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4A8BF358-396A-45D4-8C1E-A593005653F0}" type="slidenum">
              <a:rPr lang="en-US" altLang="en-US" sz="1200">
                <a:latin typeface="+mj-lt"/>
              </a:rPr>
              <a:pPr algn="r">
                <a:defRPr/>
              </a:pPr>
              <a:t>14</a:t>
            </a:fld>
            <a:endParaRPr lang="en-US" altLang="en-US" sz="1200">
              <a:latin typeface="+mj-lt"/>
            </a:endParaRPr>
          </a:p>
        </p:txBody>
      </p:sp>
      <p:sp>
        <p:nvSpPr>
          <p:cNvPr id="19460" name="Rectangle 4"/>
          <p:cNvSpPr>
            <a:spLocks noGrp="1" noChangeArrowheads="1"/>
          </p:cNvSpPr>
          <p:nvPr>
            <p:ph type="title" idx="4294967295"/>
          </p:nvPr>
        </p:nvSpPr>
        <p:spPr/>
        <p:txBody>
          <a:bodyPr>
            <a:normAutofit fontScale="90000"/>
          </a:bodyPr>
          <a:lstStyle/>
          <a:p>
            <a:pPr eaLnBrk="1" hangingPunct="1"/>
            <a:r>
              <a:rPr lang="en-US" smtClean="0"/>
              <a:t>Relationships Among Types of Requirements</a:t>
            </a:r>
          </a:p>
        </p:txBody>
      </p:sp>
      <p:sp>
        <p:nvSpPr>
          <p:cNvPr id="19461" name="Rectangle 5"/>
          <p:cNvSpPr>
            <a:spLocks noChangeArrowheads="1"/>
          </p:cNvSpPr>
          <p:nvPr/>
        </p:nvSpPr>
        <p:spPr bwMode="auto">
          <a:xfrm>
            <a:off x="876300" y="1169988"/>
            <a:ext cx="1638300" cy="754062"/>
          </a:xfrm>
          <a:prstGeom prst="rect">
            <a:avLst/>
          </a:prstGeom>
          <a:solidFill>
            <a:srgbClr val="CCFFFF"/>
          </a:solidFill>
          <a:ln w="9525">
            <a:solidFill>
              <a:schemeClr val="tx1"/>
            </a:solidFill>
            <a:miter lim="800000"/>
            <a:headEnd/>
            <a:tailEnd/>
          </a:ln>
        </p:spPr>
        <p:txBody>
          <a:bodyPr wrap="none" anchor="ctr"/>
          <a:lstStyle/>
          <a:p>
            <a:pPr algn="ctr"/>
            <a:r>
              <a:rPr lang="en-US" sz="1600"/>
              <a:t>Business </a:t>
            </a:r>
          </a:p>
          <a:p>
            <a:pPr algn="ctr"/>
            <a:r>
              <a:rPr lang="en-US" sz="1600"/>
              <a:t>Requirements</a:t>
            </a:r>
          </a:p>
        </p:txBody>
      </p:sp>
      <p:sp>
        <p:nvSpPr>
          <p:cNvPr id="19462" name="Rectangle 7"/>
          <p:cNvSpPr>
            <a:spLocks noChangeArrowheads="1"/>
          </p:cNvSpPr>
          <p:nvPr/>
        </p:nvSpPr>
        <p:spPr bwMode="auto">
          <a:xfrm>
            <a:off x="1409700" y="2503488"/>
            <a:ext cx="1657350" cy="754062"/>
          </a:xfrm>
          <a:prstGeom prst="rect">
            <a:avLst/>
          </a:prstGeom>
          <a:solidFill>
            <a:srgbClr val="CCFFFF"/>
          </a:solidFill>
          <a:ln w="9525">
            <a:solidFill>
              <a:schemeClr val="tx1"/>
            </a:solidFill>
            <a:miter lim="800000"/>
            <a:headEnd/>
            <a:tailEnd/>
          </a:ln>
        </p:spPr>
        <p:txBody>
          <a:bodyPr wrap="none" anchor="ctr"/>
          <a:lstStyle/>
          <a:p>
            <a:pPr algn="ctr"/>
            <a:r>
              <a:rPr lang="en-US" sz="1600"/>
              <a:t>User</a:t>
            </a:r>
          </a:p>
          <a:p>
            <a:pPr algn="ctr"/>
            <a:r>
              <a:rPr lang="en-US" sz="1600"/>
              <a:t>Requirements</a:t>
            </a:r>
          </a:p>
        </p:txBody>
      </p:sp>
      <p:sp>
        <p:nvSpPr>
          <p:cNvPr id="19463" name="Rectangle 8"/>
          <p:cNvSpPr>
            <a:spLocks noChangeArrowheads="1"/>
          </p:cNvSpPr>
          <p:nvPr/>
        </p:nvSpPr>
        <p:spPr bwMode="auto">
          <a:xfrm>
            <a:off x="2171700" y="3833813"/>
            <a:ext cx="1733550" cy="754062"/>
          </a:xfrm>
          <a:prstGeom prst="rect">
            <a:avLst/>
          </a:prstGeom>
          <a:solidFill>
            <a:srgbClr val="CCFFFF"/>
          </a:solidFill>
          <a:ln w="9525">
            <a:solidFill>
              <a:schemeClr val="tx1"/>
            </a:solidFill>
            <a:miter lim="800000"/>
            <a:headEnd/>
            <a:tailEnd/>
          </a:ln>
        </p:spPr>
        <p:txBody>
          <a:bodyPr wrap="none" anchor="ctr"/>
          <a:lstStyle/>
          <a:p>
            <a:pPr algn="ctr"/>
            <a:r>
              <a:rPr lang="en-US" sz="1600"/>
              <a:t>Functional</a:t>
            </a:r>
          </a:p>
          <a:p>
            <a:pPr algn="ctr"/>
            <a:r>
              <a:rPr lang="en-US" sz="1600"/>
              <a:t>Requirements</a:t>
            </a:r>
          </a:p>
        </p:txBody>
      </p:sp>
      <p:sp>
        <p:nvSpPr>
          <p:cNvPr id="19464" name="Oval 9"/>
          <p:cNvSpPr>
            <a:spLocks noChangeArrowheads="1"/>
          </p:cNvSpPr>
          <p:nvPr/>
        </p:nvSpPr>
        <p:spPr bwMode="auto">
          <a:xfrm>
            <a:off x="3638550" y="1438275"/>
            <a:ext cx="1485900" cy="728663"/>
          </a:xfrm>
          <a:prstGeom prst="ellipse">
            <a:avLst/>
          </a:prstGeom>
          <a:solidFill>
            <a:srgbClr val="FFFF99"/>
          </a:solidFill>
          <a:ln w="9525">
            <a:solidFill>
              <a:schemeClr val="tx1"/>
            </a:solidFill>
            <a:miter lim="800000"/>
            <a:headEnd/>
            <a:tailEnd/>
          </a:ln>
        </p:spPr>
        <p:txBody>
          <a:bodyPr wrap="none" anchor="ctr"/>
          <a:lstStyle/>
          <a:p>
            <a:pPr algn="ctr"/>
            <a:r>
              <a:rPr lang="en-US" sz="1600"/>
              <a:t>Business</a:t>
            </a:r>
          </a:p>
          <a:p>
            <a:pPr algn="ctr"/>
            <a:r>
              <a:rPr lang="en-US" sz="1600"/>
              <a:t>Rules</a:t>
            </a:r>
          </a:p>
        </p:txBody>
      </p:sp>
      <p:sp>
        <p:nvSpPr>
          <p:cNvPr id="19465" name="Line 11"/>
          <p:cNvSpPr>
            <a:spLocks noChangeShapeType="1"/>
          </p:cNvSpPr>
          <p:nvPr/>
        </p:nvSpPr>
        <p:spPr bwMode="auto">
          <a:xfrm>
            <a:off x="1809750" y="1924050"/>
            <a:ext cx="304800" cy="5794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66" name="Line 12"/>
          <p:cNvSpPr>
            <a:spLocks noChangeShapeType="1"/>
          </p:cNvSpPr>
          <p:nvPr/>
        </p:nvSpPr>
        <p:spPr bwMode="auto">
          <a:xfrm>
            <a:off x="2514600" y="3257550"/>
            <a:ext cx="304800" cy="5794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67" name="Oval 13"/>
          <p:cNvSpPr>
            <a:spLocks noChangeArrowheads="1"/>
          </p:cNvSpPr>
          <p:nvPr/>
        </p:nvSpPr>
        <p:spPr bwMode="auto">
          <a:xfrm>
            <a:off x="5276850" y="2290763"/>
            <a:ext cx="1485900" cy="728662"/>
          </a:xfrm>
          <a:prstGeom prst="ellipse">
            <a:avLst/>
          </a:prstGeom>
          <a:solidFill>
            <a:srgbClr val="FFCC99"/>
          </a:solidFill>
          <a:ln w="9525">
            <a:solidFill>
              <a:schemeClr val="tx1"/>
            </a:solidFill>
            <a:miter lim="800000"/>
            <a:headEnd/>
            <a:tailEnd/>
          </a:ln>
        </p:spPr>
        <p:txBody>
          <a:bodyPr wrap="none" anchor="ctr"/>
          <a:lstStyle/>
          <a:p>
            <a:pPr algn="ctr"/>
            <a:r>
              <a:rPr lang="en-US" sz="1600"/>
              <a:t>Quality</a:t>
            </a:r>
          </a:p>
          <a:p>
            <a:pPr algn="ctr"/>
            <a:r>
              <a:rPr lang="en-US" sz="1600"/>
              <a:t>Attributes</a:t>
            </a:r>
          </a:p>
        </p:txBody>
      </p:sp>
      <p:sp>
        <p:nvSpPr>
          <p:cNvPr id="19468" name="Line 14"/>
          <p:cNvSpPr>
            <a:spLocks noChangeShapeType="1"/>
          </p:cNvSpPr>
          <p:nvPr/>
        </p:nvSpPr>
        <p:spPr bwMode="auto">
          <a:xfrm flipH="1">
            <a:off x="3162300" y="2147888"/>
            <a:ext cx="914400" cy="16764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69" name="Line 15"/>
          <p:cNvSpPr>
            <a:spLocks noChangeShapeType="1"/>
          </p:cNvSpPr>
          <p:nvPr/>
        </p:nvSpPr>
        <p:spPr bwMode="auto">
          <a:xfrm flipH="1">
            <a:off x="3638550" y="2924175"/>
            <a:ext cx="1909763" cy="89535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0" name="Rectangle 16"/>
          <p:cNvSpPr>
            <a:spLocks noChangeArrowheads="1"/>
          </p:cNvSpPr>
          <p:nvPr/>
        </p:nvSpPr>
        <p:spPr bwMode="auto">
          <a:xfrm>
            <a:off x="3371850" y="5243513"/>
            <a:ext cx="3783013" cy="609600"/>
          </a:xfrm>
          <a:prstGeom prst="rect">
            <a:avLst/>
          </a:prstGeom>
          <a:solidFill>
            <a:srgbClr val="A1FDCD"/>
          </a:solidFill>
          <a:ln w="9525">
            <a:solidFill>
              <a:schemeClr val="tx1"/>
            </a:solidFill>
            <a:miter lim="800000"/>
            <a:headEnd/>
            <a:tailEnd/>
          </a:ln>
        </p:spPr>
        <p:txBody>
          <a:bodyPr wrap="none" anchor="ctr"/>
          <a:lstStyle/>
          <a:p>
            <a:pPr algn="ctr"/>
            <a:r>
              <a:rPr lang="en-US" sz="1600" b="1"/>
              <a:t>System Requirements Specification</a:t>
            </a:r>
          </a:p>
          <a:p>
            <a:pPr algn="ctr"/>
            <a:r>
              <a:rPr lang="en-US" sz="1600" b="1"/>
              <a:t>(Scope Document)</a:t>
            </a:r>
          </a:p>
        </p:txBody>
      </p:sp>
      <p:sp>
        <p:nvSpPr>
          <p:cNvPr id="19471" name="Line 18"/>
          <p:cNvSpPr>
            <a:spLocks noChangeShapeType="1"/>
          </p:cNvSpPr>
          <p:nvPr/>
        </p:nvSpPr>
        <p:spPr bwMode="auto">
          <a:xfrm>
            <a:off x="3371850" y="4587875"/>
            <a:ext cx="1409700" cy="627063"/>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2" name="Oval 19"/>
          <p:cNvSpPr>
            <a:spLocks noChangeArrowheads="1"/>
          </p:cNvSpPr>
          <p:nvPr/>
        </p:nvSpPr>
        <p:spPr bwMode="auto">
          <a:xfrm>
            <a:off x="5967413" y="3257550"/>
            <a:ext cx="1485900" cy="728663"/>
          </a:xfrm>
          <a:prstGeom prst="ellipse">
            <a:avLst/>
          </a:prstGeom>
          <a:solidFill>
            <a:srgbClr val="FFCC99"/>
          </a:solidFill>
          <a:ln w="9525">
            <a:solidFill>
              <a:schemeClr val="tx1"/>
            </a:solidFill>
            <a:miter lim="800000"/>
            <a:headEnd/>
            <a:tailEnd/>
          </a:ln>
        </p:spPr>
        <p:txBody>
          <a:bodyPr wrap="none" anchor="ctr"/>
          <a:lstStyle/>
          <a:p>
            <a:pPr algn="ctr"/>
            <a:r>
              <a:rPr lang="en-US" sz="1400"/>
              <a:t>External/Internal</a:t>
            </a:r>
          </a:p>
          <a:p>
            <a:pPr algn="ctr"/>
            <a:r>
              <a:rPr lang="en-US" sz="1400"/>
              <a:t>Interfaces</a:t>
            </a:r>
          </a:p>
        </p:txBody>
      </p:sp>
      <p:sp>
        <p:nvSpPr>
          <p:cNvPr id="19473" name="Oval 20"/>
          <p:cNvSpPr>
            <a:spLocks noChangeArrowheads="1"/>
          </p:cNvSpPr>
          <p:nvPr/>
        </p:nvSpPr>
        <p:spPr bwMode="auto">
          <a:xfrm>
            <a:off x="7154863" y="3876675"/>
            <a:ext cx="1793875" cy="881063"/>
          </a:xfrm>
          <a:prstGeom prst="ellipse">
            <a:avLst/>
          </a:prstGeom>
          <a:solidFill>
            <a:srgbClr val="FFCCCC"/>
          </a:solidFill>
          <a:ln w="9525">
            <a:solidFill>
              <a:schemeClr val="tx1"/>
            </a:solidFill>
            <a:miter lim="800000"/>
            <a:headEnd/>
            <a:tailEnd/>
          </a:ln>
        </p:spPr>
        <p:txBody>
          <a:bodyPr wrap="none" anchor="ctr"/>
          <a:lstStyle/>
          <a:p>
            <a:pPr algn="ctr"/>
            <a:r>
              <a:rPr lang="en-US" sz="1400"/>
              <a:t>Design and</a:t>
            </a:r>
          </a:p>
          <a:p>
            <a:pPr algn="ctr"/>
            <a:r>
              <a:rPr lang="en-US" sz="1400"/>
              <a:t>Implementation</a:t>
            </a:r>
          </a:p>
          <a:p>
            <a:pPr algn="ctr"/>
            <a:r>
              <a:rPr lang="en-US" sz="1400"/>
              <a:t>Constraints</a:t>
            </a:r>
          </a:p>
        </p:txBody>
      </p:sp>
      <p:sp>
        <p:nvSpPr>
          <p:cNvPr id="19474" name="Line 21"/>
          <p:cNvSpPr>
            <a:spLocks noChangeShapeType="1"/>
          </p:cNvSpPr>
          <p:nvPr/>
        </p:nvSpPr>
        <p:spPr bwMode="auto">
          <a:xfrm flipH="1">
            <a:off x="5548313" y="3957638"/>
            <a:ext cx="914400" cy="12573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5" name="Line 22"/>
          <p:cNvSpPr>
            <a:spLocks noChangeShapeType="1"/>
          </p:cNvSpPr>
          <p:nvPr/>
        </p:nvSpPr>
        <p:spPr bwMode="auto">
          <a:xfrm flipH="1">
            <a:off x="6210300" y="4559300"/>
            <a:ext cx="1101725" cy="6556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6" name="Oval 21"/>
          <p:cNvSpPr>
            <a:spLocks noChangeArrowheads="1"/>
          </p:cNvSpPr>
          <p:nvPr/>
        </p:nvSpPr>
        <p:spPr bwMode="auto">
          <a:xfrm>
            <a:off x="6986588" y="3706813"/>
            <a:ext cx="2098675" cy="1195387"/>
          </a:xfrm>
          <a:prstGeom prst="ellipse">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7" name="Text Box 22"/>
          <p:cNvSpPr txBox="1">
            <a:spLocks noChangeArrowheads="1"/>
          </p:cNvSpPr>
          <p:nvPr/>
        </p:nvSpPr>
        <p:spPr bwMode="auto">
          <a:xfrm>
            <a:off x="177800" y="4799013"/>
            <a:ext cx="1254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b="1"/>
              <a:t>Systems Analysis</a:t>
            </a:r>
          </a:p>
        </p:txBody>
      </p:sp>
      <p:sp>
        <p:nvSpPr>
          <p:cNvPr id="19478" name="Oval 26"/>
          <p:cNvSpPr>
            <a:spLocks noChangeArrowheads="1"/>
          </p:cNvSpPr>
          <p:nvPr/>
        </p:nvSpPr>
        <p:spPr bwMode="auto">
          <a:xfrm>
            <a:off x="1241425" y="3322638"/>
            <a:ext cx="3351213" cy="1774825"/>
          </a:xfrm>
          <a:prstGeom prst="ellipse">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9480" name="Straight Connector 2"/>
          <p:cNvCxnSpPr>
            <a:cxnSpLocks noChangeShapeType="1"/>
            <a:stCxn id="19478" idx="6"/>
            <a:endCxn id="19476" idx="2"/>
          </p:cNvCxnSpPr>
          <p:nvPr/>
        </p:nvCxnSpPr>
        <p:spPr bwMode="auto">
          <a:xfrm>
            <a:off x="4592638" y="4210050"/>
            <a:ext cx="2393950" cy="93663"/>
          </a:xfrm>
          <a:prstGeom prst="line">
            <a:avLst/>
          </a:prstGeom>
          <a:noFill/>
          <a:ln w="9525" algn="ctr">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81" name="Straight Arrow Connector 2"/>
          <p:cNvCxnSpPr>
            <a:cxnSpLocks noChangeShapeType="1"/>
            <a:stCxn id="19474" idx="0"/>
            <a:endCxn id="19463" idx="3"/>
          </p:cNvCxnSpPr>
          <p:nvPr/>
        </p:nvCxnSpPr>
        <p:spPr bwMode="auto">
          <a:xfrm flipH="1">
            <a:off x="3905250" y="3957638"/>
            <a:ext cx="2557463" cy="254000"/>
          </a:xfrm>
          <a:prstGeom prst="straightConnector1">
            <a:avLst/>
          </a:prstGeom>
          <a:noFill/>
          <a:ln w="9525" algn="ctr">
            <a:solidFill>
              <a:schemeClr val="tx1"/>
            </a:solidFill>
            <a:miter lim="800000"/>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48424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pPr>
              <a:defRPr/>
            </a:pPr>
            <a:fld id="{14DD6572-6664-4525-947A-EB37EF4EBFD8}" type="slidenum">
              <a:rPr lang="en-US" altLang="en-US"/>
              <a:pPr>
                <a:defRPr/>
              </a:pPr>
              <a:t>15</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D7BDD8E7-A68B-416C-BA18-CFB4D5F7FE0F}" type="slidenum">
              <a:rPr lang="en-US" altLang="en-US" sz="1200">
                <a:latin typeface="+mj-lt"/>
              </a:rPr>
              <a:pPr algn="r">
                <a:defRPr/>
              </a:pPr>
              <a:t>15</a:t>
            </a:fld>
            <a:endParaRPr lang="en-US" altLang="en-US" sz="1200">
              <a:latin typeface="+mj-lt"/>
            </a:endParaRPr>
          </a:p>
        </p:txBody>
      </p:sp>
      <p:sp>
        <p:nvSpPr>
          <p:cNvPr id="21508" name="Rectangle 2"/>
          <p:cNvSpPr>
            <a:spLocks noGrp="1" noChangeArrowheads="1"/>
          </p:cNvSpPr>
          <p:nvPr>
            <p:ph type="title" idx="4294967295"/>
          </p:nvPr>
        </p:nvSpPr>
        <p:spPr>
          <a:xfrm>
            <a:off x="457200" y="277813"/>
            <a:ext cx="8229600" cy="865187"/>
          </a:xfrm>
        </p:spPr>
        <p:txBody>
          <a:bodyPr>
            <a:normAutofit fontScale="90000"/>
          </a:bodyPr>
          <a:lstStyle/>
          <a:p>
            <a:pPr eaLnBrk="1" hangingPunct="1"/>
            <a:r>
              <a:rPr lang="en-US" smtClean="0"/>
              <a:t>Goals, Objectives and Requirements</a:t>
            </a:r>
          </a:p>
        </p:txBody>
      </p:sp>
      <p:sp>
        <p:nvSpPr>
          <p:cNvPr id="1940484" name="Rectangle 3"/>
          <p:cNvSpPr>
            <a:spLocks noGrp="1" noChangeArrowheads="1"/>
          </p:cNvSpPr>
          <p:nvPr>
            <p:ph type="body" idx="4294967295"/>
          </p:nvPr>
        </p:nvSpPr>
        <p:spPr>
          <a:xfrm>
            <a:off x="457200" y="908050"/>
            <a:ext cx="8229600" cy="5100638"/>
          </a:xfrm>
        </p:spPr>
        <p:txBody>
          <a:bodyPr/>
          <a:lstStyle/>
          <a:p>
            <a:pPr eaLnBrk="1" hangingPunct="1">
              <a:lnSpc>
                <a:spcPct val="90000"/>
              </a:lnSpc>
            </a:pPr>
            <a:r>
              <a:rPr lang="en-US" sz="1800" dirty="0" smtClean="0">
                <a:solidFill>
                  <a:schemeClr val="tx2"/>
                </a:solidFill>
              </a:rPr>
              <a:t>A project comes into existence to do something: to have the end result - effect some change. This is nearly always expressed in the language of the sponsor's business.  For example, the result of a web development project might be to increase sales or to implement customer self-service. We call these </a:t>
            </a:r>
            <a:r>
              <a:rPr lang="en-US" sz="1800" b="1" dirty="0" smtClean="0">
                <a:solidFill>
                  <a:schemeClr val="tx2"/>
                </a:solidFill>
              </a:rPr>
              <a:t>Project Goals</a:t>
            </a:r>
            <a:r>
              <a:rPr lang="en-US" sz="1800" dirty="0" smtClean="0">
                <a:solidFill>
                  <a:schemeClr val="tx2"/>
                </a:solidFill>
              </a:rPr>
              <a:t>, and meeting these goals is the primary focus of the project sponsor.  Project goals capture the intended fulfillment of a stated business need.</a:t>
            </a:r>
          </a:p>
          <a:p>
            <a:pPr eaLnBrk="1" hangingPunct="1">
              <a:lnSpc>
                <a:spcPct val="90000"/>
              </a:lnSpc>
            </a:pPr>
            <a:r>
              <a:rPr lang="en-US" sz="1800" dirty="0" smtClean="0">
                <a:solidFill>
                  <a:schemeClr val="tx2"/>
                </a:solidFill>
              </a:rPr>
              <a:t>The project exists to produce accomplishments that do fulfill the stated goals. These accomplishments, which should be </a:t>
            </a:r>
            <a:r>
              <a:rPr lang="en-US" sz="1800" u="sng" dirty="0" smtClean="0">
                <a:solidFill>
                  <a:schemeClr val="tx2"/>
                </a:solidFill>
              </a:rPr>
              <a:t>measurable</a:t>
            </a:r>
            <a:r>
              <a:rPr lang="en-US" sz="1800" dirty="0" smtClean="0">
                <a:solidFill>
                  <a:schemeClr val="tx2"/>
                </a:solidFill>
              </a:rPr>
              <a:t>, we typically call </a:t>
            </a:r>
            <a:r>
              <a:rPr lang="en-US" sz="1800" b="1" dirty="0" smtClean="0">
                <a:solidFill>
                  <a:schemeClr val="tx2"/>
                </a:solidFill>
              </a:rPr>
              <a:t>Project Objectives</a:t>
            </a:r>
            <a:r>
              <a:rPr lang="en-US" sz="1800" dirty="0" smtClean="0">
                <a:solidFill>
                  <a:schemeClr val="tx2"/>
                </a:solidFill>
              </a:rPr>
              <a:t>. These are the things that the project directly produces: an </a:t>
            </a:r>
            <a:r>
              <a:rPr lang="en-US" sz="1800" dirty="0" err="1" smtClean="0">
                <a:solidFill>
                  <a:schemeClr val="tx2"/>
                </a:solidFill>
              </a:rPr>
              <a:t>eCommerce</a:t>
            </a:r>
            <a:r>
              <a:rPr lang="en-US" sz="1800" dirty="0" smtClean="0">
                <a:solidFill>
                  <a:schemeClr val="tx2"/>
                </a:solidFill>
              </a:rPr>
              <a:t> site; a web-enabled self-service application, etc. Accomplishing the project objectives should ensure that the project fulfills the stated goals.</a:t>
            </a:r>
          </a:p>
          <a:p>
            <a:pPr eaLnBrk="1" hangingPunct="1">
              <a:lnSpc>
                <a:spcPct val="90000"/>
              </a:lnSpc>
            </a:pPr>
            <a:r>
              <a:rPr lang="en-US" sz="1800" dirty="0" smtClean="0">
                <a:solidFill>
                  <a:schemeClr val="tx2"/>
                </a:solidFill>
              </a:rPr>
              <a:t>So what are Requirements? </a:t>
            </a:r>
            <a:r>
              <a:rPr lang="en-US" sz="1800" b="1" dirty="0" smtClean="0">
                <a:solidFill>
                  <a:schemeClr val="tx2"/>
                </a:solidFill>
              </a:rPr>
              <a:t>Requirements</a:t>
            </a:r>
            <a:r>
              <a:rPr lang="en-US" sz="1800" dirty="0" smtClean="0">
                <a:solidFill>
                  <a:schemeClr val="tx2"/>
                </a:solidFill>
              </a:rPr>
              <a:t> are the necessary </a:t>
            </a:r>
            <a:r>
              <a:rPr lang="en-US" sz="1800" i="1" dirty="0" smtClean="0">
                <a:solidFill>
                  <a:schemeClr val="tx2"/>
                </a:solidFill>
              </a:rPr>
              <a:t>specific outcomes</a:t>
            </a:r>
            <a:r>
              <a:rPr lang="en-US" sz="1800" dirty="0" smtClean="0">
                <a:solidFill>
                  <a:schemeClr val="tx2"/>
                </a:solidFill>
              </a:rPr>
              <a:t> that are required to realize the objectives - and that the project therefore </a:t>
            </a:r>
            <a:r>
              <a:rPr lang="en-US" sz="1800" i="1" dirty="0" smtClean="0">
                <a:solidFill>
                  <a:schemeClr val="tx2"/>
                </a:solidFill>
              </a:rPr>
              <a:t>must</a:t>
            </a:r>
            <a:r>
              <a:rPr lang="en-US" sz="1800" dirty="0" smtClean="0">
                <a:solidFill>
                  <a:schemeClr val="tx2"/>
                </a:solidFill>
              </a:rPr>
              <a:t> deliver. </a:t>
            </a:r>
          </a:p>
          <a:p>
            <a:pPr eaLnBrk="1" hangingPunct="1">
              <a:lnSpc>
                <a:spcPct val="90000"/>
              </a:lnSpc>
            </a:pPr>
            <a:r>
              <a:rPr lang="en-US" sz="1800" dirty="0" smtClean="0">
                <a:solidFill>
                  <a:schemeClr val="tx2"/>
                </a:solidFill>
              </a:rPr>
              <a:t>To put it another way, requirements are the </a:t>
            </a:r>
            <a:r>
              <a:rPr lang="en-US" sz="1800" i="1" dirty="0" smtClean="0">
                <a:solidFill>
                  <a:schemeClr val="tx2"/>
                </a:solidFill>
              </a:rPr>
              <a:t>detailed view of the project objectives</a:t>
            </a:r>
            <a:r>
              <a:rPr lang="en-US" sz="1800" dirty="0" smtClean="0">
                <a:solidFill>
                  <a:schemeClr val="tx2"/>
                </a:solidFill>
              </a:rPr>
              <a:t>. Because requirements are the things that the project </a:t>
            </a:r>
            <a:r>
              <a:rPr lang="en-US" sz="1800" i="1" dirty="0" smtClean="0">
                <a:solidFill>
                  <a:schemeClr val="tx2"/>
                </a:solidFill>
              </a:rPr>
              <a:t>must</a:t>
            </a:r>
            <a:r>
              <a:rPr lang="en-US" sz="1800" dirty="0" smtClean="0">
                <a:solidFill>
                  <a:schemeClr val="tx2"/>
                </a:solidFill>
              </a:rPr>
              <a:t> deliver, they are the absolute definition of whether the project has achieved its objectives (and thus fulfilled its goals). </a:t>
            </a:r>
          </a:p>
        </p:txBody>
      </p:sp>
      <p:sp>
        <p:nvSpPr>
          <p:cNvPr id="21510" name="Text Box 5"/>
          <p:cNvSpPr txBox="1">
            <a:spLocks noChangeArrowheads="1"/>
          </p:cNvSpPr>
          <p:nvPr/>
        </p:nvSpPr>
        <p:spPr bwMode="auto">
          <a:xfrm>
            <a:off x="758825" y="6283325"/>
            <a:ext cx="74612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t>Adapted from </a:t>
            </a:r>
            <a:r>
              <a:rPr lang="en-US" sz="1600" i="1"/>
              <a:t>Introducing Project Requirements</a:t>
            </a:r>
            <a:r>
              <a:rPr lang="en-US" sz="1600"/>
              <a:t>, by Martin Burns, www.evolt.org.</a:t>
            </a:r>
          </a:p>
        </p:txBody>
      </p:sp>
    </p:spTree>
    <p:extLst>
      <p:ext uri="{BB962C8B-B14F-4D97-AF65-F5344CB8AC3E}">
        <p14:creationId xmlns:p14="http://schemas.microsoft.com/office/powerpoint/2010/main" val="3432676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0484">
                                            <p:txEl>
                                              <p:pRg st="0" end="0"/>
                                            </p:txEl>
                                          </p:spTgt>
                                        </p:tgtEl>
                                        <p:attrNameLst>
                                          <p:attrName>style.visibility</p:attrName>
                                        </p:attrNameLst>
                                      </p:cBhvr>
                                      <p:to>
                                        <p:strVal val="visible"/>
                                      </p:to>
                                    </p:set>
                                    <p:animEffect transition="in" filter="dissolve">
                                      <p:cBhvr>
                                        <p:cTn id="7" dur="500"/>
                                        <p:tgtEl>
                                          <p:spTgt spid="194048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0484">
                                            <p:txEl>
                                              <p:pRg st="1" end="1"/>
                                            </p:txEl>
                                          </p:spTgt>
                                        </p:tgtEl>
                                        <p:attrNameLst>
                                          <p:attrName>style.visibility</p:attrName>
                                        </p:attrNameLst>
                                      </p:cBhvr>
                                      <p:to>
                                        <p:strVal val="visible"/>
                                      </p:to>
                                    </p:set>
                                    <p:animEffect transition="in" filter="dissolve">
                                      <p:cBhvr>
                                        <p:cTn id="12" dur="500"/>
                                        <p:tgtEl>
                                          <p:spTgt spid="194048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0484">
                                            <p:txEl>
                                              <p:pRg st="2" end="2"/>
                                            </p:txEl>
                                          </p:spTgt>
                                        </p:tgtEl>
                                        <p:attrNameLst>
                                          <p:attrName>style.visibility</p:attrName>
                                        </p:attrNameLst>
                                      </p:cBhvr>
                                      <p:to>
                                        <p:strVal val="visible"/>
                                      </p:to>
                                    </p:set>
                                    <p:animEffect transition="in" filter="dissolve">
                                      <p:cBhvr>
                                        <p:cTn id="17" dur="500"/>
                                        <p:tgtEl>
                                          <p:spTgt spid="194048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40484">
                                            <p:txEl>
                                              <p:pRg st="3" end="3"/>
                                            </p:txEl>
                                          </p:spTgt>
                                        </p:tgtEl>
                                        <p:attrNameLst>
                                          <p:attrName>style.visibility</p:attrName>
                                        </p:attrNameLst>
                                      </p:cBhvr>
                                      <p:to>
                                        <p:strVal val="visible"/>
                                      </p:to>
                                    </p:set>
                                    <p:animEffect transition="in" filter="dissolve">
                                      <p:cBhvr>
                                        <p:cTn id="22" dur="500"/>
                                        <p:tgtEl>
                                          <p:spTgt spid="194048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048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80AEA1FB-C1BE-4115-86B1-695579B0AEDC}" type="slidenum">
              <a:rPr lang="en-US" altLang="en-US"/>
              <a:pPr>
                <a:defRPr/>
              </a:pPr>
              <a:t>16</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2A76233A-F509-4990-8C8A-C0E195CB5993}" type="slidenum">
              <a:rPr lang="en-US" altLang="en-US" sz="1200">
                <a:latin typeface="+mj-lt"/>
              </a:rPr>
              <a:pPr algn="r">
                <a:defRPr/>
              </a:pPr>
              <a:t>16</a:t>
            </a:fld>
            <a:endParaRPr lang="en-US" altLang="en-US" sz="1200">
              <a:latin typeface="+mj-lt"/>
            </a:endParaRPr>
          </a:p>
        </p:txBody>
      </p:sp>
      <p:sp>
        <p:nvSpPr>
          <p:cNvPr id="22532" name="Rectangle 2"/>
          <p:cNvSpPr>
            <a:spLocks noGrp="1" noChangeArrowheads="1"/>
          </p:cNvSpPr>
          <p:nvPr>
            <p:ph type="title" idx="4294967295"/>
          </p:nvPr>
        </p:nvSpPr>
        <p:spPr/>
        <p:txBody>
          <a:bodyPr/>
          <a:lstStyle/>
          <a:p>
            <a:pPr eaLnBrk="1" hangingPunct="1"/>
            <a:r>
              <a:rPr lang="en-US" smtClean="0"/>
              <a:t>Project Objectives</a:t>
            </a:r>
          </a:p>
        </p:txBody>
      </p:sp>
      <p:sp>
        <p:nvSpPr>
          <p:cNvPr id="22533" name="Rectangle 3"/>
          <p:cNvSpPr>
            <a:spLocks noGrp="1" noChangeArrowheads="1"/>
          </p:cNvSpPr>
          <p:nvPr>
            <p:ph type="body" idx="4294967295"/>
          </p:nvPr>
        </p:nvSpPr>
        <p:spPr>
          <a:xfrm>
            <a:off x="457200" y="1143000"/>
            <a:ext cx="8229600" cy="4987925"/>
          </a:xfrm>
        </p:spPr>
        <p:txBody>
          <a:bodyPr/>
          <a:lstStyle/>
          <a:p>
            <a:pPr eaLnBrk="1" hangingPunct="1">
              <a:lnSpc>
                <a:spcPct val="95000"/>
              </a:lnSpc>
            </a:pPr>
            <a:r>
              <a:rPr lang="en-US" sz="2000" smtClean="0">
                <a:solidFill>
                  <a:schemeClr val="tx2"/>
                </a:solidFill>
              </a:rPr>
              <a:t>Project objectives are generally created at a higher level than the actual project business requirements.</a:t>
            </a:r>
          </a:p>
          <a:p>
            <a:pPr eaLnBrk="1" hangingPunct="1">
              <a:lnSpc>
                <a:spcPct val="95000"/>
              </a:lnSpc>
            </a:pPr>
            <a:r>
              <a:rPr lang="en-US" sz="2000" smtClean="0">
                <a:solidFill>
                  <a:schemeClr val="tx2"/>
                </a:solidFill>
              </a:rPr>
              <a:t>Objectives are usually written first, and then refined into the actual business requirements. </a:t>
            </a:r>
          </a:p>
          <a:p>
            <a:pPr eaLnBrk="1" hangingPunct="1">
              <a:lnSpc>
                <a:spcPct val="95000"/>
              </a:lnSpc>
            </a:pPr>
            <a:r>
              <a:rPr lang="en-US" sz="2000" smtClean="0">
                <a:solidFill>
                  <a:schemeClr val="tx2"/>
                </a:solidFill>
              </a:rPr>
              <a:t>Objectives are then in a sense just high-level requirements, and thus they must be constructed with the same care and attention to detail as the business requirements themselves.</a:t>
            </a:r>
          </a:p>
          <a:p>
            <a:pPr eaLnBrk="1" hangingPunct="1">
              <a:lnSpc>
                <a:spcPct val="95000"/>
              </a:lnSpc>
            </a:pPr>
            <a:r>
              <a:rPr lang="en-US" sz="2000" smtClean="0">
                <a:solidFill>
                  <a:schemeClr val="tx2"/>
                </a:solidFill>
              </a:rPr>
              <a:t>In the Modules that follow then, most of what we say about requirements will also apply to objectives.</a:t>
            </a:r>
          </a:p>
          <a:p>
            <a:pPr eaLnBrk="1" hangingPunct="1">
              <a:lnSpc>
                <a:spcPct val="95000"/>
              </a:lnSpc>
            </a:pPr>
            <a:r>
              <a:rPr lang="en-US" sz="2000" smtClean="0">
                <a:solidFill>
                  <a:schemeClr val="tx2"/>
                </a:solidFill>
              </a:rPr>
              <a:t>The main difference is that the business requirements, being much more detailed, will require even closer and more careful scrutiny at a detailed level than objectives.</a:t>
            </a:r>
          </a:p>
          <a:p>
            <a:pPr eaLnBrk="1" hangingPunct="1">
              <a:lnSpc>
                <a:spcPct val="95000"/>
              </a:lnSpc>
            </a:pPr>
            <a:r>
              <a:rPr lang="en-US" sz="2000" smtClean="0">
                <a:solidFill>
                  <a:schemeClr val="tx2"/>
                </a:solidFill>
              </a:rPr>
              <a:t>The following modified diagram captures this relationship between objectives and requirements.</a:t>
            </a:r>
          </a:p>
        </p:txBody>
      </p:sp>
    </p:spTree>
    <p:extLst>
      <p:ext uri="{BB962C8B-B14F-4D97-AF65-F5344CB8AC3E}">
        <p14:creationId xmlns:p14="http://schemas.microsoft.com/office/powerpoint/2010/main" val="1545837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A3F8CC20-E208-4B53-822E-81A6D1616741}" type="slidenum">
              <a:rPr lang="en-US" altLang="en-US" sz="1200">
                <a:latin typeface="+mj-lt"/>
              </a:rPr>
              <a:pPr algn="r">
                <a:defRPr/>
              </a:pPr>
              <a:t>17</a:t>
            </a:fld>
            <a:endParaRPr lang="en-US" altLang="en-US" sz="1200">
              <a:latin typeface="+mj-lt"/>
            </a:endParaRPr>
          </a:p>
        </p:txBody>
      </p:sp>
      <p:sp>
        <p:nvSpPr>
          <p:cNvPr id="23555" name="Rectangle 5"/>
          <p:cNvSpPr>
            <a:spLocks noChangeArrowheads="1"/>
          </p:cNvSpPr>
          <p:nvPr/>
        </p:nvSpPr>
        <p:spPr bwMode="auto">
          <a:xfrm>
            <a:off x="990600" y="1760538"/>
            <a:ext cx="1638300" cy="754062"/>
          </a:xfrm>
          <a:prstGeom prst="rect">
            <a:avLst/>
          </a:prstGeom>
          <a:solidFill>
            <a:srgbClr val="CCFFFF"/>
          </a:solidFill>
          <a:ln w="9525">
            <a:solidFill>
              <a:schemeClr val="tx1"/>
            </a:solidFill>
            <a:miter lim="800000"/>
            <a:headEnd/>
            <a:tailEnd/>
          </a:ln>
        </p:spPr>
        <p:txBody>
          <a:bodyPr wrap="none" anchor="ctr"/>
          <a:lstStyle/>
          <a:p>
            <a:pPr algn="ctr"/>
            <a:r>
              <a:rPr lang="en-US" sz="1600" b="1"/>
              <a:t>Business </a:t>
            </a:r>
          </a:p>
          <a:p>
            <a:pPr algn="ctr"/>
            <a:r>
              <a:rPr lang="en-US" sz="1600" b="1"/>
              <a:t>Requirements</a:t>
            </a:r>
          </a:p>
        </p:txBody>
      </p:sp>
      <p:sp>
        <p:nvSpPr>
          <p:cNvPr id="23556" name="Rectangle 7"/>
          <p:cNvSpPr>
            <a:spLocks noChangeArrowheads="1"/>
          </p:cNvSpPr>
          <p:nvPr/>
        </p:nvSpPr>
        <p:spPr bwMode="auto">
          <a:xfrm>
            <a:off x="1524000" y="3094038"/>
            <a:ext cx="1657350" cy="754062"/>
          </a:xfrm>
          <a:prstGeom prst="rect">
            <a:avLst/>
          </a:prstGeom>
          <a:solidFill>
            <a:srgbClr val="CCFFFF"/>
          </a:solidFill>
          <a:ln w="9525">
            <a:solidFill>
              <a:schemeClr val="tx1"/>
            </a:solidFill>
            <a:miter lim="800000"/>
            <a:headEnd/>
            <a:tailEnd/>
          </a:ln>
        </p:spPr>
        <p:txBody>
          <a:bodyPr wrap="none" anchor="ctr"/>
          <a:lstStyle/>
          <a:p>
            <a:pPr algn="ctr"/>
            <a:r>
              <a:rPr lang="en-US" sz="1600"/>
              <a:t>User</a:t>
            </a:r>
          </a:p>
          <a:p>
            <a:pPr algn="ctr"/>
            <a:r>
              <a:rPr lang="en-US" sz="1600"/>
              <a:t>Requirements</a:t>
            </a:r>
          </a:p>
        </p:txBody>
      </p:sp>
      <p:sp>
        <p:nvSpPr>
          <p:cNvPr id="23557" name="Rectangle 8"/>
          <p:cNvSpPr>
            <a:spLocks noChangeArrowheads="1"/>
          </p:cNvSpPr>
          <p:nvPr/>
        </p:nvSpPr>
        <p:spPr bwMode="auto">
          <a:xfrm>
            <a:off x="2286000" y="4424363"/>
            <a:ext cx="1733550" cy="754062"/>
          </a:xfrm>
          <a:prstGeom prst="rect">
            <a:avLst/>
          </a:prstGeom>
          <a:solidFill>
            <a:srgbClr val="CCFFFF"/>
          </a:solidFill>
          <a:ln w="9525">
            <a:solidFill>
              <a:schemeClr val="tx1"/>
            </a:solidFill>
            <a:miter lim="800000"/>
            <a:headEnd/>
            <a:tailEnd/>
          </a:ln>
        </p:spPr>
        <p:txBody>
          <a:bodyPr wrap="none" anchor="ctr"/>
          <a:lstStyle/>
          <a:p>
            <a:pPr algn="ctr"/>
            <a:r>
              <a:rPr lang="en-US" sz="1600"/>
              <a:t>Functional</a:t>
            </a:r>
          </a:p>
          <a:p>
            <a:pPr algn="ctr"/>
            <a:r>
              <a:rPr lang="en-US" sz="1600"/>
              <a:t>Requirements</a:t>
            </a:r>
          </a:p>
        </p:txBody>
      </p:sp>
      <p:sp>
        <p:nvSpPr>
          <p:cNvPr id="23558" name="Oval 9"/>
          <p:cNvSpPr>
            <a:spLocks noChangeArrowheads="1"/>
          </p:cNvSpPr>
          <p:nvPr/>
        </p:nvSpPr>
        <p:spPr bwMode="auto">
          <a:xfrm>
            <a:off x="3752850" y="2028825"/>
            <a:ext cx="1485900" cy="728663"/>
          </a:xfrm>
          <a:prstGeom prst="ellipse">
            <a:avLst/>
          </a:prstGeom>
          <a:solidFill>
            <a:srgbClr val="FFFF99"/>
          </a:solidFill>
          <a:ln w="9525">
            <a:solidFill>
              <a:schemeClr val="tx1"/>
            </a:solidFill>
            <a:miter lim="800000"/>
            <a:headEnd/>
            <a:tailEnd/>
          </a:ln>
        </p:spPr>
        <p:txBody>
          <a:bodyPr wrap="none" anchor="ctr"/>
          <a:lstStyle/>
          <a:p>
            <a:pPr algn="ctr"/>
            <a:r>
              <a:rPr lang="en-US" sz="1600"/>
              <a:t>Business</a:t>
            </a:r>
          </a:p>
          <a:p>
            <a:pPr algn="ctr"/>
            <a:r>
              <a:rPr lang="en-US" sz="1600"/>
              <a:t>Rules</a:t>
            </a:r>
          </a:p>
        </p:txBody>
      </p:sp>
      <p:sp>
        <p:nvSpPr>
          <p:cNvPr id="23559" name="Line 11"/>
          <p:cNvSpPr>
            <a:spLocks noChangeShapeType="1"/>
          </p:cNvSpPr>
          <p:nvPr/>
        </p:nvSpPr>
        <p:spPr bwMode="auto">
          <a:xfrm>
            <a:off x="1924050" y="2514600"/>
            <a:ext cx="304800" cy="5794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60" name="Line 12"/>
          <p:cNvSpPr>
            <a:spLocks noChangeShapeType="1"/>
          </p:cNvSpPr>
          <p:nvPr/>
        </p:nvSpPr>
        <p:spPr bwMode="auto">
          <a:xfrm>
            <a:off x="2628900" y="3848100"/>
            <a:ext cx="304800" cy="5794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61" name="Oval 13"/>
          <p:cNvSpPr>
            <a:spLocks noChangeArrowheads="1"/>
          </p:cNvSpPr>
          <p:nvPr/>
        </p:nvSpPr>
        <p:spPr bwMode="auto">
          <a:xfrm>
            <a:off x="5105400" y="2786063"/>
            <a:ext cx="1485900" cy="728662"/>
          </a:xfrm>
          <a:prstGeom prst="ellipse">
            <a:avLst/>
          </a:prstGeom>
          <a:solidFill>
            <a:srgbClr val="FFFF99"/>
          </a:solidFill>
          <a:ln w="9525">
            <a:solidFill>
              <a:schemeClr val="tx1"/>
            </a:solidFill>
            <a:miter lim="800000"/>
            <a:headEnd/>
            <a:tailEnd/>
          </a:ln>
        </p:spPr>
        <p:txBody>
          <a:bodyPr wrap="none" anchor="ctr"/>
          <a:lstStyle/>
          <a:p>
            <a:pPr algn="ctr"/>
            <a:r>
              <a:rPr lang="en-US" sz="1600"/>
              <a:t>Quality</a:t>
            </a:r>
          </a:p>
          <a:p>
            <a:pPr algn="ctr"/>
            <a:r>
              <a:rPr lang="en-US" sz="1600"/>
              <a:t>Attributes</a:t>
            </a:r>
          </a:p>
        </p:txBody>
      </p:sp>
      <p:sp>
        <p:nvSpPr>
          <p:cNvPr id="23562" name="Line 14"/>
          <p:cNvSpPr>
            <a:spLocks noChangeShapeType="1"/>
          </p:cNvSpPr>
          <p:nvPr/>
        </p:nvSpPr>
        <p:spPr bwMode="auto">
          <a:xfrm flipH="1">
            <a:off x="3276600" y="2738438"/>
            <a:ext cx="914400" cy="16764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63" name="Line 15"/>
          <p:cNvSpPr>
            <a:spLocks noChangeShapeType="1"/>
          </p:cNvSpPr>
          <p:nvPr/>
        </p:nvSpPr>
        <p:spPr bwMode="auto">
          <a:xfrm flipH="1">
            <a:off x="3752850" y="3371850"/>
            <a:ext cx="1485900" cy="1038225"/>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64" name="Rectangle 16"/>
          <p:cNvSpPr>
            <a:spLocks noChangeArrowheads="1"/>
          </p:cNvSpPr>
          <p:nvPr/>
        </p:nvSpPr>
        <p:spPr bwMode="auto">
          <a:xfrm>
            <a:off x="3486150" y="5834063"/>
            <a:ext cx="3783013" cy="609600"/>
          </a:xfrm>
          <a:prstGeom prst="rect">
            <a:avLst/>
          </a:prstGeom>
          <a:solidFill>
            <a:srgbClr val="A1FDCD"/>
          </a:solidFill>
          <a:ln w="9525">
            <a:solidFill>
              <a:schemeClr val="tx1"/>
            </a:solidFill>
            <a:miter lim="800000"/>
            <a:headEnd/>
            <a:tailEnd/>
          </a:ln>
        </p:spPr>
        <p:txBody>
          <a:bodyPr wrap="none" anchor="ctr"/>
          <a:lstStyle/>
          <a:p>
            <a:pPr algn="ctr"/>
            <a:r>
              <a:rPr lang="en-US" sz="1600" b="1" dirty="0"/>
              <a:t>System Requirements </a:t>
            </a:r>
            <a:r>
              <a:rPr lang="en-US" sz="1600" b="1" dirty="0" smtClean="0"/>
              <a:t>Specification</a:t>
            </a:r>
            <a:endParaRPr lang="en-US" sz="1600" b="1" dirty="0"/>
          </a:p>
        </p:txBody>
      </p:sp>
      <p:sp>
        <p:nvSpPr>
          <p:cNvPr id="23565" name="Line 18"/>
          <p:cNvSpPr>
            <a:spLocks noChangeShapeType="1"/>
          </p:cNvSpPr>
          <p:nvPr/>
        </p:nvSpPr>
        <p:spPr bwMode="auto">
          <a:xfrm>
            <a:off x="3486150" y="5178425"/>
            <a:ext cx="1409700" cy="627063"/>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66" name="Oval 19"/>
          <p:cNvSpPr>
            <a:spLocks noChangeArrowheads="1"/>
          </p:cNvSpPr>
          <p:nvPr/>
        </p:nvSpPr>
        <p:spPr bwMode="auto">
          <a:xfrm>
            <a:off x="6081713" y="3848100"/>
            <a:ext cx="1485900" cy="728663"/>
          </a:xfrm>
          <a:prstGeom prst="ellipse">
            <a:avLst/>
          </a:prstGeom>
          <a:solidFill>
            <a:srgbClr val="FFCCCC"/>
          </a:solidFill>
          <a:ln w="9525">
            <a:solidFill>
              <a:schemeClr val="tx1"/>
            </a:solidFill>
            <a:miter lim="800000"/>
            <a:headEnd/>
            <a:tailEnd/>
          </a:ln>
        </p:spPr>
        <p:txBody>
          <a:bodyPr wrap="none" anchor="ctr"/>
          <a:lstStyle/>
          <a:p>
            <a:pPr algn="ctr"/>
            <a:r>
              <a:rPr lang="en-US" sz="1400"/>
              <a:t>External/Internal</a:t>
            </a:r>
          </a:p>
          <a:p>
            <a:pPr algn="ctr"/>
            <a:r>
              <a:rPr lang="en-US" sz="1400"/>
              <a:t>Interfaces</a:t>
            </a:r>
          </a:p>
        </p:txBody>
      </p:sp>
      <p:sp>
        <p:nvSpPr>
          <p:cNvPr id="23567" name="Oval 20"/>
          <p:cNvSpPr>
            <a:spLocks noChangeArrowheads="1"/>
          </p:cNvSpPr>
          <p:nvPr/>
        </p:nvSpPr>
        <p:spPr bwMode="auto">
          <a:xfrm>
            <a:off x="7269163" y="4467225"/>
            <a:ext cx="1793875" cy="881063"/>
          </a:xfrm>
          <a:prstGeom prst="ellipse">
            <a:avLst/>
          </a:prstGeom>
          <a:solidFill>
            <a:srgbClr val="FFCCCC"/>
          </a:solidFill>
          <a:ln w="9525">
            <a:solidFill>
              <a:schemeClr val="tx1"/>
            </a:solidFill>
            <a:miter lim="800000"/>
            <a:headEnd/>
            <a:tailEnd/>
          </a:ln>
        </p:spPr>
        <p:txBody>
          <a:bodyPr wrap="none" anchor="ctr"/>
          <a:lstStyle/>
          <a:p>
            <a:pPr algn="ctr"/>
            <a:r>
              <a:rPr lang="en-US" sz="1400"/>
              <a:t>Design and</a:t>
            </a:r>
          </a:p>
          <a:p>
            <a:pPr algn="ctr"/>
            <a:r>
              <a:rPr lang="en-US" sz="1400"/>
              <a:t>Implementation</a:t>
            </a:r>
          </a:p>
          <a:p>
            <a:pPr algn="ctr"/>
            <a:r>
              <a:rPr lang="en-US" sz="1400"/>
              <a:t>Constraints</a:t>
            </a:r>
          </a:p>
        </p:txBody>
      </p:sp>
      <p:sp>
        <p:nvSpPr>
          <p:cNvPr id="23568" name="Line 21"/>
          <p:cNvSpPr>
            <a:spLocks noChangeShapeType="1"/>
          </p:cNvSpPr>
          <p:nvPr/>
        </p:nvSpPr>
        <p:spPr bwMode="auto">
          <a:xfrm flipH="1">
            <a:off x="5662613" y="4548188"/>
            <a:ext cx="914400" cy="12573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69" name="Line 22"/>
          <p:cNvSpPr>
            <a:spLocks noChangeShapeType="1"/>
          </p:cNvSpPr>
          <p:nvPr/>
        </p:nvSpPr>
        <p:spPr bwMode="auto">
          <a:xfrm flipH="1">
            <a:off x="6324600" y="5149850"/>
            <a:ext cx="1101725" cy="655638"/>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70" name="Rectangle 5"/>
          <p:cNvSpPr>
            <a:spLocks noChangeArrowheads="1"/>
          </p:cNvSpPr>
          <p:nvPr/>
        </p:nvSpPr>
        <p:spPr bwMode="auto">
          <a:xfrm>
            <a:off x="990600" y="446088"/>
            <a:ext cx="1638300" cy="754062"/>
          </a:xfrm>
          <a:prstGeom prst="rect">
            <a:avLst/>
          </a:prstGeom>
          <a:solidFill>
            <a:srgbClr val="FFE5FF"/>
          </a:solidFill>
          <a:ln w="9525">
            <a:solidFill>
              <a:schemeClr val="tx1"/>
            </a:solidFill>
            <a:miter lim="800000"/>
            <a:headEnd/>
            <a:tailEnd/>
          </a:ln>
        </p:spPr>
        <p:txBody>
          <a:bodyPr wrap="none" anchor="ctr"/>
          <a:lstStyle/>
          <a:p>
            <a:pPr algn="ctr"/>
            <a:r>
              <a:rPr lang="en-US" sz="1600" b="1"/>
              <a:t>Project</a:t>
            </a:r>
          </a:p>
          <a:p>
            <a:pPr algn="ctr"/>
            <a:r>
              <a:rPr lang="en-US" sz="1600" b="1"/>
              <a:t>Objectives</a:t>
            </a:r>
          </a:p>
        </p:txBody>
      </p:sp>
      <p:sp>
        <p:nvSpPr>
          <p:cNvPr id="23571" name="Line 21"/>
          <p:cNvSpPr>
            <a:spLocks noChangeShapeType="1"/>
          </p:cNvSpPr>
          <p:nvPr/>
        </p:nvSpPr>
        <p:spPr bwMode="auto">
          <a:xfrm>
            <a:off x="1809750" y="1200150"/>
            <a:ext cx="0" cy="56038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72" name="Oval 22"/>
          <p:cNvSpPr>
            <a:spLocks noChangeArrowheads="1"/>
          </p:cNvSpPr>
          <p:nvPr/>
        </p:nvSpPr>
        <p:spPr bwMode="auto">
          <a:xfrm>
            <a:off x="438150" y="236538"/>
            <a:ext cx="2743200" cy="1154112"/>
          </a:xfrm>
          <a:prstGeom prst="ellipse">
            <a:avLst/>
          </a:prstGeom>
          <a:solidFill>
            <a:schemeClr val="accent1">
              <a:alpha val="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Text Box 23"/>
          <p:cNvSpPr txBox="1">
            <a:spLocks noChangeArrowheads="1"/>
          </p:cNvSpPr>
          <p:nvPr/>
        </p:nvSpPr>
        <p:spPr bwMode="auto">
          <a:xfrm>
            <a:off x="4149725" y="658813"/>
            <a:ext cx="380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t>High-level Business Goals/Needs</a:t>
            </a:r>
          </a:p>
        </p:txBody>
      </p:sp>
      <p:sp>
        <p:nvSpPr>
          <p:cNvPr id="23574" name="Line 24"/>
          <p:cNvSpPr>
            <a:spLocks noChangeShapeType="1"/>
          </p:cNvSpPr>
          <p:nvPr/>
        </p:nvSpPr>
        <p:spPr bwMode="auto">
          <a:xfrm flipH="1">
            <a:off x="2533650" y="993775"/>
            <a:ext cx="1657350" cy="717550"/>
          </a:xfrm>
          <a:prstGeom prst="line">
            <a:avLst/>
          </a:prstGeom>
          <a:noFill/>
          <a:ln w="952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75" name="Text Box 25"/>
          <p:cNvSpPr txBox="1">
            <a:spLocks noChangeArrowheads="1"/>
          </p:cNvSpPr>
          <p:nvPr/>
        </p:nvSpPr>
        <p:spPr bwMode="auto">
          <a:xfrm>
            <a:off x="3481388" y="1200150"/>
            <a:ext cx="1076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t>refined by</a:t>
            </a:r>
          </a:p>
        </p:txBody>
      </p:sp>
      <p:sp>
        <p:nvSpPr>
          <p:cNvPr id="23576" name="Line 26"/>
          <p:cNvSpPr>
            <a:spLocks noChangeShapeType="1"/>
          </p:cNvSpPr>
          <p:nvPr/>
        </p:nvSpPr>
        <p:spPr bwMode="auto">
          <a:xfrm flipH="1">
            <a:off x="3181350" y="804863"/>
            <a:ext cx="911225" cy="0"/>
          </a:xfrm>
          <a:prstGeom prst="line">
            <a:avLst/>
          </a:prstGeom>
          <a:noFill/>
          <a:ln w="9525">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77" name="Text Box 27"/>
          <p:cNvSpPr txBox="1">
            <a:spLocks noChangeArrowheads="1"/>
          </p:cNvSpPr>
          <p:nvPr/>
        </p:nvSpPr>
        <p:spPr bwMode="auto">
          <a:xfrm>
            <a:off x="3276600" y="446088"/>
            <a:ext cx="6238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t>drive</a:t>
            </a:r>
          </a:p>
        </p:txBody>
      </p:sp>
      <p:cxnSp>
        <p:nvCxnSpPr>
          <p:cNvPr id="23579" name="Straight Arrow Connector 2"/>
          <p:cNvCxnSpPr>
            <a:cxnSpLocks noChangeShapeType="1"/>
            <a:stCxn id="23568" idx="0"/>
            <a:endCxn id="23557" idx="3"/>
          </p:cNvCxnSpPr>
          <p:nvPr/>
        </p:nvCxnSpPr>
        <p:spPr bwMode="auto">
          <a:xfrm flipH="1">
            <a:off x="4019550" y="4548188"/>
            <a:ext cx="2557463" cy="254000"/>
          </a:xfrm>
          <a:prstGeom prst="straightConnector1">
            <a:avLst/>
          </a:prstGeom>
          <a:noFill/>
          <a:ln w="9525" algn="ctr">
            <a:solidFill>
              <a:schemeClr val="tx1"/>
            </a:solidFill>
            <a:miter lim="800000"/>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34695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C384DC82-5B2B-4B09-9ADE-9B11420C3FD1}" type="slidenum">
              <a:rPr lang="en-US" altLang="en-US"/>
              <a:pPr>
                <a:defRPr/>
              </a:pPr>
              <a:t>18</a:t>
            </a:fld>
            <a:endParaRPr lang="en-US" altLang="en-US"/>
          </a:p>
        </p:txBody>
      </p:sp>
      <p:sp>
        <p:nvSpPr>
          <p:cNvPr id="24579" name="Rectangle 2"/>
          <p:cNvSpPr>
            <a:spLocks noGrp="1" noChangeArrowheads="1"/>
          </p:cNvSpPr>
          <p:nvPr>
            <p:ph type="ctrTitle"/>
          </p:nvPr>
        </p:nvSpPr>
        <p:spPr/>
        <p:txBody>
          <a:bodyPr/>
          <a:lstStyle/>
          <a:p>
            <a:pPr eaLnBrk="1" hangingPunct="1"/>
            <a:r>
              <a:rPr lang="en-US" sz="3200" smtClean="0"/>
              <a:t>Characteristics of Good Requirements</a:t>
            </a:r>
          </a:p>
        </p:txBody>
      </p:sp>
      <p:sp>
        <p:nvSpPr>
          <p:cNvPr id="24581" name="Text Box 4"/>
          <p:cNvSpPr txBox="1">
            <a:spLocks noChangeArrowheads="1"/>
          </p:cNvSpPr>
          <p:nvPr/>
        </p:nvSpPr>
        <p:spPr bwMode="auto">
          <a:xfrm>
            <a:off x="5257800" y="485775"/>
            <a:ext cx="2238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chemeClr val="tx2"/>
                </a:solidFill>
                <a:latin typeface="Arial Black" pitchFamily="34" charset="0"/>
              </a:rPr>
              <a:t>MODULE 2</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066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pPr>
              <a:defRPr/>
            </a:pPr>
            <a:fld id="{16B87E29-8F7F-416A-B419-A6D110129560}" type="slidenum">
              <a:rPr lang="en-US" altLang="en-US"/>
              <a:pPr>
                <a:defRPr/>
              </a:pPr>
              <a:t>19</a:t>
            </a:fld>
            <a:endParaRPr lang="en-US" altLang="en-US"/>
          </a:p>
        </p:txBody>
      </p:sp>
      <p:sp>
        <p:nvSpPr>
          <p:cNvPr id="25603" name="Rectangle 2"/>
          <p:cNvSpPr>
            <a:spLocks noGrp="1" noChangeArrowheads="1"/>
          </p:cNvSpPr>
          <p:nvPr>
            <p:ph type="title"/>
          </p:nvPr>
        </p:nvSpPr>
        <p:spPr/>
        <p:txBody>
          <a:bodyPr>
            <a:normAutofit fontScale="90000"/>
          </a:bodyPr>
          <a:lstStyle/>
          <a:p>
            <a:pPr eaLnBrk="1" hangingPunct="1"/>
            <a:r>
              <a:rPr lang="en-US" smtClean="0"/>
              <a:t>The Requirements Analysis Process Reviewed</a:t>
            </a:r>
          </a:p>
        </p:txBody>
      </p:sp>
      <p:sp>
        <p:nvSpPr>
          <p:cNvPr id="25604" name="AutoShape 3"/>
          <p:cNvSpPr>
            <a:spLocks noChangeArrowheads="1"/>
          </p:cNvSpPr>
          <p:nvPr/>
        </p:nvSpPr>
        <p:spPr bwMode="auto">
          <a:xfrm>
            <a:off x="280988" y="1552575"/>
            <a:ext cx="2071687" cy="1214438"/>
          </a:xfrm>
          <a:prstGeom prst="cloudCallout">
            <a:avLst>
              <a:gd name="adj1" fmla="val -41417"/>
              <a:gd name="adj2" fmla="val -17060"/>
            </a:avLst>
          </a:prstGeom>
          <a:solidFill>
            <a:srgbClr val="CEE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sz="2400"/>
          </a:p>
        </p:txBody>
      </p:sp>
      <p:sp>
        <p:nvSpPr>
          <p:cNvPr id="25605" name="Text Box 4"/>
          <p:cNvSpPr txBox="1">
            <a:spLocks noChangeArrowheads="1"/>
          </p:cNvSpPr>
          <p:nvPr/>
        </p:nvSpPr>
        <p:spPr bwMode="auto">
          <a:xfrm>
            <a:off x="660400" y="1878013"/>
            <a:ext cx="132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chemeClr val="tx2"/>
                </a:solidFill>
              </a:rPr>
              <a:t>Problem</a:t>
            </a:r>
          </a:p>
        </p:txBody>
      </p:sp>
      <p:sp>
        <p:nvSpPr>
          <p:cNvPr id="25606" name="AutoShape 5"/>
          <p:cNvSpPr>
            <a:spLocks noChangeArrowheads="1"/>
          </p:cNvSpPr>
          <p:nvPr/>
        </p:nvSpPr>
        <p:spPr bwMode="auto">
          <a:xfrm rot="1192261">
            <a:off x="2390775" y="2373313"/>
            <a:ext cx="706438" cy="498475"/>
          </a:xfrm>
          <a:prstGeom prst="rightArrow">
            <a:avLst>
              <a:gd name="adj1" fmla="val 50000"/>
              <a:gd name="adj2" fmla="val 35430"/>
            </a:avLst>
          </a:pr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7" name="Rectangle 6"/>
          <p:cNvSpPr>
            <a:spLocks noChangeArrowheads="1"/>
          </p:cNvSpPr>
          <p:nvPr/>
        </p:nvSpPr>
        <p:spPr bwMode="auto">
          <a:xfrm>
            <a:off x="5994400" y="3298825"/>
            <a:ext cx="2082800" cy="10255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solidFill>
                  <a:schemeClr val="tx2"/>
                </a:solidFill>
              </a:rPr>
              <a:t>System </a:t>
            </a:r>
          </a:p>
          <a:p>
            <a:pPr algn="ctr"/>
            <a:r>
              <a:rPr lang="en-US" b="1">
                <a:solidFill>
                  <a:schemeClr val="tx2"/>
                </a:solidFill>
              </a:rPr>
              <a:t>Requirements</a:t>
            </a:r>
          </a:p>
        </p:txBody>
      </p:sp>
      <p:sp>
        <p:nvSpPr>
          <p:cNvPr id="25608" name="Text Box 7"/>
          <p:cNvSpPr txBox="1">
            <a:spLocks noChangeArrowheads="1"/>
          </p:cNvSpPr>
          <p:nvPr/>
        </p:nvSpPr>
        <p:spPr bwMode="auto">
          <a:xfrm>
            <a:off x="322263" y="2989263"/>
            <a:ext cx="13271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chemeClr val="tx2"/>
                </a:solidFill>
              </a:rPr>
              <a:t>Fuzzy</a:t>
            </a:r>
          </a:p>
          <a:p>
            <a:pPr eaLnBrk="1" hangingPunct="1"/>
            <a:r>
              <a:rPr lang="en-US">
                <a:solidFill>
                  <a:schemeClr val="tx2"/>
                </a:solidFill>
              </a:rPr>
              <a:t>Ambiguous</a:t>
            </a:r>
          </a:p>
          <a:p>
            <a:pPr eaLnBrk="1" hangingPunct="1"/>
            <a:r>
              <a:rPr lang="en-US">
                <a:solidFill>
                  <a:schemeClr val="tx2"/>
                </a:solidFill>
              </a:rPr>
              <a:t>Ill-defined</a:t>
            </a:r>
          </a:p>
          <a:p>
            <a:pPr eaLnBrk="1" hangingPunct="1"/>
            <a:r>
              <a:rPr lang="en-US">
                <a:solidFill>
                  <a:schemeClr val="tx2"/>
                </a:solidFill>
              </a:rPr>
              <a:t>Unstable</a:t>
            </a:r>
          </a:p>
        </p:txBody>
      </p:sp>
      <p:sp>
        <p:nvSpPr>
          <p:cNvPr id="25609" name="Text Box 8"/>
          <p:cNvSpPr txBox="1">
            <a:spLocks noChangeArrowheads="1"/>
          </p:cNvSpPr>
          <p:nvPr/>
        </p:nvSpPr>
        <p:spPr bwMode="auto">
          <a:xfrm>
            <a:off x="5918200" y="4516438"/>
            <a:ext cx="24320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chemeClr val="tx2"/>
                </a:solidFill>
              </a:rPr>
              <a:t>Rigorous</a:t>
            </a:r>
          </a:p>
          <a:p>
            <a:pPr eaLnBrk="1" hangingPunct="1"/>
            <a:r>
              <a:rPr lang="en-US">
                <a:solidFill>
                  <a:schemeClr val="tx2"/>
                </a:solidFill>
              </a:rPr>
              <a:t>Precise</a:t>
            </a:r>
          </a:p>
          <a:p>
            <a:pPr eaLnBrk="1" hangingPunct="1"/>
            <a:r>
              <a:rPr lang="en-US">
                <a:solidFill>
                  <a:schemeClr val="tx2"/>
                </a:solidFill>
              </a:rPr>
              <a:t>Unambiguous</a:t>
            </a:r>
          </a:p>
          <a:p>
            <a:pPr eaLnBrk="1" hangingPunct="1"/>
            <a:r>
              <a:rPr lang="en-US">
                <a:solidFill>
                  <a:schemeClr val="tx2"/>
                </a:solidFill>
              </a:rPr>
              <a:t>Foundation for Design</a:t>
            </a:r>
          </a:p>
        </p:txBody>
      </p:sp>
      <p:sp>
        <p:nvSpPr>
          <p:cNvPr id="25610" name="Rectangle 9"/>
          <p:cNvSpPr>
            <a:spLocks noChangeArrowheads="1"/>
          </p:cNvSpPr>
          <p:nvPr/>
        </p:nvSpPr>
        <p:spPr bwMode="auto">
          <a:xfrm>
            <a:off x="3268663" y="2430463"/>
            <a:ext cx="1689100" cy="1055687"/>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solidFill>
                  <a:schemeClr val="tx2"/>
                </a:solidFill>
              </a:rPr>
              <a:t>Business</a:t>
            </a:r>
          </a:p>
          <a:p>
            <a:pPr algn="ctr"/>
            <a:r>
              <a:rPr lang="en-US" b="1">
                <a:solidFill>
                  <a:schemeClr val="tx2"/>
                </a:solidFill>
              </a:rPr>
              <a:t>Requirements</a:t>
            </a:r>
          </a:p>
        </p:txBody>
      </p:sp>
      <p:sp>
        <p:nvSpPr>
          <p:cNvPr id="25611" name="AutoShape 10"/>
          <p:cNvSpPr>
            <a:spLocks noChangeArrowheads="1"/>
          </p:cNvSpPr>
          <p:nvPr/>
        </p:nvSpPr>
        <p:spPr bwMode="auto">
          <a:xfrm rot="1192261">
            <a:off x="5116513" y="3167063"/>
            <a:ext cx="706437" cy="498475"/>
          </a:xfrm>
          <a:prstGeom prst="rightArrow">
            <a:avLst>
              <a:gd name="adj1" fmla="val 50000"/>
              <a:gd name="adj2" fmla="val 35430"/>
            </a:avLst>
          </a:pr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2" name="Text Box 11"/>
          <p:cNvSpPr txBox="1">
            <a:spLocks noChangeArrowheads="1"/>
          </p:cNvSpPr>
          <p:nvPr/>
        </p:nvSpPr>
        <p:spPr bwMode="auto">
          <a:xfrm>
            <a:off x="3192463" y="3694113"/>
            <a:ext cx="2216150"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chemeClr val="tx2"/>
                </a:solidFill>
              </a:rPr>
              <a:t>Problem Defined</a:t>
            </a:r>
          </a:p>
          <a:p>
            <a:pPr eaLnBrk="1" hangingPunct="1">
              <a:spcAft>
                <a:spcPct val="30000"/>
              </a:spcAft>
            </a:pPr>
            <a:r>
              <a:rPr lang="en-US">
                <a:solidFill>
                  <a:schemeClr val="tx2"/>
                </a:solidFill>
              </a:rPr>
              <a:t>Solution Envisioned</a:t>
            </a:r>
          </a:p>
          <a:p>
            <a:pPr eaLnBrk="1" hangingPunct="1"/>
            <a:r>
              <a:rPr lang="en-US">
                <a:solidFill>
                  <a:schemeClr val="tx2"/>
                </a:solidFill>
              </a:rPr>
              <a:t>Business Outcomes</a:t>
            </a:r>
          </a:p>
          <a:p>
            <a:pPr eaLnBrk="1" hangingPunct="1"/>
            <a:r>
              <a:rPr lang="en-US">
                <a:solidFill>
                  <a:schemeClr val="tx2"/>
                </a:solidFill>
              </a:rPr>
              <a:t>Articulated</a:t>
            </a:r>
          </a:p>
        </p:txBody>
      </p:sp>
      <p:sp>
        <p:nvSpPr>
          <p:cNvPr id="25613" name="Oval 12"/>
          <p:cNvSpPr>
            <a:spLocks noChangeArrowheads="1"/>
          </p:cNvSpPr>
          <p:nvPr/>
        </p:nvSpPr>
        <p:spPr bwMode="auto">
          <a:xfrm>
            <a:off x="1981200" y="1417638"/>
            <a:ext cx="3937000" cy="4289425"/>
          </a:xfrm>
          <a:prstGeom prst="ellipse">
            <a:avLst/>
          </a:prstGeom>
          <a:solidFill>
            <a:srgbClr val="C0C0C0">
              <a:alpha val="38823"/>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4" name="Text Box 13"/>
          <p:cNvSpPr txBox="1">
            <a:spLocks noChangeArrowheads="1"/>
          </p:cNvSpPr>
          <p:nvPr/>
        </p:nvSpPr>
        <p:spPr bwMode="auto">
          <a:xfrm>
            <a:off x="5918200" y="1373188"/>
            <a:ext cx="2432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b="1"/>
              <a:t>The </a:t>
            </a:r>
            <a:r>
              <a:rPr lang="en-US" b="1" u="sng"/>
              <a:t>Foundation</a:t>
            </a:r>
            <a:r>
              <a:rPr lang="en-US" b="1"/>
              <a:t> for the Entire Project</a:t>
            </a:r>
          </a:p>
        </p:txBody>
      </p:sp>
      <p:sp>
        <p:nvSpPr>
          <p:cNvPr id="25615" name="Line 14"/>
          <p:cNvSpPr>
            <a:spLocks noChangeShapeType="1"/>
          </p:cNvSpPr>
          <p:nvPr/>
        </p:nvSpPr>
        <p:spPr bwMode="auto">
          <a:xfrm flipH="1">
            <a:off x="5822950" y="2014538"/>
            <a:ext cx="882650" cy="3587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1264964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BB0BB4E-C0D2-4EDC-85E5-B57F23FDA019}" type="slidenum">
              <a:rPr lang="en-US" altLang="en-US"/>
              <a:pPr>
                <a:defRPr/>
              </a:pPr>
              <a:t>2</a:t>
            </a:fld>
            <a:endParaRPr lang="en-US" altLang="en-US"/>
          </a:p>
        </p:txBody>
      </p:sp>
      <p:sp>
        <p:nvSpPr>
          <p:cNvPr id="5123" name="Rectangle 2"/>
          <p:cNvSpPr>
            <a:spLocks noGrp="1" noChangeArrowheads="1"/>
          </p:cNvSpPr>
          <p:nvPr>
            <p:ph type="title"/>
          </p:nvPr>
        </p:nvSpPr>
        <p:spPr/>
        <p:txBody>
          <a:bodyPr/>
          <a:lstStyle/>
          <a:p>
            <a:pPr eaLnBrk="1" hangingPunct="1"/>
            <a:r>
              <a:rPr lang="en-US" smtClean="0"/>
              <a:t>CONTENTS</a:t>
            </a:r>
          </a:p>
        </p:txBody>
      </p:sp>
      <p:sp>
        <p:nvSpPr>
          <p:cNvPr id="5124" name="Rectangle 3"/>
          <p:cNvSpPr>
            <a:spLocks noGrp="1" noChangeArrowheads="1"/>
          </p:cNvSpPr>
          <p:nvPr>
            <p:ph type="body" idx="1"/>
          </p:nvPr>
        </p:nvSpPr>
        <p:spPr>
          <a:xfrm>
            <a:off x="457200" y="1600200"/>
            <a:ext cx="7581900" cy="3600450"/>
          </a:xfrm>
        </p:spPr>
        <p:txBody>
          <a:bodyPr/>
          <a:lstStyle/>
          <a:p>
            <a:pPr eaLnBrk="1" hangingPunct="1">
              <a:defRPr/>
            </a:pPr>
            <a:r>
              <a:rPr lang="en-US" sz="2400" b="1" dirty="0" smtClean="0">
                <a:solidFill>
                  <a:schemeClr val="tx2"/>
                </a:solidFill>
              </a:rPr>
              <a:t>Module 1:</a:t>
            </a:r>
            <a:r>
              <a:rPr lang="en-US" sz="2400" dirty="0" smtClean="0">
                <a:solidFill>
                  <a:schemeClr val="tx2"/>
                </a:solidFill>
              </a:rPr>
              <a:t> Different Kinds of Requirements</a:t>
            </a:r>
          </a:p>
          <a:p>
            <a:pPr eaLnBrk="1" hangingPunct="1">
              <a:defRPr/>
            </a:pPr>
            <a:r>
              <a:rPr lang="en-US" sz="2400" b="1" dirty="0" smtClean="0">
                <a:solidFill>
                  <a:schemeClr val="tx2"/>
                </a:solidFill>
              </a:rPr>
              <a:t>Module 2: </a:t>
            </a:r>
            <a:r>
              <a:rPr lang="en-US" sz="2400" dirty="0" smtClean="0">
                <a:solidFill>
                  <a:schemeClr val="tx2"/>
                </a:solidFill>
              </a:rPr>
              <a:t>Characteristics of Good Requirements</a:t>
            </a:r>
          </a:p>
          <a:p>
            <a:pPr eaLnBrk="1" hangingPunct="1">
              <a:defRPr/>
            </a:pPr>
            <a:r>
              <a:rPr lang="en-US" sz="2400" b="1" dirty="0" smtClean="0">
                <a:solidFill>
                  <a:schemeClr val="tx2"/>
                </a:solidFill>
              </a:rPr>
              <a:t>Module 3:</a:t>
            </a:r>
            <a:r>
              <a:rPr lang="en-US" sz="2400" dirty="0" smtClean="0">
                <a:solidFill>
                  <a:schemeClr val="tx2"/>
                </a:solidFill>
              </a:rPr>
              <a:t> Requirements Writing Tips</a:t>
            </a:r>
          </a:p>
          <a:p>
            <a:pPr eaLnBrk="1" hangingPunct="1">
              <a:defRPr/>
            </a:pPr>
            <a:r>
              <a:rPr lang="en-US" sz="2400" b="1" dirty="0" smtClean="0">
                <a:solidFill>
                  <a:schemeClr val="tx2"/>
                </a:solidFill>
              </a:rPr>
              <a:t>Module 4: </a:t>
            </a:r>
            <a:r>
              <a:rPr lang="en-US" sz="2400" dirty="0" smtClean="0">
                <a:solidFill>
                  <a:schemeClr val="tx2"/>
                </a:solidFill>
              </a:rPr>
              <a:t>Practice Exercises</a:t>
            </a:r>
          </a:p>
          <a:p>
            <a:pPr eaLnBrk="1" hangingPunct="1">
              <a:defRPr/>
            </a:pPr>
            <a:r>
              <a:rPr lang="en-US" sz="2400" b="1" dirty="0" smtClean="0">
                <a:solidFill>
                  <a:schemeClr val="tx2"/>
                </a:solidFill>
              </a:rPr>
              <a:t>Module 5:</a:t>
            </a:r>
            <a:r>
              <a:rPr lang="en-US" sz="2400" dirty="0" smtClean="0">
                <a:solidFill>
                  <a:schemeClr val="tx2"/>
                </a:solidFill>
              </a:rPr>
              <a:t> Back to Our Case Study</a:t>
            </a:r>
          </a:p>
          <a:p>
            <a:pPr eaLnBrk="1" hangingPunct="1">
              <a:defRPr/>
            </a:pPr>
            <a:r>
              <a:rPr lang="en-US" sz="2400" b="1" dirty="0" smtClean="0">
                <a:solidFill>
                  <a:schemeClr val="tx2"/>
                </a:solidFill>
              </a:rPr>
              <a:t>Appendix:</a:t>
            </a:r>
            <a:r>
              <a:rPr lang="en-US" sz="2400" dirty="0" smtClean="0">
                <a:solidFill>
                  <a:schemeClr val="tx2"/>
                </a:solidFill>
              </a:rPr>
              <a:t> The Inherent Difficulty of Requirements</a:t>
            </a:r>
          </a:p>
          <a:p>
            <a:pPr marL="0" indent="0" eaLnBrk="1" hangingPunct="1">
              <a:buFont typeface="Wingdings" pitchFamily="2" charset="2"/>
              <a:buNone/>
              <a:defRPr/>
            </a:pPr>
            <a:endParaRPr lang="en-US" sz="2400" dirty="0" smtClean="0">
              <a:solidFill>
                <a:schemeClr val="tx2"/>
              </a:solidFill>
            </a:endParaRPr>
          </a:p>
        </p:txBody>
      </p:sp>
    </p:spTree>
    <p:extLst>
      <p:ext uri="{BB962C8B-B14F-4D97-AF65-F5344CB8AC3E}">
        <p14:creationId xmlns:p14="http://schemas.microsoft.com/office/powerpoint/2010/main" val="3360873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698AC0B-E761-4E40-889E-4E4488C9B31C}" type="slidenum">
              <a:rPr lang="en-US" altLang="en-US"/>
              <a:pPr>
                <a:defRPr/>
              </a:pPr>
              <a:t>20</a:t>
            </a:fld>
            <a:endParaRPr lang="en-US" altLang="en-US"/>
          </a:p>
        </p:txBody>
      </p:sp>
      <p:sp>
        <p:nvSpPr>
          <p:cNvPr id="26627" name="Rectangle 2"/>
          <p:cNvSpPr>
            <a:spLocks noGrp="1" noChangeArrowheads="1"/>
          </p:cNvSpPr>
          <p:nvPr>
            <p:ph type="body" idx="1"/>
          </p:nvPr>
        </p:nvSpPr>
        <p:spPr>
          <a:xfrm>
            <a:off x="762000" y="1384300"/>
            <a:ext cx="7696200" cy="4083050"/>
          </a:xfrm>
        </p:spPr>
        <p:txBody>
          <a:bodyPr/>
          <a:lstStyle/>
          <a:p>
            <a:pPr eaLnBrk="1" hangingPunct="1"/>
            <a:r>
              <a:rPr lang="en-US" sz="2400" smtClean="0">
                <a:solidFill>
                  <a:schemeClr val="tx2"/>
                </a:solidFill>
              </a:rPr>
              <a:t>Many software requirements documents are filled with badly written requirements. </a:t>
            </a:r>
          </a:p>
          <a:p>
            <a:pPr eaLnBrk="1" hangingPunct="1"/>
            <a:r>
              <a:rPr lang="en-US" sz="2400" smtClean="0">
                <a:solidFill>
                  <a:schemeClr val="tx2"/>
                </a:solidFill>
              </a:rPr>
              <a:t>Because the quality of any product depends on the quality of the raw materials fed into it, poorly written requirements are unlikely to lead to excellent software.</a:t>
            </a:r>
          </a:p>
          <a:p>
            <a:pPr eaLnBrk="1" hangingPunct="1"/>
            <a:r>
              <a:rPr lang="en-US" sz="2400" smtClean="0">
                <a:solidFill>
                  <a:schemeClr val="tx2"/>
                </a:solidFill>
              </a:rPr>
              <a:t>In this Class/Workshop we will explore what constitutes a good set of requirements and consider some best practices for writing just that.</a:t>
            </a:r>
          </a:p>
        </p:txBody>
      </p:sp>
      <p:sp>
        <p:nvSpPr>
          <p:cNvPr id="26628" name="Rectangle 3"/>
          <p:cNvSpPr>
            <a:spLocks noGrp="1" noChangeArrowheads="1"/>
          </p:cNvSpPr>
          <p:nvPr>
            <p:ph type="title"/>
          </p:nvPr>
        </p:nvSpPr>
        <p:spPr/>
        <p:txBody>
          <a:bodyPr/>
          <a:lstStyle/>
          <a:p>
            <a:pPr eaLnBrk="1" hangingPunct="1"/>
            <a:r>
              <a:rPr lang="en-US" smtClean="0"/>
              <a:t>Setting the Right Foundation</a:t>
            </a:r>
          </a:p>
        </p:txBody>
      </p:sp>
    </p:spTree>
    <p:extLst>
      <p:ext uri="{BB962C8B-B14F-4D97-AF65-F5344CB8AC3E}">
        <p14:creationId xmlns:p14="http://schemas.microsoft.com/office/powerpoint/2010/main" val="3982468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body" idx="1"/>
          </p:nvPr>
        </p:nvSpPr>
        <p:spPr>
          <a:xfrm>
            <a:off x="609600" y="1265238"/>
            <a:ext cx="6650038" cy="4116387"/>
          </a:xfrm>
        </p:spPr>
        <p:txBody>
          <a:bodyPr/>
          <a:lstStyle/>
          <a:p>
            <a:pPr eaLnBrk="1" hangingPunct="1"/>
            <a:r>
              <a:rPr lang="en-US" sz="2000" smtClean="0">
                <a:solidFill>
                  <a:schemeClr val="tx2"/>
                </a:solidFill>
              </a:rPr>
              <a:t>How can we distinguish a good requirement from those that have problems? </a:t>
            </a:r>
          </a:p>
          <a:p>
            <a:pPr eaLnBrk="1" hangingPunct="1"/>
            <a:r>
              <a:rPr lang="en-US" sz="2000" smtClean="0">
                <a:solidFill>
                  <a:schemeClr val="tx2"/>
                </a:solidFill>
              </a:rPr>
              <a:t>Wiegers and others have identified </a:t>
            </a:r>
            <a:r>
              <a:rPr lang="en-US" sz="2000" u="sng" smtClean="0">
                <a:solidFill>
                  <a:schemeClr val="tx2"/>
                </a:solidFill>
              </a:rPr>
              <a:t>five basic characteristics</a:t>
            </a:r>
            <a:r>
              <a:rPr lang="en-US" sz="2000" smtClean="0">
                <a:solidFill>
                  <a:schemeClr val="tx2"/>
                </a:solidFill>
              </a:rPr>
              <a:t> individual requirement statements should exhibit.  </a:t>
            </a:r>
          </a:p>
          <a:p>
            <a:pPr eaLnBrk="1" hangingPunct="1"/>
            <a:r>
              <a:rPr lang="en-US" sz="2000" smtClean="0">
                <a:solidFill>
                  <a:schemeClr val="tx2"/>
                </a:solidFill>
              </a:rPr>
              <a:t>Each requirement should be:</a:t>
            </a:r>
          </a:p>
          <a:p>
            <a:pPr lvl="1" eaLnBrk="1" hangingPunct="1"/>
            <a:r>
              <a:rPr lang="en-US" sz="1800" smtClean="0">
                <a:solidFill>
                  <a:schemeClr val="tx2"/>
                </a:solidFill>
              </a:rPr>
              <a:t>Correct</a:t>
            </a:r>
          </a:p>
          <a:p>
            <a:pPr lvl="1" eaLnBrk="1" hangingPunct="1"/>
            <a:r>
              <a:rPr lang="en-US" sz="1800" smtClean="0">
                <a:solidFill>
                  <a:schemeClr val="tx2"/>
                </a:solidFill>
              </a:rPr>
              <a:t>Feasible</a:t>
            </a:r>
          </a:p>
          <a:p>
            <a:pPr lvl="1" eaLnBrk="1" hangingPunct="1"/>
            <a:r>
              <a:rPr lang="en-US" sz="1800" smtClean="0">
                <a:solidFill>
                  <a:schemeClr val="tx2"/>
                </a:solidFill>
              </a:rPr>
              <a:t>Necessary</a:t>
            </a:r>
          </a:p>
          <a:p>
            <a:pPr lvl="1" eaLnBrk="1" hangingPunct="1"/>
            <a:r>
              <a:rPr lang="en-US" sz="1800" smtClean="0">
                <a:solidFill>
                  <a:schemeClr val="tx2"/>
                </a:solidFill>
              </a:rPr>
              <a:t>Unambiguous</a:t>
            </a:r>
          </a:p>
          <a:p>
            <a:pPr lvl="1" eaLnBrk="1" hangingPunct="1"/>
            <a:r>
              <a:rPr lang="en-US" sz="1800" smtClean="0">
                <a:solidFill>
                  <a:schemeClr val="tx2"/>
                </a:solidFill>
              </a:rPr>
              <a:t>Verifiable (Testable)</a:t>
            </a:r>
          </a:p>
          <a:p>
            <a:pPr lvl="1" eaLnBrk="1" hangingPunct="1"/>
            <a:endParaRPr lang="en-US" sz="1800" smtClean="0">
              <a:solidFill>
                <a:schemeClr val="tx2"/>
              </a:solidFill>
            </a:endParaRPr>
          </a:p>
        </p:txBody>
      </p:sp>
      <p:sp>
        <p:nvSpPr>
          <p:cNvPr id="27652" name="Rectangle 3"/>
          <p:cNvSpPr>
            <a:spLocks noGrp="1" noChangeArrowheads="1"/>
          </p:cNvSpPr>
          <p:nvPr>
            <p:ph type="title"/>
          </p:nvPr>
        </p:nvSpPr>
        <p:spPr/>
        <p:txBody>
          <a:bodyPr/>
          <a:lstStyle/>
          <a:p>
            <a:pPr eaLnBrk="1" hangingPunct="1"/>
            <a:r>
              <a:rPr lang="en-US" smtClean="0"/>
              <a:t>What Makes a Good Requirement?</a:t>
            </a:r>
          </a:p>
        </p:txBody>
      </p:sp>
      <p:sp>
        <p:nvSpPr>
          <p:cNvPr id="27653" name="Text Box 5"/>
          <p:cNvSpPr txBox="1">
            <a:spLocks noChangeArrowheads="1"/>
          </p:cNvSpPr>
          <p:nvPr/>
        </p:nvSpPr>
        <p:spPr bwMode="auto">
          <a:xfrm>
            <a:off x="3927475" y="5016500"/>
            <a:ext cx="475932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Much of the material in this Module is adapted from the article </a:t>
            </a:r>
            <a:r>
              <a:rPr lang="en-US" sz="1400" i="1"/>
              <a:t>Writing Quality Requirements</a:t>
            </a:r>
            <a:r>
              <a:rPr lang="en-US" sz="1400"/>
              <a:t> by Karl Wiegers published in </a:t>
            </a:r>
            <a:r>
              <a:rPr lang="en-US" sz="1400" i="1"/>
              <a:t>Software Development</a:t>
            </a:r>
            <a:r>
              <a:rPr lang="en-US" sz="1400"/>
              <a:t>, May 1999. </a:t>
            </a:r>
          </a:p>
        </p:txBody>
      </p:sp>
    </p:spTree>
    <p:extLst>
      <p:ext uri="{BB962C8B-B14F-4D97-AF65-F5344CB8AC3E}">
        <p14:creationId xmlns:p14="http://schemas.microsoft.com/office/powerpoint/2010/main" val="901892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0F8CBC2-8232-49B9-9CE8-F73BEDC46B73}" type="slidenum">
              <a:rPr lang="en-US" altLang="en-US"/>
              <a:pPr>
                <a:defRPr/>
              </a:pPr>
              <a:t>22</a:t>
            </a:fld>
            <a:endParaRPr lang="en-US" altLang="en-US"/>
          </a:p>
        </p:txBody>
      </p:sp>
      <p:sp>
        <p:nvSpPr>
          <p:cNvPr id="1833986" name="Rectangle 2"/>
          <p:cNvSpPr>
            <a:spLocks noGrp="1" noChangeArrowheads="1"/>
          </p:cNvSpPr>
          <p:nvPr>
            <p:ph type="body" idx="1"/>
          </p:nvPr>
        </p:nvSpPr>
        <p:spPr>
          <a:xfrm>
            <a:off x="609600" y="1265238"/>
            <a:ext cx="6650038" cy="4116387"/>
          </a:xfrm>
        </p:spPr>
        <p:txBody>
          <a:bodyPr/>
          <a:lstStyle/>
          <a:p>
            <a:pPr eaLnBrk="1" hangingPunct="1"/>
            <a:r>
              <a:rPr lang="en-US" sz="2000" smtClean="0">
                <a:solidFill>
                  <a:schemeClr val="tx2"/>
                </a:solidFill>
              </a:rPr>
              <a:t>Each requirement must accurately describe the functionality to be delivered. </a:t>
            </a:r>
          </a:p>
          <a:p>
            <a:pPr eaLnBrk="1" hangingPunct="1"/>
            <a:r>
              <a:rPr lang="en-US" sz="2000" smtClean="0">
                <a:solidFill>
                  <a:schemeClr val="tx2"/>
                </a:solidFill>
              </a:rPr>
              <a:t>The checkpoint for correctness is the source of the requirement -- the actual customer. </a:t>
            </a:r>
          </a:p>
          <a:p>
            <a:pPr eaLnBrk="1" hangingPunct="1"/>
            <a:r>
              <a:rPr lang="en-US" sz="2000" smtClean="0">
                <a:solidFill>
                  <a:schemeClr val="tx2"/>
                </a:solidFill>
              </a:rPr>
              <a:t>Only the customers can determine the correctness of functional requirements, which is why it is essential to include them in the development of the requirements. </a:t>
            </a:r>
          </a:p>
          <a:p>
            <a:pPr eaLnBrk="1" hangingPunct="1"/>
            <a:r>
              <a:rPr lang="en-US" sz="2000" smtClean="0">
                <a:solidFill>
                  <a:schemeClr val="tx2"/>
                </a:solidFill>
              </a:rPr>
              <a:t>Requirements inspections that do not involve customers can lead to developers saying, "That doesn’t make sense. This is </a:t>
            </a:r>
            <a:r>
              <a:rPr lang="en-US" sz="2000" i="1" smtClean="0">
                <a:solidFill>
                  <a:schemeClr val="tx2"/>
                </a:solidFill>
              </a:rPr>
              <a:t>probably</a:t>
            </a:r>
            <a:r>
              <a:rPr lang="en-US" sz="2000" smtClean="0">
                <a:solidFill>
                  <a:schemeClr val="tx2"/>
                </a:solidFill>
              </a:rPr>
              <a:t> what they meant.“  Not a good outcome.</a:t>
            </a:r>
          </a:p>
        </p:txBody>
      </p:sp>
      <p:sp>
        <p:nvSpPr>
          <p:cNvPr id="28676" name="Rectangle 3"/>
          <p:cNvSpPr>
            <a:spLocks noGrp="1" noChangeArrowheads="1"/>
          </p:cNvSpPr>
          <p:nvPr>
            <p:ph type="title"/>
          </p:nvPr>
        </p:nvSpPr>
        <p:spPr/>
        <p:txBody>
          <a:bodyPr>
            <a:normAutofit fontScale="90000"/>
          </a:bodyPr>
          <a:lstStyle/>
          <a:p>
            <a:pPr eaLnBrk="1" hangingPunct="1"/>
            <a:r>
              <a:rPr lang="en-US" smtClean="0"/>
              <a:t>Each Requirement Should Be Correct</a:t>
            </a:r>
          </a:p>
        </p:txBody>
      </p:sp>
      <p:pic>
        <p:nvPicPr>
          <p:cNvPr id="28677" name="Picture 5" descr="triangle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6242050"/>
            <a:ext cx="7048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096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33986">
                                            <p:txEl>
                                              <p:pRg st="0" end="0"/>
                                            </p:txEl>
                                          </p:spTgt>
                                        </p:tgtEl>
                                        <p:attrNameLst>
                                          <p:attrName>style.visibility</p:attrName>
                                        </p:attrNameLst>
                                      </p:cBhvr>
                                      <p:to>
                                        <p:strVal val="visible"/>
                                      </p:to>
                                    </p:set>
                                    <p:animEffect transition="in" filter="dissolve">
                                      <p:cBhvr>
                                        <p:cTn id="7" dur="500"/>
                                        <p:tgtEl>
                                          <p:spTgt spid="18339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33986">
                                            <p:txEl>
                                              <p:pRg st="1" end="1"/>
                                            </p:txEl>
                                          </p:spTgt>
                                        </p:tgtEl>
                                        <p:attrNameLst>
                                          <p:attrName>style.visibility</p:attrName>
                                        </p:attrNameLst>
                                      </p:cBhvr>
                                      <p:to>
                                        <p:strVal val="visible"/>
                                      </p:to>
                                    </p:set>
                                    <p:animEffect transition="in" filter="dissolve">
                                      <p:cBhvr>
                                        <p:cTn id="12" dur="500"/>
                                        <p:tgtEl>
                                          <p:spTgt spid="18339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33986">
                                            <p:txEl>
                                              <p:pRg st="2" end="2"/>
                                            </p:txEl>
                                          </p:spTgt>
                                        </p:tgtEl>
                                        <p:attrNameLst>
                                          <p:attrName>style.visibility</p:attrName>
                                        </p:attrNameLst>
                                      </p:cBhvr>
                                      <p:to>
                                        <p:strVal val="visible"/>
                                      </p:to>
                                    </p:set>
                                    <p:animEffect transition="in" filter="dissolve">
                                      <p:cBhvr>
                                        <p:cTn id="17" dur="500"/>
                                        <p:tgtEl>
                                          <p:spTgt spid="183398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33986">
                                            <p:txEl>
                                              <p:pRg st="3" end="3"/>
                                            </p:txEl>
                                          </p:spTgt>
                                        </p:tgtEl>
                                        <p:attrNameLst>
                                          <p:attrName>style.visibility</p:attrName>
                                        </p:attrNameLst>
                                      </p:cBhvr>
                                      <p:to>
                                        <p:strVal val="visible"/>
                                      </p:to>
                                    </p:set>
                                    <p:animEffect transition="in" filter="dissolve">
                                      <p:cBhvr>
                                        <p:cTn id="22" dur="500"/>
                                        <p:tgtEl>
                                          <p:spTgt spid="183398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98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ADCA925-0A93-46E9-8BBE-564F4F58ADF2}" type="slidenum">
              <a:rPr lang="en-US" altLang="en-US"/>
              <a:pPr>
                <a:defRPr/>
              </a:pPr>
              <a:t>23</a:t>
            </a:fld>
            <a:endParaRPr lang="en-US" altLang="en-US"/>
          </a:p>
        </p:txBody>
      </p:sp>
      <p:sp>
        <p:nvSpPr>
          <p:cNvPr id="1836034" name="Rectangle 2"/>
          <p:cNvSpPr>
            <a:spLocks noGrp="1" noChangeArrowheads="1"/>
          </p:cNvSpPr>
          <p:nvPr>
            <p:ph type="body" idx="1"/>
          </p:nvPr>
        </p:nvSpPr>
        <p:spPr>
          <a:xfrm>
            <a:off x="609600" y="1265238"/>
            <a:ext cx="6650038" cy="4116387"/>
          </a:xfrm>
        </p:spPr>
        <p:txBody>
          <a:bodyPr/>
          <a:lstStyle/>
          <a:p>
            <a:pPr eaLnBrk="1" hangingPunct="1"/>
            <a:r>
              <a:rPr lang="en-US" sz="2000" smtClean="0">
                <a:solidFill>
                  <a:schemeClr val="tx2"/>
                </a:solidFill>
              </a:rPr>
              <a:t>It must be possible to implement each requirement within the known capabilities and limitations of the system and its environment. </a:t>
            </a:r>
          </a:p>
          <a:p>
            <a:pPr eaLnBrk="1" hangingPunct="1"/>
            <a:r>
              <a:rPr lang="en-US" sz="2000" smtClean="0">
                <a:solidFill>
                  <a:schemeClr val="tx2"/>
                </a:solidFill>
              </a:rPr>
              <a:t>To avoid infeasible requirements, someone knowledgeable about the system capabilities should work with the requirements analysts in the requirements development process. </a:t>
            </a:r>
          </a:p>
          <a:p>
            <a:pPr eaLnBrk="1" hangingPunct="1"/>
            <a:r>
              <a:rPr lang="en-US" sz="2000" smtClean="0">
                <a:solidFill>
                  <a:schemeClr val="tx2"/>
                </a:solidFill>
              </a:rPr>
              <a:t>Such a person can provide a reality check on what can and cannot be done technically, as well as to what can be done only at excessive cost or other tradeoffs.</a:t>
            </a:r>
            <a:r>
              <a:rPr lang="en-US" sz="2000" smtClean="0"/>
              <a:t> </a:t>
            </a:r>
          </a:p>
        </p:txBody>
      </p:sp>
      <p:sp>
        <p:nvSpPr>
          <p:cNvPr id="29700" name="Rectangle 3"/>
          <p:cNvSpPr>
            <a:spLocks noGrp="1" noChangeArrowheads="1"/>
          </p:cNvSpPr>
          <p:nvPr>
            <p:ph type="title"/>
          </p:nvPr>
        </p:nvSpPr>
        <p:spPr/>
        <p:txBody>
          <a:bodyPr>
            <a:normAutofit fontScale="90000"/>
          </a:bodyPr>
          <a:lstStyle/>
          <a:p>
            <a:pPr eaLnBrk="1" hangingPunct="1"/>
            <a:r>
              <a:rPr lang="en-US" smtClean="0"/>
              <a:t>Each Requirement Should Be Feasible</a:t>
            </a:r>
          </a:p>
        </p:txBody>
      </p:sp>
      <p:pic>
        <p:nvPicPr>
          <p:cNvPr id="29701" name="Picture 5" descr="triangle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6242050"/>
            <a:ext cx="7048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9317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36034">
                                            <p:txEl>
                                              <p:pRg st="0" end="0"/>
                                            </p:txEl>
                                          </p:spTgt>
                                        </p:tgtEl>
                                        <p:attrNameLst>
                                          <p:attrName>style.visibility</p:attrName>
                                        </p:attrNameLst>
                                      </p:cBhvr>
                                      <p:to>
                                        <p:strVal val="visible"/>
                                      </p:to>
                                    </p:set>
                                    <p:animEffect transition="in" filter="dissolve">
                                      <p:cBhvr>
                                        <p:cTn id="7" dur="500"/>
                                        <p:tgtEl>
                                          <p:spTgt spid="18360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36034">
                                            <p:txEl>
                                              <p:pRg st="1" end="1"/>
                                            </p:txEl>
                                          </p:spTgt>
                                        </p:tgtEl>
                                        <p:attrNameLst>
                                          <p:attrName>style.visibility</p:attrName>
                                        </p:attrNameLst>
                                      </p:cBhvr>
                                      <p:to>
                                        <p:strVal val="visible"/>
                                      </p:to>
                                    </p:set>
                                    <p:animEffect transition="in" filter="dissolve">
                                      <p:cBhvr>
                                        <p:cTn id="12" dur="500"/>
                                        <p:tgtEl>
                                          <p:spTgt spid="183603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36034">
                                            <p:txEl>
                                              <p:pRg st="2" end="2"/>
                                            </p:txEl>
                                          </p:spTgt>
                                        </p:tgtEl>
                                        <p:attrNameLst>
                                          <p:attrName>style.visibility</p:attrName>
                                        </p:attrNameLst>
                                      </p:cBhvr>
                                      <p:to>
                                        <p:strVal val="visible"/>
                                      </p:to>
                                    </p:set>
                                    <p:animEffect transition="in" filter="dissolve">
                                      <p:cBhvr>
                                        <p:cTn id="17" dur="500"/>
                                        <p:tgtEl>
                                          <p:spTgt spid="18360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603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EE72E4B-47A1-4045-871A-8E6D76C688E7}" type="slidenum">
              <a:rPr lang="en-US" altLang="en-US"/>
              <a:pPr>
                <a:defRPr/>
              </a:pPr>
              <a:t>24</a:t>
            </a:fld>
            <a:endParaRPr lang="en-US" altLang="en-US"/>
          </a:p>
        </p:txBody>
      </p:sp>
      <p:sp>
        <p:nvSpPr>
          <p:cNvPr id="1838082" name="Rectangle 2"/>
          <p:cNvSpPr>
            <a:spLocks noGrp="1" noChangeArrowheads="1"/>
          </p:cNvSpPr>
          <p:nvPr>
            <p:ph type="body" idx="1"/>
          </p:nvPr>
        </p:nvSpPr>
        <p:spPr>
          <a:xfrm>
            <a:off x="1065212" y="1828800"/>
            <a:ext cx="6650038" cy="4116387"/>
          </a:xfrm>
        </p:spPr>
        <p:txBody>
          <a:bodyPr/>
          <a:lstStyle/>
          <a:p>
            <a:pPr eaLnBrk="1" hangingPunct="1"/>
            <a:r>
              <a:rPr lang="en-US" sz="2000" dirty="0" smtClean="0">
                <a:solidFill>
                  <a:schemeClr val="tx2"/>
                </a:solidFill>
              </a:rPr>
              <a:t>Each requirement should document something the customers </a:t>
            </a:r>
            <a:r>
              <a:rPr lang="en-US" sz="2000" u="sng" dirty="0" smtClean="0">
                <a:solidFill>
                  <a:schemeClr val="tx2"/>
                </a:solidFill>
              </a:rPr>
              <a:t>really need</a:t>
            </a:r>
            <a:r>
              <a:rPr lang="en-US" sz="2000" dirty="0" smtClean="0">
                <a:solidFill>
                  <a:schemeClr val="tx2"/>
                </a:solidFill>
              </a:rPr>
              <a:t> or something that is required for conformance to an external requirement, an external interface, or a standard. </a:t>
            </a:r>
          </a:p>
          <a:p>
            <a:pPr eaLnBrk="1" hangingPunct="1"/>
            <a:r>
              <a:rPr lang="en-US" sz="2000" dirty="0" smtClean="0">
                <a:solidFill>
                  <a:schemeClr val="tx2"/>
                </a:solidFill>
              </a:rPr>
              <a:t>Another way to think of "necessary" is that each requirement originated from a source you recognize as having the </a:t>
            </a:r>
            <a:r>
              <a:rPr lang="en-US" sz="2000" u="sng" dirty="0" smtClean="0">
                <a:solidFill>
                  <a:schemeClr val="tx2"/>
                </a:solidFill>
              </a:rPr>
              <a:t>authority to specify requirements</a:t>
            </a:r>
            <a:r>
              <a:rPr lang="en-US" sz="2000" dirty="0" smtClean="0">
                <a:solidFill>
                  <a:schemeClr val="tx2"/>
                </a:solidFill>
              </a:rPr>
              <a:t>. </a:t>
            </a:r>
          </a:p>
          <a:p>
            <a:pPr eaLnBrk="1" hangingPunct="1"/>
            <a:r>
              <a:rPr lang="en-US" sz="2000" dirty="0" smtClean="0">
                <a:solidFill>
                  <a:schemeClr val="tx2"/>
                </a:solidFill>
              </a:rPr>
              <a:t>If you cannot identify the origin and verify the authority behind the requirement, it may be an example of unnecessary "gold plating".</a:t>
            </a:r>
            <a:r>
              <a:rPr lang="en-US" sz="2000" dirty="0" smtClean="0"/>
              <a:t> </a:t>
            </a:r>
          </a:p>
        </p:txBody>
      </p:sp>
      <p:sp>
        <p:nvSpPr>
          <p:cNvPr id="30724" name="Rectangle 3"/>
          <p:cNvSpPr>
            <a:spLocks noGrp="1" noChangeArrowheads="1"/>
          </p:cNvSpPr>
          <p:nvPr>
            <p:ph type="title"/>
          </p:nvPr>
        </p:nvSpPr>
        <p:spPr/>
        <p:txBody>
          <a:bodyPr>
            <a:normAutofit fontScale="90000"/>
          </a:bodyPr>
          <a:lstStyle/>
          <a:p>
            <a:pPr eaLnBrk="1" hangingPunct="1"/>
            <a:r>
              <a:rPr lang="en-US" dirty="0" smtClean="0"/>
              <a:t>Each Requirement Should Be Necessary</a:t>
            </a:r>
          </a:p>
        </p:txBody>
      </p:sp>
    </p:spTree>
    <p:extLst>
      <p:ext uri="{BB962C8B-B14F-4D97-AF65-F5344CB8AC3E}">
        <p14:creationId xmlns:p14="http://schemas.microsoft.com/office/powerpoint/2010/main" val="3169152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38082">
                                            <p:txEl>
                                              <p:pRg st="0" end="0"/>
                                            </p:txEl>
                                          </p:spTgt>
                                        </p:tgtEl>
                                        <p:attrNameLst>
                                          <p:attrName>style.visibility</p:attrName>
                                        </p:attrNameLst>
                                      </p:cBhvr>
                                      <p:to>
                                        <p:strVal val="visible"/>
                                      </p:to>
                                    </p:set>
                                    <p:animEffect transition="in" filter="dissolve">
                                      <p:cBhvr>
                                        <p:cTn id="7" dur="500"/>
                                        <p:tgtEl>
                                          <p:spTgt spid="183808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38082">
                                            <p:txEl>
                                              <p:pRg st="1" end="1"/>
                                            </p:txEl>
                                          </p:spTgt>
                                        </p:tgtEl>
                                        <p:attrNameLst>
                                          <p:attrName>style.visibility</p:attrName>
                                        </p:attrNameLst>
                                      </p:cBhvr>
                                      <p:to>
                                        <p:strVal val="visible"/>
                                      </p:to>
                                    </p:set>
                                    <p:animEffect transition="in" filter="dissolve">
                                      <p:cBhvr>
                                        <p:cTn id="12" dur="500"/>
                                        <p:tgtEl>
                                          <p:spTgt spid="183808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38082">
                                            <p:txEl>
                                              <p:pRg st="2" end="2"/>
                                            </p:txEl>
                                          </p:spTgt>
                                        </p:tgtEl>
                                        <p:attrNameLst>
                                          <p:attrName>style.visibility</p:attrName>
                                        </p:attrNameLst>
                                      </p:cBhvr>
                                      <p:to>
                                        <p:strVal val="visible"/>
                                      </p:to>
                                    </p:set>
                                    <p:animEffect transition="in" filter="dissolve">
                                      <p:cBhvr>
                                        <p:cTn id="17" dur="500"/>
                                        <p:tgtEl>
                                          <p:spTgt spid="18380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808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D0F6934-737E-4274-962B-D037055D3EC7}" type="slidenum">
              <a:rPr lang="en-US" altLang="en-US"/>
              <a:pPr>
                <a:defRPr/>
              </a:pPr>
              <a:t>25</a:t>
            </a:fld>
            <a:endParaRPr lang="en-US" altLang="en-US"/>
          </a:p>
        </p:txBody>
      </p:sp>
      <p:sp>
        <p:nvSpPr>
          <p:cNvPr id="1840130" name="Rectangle 2"/>
          <p:cNvSpPr>
            <a:spLocks noGrp="1" noChangeArrowheads="1"/>
          </p:cNvSpPr>
          <p:nvPr>
            <p:ph type="body" idx="1"/>
          </p:nvPr>
        </p:nvSpPr>
        <p:spPr>
          <a:xfrm>
            <a:off x="685800" y="1430338"/>
            <a:ext cx="6934200" cy="4811712"/>
          </a:xfrm>
        </p:spPr>
        <p:txBody>
          <a:bodyPr/>
          <a:lstStyle/>
          <a:p>
            <a:pPr eaLnBrk="1" hangingPunct="1"/>
            <a:r>
              <a:rPr lang="en-US" sz="2000" dirty="0" smtClean="0">
                <a:solidFill>
                  <a:schemeClr val="tx2"/>
                </a:solidFill>
              </a:rPr>
              <a:t>The reader of a requirement should be able to draw only </a:t>
            </a:r>
            <a:r>
              <a:rPr lang="en-US" sz="2000" u="sng" dirty="0" smtClean="0">
                <a:solidFill>
                  <a:schemeClr val="tx2"/>
                </a:solidFill>
              </a:rPr>
              <a:t>one interpretation</a:t>
            </a:r>
            <a:r>
              <a:rPr lang="en-US" sz="2000" dirty="0" smtClean="0">
                <a:solidFill>
                  <a:schemeClr val="tx2"/>
                </a:solidFill>
              </a:rPr>
              <a:t> from it. </a:t>
            </a:r>
          </a:p>
          <a:p>
            <a:pPr eaLnBrk="1" hangingPunct="1"/>
            <a:r>
              <a:rPr lang="en-US" sz="2000" dirty="0" smtClean="0">
                <a:solidFill>
                  <a:schemeClr val="tx2"/>
                </a:solidFill>
              </a:rPr>
              <a:t>In addition, multiple readers of a requirement should arrive at the </a:t>
            </a:r>
            <a:r>
              <a:rPr lang="en-US" sz="2000" u="sng" dirty="0" smtClean="0">
                <a:solidFill>
                  <a:schemeClr val="tx2"/>
                </a:solidFill>
              </a:rPr>
              <a:t>same interpretation</a:t>
            </a:r>
            <a:r>
              <a:rPr lang="en-US" sz="2000" dirty="0" smtClean="0">
                <a:solidFill>
                  <a:schemeClr val="tx2"/>
                </a:solidFill>
              </a:rPr>
              <a:t>. </a:t>
            </a:r>
          </a:p>
          <a:p>
            <a:pPr eaLnBrk="1" hangingPunct="1"/>
            <a:r>
              <a:rPr lang="en-US" sz="2000" dirty="0" smtClean="0">
                <a:solidFill>
                  <a:schemeClr val="tx2"/>
                </a:solidFill>
              </a:rPr>
              <a:t>Natural languages like English are highly prone to ambiguity. </a:t>
            </a:r>
          </a:p>
          <a:p>
            <a:pPr eaLnBrk="1" hangingPunct="1"/>
            <a:r>
              <a:rPr lang="en-US" sz="2000" dirty="0" smtClean="0">
                <a:solidFill>
                  <a:schemeClr val="tx2"/>
                </a:solidFill>
              </a:rPr>
              <a:t>To help avoid ambiguity, we should </a:t>
            </a:r>
            <a:r>
              <a:rPr lang="en-US" sz="2000" u="sng" dirty="0" smtClean="0">
                <a:solidFill>
                  <a:schemeClr val="tx2"/>
                </a:solidFill>
              </a:rPr>
              <a:t>avoid subjective words</a:t>
            </a:r>
            <a:r>
              <a:rPr lang="en-US" sz="2000" dirty="0" smtClean="0">
                <a:solidFill>
                  <a:schemeClr val="tx2"/>
                </a:solidFill>
              </a:rPr>
              <a:t> like user-friendly, easy, simple, fast, efficient, several, state-of-the-art, world-class, improved, maximized, and minimized. </a:t>
            </a:r>
          </a:p>
          <a:p>
            <a:pPr eaLnBrk="1" hangingPunct="1"/>
            <a:r>
              <a:rPr lang="en-US" sz="2000" dirty="0" smtClean="0">
                <a:solidFill>
                  <a:schemeClr val="tx2"/>
                </a:solidFill>
              </a:rPr>
              <a:t>We should strive to write each requirement in succinct, simple, straightforward language of the customer domain, not in </a:t>
            </a:r>
            <a:r>
              <a:rPr lang="en-US" sz="2000" dirty="0" err="1" smtClean="0">
                <a:solidFill>
                  <a:schemeClr val="tx2"/>
                </a:solidFill>
              </a:rPr>
              <a:t>computerese</a:t>
            </a:r>
            <a:r>
              <a:rPr lang="en-US" sz="2000" dirty="0" smtClean="0">
                <a:solidFill>
                  <a:schemeClr val="tx2"/>
                </a:solidFill>
              </a:rPr>
              <a:t>.</a:t>
            </a:r>
            <a:endParaRPr lang="en-US" dirty="0" smtClean="0"/>
          </a:p>
        </p:txBody>
      </p:sp>
      <p:sp>
        <p:nvSpPr>
          <p:cNvPr id="31748" name="Rectangle 3"/>
          <p:cNvSpPr>
            <a:spLocks noGrp="1" noChangeArrowheads="1"/>
          </p:cNvSpPr>
          <p:nvPr>
            <p:ph type="title"/>
          </p:nvPr>
        </p:nvSpPr>
        <p:spPr/>
        <p:txBody>
          <a:bodyPr>
            <a:normAutofit fontScale="90000"/>
          </a:bodyPr>
          <a:lstStyle/>
          <a:p>
            <a:pPr eaLnBrk="1" hangingPunct="1"/>
            <a:r>
              <a:rPr lang="en-US" smtClean="0"/>
              <a:t>Each Requirement Should Be Unambiguous</a:t>
            </a:r>
          </a:p>
        </p:txBody>
      </p:sp>
    </p:spTree>
    <p:extLst>
      <p:ext uri="{BB962C8B-B14F-4D97-AF65-F5344CB8AC3E}">
        <p14:creationId xmlns:p14="http://schemas.microsoft.com/office/powerpoint/2010/main" val="3278961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0130">
                                            <p:txEl>
                                              <p:pRg st="0" end="0"/>
                                            </p:txEl>
                                          </p:spTgt>
                                        </p:tgtEl>
                                        <p:attrNameLst>
                                          <p:attrName>style.visibility</p:attrName>
                                        </p:attrNameLst>
                                      </p:cBhvr>
                                      <p:to>
                                        <p:strVal val="visible"/>
                                      </p:to>
                                    </p:set>
                                    <p:animEffect transition="in" filter="dissolve">
                                      <p:cBhvr>
                                        <p:cTn id="7" dur="500"/>
                                        <p:tgtEl>
                                          <p:spTgt spid="18401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0130">
                                            <p:txEl>
                                              <p:pRg st="1" end="1"/>
                                            </p:txEl>
                                          </p:spTgt>
                                        </p:tgtEl>
                                        <p:attrNameLst>
                                          <p:attrName>style.visibility</p:attrName>
                                        </p:attrNameLst>
                                      </p:cBhvr>
                                      <p:to>
                                        <p:strVal val="visible"/>
                                      </p:to>
                                    </p:set>
                                    <p:animEffect transition="in" filter="dissolve">
                                      <p:cBhvr>
                                        <p:cTn id="12" dur="500"/>
                                        <p:tgtEl>
                                          <p:spTgt spid="184013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0130">
                                            <p:txEl>
                                              <p:pRg st="2" end="2"/>
                                            </p:txEl>
                                          </p:spTgt>
                                        </p:tgtEl>
                                        <p:attrNameLst>
                                          <p:attrName>style.visibility</p:attrName>
                                        </p:attrNameLst>
                                      </p:cBhvr>
                                      <p:to>
                                        <p:strVal val="visible"/>
                                      </p:to>
                                    </p:set>
                                    <p:animEffect transition="in" filter="dissolve">
                                      <p:cBhvr>
                                        <p:cTn id="17" dur="500"/>
                                        <p:tgtEl>
                                          <p:spTgt spid="184013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0130">
                                            <p:txEl>
                                              <p:pRg st="3" end="3"/>
                                            </p:txEl>
                                          </p:spTgt>
                                        </p:tgtEl>
                                        <p:attrNameLst>
                                          <p:attrName>style.visibility</p:attrName>
                                        </p:attrNameLst>
                                      </p:cBhvr>
                                      <p:to>
                                        <p:strVal val="visible"/>
                                      </p:to>
                                    </p:set>
                                    <p:animEffect transition="in" filter="dissolve">
                                      <p:cBhvr>
                                        <p:cTn id="22" dur="500"/>
                                        <p:tgtEl>
                                          <p:spTgt spid="184013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0130">
                                            <p:txEl>
                                              <p:pRg st="4" end="4"/>
                                            </p:txEl>
                                          </p:spTgt>
                                        </p:tgtEl>
                                        <p:attrNameLst>
                                          <p:attrName>style.visibility</p:attrName>
                                        </p:attrNameLst>
                                      </p:cBhvr>
                                      <p:to>
                                        <p:strVal val="visible"/>
                                      </p:to>
                                    </p:set>
                                    <p:animEffect transition="in" filter="dissolve">
                                      <p:cBhvr>
                                        <p:cTn id="27" dur="500"/>
                                        <p:tgtEl>
                                          <p:spTgt spid="18401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0130"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E84A150-FD20-4359-9346-2CDE71D1BFE8}" type="slidenum">
              <a:rPr lang="en-US" altLang="en-US"/>
              <a:pPr>
                <a:defRPr/>
              </a:pPr>
              <a:t>26</a:t>
            </a:fld>
            <a:endParaRPr lang="en-US" altLang="en-US"/>
          </a:p>
        </p:txBody>
      </p:sp>
      <p:sp>
        <p:nvSpPr>
          <p:cNvPr id="1842178" name="Rectangle 2"/>
          <p:cNvSpPr>
            <a:spLocks noGrp="1" noChangeArrowheads="1"/>
          </p:cNvSpPr>
          <p:nvPr>
            <p:ph type="body" idx="1"/>
          </p:nvPr>
        </p:nvSpPr>
        <p:spPr>
          <a:xfrm>
            <a:off x="609600" y="1416483"/>
            <a:ext cx="6934200" cy="4811712"/>
          </a:xfrm>
        </p:spPr>
        <p:txBody>
          <a:bodyPr/>
          <a:lstStyle/>
          <a:p>
            <a:pPr eaLnBrk="1" hangingPunct="1"/>
            <a:r>
              <a:rPr lang="en-US" sz="2000" dirty="0" smtClean="0">
                <a:solidFill>
                  <a:schemeClr val="tx2"/>
                </a:solidFill>
              </a:rPr>
              <a:t>For each requirement you should be able to devise tests or use other verification approaches, such as inspection or demonstration, that will clearly determine whether or not each requirement is properly implemented in the product. </a:t>
            </a:r>
          </a:p>
          <a:p>
            <a:pPr eaLnBrk="1" hangingPunct="1"/>
            <a:r>
              <a:rPr lang="en-US" sz="2000" dirty="0" smtClean="0">
                <a:solidFill>
                  <a:schemeClr val="tx2"/>
                </a:solidFill>
              </a:rPr>
              <a:t>If a requirement is not verifiable, determining whether it was correctly implemented will become a matter of opinion and no doubt contention, leading to an unhappy implementation. </a:t>
            </a:r>
          </a:p>
        </p:txBody>
      </p:sp>
      <p:sp>
        <p:nvSpPr>
          <p:cNvPr id="32772" name="Rectangle 3"/>
          <p:cNvSpPr>
            <a:spLocks noGrp="1" noChangeArrowheads="1"/>
          </p:cNvSpPr>
          <p:nvPr>
            <p:ph type="title"/>
          </p:nvPr>
        </p:nvSpPr>
        <p:spPr>
          <a:xfrm>
            <a:off x="457200" y="277813"/>
            <a:ext cx="8686800" cy="1139825"/>
          </a:xfrm>
        </p:spPr>
        <p:txBody>
          <a:bodyPr/>
          <a:lstStyle/>
          <a:p>
            <a:pPr eaLnBrk="1" hangingPunct="1"/>
            <a:r>
              <a:rPr lang="en-US" sz="3000" smtClean="0"/>
              <a:t>Each Requirement Should Be Verifiable/Testable</a:t>
            </a:r>
          </a:p>
        </p:txBody>
      </p:sp>
    </p:spTree>
    <p:extLst>
      <p:ext uri="{BB962C8B-B14F-4D97-AF65-F5344CB8AC3E}">
        <p14:creationId xmlns:p14="http://schemas.microsoft.com/office/powerpoint/2010/main" val="1788202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2178">
                                            <p:txEl>
                                              <p:pRg st="0" end="0"/>
                                            </p:txEl>
                                          </p:spTgt>
                                        </p:tgtEl>
                                        <p:attrNameLst>
                                          <p:attrName>style.visibility</p:attrName>
                                        </p:attrNameLst>
                                      </p:cBhvr>
                                      <p:to>
                                        <p:strVal val="visible"/>
                                      </p:to>
                                    </p:set>
                                    <p:animEffect transition="in" filter="dissolve">
                                      <p:cBhvr>
                                        <p:cTn id="7" dur="500"/>
                                        <p:tgtEl>
                                          <p:spTgt spid="18421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2178">
                                            <p:txEl>
                                              <p:pRg st="1" end="1"/>
                                            </p:txEl>
                                          </p:spTgt>
                                        </p:tgtEl>
                                        <p:attrNameLst>
                                          <p:attrName>style.visibility</p:attrName>
                                        </p:attrNameLst>
                                      </p:cBhvr>
                                      <p:to>
                                        <p:strVal val="visible"/>
                                      </p:to>
                                    </p:set>
                                    <p:animEffect transition="in" filter="dissolve">
                                      <p:cBhvr>
                                        <p:cTn id="12" dur="500"/>
                                        <p:tgtEl>
                                          <p:spTgt spid="18421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217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2349763-C010-4AAE-95DB-47E8DB02DA20}" type="slidenum">
              <a:rPr lang="en-US" altLang="en-US"/>
              <a:pPr>
                <a:defRPr/>
              </a:pPr>
              <a:t>27</a:t>
            </a:fld>
            <a:endParaRPr lang="en-US" altLang="en-US"/>
          </a:p>
        </p:txBody>
      </p:sp>
      <p:sp>
        <p:nvSpPr>
          <p:cNvPr id="33795" name="Rectangle 2"/>
          <p:cNvSpPr>
            <a:spLocks noGrp="1" noChangeArrowheads="1"/>
          </p:cNvSpPr>
          <p:nvPr>
            <p:ph type="body" idx="1"/>
          </p:nvPr>
        </p:nvSpPr>
        <p:spPr>
          <a:xfrm>
            <a:off x="685800" y="1447800"/>
            <a:ext cx="7677150" cy="4678362"/>
          </a:xfrm>
        </p:spPr>
        <p:txBody>
          <a:bodyPr/>
          <a:lstStyle/>
          <a:p>
            <a:pPr eaLnBrk="1" hangingPunct="1"/>
            <a:r>
              <a:rPr lang="en-US" sz="2000" dirty="0" smtClean="0">
                <a:solidFill>
                  <a:schemeClr val="tx2"/>
                </a:solidFill>
              </a:rPr>
              <a:t>On the previous slides we identified five characteristics that each individual requirement should have.</a:t>
            </a:r>
          </a:p>
          <a:p>
            <a:pPr eaLnBrk="1" hangingPunct="1"/>
            <a:r>
              <a:rPr lang="en-US" sz="2000" dirty="0" smtClean="0">
                <a:solidFill>
                  <a:schemeClr val="tx2"/>
                </a:solidFill>
              </a:rPr>
              <a:t>There are also characteristics that the set of requirements (captured in the requirements document) should possess.</a:t>
            </a:r>
          </a:p>
          <a:p>
            <a:pPr eaLnBrk="1" hangingPunct="1"/>
            <a:r>
              <a:rPr lang="en-US" sz="2000" dirty="0" smtClean="0">
                <a:solidFill>
                  <a:schemeClr val="tx2"/>
                </a:solidFill>
              </a:rPr>
              <a:t>A Requirements Document should be:</a:t>
            </a:r>
          </a:p>
          <a:p>
            <a:pPr lvl="1" eaLnBrk="1" hangingPunct="1"/>
            <a:r>
              <a:rPr lang="en-US" dirty="0" smtClean="0">
                <a:solidFill>
                  <a:schemeClr val="tx2"/>
                </a:solidFill>
              </a:rPr>
              <a:t>Complete</a:t>
            </a:r>
          </a:p>
          <a:p>
            <a:pPr lvl="1" eaLnBrk="1" hangingPunct="1"/>
            <a:r>
              <a:rPr lang="en-US" dirty="0" smtClean="0">
                <a:solidFill>
                  <a:schemeClr val="tx2"/>
                </a:solidFill>
              </a:rPr>
              <a:t>Consistent</a:t>
            </a:r>
          </a:p>
          <a:p>
            <a:pPr lvl="1" eaLnBrk="1" hangingPunct="1"/>
            <a:r>
              <a:rPr lang="en-US" dirty="0" smtClean="0">
                <a:solidFill>
                  <a:schemeClr val="tx2"/>
                </a:solidFill>
              </a:rPr>
              <a:t>Modifiable</a:t>
            </a:r>
          </a:p>
          <a:p>
            <a:pPr lvl="1" eaLnBrk="1" hangingPunct="1"/>
            <a:r>
              <a:rPr lang="en-US" dirty="0" smtClean="0">
                <a:solidFill>
                  <a:schemeClr val="tx2"/>
                </a:solidFill>
              </a:rPr>
              <a:t>Traceable</a:t>
            </a:r>
          </a:p>
        </p:txBody>
      </p:sp>
      <p:sp>
        <p:nvSpPr>
          <p:cNvPr id="33796" name="Rectangle 3"/>
          <p:cNvSpPr>
            <a:spLocks noGrp="1" noChangeArrowheads="1"/>
          </p:cNvSpPr>
          <p:nvPr>
            <p:ph type="title"/>
          </p:nvPr>
        </p:nvSpPr>
        <p:spPr>
          <a:xfrm>
            <a:off x="457200" y="277813"/>
            <a:ext cx="8686800" cy="1139825"/>
          </a:xfrm>
        </p:spPr>
        <p:txBody>
          <a:bodyPr>
            <a:normAutofit fontScale="90000"/>
          </a:bodyPr>
          <a:lstStyle/>
          <a:p>
            <a:pPr eaLnBrk="1" hangingPunct="1"/>
            <a:r>
              <a:rPr lang="en-US" smtClean="0"/>
              <a:t>What Makes a Good </a:t>
            </a:r>
            <a:r>
              <a:rPr lang="en-US" i="1" smtClean="0"/>
              <a:t>Requirements Document</a:t>
            </a:r>
            <a:r>
              <a:rPr lang="en-US" smtClean="0"/>
              <a:t>?</a:t>
            </a:r>
          </a:p>
        </p:txBody>
      </p:sp>
    </p:spTree>
    <p:extLst>
      <p:ext uri="{BB962C8B-B14F-4D97-AF65-F5344CB8AC3E}">
        <p14:creationId xmlns:p14="http://schemas.microsoft.com/office/powerpoint/2010/main" val="2209921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39301EB7-18BF-440F-88FB-E04CD16256A9}" type="slidenum">
              <a:rPr lang="en-US" altLang="en-US"/>
              <a:pPr>
                <a:defRPr/>
              </a:pPr>
              <a:t>28</a:t>
            </a:fld>
            <a:endParaRPr lang="en-US" altLang="en-US"/>
          </a:p>
        </p:txBody>
      </p:sp>
      <p:sp>
        <p:nvSpPr>
          <p:cNvPr id="1844226" name="Rectangle 2"/>
          <p:cNvSpPr>
            <a:spLocks noGrp="1" noChangeArrowheads="1"/>
          </p:cNvSpPr>
          <p:nvPr>
            <p:ph type="body" idx="1"/>
          </p:nvPr>
        </p:nvSpPr>
        <p:spPr>
          <a:xfrm>
            <a:off x="609600" y="893763"/>
            <a:ext cx="8248650" cy="5326062"/>
          </a:xfrm>
        </p:spPr>
        <p:txBody>
          <a:bodyPr/>
          <a:lstStyle/>
          <a:p>
            <a:pPr eaLnBrk="1" hangingPunct="1"/>
            <a:r>
              <a:rPr lang="en-US" sz="2000" smtClean="0">
                <a:solidFill>
                  <a:schemeClr val="tx2"/>
                </a:solidFill>
              </a:rPr>
              <a:t>No requirements or necessary information should be missing. </a:t>
            </a:r>
          </a:p>
          <a:p>
            <a:pPr eaLnBrk="1" hangingPunct="1"/>
            <a:r>
              <a:rPr lang="en-US" sz="2000" smtClean="0">
                <a:solidFill>
                  <a:schemeClr val="tx2"/>
                </a:solidFill>
              </a:rPr>
              <a:t>Note that it is hard to spot missing requirements because they aren’t there. </a:t>
            </a:r>
          </a:p>
          <a:p>
            <a:pPr eaLnBrk="1" hangingPunct="1"/>
            <a:r>
              <a:rPr lang="en-US" sz="2000" smtClean="0">
                <a:solidFill>
                  <a:schemeClr val="tx2"/>
                </a:solidFill>
              </a:rPr>
              <a:t>To help with this it is very important to </a:t>
            </a:r>
            <a:r>
              <a:rPr lang="en-US" sz="2000" b="1" smtClean="0">
                <a:solidFill>
                  <a:schemeClr val="tx2"/>
                </a:solidFill>
              </a:rPr>
              <a:t>organize the requirements hierarchically</a:t>
            </a:r>
            <a:r>
              <a:rPr lang="en-US" sz="2000" smtClean="0">
                <a:solidFill>
                  <a:schemeClr val="tx2"/>
                </a:solidFill>
              </a:rPr>
              <a:t> to help reviewers of the requirements document understand the structure of the functionality described, so it will be easier for them to tell if something is missing.</a:t>
            </a:r>
          </a:p>
          <a:p>
            <a:pPr eaLnBrk="1" hangingPunct="1"/>
            <a:r>
              <a:rPr lang="en-US" sz="2000" smtClean="0">
                <a:solidFill>
                  <a:schemeClr val="tx2"/>
                </a:solidFill>
              </a:rPr>
              <a:t>If you </a:t>
            </a:r>
            <a:r>
              <a:rPr lang="en-US" sz="2000" u="sng" smtClean="0">
                <a:solidFill>
                  <a:schemeClr val="tx2"/>
                </a:solidFill>
              </a:rPr>
              <a:t>focus on user tasks</a:t>
            </a:r>
            <a:r>
              <a:rPr lang="en-US" sz="2000" smtClean="0">
                <a:solidFill>
                  <a:schemeClr val="tx2"/>
                </a:solidFill>
              </a:rPr>
              <a:t> rather than on system functions during requirements development, you are less likely both to overlook requirements and to include unnecessary requirements. </a:t>
            </a:r>
          </a:p>
          <a:p>
            <a:pPr eaLnBrk="1" hangingPunct="1"/>
            <a:r>
              <a:rPr lang="en-US" sz="2000" smtClean="0">
                <a:solidFill>
                  <a:schemeClr val="tx2"/>
                </a:solidFill>
              </a:rPr>
              <a:t>The </a:t>
            </a:r>
            <a:r>
              <a:rPr lang="en-US" sz="2000" u="sng" smtClean="0">
                <a:solidFill>
                  <a:schemeClr val="tx2"/>
                </a:solidFill>
              </a:rPr>
              <a:t>Use Case method</a:t>
            </a:r>
            <a:r>
              <a:rPr lang="en-US" sz="2000" smtClean="0">
                <a:solidFill>
                  <a:schemeClr val="tx2"/>
                </a:solidFill>
              </a:rPr>
              <a:t> we described in an earlier course works well for this purpose. </a:t>
            </a:r>
          </a:p>
          <a:p>
            <a:pPr eaLnBrk="1" hangingPunct="1"/>
            <a:r>
              <a:rPr lang="en-US" sz="2000" smtClean="0">
                <a:solidFill>
                  <a:schemeClr val="tx2"/>
                </a:solidFill>
              </a:rPr>
              <a:t>If you know you are lacking certain information, use "TBD" ("to be determined") as a standard flag to highlight such gaps. All TBDs should be resolved before you proceed with construction of the relevant part of the product.</a:t>
            </a:r>
          </a:p>
        </p:txBody>
      </p:sp>
      <p:sp>
        <p:nvSpPr>
          <p:cNvPr id="34820" name="Rectangle 3"/>
          <p:cNvSpPr>
            <a:spLocks noGrp="1" noChangeArrowheads="1"/>
          </p:cNvSpPr>
          <p:nvPr>
            <p:ph type="title"/>
          </p:nvPr>
        </p:nvSpPr>
        <p:spPr>
          <a:xfrm>
            <a:off x="457200" y="277813"/>
            <a:ext cx="8686800" cy="1139825"/>
          </a:xfrm>
        </p:spPr>
        <p:txBody>
          <a:bodyPr/>
          <a:lstStyle/>
          <a:p>
            <a:pPr eaLnBrk="1" hangingPunct="1"/>
            <a:r>
              <a:rPr lang="en-US" sz="3000" smtClean="0"/>
              <a:t>A Requirements Document Should Be Complete</a:t>
            </a:r>
          </a:p>
        </p:txBody>
      </p:sp>
    </p:spTree>
    <p:extLst>
      <p:ext uri="{BB962C8B-B14F-4D97-AF65-F5344CB8AC3E}">
        <p14:creationId xmlns:p14="http://schemas.microsoft.com/office/powerpoint/2010/main" val="3367819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4226">
                                            <p:txEl>
                                              <p:pRg st="0" end="0"/>
                                            </p:txEl>
                                          </p:spTgt>
                                        </p:tgtEl>
                                        <p:attrNameLst>
                                          <p:attrName>style.visibility</p:attrName>
                                        </p:attrNameLst>
                                      </p:cBhvr>
                                      <p:to>
                                        <p:strVal val="visible"/>
                                      </p:to>
                                    </p:set>
                                    <p:animEffect transition="in" filter="dissolve">
                                      <p:cBhvr>
                                        <p:cTn id="7" dur="500"/>
                                        <p:tgtEl>
                                          <p:spTgt spid="18442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4226">
                                            <p:txEl>
                                              <p:pRg st="1" end="1"/>
                                            </p:txEl>
                                          </p:spTgt>
                                        </p:tgtEl>
                                        <p:attrNameLst>
                                          <p:attrName>style.visibility</p:attrName>
                                        </p:attrNameLst>
                                      </p:cBhvr>
                                      <p:to>
                                        <p:strVal val="visible"/>
                                      </p:to>
                                    </p:set>
                                    <p:animEffect transition="in" filter="dissolve">
                                      <p:cBhvr>
                                        <p:cTn id="12" dur="500"/>
                                        <p:tgtEl>
                                          <p:spTgt spid="184422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4226">
                                            <p:txEl>
                                              <p:pRg st="2" end="2"/>
                                            </p:txEl>
                                          </p:spTgt>
                                        </p:tgtEl>
                                        <p:attrNameLst>
                                          <p:attrName>style.visibility</p:attrName>
                                        </p:attrNameLst>
                                      </p:cBhvr>
                                      <p:to>
                                        <p:strVal val="visible"/>
                                      </p:to>
                                    </p:set>
                                    <p:animEffect transition="in" filter="dissolve">
                                      <p:cBhvr>
                                        <p:cTn id="17" dur="500"/>
                                        <p:tgtEl>
                                          <p:spTgt spid="184422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4226">
                                            <p:txEl>
                                              <p:pRg st="3" end="3"/>
                                            </p:txEl>
                                          </p:spTgt>
                                        </p:tgtEl>
                                        <p:attrNameLst>
                                          <p:attrName>style.visibility</p:attrName>
                                        </p:attrNameLst>
                                      </p:cBhvr>
                                      <p:to>
                                        <p:strVal val="visible"/>
                                      </p:to>
                                    </p:set>
                                    <p:animEffect transition="in" filter="dissolve">
                                      <p:cBhvr>
                                        <p:cTn id="22" dur="500"/>
                                        <p:tgtEl>
                                          <p:spTgt spid="184422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4226">
                                            <p:txEl>
                                              <p:pRg st="4" end="4"/>
                                            </p:txEl>
                                          </p:spTgt>
                                        </p:tgtEl>
                                        <p:attrNameLst>
                                          <p:attrName>style.visibility</p:attrName>
                                        </p:attrNameLst>
                                      </p:cBhvr>
                                      <p:to>
                                        <p:strVal val="visible"/>
                                      </p:to>
                                    </p:set>
                                    <p:animEffect transition="in" filter="dissolve">
                                      <p:cBhvr>
                                        <p:cTn id="27" dur="500"/>
                                        <p:tgtEl>
                                          <p:spTgt spid="184422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44226">
                                            <p:txEl>
                                              <p:pRg st="5" end="5"/>
                                            </p:txEl>
                                          </p:spTgt>
                                        </p:tgtEl>
                                        <p:attrNameLst>
                                          <p:attrName>style.visibility</p:attrName>
                                        </p:attrNameLst>
                                      </p:cBhvr>
                                      <p:to>
                                        <p:strVal val="visible"/>
                                      </p:to>
                                    </p:set>
                                    <p:animEffect transition="in" filter="dissolve">
                                      <p:cBhvr>
                                        <p:cTn id="32" dur="500"/>
                                        <p:tgtEl>
                                          <p:spTgt spid="184422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22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67E40B6-5A39-4DD3-8DB1-E6DB01EE2567}" type="slidenum">
              <a:rPr lang="en-US" altLang="en-US"/>
              <a:pPr>
                <a:defRPr/>
              </a:pPr>
              <a:t>29</a:t>
            </a:fld>
            <a:endParaRPr lang="en-US" altLang="en-US"/>
          </a:p>
        </p:txBody>
      </p:sp>
      <p:sp>
        <p:nvSpPr>
          <p:cNvPr id="1846274" name="Rectangle 2"/>
          <p:cNvSpPr>
            <a:spLocks noGrp="1" noChangeArrowheads="1"/>
          </p:cNvSpPr>
          <p:nvPr>
            <p:ph type="body" idx="1"/>
          </p:nvPr>
        </p:nvSpPr>
        <p:spPr>
          <a:xfrm>
            <a:off x="609600" y="1066800"/>
            <a:ext cx="7696200" cy="4248150"/>
          </a:xfrm>
        </p:spPr>
        <p:txBody>
          <a:bodyPr/>
          <a:lstStyle/>
          <a:p>
            <a:pPr eaLnBrk="1" hangingPunct="1"/>
            <a:r>
              <a:rPr lang="en-US" sz="2000" smtClean="0">
                <a:solidFill>
                  <a:schemeClr val="tx2"/>
                </a:solidFill>
              </a:rPr>
              <a:t>A consistent requirements document contains a set of requirements that do not conflict with one another or other software requirements. </a:t>
            </a:r>
          </a:p>
          <a:p>
            <a:pPr eaLnBrk="1" hangingPunct="1"/>
            <a:r>
              <a:rPr lang="en-US" sz="2000" smtClean="0">
                <a:solidFill>
                  <a:schemeClr val="tx2"/>
                </a:solidFill>
              </a:rPr>
              <a:t>Disagreements among requirements must be resolved before development can proceed. </a:t>
            </a:r>
          </a:p>
          <a:p>
            <a:pPr eaLnBrk="1" hangingPunct="1"/>
            <a:r>
              <a:rPr lang="en-US" sz="2000" smtClean="0">
                <a:solidFill>
                  <a:schemeClr val="tx2"/>
                </a:solidFill>
              </a:rPr>
              <a:t>When you find inconsistent requirements, you may not know which (if any) is correct until you do some research. </a:t>
            </a:r>
          </a:p>
          <a:p>
            <a:pPr eaLnBrk="1" hangingPunct="1"/>
            <a:r>
              <a:rPr lang="en-US" sz="2000" b="1" smtClean="0">
                <a:solidFill>
                  <a:schemeClr val="tx2"/>
                </a:solidFill>
              </a:rPr>
              <a:t>Caution:</a:t>
            </a:r>
            <a:r>
              <a:rPr lang="en-US" sz="2000" smtClean="0">
                <a:solidFill>
                  <a:schemeClr val="tx2"/>
                </a:solidFill>
              </a:rPr>
              <a:t> Be very careful when modifying the requirements document, because inconsistencies can slip in undetected if you review only the specific change and not any related requirements (the equivalent of regression testing for system changes).</a:t>
            </a:r>
            <a:r>
              <a:rPr lang="en-US" sz="2000" smtClean="0"/>
              <a:t> </a:t>
            </a:r>
          </a:p>
        </p:txBody>
      </p:sp>
      <p:sp>
        <p:nvSpPr>
          <p:cNvPr id="35844" name="Rectangle 3"/>
          <p:cNvSpPr>
            <a:spLocks noGrp="1" noChangeArrowheads="1"/>
          </p:cNvSpPr>
          <p:nvPr>
            <p:ph type="title"/>
          </p:nvPr>
        </p:nvSpPr>
        <p:spPr>
          <a:xfrm>
            <a:off x="457200" y="277813"/>
            <a:ext cx="8801100" cy="1139825"/>
          </a:xfrm>
        </p:spPr>
        <p:txBody>
          <a:bodyPr/>
          <a:lstStyle/>
          <a:p>
            <a:pPr eaLnBrk="1" hangingPunct="1"/>
            <a:r>
              <a:rPr lang="en-US" sz="3000" smtClean="0"/>
              <a:t>A Requirements Document Should Be Consistent</a:t>
            </a:r>
          </a:p>
        </p:txBody>
      </p:sp>
    </p:spTree>
    <p:extLst>
      <p:ext uri="{BB962C8B-B14F-4D97-AF65-F5344CB8AC3E}">
        <p14:creationId xmlns:p14="http://schemas.microsoft.com/office/powerpoint/2010/main" val="3567629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6274">
                                            <p:txEl>
                                              <p:pRg st="0" end="0"/>
                                            </p:txEl>
                                          </p:spTgt>
                                        </p:tgtEl>
                                        <p:attrNameLst>
                                          <p:attrName>style.visibility</p:attrName>
                                        </p:attrNameLst>
                                      </p:cBhvr>
                                      <p:to>
                                        <p:strVal val="visible"/>
                                      </p:to>
                                    </p:set>
                                    <p:animEffect transition="in" filter="dissolve">
                                      <p:cBhvr>
                                        <p:cTn id="7" dur="500"/>
                                        <p:tgtEl>
                                          <p:spTgt spid="18462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6274">
                                            <p:txEl>
                                              <p:pRg st="1" end="1"/>
                                            </p:txEl>
                                          </p:spTgt>
                                        </p:tgtEl>
                                        <p:attrNameLst>
                                          <p:attrName>style.visibility</p:attrName>
                                        </p:attrNameLst>
                                      </p:cBhvr>
                                      <p:to>
                                        <p:strVal val="visible"/>
                                      </p:to>
                                    </p:set>
                                    <p:animEffect transition="in" filter="dissolve">
                                      <p:cBhvr>
                                        <p:cTn id="12" dur="500"/>
                                        <p:tgtEl>
                                          <p:spTgt spid="184627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6274">
                                            <p:txEl>
                                              <p:pRg st="2" end="2"/>
                                            </p:txEl>
                                          </p:spTgt>
                                        </p:tgtEl>
                                        <p:attrNameLst>
                                          <p:attrName>style.visibility</p:attrName>
                                        </p:attrNameLst>
                                      </p:cBhvr>
                                      <p:to>
                                        <p:strVal val="visible"/>
                                      </p:to>
                                    </p:set>
                                    <p:animEffect transition="in" filter="dissolve">
                                      <p:cBhvr>
                                        <p:cTn id="17" dur="500"/>
                                        <p:tgtEl>
                                          <p:spTgt spid="184627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6274">
                                            <p:txEl>
                                              <p:pRg st="3" end="3"/>
                                            </p:txEl>
                                          </p:spTgt>
                                        </p:tgtEl>
                                        <p:attrNameLst>
                                          <p:attrName>style.visibility</p:attrName>
                                        </p:attrNameLst>
                                      </p:cBhvr>
                                      <p:to>
                                        <p:strVal val="visible"/>
                                      </p:to>
                                    </p:set>
                                    <p:animEffect transition="in" filter="dissolve">
                                      <p:cBhvr>
                                        <p:cTn id="22" dur="500"/>
                                        <p:tgtEl>
                                          <p:spTgt spid="18462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27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7306F0FF-A5E7-41AE-B76E-EB264E18E29A}" type="slidenum">
              <a:rPr lang="en-US" altLang="en-US"/>
              <a:pPr>
                <a:defRPr/>
              </a:pPr>
              <a:t>3</a:t>
            </a:fld>
            <a:endParaRPr lang="en-US" altLang="en-US"/>
          </a:p>
        </p:txBody>
      </p:sp>
      <p:sp>
        <p:nvSpPr>
          <p:cNvPr id="6147" name="Rectangle 2"/>
          <p:cNvSpPr>
            <a:spLocks noGrp="1" noChangeArrowheads="1"/>
          </p:cNvSpPr>
          <p:nvPr>
            <p:ph type="ctrTitle"/>
          </p:nvPr>
        </p:nvSpPr>
        <p:spPr/>
        <p:txBody>
          <a:bodyPr/>
          <a:lstStyle/>
          <a:p>
            <a:pPr eaLnBrk="1" hangingPunct="1"/>
            <a:r>
              <a:rPr lang="en-US" sz="3200" smtClean="0"/>
              <a:t>Different Kinds of Requirements</a:t>
            </a:r>
          </a:p>
        </p:txBody>
      </p:sp>
      <p:sp>
        <p:nvSpPr>
          <p:cNvPr id="6149" name="Text Box 4"/>
          <p:cNvSpPr txBox="1">
            <a:spLocks noChangeArrowheads="1"/>
          </p:cNvSpPr>
          <p:nvPr/>
        </p:nvSpPr>
        <p:spPr bwMode="auto">
          <a:xfrm>
            <a:off x="5257800" y="485775"/>
            <a:ext cx="2238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chemeClr val="tx2"/>
                </a:solidFill>
                <a:latin typeface="Arial Black" pitchFamily="34" charset="0"/>
              </a:rPr>
              <a:t>MODULE 1</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34273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228D454-188F-4668-92EC-C3E6384E39DE}" type="slidenum">
              <a:rPr lang="en-US" altLang="en-US"/>
              <a:pPr>
                <a:defRPr/>
              </a:pPr>
              <a:t>30</a:t>
            </a:fld>
            <a:endParaRPr lang="en-US" altLang="en-US"/>
          </a:p>
        </p:txBody>
      </p:sp>
      <p:sp>
        <p:nvSpPr>
          <p:cNvPr id="1848322" name="Rectangle 2"/>
          <p:cNvSpPr>
            <a:spLocks noGrp="1" noChangeArrowheads="1"/>
          </p:cNvSpPr>
          <p:nvPr>
            <p:ph type="body" idx="1"/>
          </p:nvPr>
        </p:nvSpPr>
        <p:spPr>
          <a:xfrm>
            <a:off x="609600" y="1066800"/>
            <a:ext cx="7696200" cy="4248150"/>
          </a:xfrm>
        </p:spPr>
        <p:txBody>
          <a:bodyPr/>
          <a:lstStyle/>
          <a:p>
            <a:pPr eaLnBrk="1" hangingPunct="1">
              <a:defRPr/>
            </a:pPr>
            <a:r>
              <a:rPr lang="en-US" sz="2000" dirty="0" smtClean="0">
                <a:solidFill>
                  <a:schemeClr val="tx2"/>
                </a:solidFill>
              </a:rPr>
              <a:t>As we will see shortly, change in requirements documents is inevitable.</a:t>
            </a:r>
          </a:p>
          <a:p>
            <a:pPr eaLnBrk="1" hangingPunct="1">
              <a:defRPr/>
            </a:pPr>
            <a:r>
              <a:rPr lang="en-US" sz="2000" dirty="0" smtClean="0">
                <a:solidFill>
                  <a:schemeClr val="tx2"/>
                </a:solidFill>
              </a:rPr>
              <a:t>Thus, you must be able to revise the requirements document when necessary and maintain a history of changes made to each requirement. </a:t>
            </a:r>
          </a:p>
          <a:p>
            <a:pPr eaLnBrk="1" hangingPunct="1">
              <a:defRPr/>
            </a:pPr>
            <a:r>
              <a:rPr lang="en-US" sz="2000" dirty="0" smtClean="0">
                <a:solidFill>
                  <a:schemeClr val="tx2"/>
                </a:solidFill>
              </a:rPr>
              <a:t>This means that each requirement must be uniquely labeled and expressed separately from other requirements so you can refer to it unambiguously. </a:t>
            </a:r>
          </a:p>
          <a:p>
            <a:pPr eaLnBrk="1" hangingPunct="1">
              <a:defRPr/>
            </a:pPr>
            <a:r>
              <a:rPr lang="en-US" sz="2000" b="1" dirty="0" smtClean="0">
                <a:solidFill>
                  <a:schemeClr val="bg1">
                    <a:lumMod val="50000"/>
                  </a:schemeClr>
                </a:solidFill>
              </a:rPr>
              <a:t>You can make a requirements document more modifiable by organizing it so that related requirements are grouped together, and by creating a table of contents, index, and cross-reference listing. </a:t>
            </a:r>
          </a:p>
        </p:txBody>
      </p:sp>
      <p:sp>
        <p:nvSpPr>
          <p:cNvPr id="36868" name="Rectangle 3"/>
          <p:cNvSpPr>
            <a:spLocks noGrp="1" noChangeArrowheads="1"/>
          </p:cNvSpPr>
          <p:nvPr>
            <p:ph type="title"/>
          </p:nvPr>
        </p:nvSpPr>
        <p:spPr>
          <a:xfrm>
            <a:off x="457200" y="277813"/>
            <a:ext cx="8801100" cy="1139825"/>
          </a:xfrm>
        </p:spPr>
        <p:txBody>
          <a:bodyPr/>
          <a:lstStyle/>
          <a:p>
            <a:pPr eaLnBrk="1" hangingPunct="1"/>
            <a:r>
              <a:rPr lang="en-US" sz="3000" smtClean="0"/>
              <a:t>A Requirements Document Should Be Modifiable</a:t>
            </a:r>
          </a:p>
        </p:txBody>
      </p:sp>
    </p:spTree>
    <p:extLst>
      <p:ext uri="{BB962C8B-B14F-4D97-AF65-F5344CB8AC3E}">
        <p14:creationId xmlns:p14="http://schemas.microsoft.com/office/powerpoint/2010/main" val="2011874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8322">
                                            <p:txEl>
                                              <p:pRg st="0" end="0"/>
                                            </p:txEl>
                                          </p:spTgt>
                                        </p:tgtEl>
                                        <p:attrNameLst>
                                          <p:attrName>style.visibility</p:attrName>
                                        </p:attrNameLst>
                                      </p:cBhvr>
                                      <p:to>
                                        <p:strVal val="visible"/>
                                      </p:to>
                                    </p:set>
                                    <p:animEffect transition="in" filter="dissolve">
                                      <p:cBhvr>
                                        <p:cTn id="7" dur="500"/>
                                        <p:tgtEl>
                                          <p:spTgt spid="18483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8322">
                                            <p:txEl>
                                              <p:pRg st="1" end="1"/>
                                            </p:txEl>
                                          </p:spTgt>
                                        </p:tgtEl>
                                        <p:attrNameLst>
                                          <p:attrName>style.visibility</p:attrName>
                                        </p:attrNameLst>
                                      </p:cBhvr>
                                      <p:to>
                                        <p:strVal val="visible"/>
                                      </p:to>
                                    </p:set>
                                    <p:animEffect transition="in" filter="dissolve">
                                      <p:cBhvr>
                                        <p:cTn id="12" dur="500"/>
                                        <p:tgtEl>
                                          <p:spTgt spid="184832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8322">
                                            <p:txEl>
                                              <p:pRg st="2" end="2"/>
                                            </p:txEl>
                                          </p:spTgt>
                                        </p:tgtEl>
                                        <p:attrNameLst>
                                          <p:attrName>style.visibility</p:attrName>
                                        </p:attrNameLst>
                                      </p:cBhvr>
                                      <p:to>
                                        <p:strVal val="visible"/>
                                      </p:to>
                                    </p:set>
                                    <p:animEffect transition="in" filter="dissolve">
                                      <p:cBhvr>
                                        <p:cTn id="17" dur="500"/>
                                        <p:tgtEl>
                                          <p:spTgt spid="184832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8322">
                                            <p:txEl>
                                              <p:pRg st="3" end="3"/>
                                            </p:txEl>
                                          </p:spTgt>
                                        </p:tgtEl>
                                        <p:attrNameLst>
                                          <p:attrName>style.visibility</p:attrName>
                                        </p:attrNameLst>
                                      </p:cBhvr>
                                      <p:to>
                                        <p:strVal val="visible"/>
                                      </p:to>
                                    </p:set>
                                    <p:animEffect transition="in" filter="dissolve">
                                      <p:cBhvr>
                                        <p:cTn id="22" dur="500"/>
                                        <p:tgtEl>
                                          <p:spTgt spid="18483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832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1D3991A-4CD3-4FC9-B540-43EC7C90EE7E}" type="slidenum">
              <a:rPr lang="en-US" altLang="en-US"/>
              <a:pPr>
                <a:defRPr/>
              </a:pPr>
              <a:t>31</a:t>
            </a:fld>
            <a:endParaRPr lang="en-US" altLang="en-US"/>
          </a:p>
        </p:txBody>
      </p:sp>
      <p:sp>
        <p:nvSpPr>
          <p:cNvPr id="1850370" name="Rectangle 2"/>
          <p:cNvSpPr>
            <a:spLocks noGrp="1" noChangeArrowheads="1"/>
          </p:cNvSpPr>
          <p:nvPr>
            <p:ph type="body" idx="1"/>
          </p:nvPr>
        </p:nvSpPr>
        <p:spPr>
          <a:xfrm>
            <a:off x="609600" y="1066800"/>
            <a:ext cx="7696200" cy="4248150"/>
          </a:xfrm>
        </p:spPr>
        <p:txBody>
          <a:bodyPr/>
          <a:lstStyle/>
          <a:p>
            <a:pPr eaLnBrk="1" hangingPunct="1"/>
            <a:r>
              <a:rPr lang="en-US" sz="2000" smtClean="0">
                <a:solidFill>
                  <a:schemeClr val="tx2"/>
                </a:solidFill>
              </a:rPr>
              <a:t>Each requirement in the requirements document should be linkable (traceable) to its source. </a:t>
            </a:r>
          </a:p>
          <a:p>
            <a:pPr eaLnBrk="1" hangingPunct="1"/>
            <a:r>
              <a:rPr lang="en-US" sz="2000" smtClean="0">
                <a:solidFill>
                  <a:schemeClr val="tx2"/>
                </a:solidFill>
              </a:rPr>
              <a:t>Each requirement should also be linked to the design elements, source code, and test cases that are constructed to implement and verify the requirement as the project progresses. </a:t>
            </a:r>
          </a:p>
          <a:p>
            <a:pPr eaLnBrk="1" hangingPunct="1"/>
            <a:r>
              <a:rPr lang="en-US" sz="2000" smtClean="0">
                <a:solidFill>
                  <a:schemeClr val="tx2"/>
                </a:solidFill>
              </a:rPr>
              <a:t>Traceable requirements must be uniquely labeled and written in a detailed and structured way, as opposed to large, narrative paragraphs or bullet lists. </a:t>
            </a:r>
          </a:p>
        </p:txBody>
      </p:sp>
      <p:sp>
        <p:nvSpPr>
          <p:cNvPr id="37892" name="Rectangle 3"/>
          <p:cNvSpPr>
            <a:spLocks noGrp="1" noChangeArrowheads="1"/>
          </p:cNvSpPr>
          <p:nvPr>
            <p:ph type="title"/>
          </p:nvPr>
        </p:nvSpPr>
        <p:spPr>
          <a:xfrm>
            <a:off x="457200" y="277813"/>
            <a:ext cx="8801100" cy="1139825"/>
          </a:xfrm>
        </p:spPr>
        <p:txBody>
          <a:bodyPr/>
          <a:lstStyle/>
          <a:p>
            <a:pPr eaLnBrk="1" hangingPunct="1"/>
            <a:r>
              <a:rPr lang="en-US" sz="3000" smtClean="0"/>
              <a:t>A Requirements Document Should Be Traceable</a:t>
            </a:r>
          </a:p>
        </p:txBody>
      </p:sp>
    </p:spTree>
    <p:extLst>
      <p:ext uri="{BB962C8B-B14F-4D97-AF65-F5344CB8AC3E}">
        <p14:creationId xmlns:p14="http://schemas.microsoft.com/office/powerpoint/2010/main" val="4161172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50370">
                                            <p:txEl>
                                              <p:pRg st="0" end="0"/>
                                            </p:txEl>
                                          </p:spTgt>
                                        </p:tgtEl>
                                        <p:attrNameLst>
                                          <p:attrName>style.visibility</p:attrName>
                                        </p:attrNameLst>
                                      </p:cBhvr>
                                      <p:to>
                                        <p:strVal val="visible"/>
                                      </p:to>
                                    </p:set>
                                    <p:animEffect transition="in" filter="dissolve">
                                      <p:cBhvr>
                                        <p:cTn id="7" dur="500"/>
                                        <p:tgtEl>
                                          <p:spTgt spid="18503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50370">
                                            <p:txEl>
                                              <p:pRg st="1" end="1"/>
                                            </p:txEl>
                                          </p:spTgt>
                                        </p:tgtEl>
                                        <p:attrNameLst>
                                          <p:attrName>style.visibility</p:attrName>
                                        </p:attrNameLst>
                                      </p:cBhvr>
                                      <p:to>
                                        <p:strVal val="visible"/>
                                      </p:to>
                                    </p:set>
                                    <p:animEffect transition="in" filter="dissolve">
                                      <p:cBhvr>
                                        <p:cTn id="12" dur="500"/>
                                        <p:tgtEl>
                                          <p:spTgt spid="185037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50370">
                                            <p:txEl>
                                              <p:pRg st="2" end="2"/>
                                            </p:txEl>
                                          </p:spTgt>
                                        </p:tgtEl>
                                        <p:attrNameLst>
                                          <p:attrName>style.visibility</p:attrName>
                                        </p:attrNameLst>
                                      </p:cBhvr>
                                      <p:to>
                                        <p:strVal val="visible"/>
                                      </p:to>
                                    </p:set>
                                    <p:animEffect transition="in" filter="dissolve">
                                      <p:cBhvr>
                                        <p:cTn id="17" dur="500"/>
                                        <p:tgtEl>
                                          <p:spTgt spid="185037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0370"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4FF39F63-149F-4F45-87AB-D429B299049B}" type="slidenum">
              <a:rPr lang="en-US" altLang="en-US"/>
              <a:pPr>
                <a:defRPr/>
              </a:pPr>
              <a:t>32</a:t>
            </a:fld>
            <a:endParaRPr lang="en-US" altLang="en-US"/>
          </a:p>
        </p:txBody>
      </p:sp>
      <p:sp>
        <p:nvSpPr>
          <p:cNvPr id="38915" name="Rectangle 2"/>
          <p:cNvSpPr>
            <a:spLocks noGrp="1" noChangeArrowheads="1"/>
          </p:cNvSpPr>
          <p:nvPr>
            <p:ph type="ctrTitle"/>
          </p:nvPr>
        </p:nvSpPr>
        <p:spPr/>
        <p:txBody>
          <a:bodyPr/>
          <a:lstStyle/>
          <a:p>
            <a:pPr eaLnBrk="1" hangingPunct="1"/>
            <a:r>
              <a:rPr lang="en-US" sz="3200" smtClean="0"/>
              <a:t>Requirements Writing Tips</a:t>
            </a:r>
          </a:p>
        </p:txBody>
      </p:sp>
      <p:sp>
        <p:nvSpPr>
          <p:cNvPr id="38917" name="Text Box 4"/>
          <p:cNvSpPr txBox="1">
            <a:spLocks noChangeArrowheads="1"/>
          </p:cNvSpPr>
          <p:nvPr/>
        </p:nvSpPr>
        <p:spPr bwMode="auto">
          <a:xfrm>
            <a:off x="5257800" y="485775"/>
            <a:ext cx="2238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chemeClr val="tx2"/>
                </a:solidFill>
                <a:latin typeface="Arial Black" pitchFamily="34" charset="0"/>
              </a:rPr>
              <a:t>MODULE 3</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227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C797DFDA-7759-4029-A0B4-6AF9F36A4D46}" type="slidenum">
              <a:rPr lang="en-US" altLang="en-US"/>
              <a:pPr>
                <a:defRPr/>
              </a:pPr>
              <a:t>33</a:t>
            </a:fld>
            <a:endParaRPr lang="en-US" altLang="en-US"/>
          </a:p>
        </p:txBody>
      </p:sp>
      <p:sp>
        <p:nvSpPr>
          <p:cNvPr id="7171" name="Rectangle 2"/>
          <p:cNvSpPr>
            <a:spLocks noGrp="1" noChangeArrowheads="1"/>
          </p:cNvSpPr>
          <p:nvPr>
            <p:ph type="ctrTitle"/>
          </p:nvPr>
        </p:nvSpPr>
        <p:spPr/>
        <p:txBody>
          <a:bodyPr/>
          <a:lstStyle/>
          <a:p>
            <a:pPr eaLnBrk="1" hangingPunct="1"/>
            <a:r>
              <a:rPr lang="en-US" sz="3200" smtClean="0"/>
              <a:t>The Requirements “Problem”</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98238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pPr>
              <a:defRPr/>
            </a:pPr>
            <a:fld id="{261E8B3E-957D-4515-A960-9163F0F64D22}" type="slidenum">
              <a:rPr lang="en-US" altLang="en-US"/>
              <a:pPr>
                <a:defRPr/>
              </a:pPr>
              <a:t>34</a:t>
            </a:fld>
            <a:endParaRPr lang="en-US" altLang="en-US"/>
          </a:p>
        </p:txBody>
      </p:sp>
      <p:sp>
        <p:nvSpPr>
          <p:cNvPr id="8195" name="Rectangle 2"/>
          <p:cNvSpPr>
            <a:spLocks noGrp="1" noChangeArrowheads="1"/>
          </p:cNvSpPr>
          <p:nvPr>
            <p:ph type="title"/>
          </p:nvPr>
        </p:nvSpPr>
        <p:spPr/>
        <p:txBody>
          <a:bodyPr/>
          <a:lstStyle/>
          <a:p>
            <a:pPr eaLnBrk="1" hangingPunct="1"/>
            <a:r>
              <a:rPr lang="en-US" smtClean="0"/>
              <a:t>Success Rate for IT Projects</a:t>
            </a:r>
          </a:p>
        </p:txBody>
      </p:sp>
      <p:graphicFrame>
        <p:nvGraphicFramePr>
          <p:cNvPr id="8196" name="Object 4"/>
          <p:cNvGraphicFramePr>
            <a:graphicFrameLocks noChangeAspect="1"/>
          </p:cNvGraphicFramePr>
          <p:nvPr>
            <p:ph sz="half" idx="2"/>
            <p:extLst>
              <p:ext uri="{D42A27DB-BD31-4B8C-83A1-F6EECF244321}">
                <p14:modId xmlns:p14="http://schemas.microsoft.com/office/powerpoint/2010/main" val="2362145329"/>
              </p:ext>
            </p:extLst>
          </p:nvPr>
        </p:nvGraphicFramePr>
        <p:xfrm>
          <a:off x="3382900" y="1335088"/>
          <a:ext cx="5792787" cy="4906962"/>
        </p:xfrm>
        <a:graphic>
          <a:graphicData uri="http://schemas.openxmlformats.org/presentationml/2006/ole">
            <mc:AlternateContent xmlns:mc="http://schemas.openxmlformats.org/markup-compatibility/2006">
              <mc:Choice xmlns:v="urn:schemas-microsoft-com:vml" Requires="v">
                <p:oleObj spid="_x0000_s1026" name="Chart" r:id="rId4" imgW="3143276" imgH="2238451" progId="Excel.Chart.8">
                  <p:embed/>
                </p:oleObj>
              </mc:Choice>
              <mc:Fallback>
                <p:oleObj name="Chart" r:id="rId4" imgW="3143276" imgH="2238451"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2900" y="1335088"/>
                        <a:ext cx="5792787" cy="490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7" name="Text Box 5"/>
          <p:cNvSpPr txBox="1">
            <a:spLocks noChangeArrowheads="1"/>
          </p:cNvSpPr>
          <p:nvPr/>
        </p:nvSpPr>
        <p:spPr bwMode="auto">
          <a:xfrm>
            <a:off x="5243513" y="1131888"/>
            <a:ext cx="2981325" cy="1474787"/>
          </a:xfrm>
          <a:prstGeom prst="rect">
            <a:avLst/>
          </a:prstGeom>
          <a:solidFill>
            <a:srgbClr val="CCFFFF"/>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i="1"/>
              <a:t>1994 CHAOS Report,</a:t>
            </a:r>
          </a:p>
          <a:p>
            <a:r>
              <a:rPr lang="en-US" b="1"/>
              <a:t>Standish Group</a:t>
            </a:r>
            <a:r>
              <a:rPr lang="en-US"/>
              <a:t> survey of 360 IT Executives representing over 8,000 projects.</a:t>
            </a:r>
          </a:p>
        </p:txBody>
      </p:sp>
      <p:sp>
        <p:nvSpPr>
          <p:cNvPr id="8198" name="Rectangle 9"/>
          <p:cNvSpPr>
            <a:spLocks noGrp="1" noChangeArrowheads="1"/>
          </p:cNvSpPr>
          <p:nvPr>
            <p:ph type="body" sz="half" idx="1"/>
          </p:nvPr>
        </p:nvSpPr>
        <p:spPr>
          <a:xfrm>
            <a:off x="247650" y="1131888"/>
            <a:ext cx="3771900" cy="4802187"/>
          </a:xfrm>
          <a:noFill/>
        </p:spPr>
        <p:txBody>
          <a:bodyPr/>
          <a:lstStyle/>
          <a:p>
            <a:pPr eaLnBrk="1" hangingPunct="1"/>
            <a:r>
              <a:rPr lang="en-US" sz="1800" b="1" smtClean="0">
                <a:solidFill>
                  <a:schemeClr val="accent1"/>
                </a:solidFill>
              </a:rPr>
              <a:t>Project is a success</a:t>
            </a:r>
            <a:r>
              <a:rPr lang="en-US" sz="1800" smtClean="0">
                <a:solidFill>
                  <a:schemeClr val="accent1"/>
                </a:solidFill>
              </a:rPr>
              <a:t>:</a:t>
            </a:r>
            <a:r>
              <a:rPr lang="en-US" sz="1800" smtClean="0">
                <a:solidFill>
                  <a:schemeClr val="tx2"/>
                </a:solidFill>
              </a:rPr>
              <a:t> The project is completed on-time and on-budget, with all features and functions as initially specified. </a:t>
            </a:r>
          </a:p>
          <a:p>
            <a:pPr eaLnBrk="1" hangingPunct="1"/>
            <a:r>
              <a:rPr lang="en-US" sz="1800" b="1" smtClean="0">
                <a:solidFill>
                  <a:schemeClr val="accent1"/>
                </a:solidFill>
              </a:rPr>
              <a:t>Project is challenged</a:t>
            </a:r>
            <a:r>
              <a:rPr lang="en-US" sz="1800" smtClean="0">
                <a:solidFill>
                  <a:schemeClr val="accent1"/>
                </a:solidFill>
              </a:rPr>
              <a:t>:</a:t>
            </a:r>
            <a:r>
              <a:rPr lang="en-US" sz="1800" smtClean="0">
                <a:solidFill>
                  <a:schemeClr val="tx2"/>
                </a:solidFill>
              </a:rPr>
              <a:t> The project is completed and operational, but over-budget, over the time estimate, or offers fewer features and functions than originally specified. </a:t>
            </a:r>
          </a:p>
          <a:p>
            <a:pPr eaLnBrk="1" hangingPunct="1"/>
            <a:r>
              <a:rPr lang="en-US" sz="1800" b="1" smtClean="0">
                <a:solidFill>
                  <a:schemeClr val="accent1"/>
                </a:solidFill>
              </a:rPr>
              <a:t>Project a failure</a:t>
            </a:r>
            <a:r>
              <a:rPr lang="en-US" sz="1800" smtClean="0">
                <a:solidFill>
                  <a:schemeClr val="accent1"/>
                </a:solidFill>
              </a:rPr>
              <a:t>:</a:t>
            </a:r>
            <a:r>
              <a:rPr lang="en-US" sz="1800" smtClean="0">
                <a:solidFill>
                  <a:schemeClr val="tx2"/>
                </a:solidFill>
              </a:rPr>
              <a:t> The project is canceled at some point during the development cycle.</a:t>
            </a:r>
          </a:p>
        </p:txBody>
      </p:sp>
    </p:spTree>
    <p:extLst>
      <p:ext uri="{BB962C8B-B14F-4D97-AF65-F5344CB8AC3E}">
        <p14:creationId xmlns:p14="http://schemas.microsoft.com/office/powerpoint/2010/main" val="1195115199"/>
      </p:ext>
    </p:extLst>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FD7CA3-3A41-411B-886A-D21496C2E15E}" type="slidenum">
              <a:rPr lang="en-US" smtClean="0">
                <a:latin typeface="Garamond" pitchFamily="18" charset="0"/>
                <a:ea typeface="ＭＳ Ｐゴシック" pitchFamily="1" charset="-128"/>
              </a:rPr>
              <a:pPr eaLnBrk="1" hangingPunct="1"/>
              <a:t>35</a:t>
            </a:fld>
            <a:endParaRPr lang="en-US" smtClean="0">
              <a:latin typeface="Garamond" pitchFamily="18" charset="0"/>
              <a:ea typeface="ＭＳ Ｐゴシック" pitchFamily="1" charset="-128"/>
            </a:endParaRPr>
          </a:p>
        </p:txBody>
      </p:sp>
      <p:sp>
        <p:nvSpPr>
          <p:cNvPr id="9219" name="Rectangle 2"/>
          <p:cNvSpPr>
            <a:spLocks noGrp="1" noChangeArrowheads="1"/>
          </p:cNvSpPr>
          <p:nvPr>
            <p:ph type="title"/>
          </p:nvPr>
        </p:nvSpPr>
        <p:spPr/>
        <p:txBody>
          <a:bodyPr>
            <a:normAutofit fontScale="90000"/>
          </a:bodyPr>
          <a:lstStyle/>
          <a:p>
            <a:pPr eaLnBrk="1" hangingPunct="1"/>
            <a:r>
              <a:rPr lang="en-US" smtClean="0"/>
              <a:t>Success Rate for IT Projects – Some Progress</a:t>
            </a:r>
          </a:p>
        </p:txBody>
      </p:sp>
      <p:sp>
        <p:nvSpPr>
          <p:cNvPr id="9220" name="Text Box 3"/>
          <p:cNvSpPr txBox="1">
            <a:spLocks noChangeArrowheads="1"/>
          </p:cNvSpPr>
          <p:nvPr/>
        </p:nvSpPr>
        <p:spPr bwMode="auto">
          <a:xfrm>
            <a:off x="1090613" y="5330825"/>
            <a:ext cx="76342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b="1" i="1">
              <a:ea typeface="ＭＳ Ｐゴシック" pitchFamily="1" charset="-128"/>
            </a:endParaRPr>
          </a:p>
          <a:p>
            <a:r>
              <a:rPr lang="en-US">
                <a:ea typeface="ＭＳ Ｐゴシック" pitchFamily="1" charset="-128"/>
              </a:rPr>
              <a:t>Standish Group surveys (2002 survey represents over 40,000 projects)</a:t>
            </a:r>
          </a:p>
        </p:txBody>
      </p:sp>
      <p:graphicFrame>
        <p:nvGraphicFramePr>
          <p:cNvPr id="9221" name="Object 4"/>
          <p:cNvGraphicFramePr>
            <a:graphicFrameLocks noGrp="1" noChangeAspect="1"/>
          </p:cNvGraphicFramePr>
          <p:nvPr>
            <p:ph idx="1"/>
          </p:nvPr>
        </p:nvGraphicFramePr>
        <p:xfrm>
          <a:off x="1371600" y="866775"/>
          <a:ext cx="7315200" cy="4616450"/>
        </p:xfrm>
        <a:graphic>
          <a:graphicData uri="http://schemas.openxmlformats.org/presentationml/2006/ole">
            <mc:AlternateContent xmlns:mc="http://schemas.openxmlformats.org/markup-compatibility/2006">
              <mc:Choice xmlns:v="urn:schemas-microsoft-com:vml" Requires="v">
                <p:oleObj spid="_x0000_s2050" r:id="rId5" imgW="7315834" imgH="4615072" progId="Excel.Chart.8">
                  <p:embed/>
                </p:oleObj>
              </mc:Choice>
              <mc:Fallback>
                <p:oleObj r:id="rId5" imgW="7315834" imgH="4615072" progId="Excel.Char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866775"/>
                        <a:ext cx="73152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862400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52A6C78D-42C4-4BB6-9032-CE4EB3E59080}" type="slidenum">
              <a:rPr lang="en-US" altLang="en-US"/>
              <a:pPr>
                <a:defRPr/>
              </a:pPr>
              <a:t>36</a:t>
            </a:fld>
            <a:endParaRPr lang="en-US" altLang="en-US"/>
          </a:p>
        </p:txBody>
      </p:sp>
      <p:sp>
        <p:nvSpPr>
          <p:cNvPr id="10243" name="Rectangle 2"/>
          <p:cNvSpPr>
            <a:spLocks noGrp="1" noChangeArrowheads="1"/>
          </p:cNvSpPr>
          <p:nvPr>
            <p:ph type="body" idx="1"/>
          </p:nvPr>
        </p:nvSpPr>
        <p:spPr>
          <a:xfrm>
            <a:off x="762000" y="1384300"/>
            <a:ext cx="7696200" cy="1644650"/>
          </a:xfrm>
        </p:spPr>
        <p:txBody>
          <a:bodyPr/>
          <a:lstStyle/>
          <a:p>
            <a:pPr>
              <a:buSzPct val="120000"/>
              <a:buFont typeface="Wingdings" pitchFamily="2" charset="2"/>
              <a:buChar char="§"/>
            </a:pPr>
            <a:r>
              <a:rPr lang="en-US" sz="2000" smtClean="0">
                <a:solidFill>
                  <a:schemeClr val="tx2"/>
                </a:solidFill>
              </a:rPr>
              <a:t>When the original Standish Group survey asked each executive IT manager to identify the </a:t>
            </a:r>
            <a:r>
              <a:rPr lang="en-US" sz="2000" b="1" smtClean="0">
                <a:solidFill>
                  <a:schemeClr val="accent1"/>
                </a:solidFill>
              </a:rPr>
              <a:t>most important factor that caused projects to be challenged (over budget or schedule, or both)</a:t>
            </a:r>
            <a:r>
              <a:rPr lang="en-US" sz="2000" smtClean="0">
                <a:solidFill>
                  <a:schemeClr val="accent1"/>
                </a:solidFill>
              </a:rPr>
              <a:t>,</a:t>
            </a:r>
            <a:r>
              <a:rPr lang="en-US" sz="2000" smtClean="0">
                <a:solidFill>
                  <a:schemeClr val="tx2"/>
                </a:solidFill>
              </a:rPr>
              <a:t> the top three factors listed were:</a:t>
            </a:r>
          </a:p>
        </p:txBody>
      </p:sp>
      <p:sp>
        <p:nvSpPr>
          <p:cNvPr id="10244" name="Rectangle 3"/>
          <p:cNvSpPr>
            <a:spLocks noGrp="1" noChangeArrowheads="1"/>
          </p:cNvSpPr>
          <p:nvPr>
            <p:ph type="title"/>
          </p:nvPr>
        </p:nvSpPr>
        <p:spPr/>
        <p:txBody>
          <a:bodyPr/>
          <a:lstStyle/>
          <a:p>
            <a:r>
              <a:rPr lang="en-US" smtClean="0"/>
              <a:t>What Challenges IT Projects?</a:t>
            </a:r>
          </a:p>
        </p:txBody>
      </p:sp>
      <p:sp>
        <p:nvSpPr>
          <p:cNvPr id="10245" name="Text Box 7"/>
          <p:cNvSpPr txBox="1">
            <a:spLocks noChangeArrowheads="1"/>
          </p:cNvSpPr>
          <p:nvPr/>
        </p:nvSpPr>
        <p:spPr bwMode="auto">
          <a:xfrm>
            <a:off x="1984375" y="3165475"/>
            <a:ext cx="5006975" cy="1025525"/>
          </a:xfrm>
          <a:prstGeom prst="rect">
            <a:avLst/>
          </a:prstGeom>
          <a:solidFill>
            <a:srgbClr val="CCFFFF"/>
          </a:solidFill>
          <a:ln w="1905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tabLst>
                <a:tab pos="4171950" algn="l"/>
              </a:tabLst>
              <a:defRPr>
                <a:solidFill>
                  <a:schemeClr val="tx1"/>
                </a:solidFill>
                <a:latin typeface="Arial" charset="0"/>
              </a:defRPr>
            </a:lvl1pPr>
            <a:lvl2pPr eaLnBrk="0" hangingPunct="0">
              <a:tabLst>
                <a:tab pos="4171950" algn="l"/>
              </a:tabLst>
              <a:defRPr>
                <a:solidFill>
                  <a:schemeClr val="tx1"/>
                </a:solidFill>
                <a:latin typeface="Arial" charset="0"/>
              </a:defRPr>
            </a:lvl2pPr>
            <a:lvl3pPr marL="1143000" indent="-228600" eaLnBrk="0" hangingPunct="0">
              <a:tabLst>
                <a:tab pos="4171950" algn="l"/>
              </a:tabLst>
              <a:defRPr>
                <a:solidFill>
                  <a:schemeClr val="tx1"/>
                </a:solidFill>
                <a:latin typeface="Arial" charset="0"/>
              </a:defRPr>
            </a:lvl3pPr>
            <a:lvl4pPr marL="1600200" indent="-228600" eaLnBrk="0" hangingPunct="0">
              <a:tabLst>
                <a:tab pos="4171950" algn="l"/>
              </a:tabLst>
              <a:defRPr>
                <a:solidFill>
                  <a:schemeClr val="tx1"/>
                </a:solidFill>
                <a:latin typeface="Arial" charset="0"/>
              </a:defRPr>
            </a:lvl4pPr>
            <a:lvl5pPr marL="2057400" indent="-228600" eaLnBrk="0" hangingPunct="0">
              <a:tabLst>
                <a:tab pos="4171950" algn="l"/>
              </a:tabLst>
              <a:defRPr>
                <a:solidFill>
                  <a:schemeClr val="tx1"/>
                </a:solidFill>
                <a:latin typeface="Arial" charset="0"/>
              </a:defRPr>
            </a:lvl5pPr>
            <a:lvl6pPr marL="2514600" indent="-228600" eaLnBrk="0" fontAlgn="base" hangingPunct="0">
              <a:spcBef>
                <a:spcPct val="0"/>
              </a:spcBef>
              <a:spcAft>
                <a:spcPct val="0"/>
              </a:spcAft>
              <a:tabLst>
                <a:tab pos="4171950" algn="l"/>
              </a:tabLst>
              <a:defRPr>
                <a:solidFill>
                  <a:schemeClr val="tx1"/>
                </a:solidFill>
                <a:latin typeface="Arial" charset="0"/>
              </a:defRPr>
            </a:lvl6pPr>
            <a:lvl7pPr marL="2971800" indent="-228600" eaLnBrk="0" fontAlgn="base" hangingPunct="0">
              <a:spcBef>
                <a:spcPct val="0"/>
              </a:spcBef>
              <a:spcAft>
                <a:spcPct val="0"/>
              </a:spcAft>
              <a:tabLst>
                <a:tab pos="4171950" algn="l"/>
              </a:tabLst>
              <a:defRPr>
                <a:solidFill>
                  <a:schemeClr val="tx1"/>
                </a:solidFill>
                <a:latin typeface="Arial" charset="0"/>
              </a:defRPr>
            </a:lvl7pPr>
            <a:lvl8pPr marL="3429000" indent="-228600" eaLnBrk="0" fontAlgn="base" hangingPunct="0">
              <a:spcBef>
                <a:spcPct val="0"/>
              </a:spcBef>
              <a:spcAft>
                <a:spcPct val="0"/>
              </a:spcAft>
              <a:tabLst>
                <a:tab pos="4171950" algn="l"/>
              </a:tabLst>
              <a:defRPr>
                <a:solidFill>
                  <a:schemeClr val="tx1"/>
                </a:solidFill>
                <a:latin typeface="Arial" charset="0"/>
              </a:defRPr>
            </a:lvl8pPr>
            <a:lvl9pPr marL="3886200" indent="-228600" eaLnBrk="0" fontAlgn="base" hangingPunct="0">
              <a:spcBef>
                <a:spcPct val="0"/>
              </a:spcBef>
              <a:spcAft>
                <a:spcPct val="0"/>
              </a:spcAft>
              <a:tabLst>
                <a:tab pos="4171950" algn="l"/>
              </a:tabLst>
              <a:defRPr>
                <a:solidFill>
                  <a:schemeClr val="tx1"/>
                </a:solidFill>
                <a:latin typeface="Arial" charset="0"/>
              </a:defRPr>
            </a:lvl9pPr>
          </a:lstStyle>
          <a:p>
            <a:pPr lvl="1" eaLnBrk="1" hangingPunct="1"/>
            <a:r>
              <a:rPr lang="en-US" sz="2000">
                <a:solidFill>
                  <a:schemeClr val="tx2"/>
                </a:solidFill>
              </a:rPr>
              <a:t>1.   </a:t>
            </a:r>
            <a:r>
              <a:rPr lang="en-US" sz="2000" b="1">
                <a:solidFill>
                  <a:schemeClr val="tx2"/>
                </a:solidFill>
              </a:rPr>
              <a:t>Lack of user input</a:t>
            </a:r>
            <a:r>
              <a:rPr lang="en-US" sz="2000">
                <a:solidFill>
                  <a:schemeClr val="tx2"/>
                </a:solidFill>
              </a:rPr>
              <a:t>	13%</a:t>
            </a:r>
          </a:p>
          <a:p>
            <a:pPr lvl="1" eaLnBrk="1" hangingPunct="1"/>
            <a:r>
              <a:rPr lang="en-US" sz="2000">
                <a:solidFill>
                  <a:schemeClr val="tx2"/>
                </a:solidFill>
              </a:rPr>
              <a:t>2.   </a:t>
            </a:r>
            <a:r>
              <a:rPr lang="en-US" sz="2000" b="1">
                <a:solidFill>
                  <a:schemeClr val="tx2"/>
                </a:solidFill>
              </a:rPr>
              <a:t>Incomplete requirements</a:t>
            </a:r>
            <a:r>
              <a:rPr lang="en-US" sz="2000">
                <a:solidFill>
                  <a:schemeClr val="tx2"/>
                </a:solidFill>
              </a:rPr>
              <a:t>	12%</a:t>
            </a:r>
          </a:p>
          <a:p>
            <a:pPr lvl="1" eaLnBrk="1" hangingPunct="1"/>
            <a:r>
              <a:rPr lang="en-US" sz="2000">
                <a:solidFill>
                  <a:schemeClr val="tx2"/>
                </a:solidFill>
              </a:rPr>
              <a:t>3.   </a:t>
            </a:r>
            <a:r>
              <a:rPr lang="en-US" sz="2000" b="1">
                <a:solidFill>
                  <a:schemeClr val="tx2"/>
                </a:solidFill>
              </a:rPr>
              <a:t>Changing requirements</a:t>
            </a:r>
            <a:r>
              <a:rPr lang="en-US" sz="2000">
                <a:solidFill>
                  <a:schemeClr val="tx2"/>
                </a:solidFill>
              </a:rPr>
              <a:t>	12% </a:t>
            </a:r>
            <a:endParaRPr lang="en-US" sz="2000"/>
          </a:p>
        </p:txBody>
      </p:sp>
    </p:spTree>
    <p:extLst>
      <p:ext uri="{BB962C8B-B14F-4D97-AF65-F5344CB8AC3E}">
        <p14:creationId xmlns:p14="http://schemas.microsoft.com/office/powerpoint/2010/main" val="30758425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174877F9-4CE8-469B-8F9E-4EF3E3DCE6F5}" type="slidenum">
              <a:rPr lang="en-US" altLang="en-US"/>
              <a:pPr>
                <a:defRPr/>
              </a:pPr>
              <a:t>37</a:t>
            </a:fld>
            <a:endParaRPr lang="en-US" altLang="en-US"/>
          </a:p>
        </p:txBody>
      </p:sp>
      <p:sp>
        <p:nvSpPr>
          <p:cNvPr id="11267" name="Rectangle 2"/>
          <p:cNvSpPr>
            <a:spLocks noGrp="1" noChangeArrowheads="1"/>
          </p:cNvSpPr>
          <p:nvPr>
            <p:ph type="body" idx="1"/>
          </p:nvPr>
        </p:nvSpPr>
        <p:spPr>
          <a:xfrm>
            <a:off x="762000" y="1136650"/>
            <a:ext cx="7696200" cy="2940050"/>
          </a:xfrm>
        </p:spPr>
        <p:txBody>
          <a:bodyPr/>
          <a:lstStyle/>
          <a:p>
            <a:pPr>
              <a:buSzPct val="120000"/>
              <a:buFont typeface="Wingdings" pitchFamily="2" charset="2"/>
              <a:buChar char="§"/>
            </a:pPr>
            <a:r>
              <a:rPr lang="en-US" sz="2000" smtClean="0">
                <a:solidFill>
                  <a:schemeClr val="tx2"/>
                </a:solidFill>
              </a:rPr>
              <a:t>The Standish Group survey isn’t the only study to show the critical role of requirements in software development</a:t>
            </a:r>
          </a:p>
          <a:p>
            <a:pPr>
              <a:buSzPct val="120000"/>
              <a:buFont typeface="Wingdings" pitchFamily="2" charset="2"/>
              <a:buChar char="§"/>
            </a:pPr>
            <a:r>
              <a:rPr lang="en-US" sz="2000" smtClean="0">
                <a:solidFill>
                  <a:schemeClr val="tx2"/>
                </a:solidFill>
              </a:rPr>
              <a:t>The </a:t>
            </a:r>
            <a:r>
              <a:rPr lang="en-US" sz="2000" b="1" smtClean="0">
                <a:solidFill>
                  <a:schemeClr val="tx2"/>
                </a:solidFill>
              </a:rPr>
              <a:t>European Software Process Improvement Training Initiative (ESPITI)</a:t>
            </a:r>
            <a:r>
              <a:rPr lang="en-US" sz="2000" smtClean="0">
                <a:solidFill>
                  <a:schemeClr val="tx2"/>
                </a:solidFill>
              </a:rPr>
              <a:t> conducted a survey in which respondents were asked to identify the relative importance (major, minor, or not a problem) of various types of issues in the software process</a:t>
            </a:r>
          </a:p>
          <a:p>
            <a:pPr>
              <a:buSzPct val="120000"/>
              <a:buFont typeface="Wingdings" pitchFamily="2" charset="2"/>
              <a:buChar char="§"/>
            </a:pPr>
            <a:r>
              <a:rPr lang="en-US" sz="2000" smtClean="0">
                <a:solidFill>
                  <a:schemeClr val="tx2"/>
                </a:solidFill>
              </a:rPr>
              <a:t>The ESPITI survey, based on almost 4,000 responses, revealed the </a:t>
            </a:r>
            <a:r>
              <a:rPr lang="en-US" sz="2000" b="1" smtClean="0">
                <a:solidFill>
                  <a:schemeClr val="tx2"/>
                </a:solidFill>
              </a:rPr>
              <a:t>top two factors</a:t>
            </a:r>
            <a:r>
              <a:rPr lang="en-US" sz="2000" smtClean="0">
                <a:solidFill>
                  <a:schemeClr val="tx2"/>
                </a:solidFill>
              </a:rPr>
              <a:t> </a:t>
            </a:r>
            <a:r>
              <a:rPr lang="en-US" sz="2000" b="1" smtClean="0">
                <a:solidFill>
                  <a:schemeClr val="tx2"/>
                </a:solidFill>
              </a:rPr>
              <a:t>cited as major problems</a:t>
            </a:r>
            <a:r>
              <a:rPr lang="en-US" sz="2000" smtClean="0">
                <a:solidFill>
                  <a:schemeClr val="tx2"/>
                </a:solidFill>
              </a:rPr>
              <a:t> were:</a:t>
            </a:r>
          </a:p>
        </p:txBody>
      </p:sp>
      <p:sp>
        <p:nvSpPr>
          <p:cNvPr id="11268" name="Rectangle 3"/>
          <p:cNvSpPr>
            <a:spLocks noGrp="1" noChangeArrowheads="1"/>
          </p:cNvSpPr>
          <p:nvPr>
            <p:ph type="title"/>
          </p:nvPr>
        </p:nvSpPr>
        <p:spPr>
          <a:xfrm>
            <a:off x="457200" y="277813"/>
            <a:ext cx="8229600" cy="731837"/>
          </a:xfrm>
        </p:spPr>
        <p:txBody>
          <a:bodyPr>
            <a:normAutofit fontScale="90000"/>
          </a:bodyPr>
          <a:lstStyle/>
          <a:p>
            <a:r>
              <a:rPr lang="en-US" smtClean="0"/>
              <a:t>What Challenges IT Projects? </a:t>
            </a:r>
            <a:r>
              <a:rPr lang="en-US" sz="2800" smtClean="0"/>
              <a:t>(cont’d)</a:t>
            </a:r>
          </a:p>
        </p:txBody>
      </p:sp>
      <p:sp>
        <p:nvSpPr>
          <p:cNvPr id="11269" name="Text Box 6"/>
          <p:cNvSpPr txBox="1">
            <a:spLocks noChangeArrowheads="1"/>
          </p:cNvSpPr>
          <p:nvPr/>
        </p:nvSpPr>
        <p:spPr bwMode="auto">
          <a:xfrm>
            <a:off x="449263" y="4365625"/>
            <a:ext cx="8312150" cy="720725"/>
          </a:xfrm>
          <a:prstGeom prst="rect">
            <a:avLst/>
          </a:prstGeom>
          <a:solidFill>
            <a:srgbClr val="CCFFFF"/>
          </a:solidFill>
          <a:ln w="1905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r>
              <a:rPr lang="en-US" sz="2000">
                <a:solidFill>
                  <a:schemeClr val="tx2"/>
                </a:solidFill>
              </a:rPr>
              <a:t>1.   </a:t>
            </a:r>
            <a:r>
              <a:rPr lang="en-US" sz="2000" b="1">
                <a:solidFill>
                  <a:schemeClr val="tx2"/>
                </a:solidFill>
              </a:rPr>
              <a:t>Requirement specifications</a:t>
            </a:r>
            <a:r>
              <a:rPr lang="en-US" sz="2000">
                <a:solidFill>
                  <a:schemeClr val="tx2"/>
                </a:solidFill>
              </a:rPr>
              <a:t>      50% cited as a major problem</a:t>
            </a:r>
          </a:p>
          <a:p>
            <a:pPr lvl="1" eaLnBrk="1" hangingPunct="1"/>
            <a:r>
              <a:rPr lang="en-US" sz="2000">
                <a:solidFill>
                  <a:schemeClr val="tx2"/>
                </a:solidFill>
              </a:rPr>
              <a:t>2.   </a:t>
            </a:r>
            <a:r>
              <a:rPr lang="en-US" sz="2000" b="1">
                <a:solidFill>
                  <a:schemeClr val="tx2"/>
                </a:solidFill>
              </a:rPr>
              <a:t>Managing requirements       </a:t>
            </a:r>
            <a:r>
              <a:rPr lang="en-US" sz="2000">
                <a:solidFill>
                  <a:schemeClr val="tx2"/>
                </a:solidFill>
              </a:rPr>
              <a:t>     42% cited as a major problem</a:t>
            </a:r>
          </a:p>
        </p:txBody>
      </p:sp>
    </p:spTree>
    <p:extLst>
      <p:ext uri="{BB962C8B-B14F-4D97-AF65-F5344CB8AC3E}">
        <p14:creationId xmlns:p14="http://schemas.microsoft.com/office/powerpoint/2010/main" val="25311842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3DDF0EF-0335-4B5A-87BF-E4E5B30D86D7}" type="slidenum">
              <a:rPr lang="en-US" altLang="en-US"/>
              <a:pPr>
                <a:defRPr/>
              </a:pPr>
              <a:t>38</a:t>
            </a:fld>
            <a:endParaRPr lang="en-US" altLang="en-US"/>
          </a:p>
        </p:txBody>
      </p:sp>
      <p:sp>
        <p:nvSpPr>
          <p:cNvPr id="12291" name="Rectangle 2"/>
          <p:cNvSpPr>
            <a:spLocks noGrp="1" noChangeArrowheads="1"/>
          </p:cNvSpPr>
          <p:nvPr>
            <p:ph type="title"/>
          </p:nvPr>
        </p:nvSpPr>
        <p:spPr/>
        <p:txBody>
          <a:bodyPr>
            <a:normAutofit fontScale="90000"/>
          </a:bodyPr>
          <a:lstStyle/>
          <a:p>
            <a:pPr eaLnBrk="1" hangingPunct="1"/>
            <a:r>
              <a:rPr lang="en-US" smtClean="0"/>
              <a:t>The Critical Importance of Good Requirements: An Example</a:t>
            </a:r>
          </a:p>
        </p:txBody>
      </p:sp>
      <p:sp>
        <p:nvSpPr>
          <p:cNvPr id="12292" name="Rectangle 3"/>
          <p:cNvSpPr>
            <a:spLocks noGrp="1" noChangeArrowheads="1"/>
          </p:cNvSpPr>
          <p:nvPr>
            <p:ph type="body" idx="1"/>
          </p:nvPr>
        </p:nvSpPr>
        <p:spPr>
          <a:xfrm>
            <a:off x="457200" y="1600200"/>
            <a:ext cx="8229600" cy="2476500"/>
          </a:xfrm>
        </p:spPr>
        <p:txBody>
          <a:bodyPr/>
          <a:lstStyle/>
          <a:p>
            <a:pPr eaLnBrk="1" hangingPunct="1"/>
            <a:r>
              <a:rPr lang="en-US" sz="2400" smtClean="0">
                <a:solidFill>
                  <a:schemeClr val="tx2"/>
                </a:solidFill>
              </a:rPr>
              <a:t>In 2004, the FBI’s planned new automated case management system was abandoned after $170 million had been spent on its development!</a:t>
            </a:r>
          </a:p>
          <a:p>
            <a:pPr eaLnBrk="1" hangingPunct="1"/>
            <a:r>
              <a:rPr lang="en-US" sz="2400" smtClean="0">
                <a:solidFill>
                  <a:schemeClr val="tx2"/>
                </a:solidFill>
              </a:rPr>
              <a:t>One of the authors of the U.S. General Accounting Office (GAO) report on the failed project summarized its difficulties as follows (underlining added):</a:t>
            </a:r>
          </a:p>
        </p:txBody>
      </p:sp>
      <p:sp>
        <p:nvSpPr>
          <p:cNvPr id="12293" name="Text Box 4"/>
          <p:cNvSpPr txBox="1">
            <a:spLocks noChangeArrowheads="1"/>
          </p:cNvSpPr>
          <p:nvPr/>
        </p:nvSpPr>
        <p:spPr bwMode="auto">
          <a:xfrm>
            <a:off x="1485900" y="4076700"/>
            <a:ext cx="691515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000">
                <a:solidFill>
                  <a:schemeClr val="accent1"/>
                </a:solidFill>
              </a:rPr>
              <a:t>It was a classic case of not getting the requirements sufficiently defined in terms of completeness and correctness from the beginning.  And so it required a </a:t>
            </a:r>
            <a:r>
              <a:rPr lang="en-US" sz="2000" u="sng">
                <a:solidFill>
                  <a:schemeClr val="accent1"/>
                </a:solidFill>
              </a:rPr>
              <a:t>continuous redefinition of requirements that had a cascading effect on what had already been designed and produced</a:t>
            </a:r>
            <a:r>
              <a:rPr lang="en-US" sz="2000">
                <a:solidFill>
                  <a:schemeClr val="accent1"/>
                </a:solidFill>
              </a:rPr>
              <a:t>.</a:t>
            </a:r>
          </a:p>
        </p:txBody>
      </p:sp>
      <p:sp>
        <p:nvSpPr>
          <p:cNvPr id="12294" name="Text Box 5"/>
          <p:cNvSpPr txBox="1">
            <a:spLocks noChangeArrowheads="1"/>
          </p:cNvSpPr>
          <p:nvPr/>
        </p:nvSpPr>
        <p:spPr bwMode="auto">
          <a:xfrm>
            <a:off x="4884738" y="6354763"/>
            <a:ext cx="19859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[From Goldstein, 2005]</a:t>
            </a:r>
          </a:p>
        </p:txBody>
      </p:sp>
    </p:spTree>
    <p:extLst>
      <p:ext uri="{BB962C8B-B14F-4D97-AF65-F5344CB8AC3E}">
        <p14:creationId xmlns:p14="http://schemas.microsoft.com/office/powerpoint/2010/main" val="16587208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6FCB044-AD43-4369-B0E4-66154A6825F0}" type="slidenum">
              <a:rPr lang="en-US" altLang="en-US"/>
              <a:pPr>
                <a:defRPr/>
              </a:pPr>
              <a:t>39</a:t>
            </a:fld>
            <a:endParaRPr lang="en-US" altLang="en-US"/>
          </a:p>
        </p:txBody>
      </p:sp>
      <p:sp>
        <p:nvSpPr>
          <p:cNvPr id="39939" name="Rectangle 2"/>
          <p:cNvSpPr>
            <a:spLocks noGrp="1" noChangeArrowheads="1"/>
          </p:cNvSpPr>
          <p:nvPr>
            <p:ph type="body" idx="1"/>
          </p:nvPr>
        </p:nvSpPr>
        <p:spPr>
          <a:xfrm>
            <a:off x="609600" y="1066800"/>
            <a:ext cx="7696200" cy="4248150"/>
          </a:xfrm>
        </p:spPr>
        <p:txBody>
          <a:bodyPr/>
          <a:lstStyle/>
          <a:p>
            <a:pPr eaLnBrk="1" hangingPunct="1"/>
            <a:r>
              <a:rPr lang="en-US" sz="2400" smtClean="0">
                <a:solidFill>
                  <a:schemeClr val="tx2"/>
                </a:solidFill>
              </a:rPr>
              <a:t>There is no algorithmic way to write excellent requirements. It is largely a matter of experience and learning from the requirements problems you have encountered in the past. </a:t>
            </a:r>
          </a:p>
          <a:p>
            <a:pPr eaLnBrk="1" hangingPunct="1"/>
            <a:r>
              <a:rPr lang="en-US" sz="2400" smtClean="0">
                <a:solidFill>
                  <a:schemeClr val="tx2"/>
                </a:solidFill>
              </a:rPr>
              <a:t>On the following slides are a few guidelines to keep in mind as you document software requirements. </a:t>
            </a:r>
          </a:p>
        </p:txBody>
      </p:sp>
      <p:sp>
        <p:nvSpPr>
          <p:cNvPr id="39940" name="Rectangle 3"/>
          <p:cNvSpPr>
            <a:spLocks noGrp="1" noChangeArrowheads="1"/>
          </p:cNvSpPr>
          <p:nvPr>
            <p:ph type="title"/>
          </p:nvPr>
        </p:nvSpPr>
        <p:spPr>
          <a:xfrm>
            <a:off x="457200" y="277813"/>
            <a:ext cx="8801100" cy="1139825"/>
          </a:xfrm>
        </p:spPr>
        <p:txBody>
          <a:bodyPr/>
          <a:lstStyle/>
          <a:p>
            <a:pPr eaLnBrk="1" hangingPunct="1"/>
            <a:r>
              <a:rPr lang="en-US" sz="3000" smtClean="0"/>
              <a:t>Writing is an Art, Not a Science</a:t>
            </a:r>
          </a:p>
        </p:txBody>
      </p:sp>
      <p:sp>
        <p:nvSpPr>
          <p:cNvPr id="39941" name="Text Box 4"/>
          <p:cNvSpPr txBox="1">
            <a:spLocks noChangeArrowheads="1"/>
          </p:cNvSpPr>
          <p:nvPr/>
        </p:nvSpPr>
        <p:spPr bwMode="auto">
          <a:xfrm>
            <a:off x="3927475" y="5016500"/>
            <a:ext cx="475932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Much of the material in this Module is adapted from the article </a:t>
            </a:r>
            <a:r>
              <a:rPr lang="en-US" sz="1400" i="1"/>
              <a:t>Writing Quality Requirements</a:t>
            </a:r>
            <a:r>
              <a:rPr lang="en-US" sz="1400"/>
              <a:t> by Karl Wiegers published in </a:t>
            </a:r>
            <a:r>
              <a:rPr lang="en-US" sz="1400" i="1"/>
              <a:t>Software Development</a:t>
            </a:r>
            <a:r>
              <a:rPr lang="en-US" sz="1400"/>
              <a:t>, May 1999. </a:t>
            </a:r>
          </a:p>
        </p:txBody>
      </p:sp>
    </p:spTree>
    <p:extLst>
      <p:ext uri="{BB962C8B-B14F-4D97-AF65-F5344CB8AC3E}">
        <p14:creationId xmlns:p14="http://schemas.microsoft.com/office/powerpoint/2010/main" val="263335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pPr>
              <a:defRPr/>
            </a:pPr>
            <a:fld id="{09F5FFA4-DEAC-4D85-9AB4-147013655BE3}" type="slidenum">
              <a:rPr lang="en-US" altLang="en-US"/>
              <a:pPr>
                <a:defRPr/>
              </a:pPr>
              <a:t>4</a:t>
            </a:fld>
            <a:endParaRPr lang="en-US" altLang="en-US"/>
          </a:p>
        </p:txBody>
      </p:sp>
      <p:sp>
        <p:nvSpPr>
          <p:cNvPr id="7172" name="Rectangle 2"/>
          <p:cNvSpPr>
            <a:spLocks noGrp="1" noChangeArrowheads="1"/>
          </p:cNvSpPr>
          <p:nvPr>
            <p:ph type="title" idx="4294967295"/>
          </p:nvPr>
        </p:nvSpPr>
        <p:spPr/>
        <p:txBody>
          <a:bodyPr/>
          <a:lstStyle/>
          <a:p>
            <a:pPr eaLnBrk="1" hangingPunct="1"/>
            <a:r>
              <a:rPr lang="en-US" smtClean="0"/>
              <a:t>What are Requirements?</a:t>
            </a:r>
          </a:p>
        </p:txBody>
      </p:sp>
      <p:sp>
        <p:nvSpPr>
          <p:cNvPr id="7173" name="Rectangle 3"/>
          <p:cNvSpPr>
            <a:spLocks noGrp="1" noChangeArrowheads="1"/>
          </p:cNvSpPr>
          <p:nvPr>
            <p:ph type="body" idx="4294967295"/>
          </p:nvPr>
        </p:nvSpPr>
        <p:spPr/>
        <p:txBody>
          <a:bodyPr/>
          <a:lstStyle/>
          <a:p>
            <a:pPr eaLnBrk="1" hangingPunct="1">
              <a:buFont typeface="Wingdings" pitchFamily="2" charset="2"/>
              <a:buNone/>
            </a:pPr>
            <a:r>
              <a:rPr lang="en-US" smtClean="0"/>
              <a:t>	</a:t>
            </a:r>
            <a:r>
              <a:rPr lang="en-US" sz="2400" smtClean="0"/>
              <a:t>“</a:t>
            </a:r>
            <a:r>
              <a:rPr lang="en-US" sz="2400" smtClean="0">
                <a:solidFill>
                  <a:schemeClr val="tx2"/>
                </a:solidFill>
              </a:rPr>
              <a:t>Requirements are … a specification of what should be implemented.  They are descriptions of how the system should behave, or of a system property or attribute.  They may also include constraints on the development process of the system.”</a:t>
            </a:r>
          </a:p>
        </p:txBody>
      </p:sp>
      <p:sp>
        <p:nvSpPr>
          <p:cNvPr id="7174" name="Text Box 4"/>
          <p:cNvSpPr txBox="1">
            <a:spLocks noChangeArrowheads="1"/>
          </p:cNvSpPr>
          <p:nvPr/>
        </p:nvSpPr>
        <p:spPr bwMode="auto">
          <a:xfrm>
            <a:off x="4672013" y="5516563"/>
            <a:ext cx="2736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[Sommerville and Sawyer, 1997]</a:t>
            </a:r>
          </a:p>
        </p:txBody>
      </p:sp>
    </p:spTree>
    <p:extLst>
      <p:ext uri="{BB962C8B-B14F-4D97-AF65-F5344CB8AC3E}">
        <p14:creationId xmlns:p14="http://schemas.microsoft.com/office/powerpoint/2010/main" val="2311320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A9EEF71-DFFD-42E4-B6FF-D9E200EC556E}" type="slidenum">
              <a:rPr lang="en-US" altLang="en-US"/>
              <a:pPr>
                <a:defRPr/>
              </a:pPr>
              <a:t>40</a:t>
            </a:fld>
            <a:endParaRPr lang="en-US" altLang="en-US"/>
          </a:p>
        </p:txBody>
      </p:sp>
      <p:sp>
        <p:nvSpPr>
          <p:cNvPr id="40963" name="Rectangle 2"/>
          <p:cNvSpPr>
            <a:spLocks noGrp="1" noChangeArrowheads="1"/>
          </p:cNvSpPr>
          <p:nvPr>
            <p:ph type="body" idx="1"/>
          </p:nvPr>
        </p:nvSpPr>
        <p:spPr>
          <a:xfrm>
            <a:off x="609600" y="1066800"/>
            <a:ext cx="7696200" cy="3314700"/>
          </a:xfrm>
        </p:spPr>
        <p:txBody>
          <a:bodyPr/>
          <a:lstStyle/>
          <a:p>
            <a:pPr eaLnBrk="1" hangingPunct="1"/>
            <a:r>
              <a:rPr lang="en-US" sz="2400" smtClean="0">
                <a:solidFill>
                  <a:schemeClr val="tx2"/>
                </a:solidFill>
              </a:rPr>
              <a:t>Write complete sentences.</a:t>
            </a:r>
          </a:p>
          <a:p>
            <a:pPr eaLnBrk="1" hangingPunct="1"/>
            <a:r>
              <a:rPr lang="en-US" sz="2400" smtClean="0">
                <a:solidFill>
                  <a:schemeClr val="tx2"/>
                </a:solidFill>
              </a:rPr>
              <a:t>Keep sentences and paragraphs short. </a:t>
            </a:r>
          </a:p>
          <a:p>
            <a:pPr eaLnBrk="1" hangingPunct="1"/>
            <a:r>
              <a:rPr lang="en-US" sz="2400" smtClean="0">
                <a:solidFill>
                  <a:schemeClr val="tx2"/>
                </a:solidFill>
              </a:rPr>
              <a:t>Use the active voice. </a:t>
            </a:r>
          </a:p>
          <a:p>
            <a:pPr eaLnBrk="1" hangingPunct="1"/>
            <a:r>
              <a:rPr lang="en-US" sz="2400" smtClean="0">
                <a:solidFill>
                  <a:schemeClr val="tx2"/>
                </a:solidFill>
              </a:rPr>
              <a:t>Use proper grammar, spelling, and punctuation. </a:t>
            </a:r>
          </a:p>
          <a:p>
            <a:pPr eaLnBrk="1" hangingPunct="1"/>
            <a:r>
              <a:rPr lang="en-US" sz="2400" smtClean="0">
                <a:solidFill>
                  <a:schemeClr val="tx2"/>
                </a:solidFill>
              </a:rPr>
              <a:t>Use terms consistently and define them in a glossary or data dictionary. </a:t>
            </a:r>
            <a:endParaRPr lang="en-US" sz="3200" smtClean="0"/>
          </a:p>
        </p:txBody>
      </p:sp>
      <p:sp>
        <p:nvSpPr>
          <p:cNvPr id="40964" name="Rectangle 3"/>
          <p:cNvSpPr>
            <a:spLocks noGrp="1" noChangeArrowheads="1"/>
          </p:cNvSpPr>
          <p:nvPr>
            <p:ph type="title"/>
          </p:nvPr>
        </p:nvSpPr>
        <p:spPr>
          <a:xfrm>
            <a:off x="457200" y="277813"/>
            <a:ext cx="8801100" cy="1139825"/>
          </a:xfrm>
        </p:spPr>
        <p:txBody>
          <a:bodyPr/>
          <a:lstStyle/>
          <a:p>
            <a:pPr eaLnBrk="1" hangingPunct="1"/>
            <a:r>
              <a:rPr lang="en-US" sz="3000" smtClean="0"/>
              <a:t>Some Requirements Writing Guidelines</a:t>
            </a:r>
          </a:p>
        </p:txBody>
      </p:sp>
    </p:spTree>
    <p:extLst>
      <p:ext uri="{BB962C8B-B14F-4D97-AF65-F5344CB8AC3E}">
        <p14:creationId xmlns:p14="http://schemas.microsoft.com/office/powerpoint/2010/main" val="1686249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1BC15BB-AC00-4558-BB60-01D9C42EBE73}" type="slidenum">
              <a:rPr lang="en-US" altLang="en-US"/>
              <a:pPr>
                <a:defRPr/>
              </a:pPr>
              <a:t>41</a:t>
            </a:fld>
            <a:endParaRPr lang="en-US" altLang="en-US"/>
          </a:p>
        </p:txBody>
      </p:sp>
      <p:sp>
        <p:nvSpPr>
          <p:cNvPr id="41987" name="Rectangle 2"/>
          <p:cNvSpPr>
            <a:spLocks noGrp="1" noChangeArrowheads="1"/>
          </p:cNvSpPr>
          <p:nvPr>
            <p:ph type="body" idx="1"/>
          </p:nvPr>
        </p:nvSpPr>
        <p:spPr>
          <a:xfrm>
            <a:off x="609600" y="1066800"/>
            <a:ext cx="7696200" cy="3314700"/>
          </a:xfrm>
        </p:spPr>
        <p:txBody>
          <a:bodyPr/>
          <a:lstStyle/>
          <a:p>
            <a:pPr eaLnBrk="1" hangingPunct="1"/>
            <a:r>
              <a:rPr lang="en-US" sz="2400" smtClean="0">
                <a:solidFill>
                  <a:schemeClr val="tx2"/>
                </a:solidFill>
              </a:rPr>
              <a:t>To see if a requirement statement is sufficiently well defined, read it from the test designer’s and system analyst’s perspective. </a:t>
            </a:r>
          </a:p>
          <a:p>
            <a:pPr eaLnBrk="1" hangingPunct="1"/>
            <a:r>
              <a:rPr lang="en-US" sz="2400" smtClean="0">
                <a:solidFill>
                  <a:schemeClr val="tx2"/>
                </a:solidFill>
              </a:rPr>
              <a:t>Ask if you need additional clarification from the requirements author to understand the requirement well enough to test it? </a:t>
            </a:r>
          </a:p>
          <a:p>
            <a:pPr eaLnBrk="1" hangingPunct="1"/>
            <a:r>
              <a:rPr lang="en-US" sz="2400" smtClean="0">
                <a:solidFill>
                  <a:schemeClr val="tx2"/>
                </a:solidFill>
              </a:rPr>
              <a:t>If so, that requirement should be elaborated before proceeding.</a:t>
            </a:r>
          </a:p>
        </p:txBody>
      </p:sp>
      <p:sp>
        <p:nvSpPr>
          <p:cNvPr id="41988" name="Rectangle 3"/>
          <p:cNvSpPr>
            <a:spLocks noGrp="1" noChangeArrowheads="1"/>
          </p:cNvSpPr>
          <p:nvPr>
            <p:ph type="title"/>
          </p:nvPr>
        </p:nvSpPr>
        <p:spPr>
          <a:xfrm>
            <a:off x="457200" y="277813"/>
            <a:ext cx="8801100" cy="1139825"/>
          </a:xfrm>
        </p:spPr>
        <p:txBody>
          <a:bodyPr/>
          <a:lstStyle/>
          <a:p>
            <a:pPr eaLnBrk="1" hangingPunct="1"/>
            <a:r>
              <a:rPr lang="en-US" sz="3000" smtClean="0"/>
              <a:t>Some Requirements Writing Guidelines (cont’d)</a:t>
            </a:r>
          </a:p>
        </p:txBody>
      </p:sp>
    </p:spTree>
    <p:extLst>
      <p:ext uri="{BB962C8B-B14F-4D97-AF65-F5344CB8AC3E}">
        <p14:creationId xmlns:p14="http://schemas.microsoft.com/office/powerpoint/2010/main" val="3970266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BBECC26-A98B-4BF1-96A7-797F0E902C8A}" type="slidenum">
              <a:rPr lang="en-US" altLang="en-US"/>
              <a:pPr>
                <a:defRPr/>
              </a:pPr>
              <a:t>42</a:t>
            </a:fld>
            <a:endParaRPr lang="en-US" altLang="en-US"/>
          </a:p>
        </p:txBody>
      </p:sp>
      <p:sp>
        <p:nvSpPr>
          <p:cNvPr id="43011" name="Rectangle 2"/>
          <p:cNvSpPr>
            <a:spLocks noGrp="1" noChangeArrowheads="1"/>
          </p:cNvSpPr>
          <p:nvPr>
            <p:ph type="body" idx="1"/>
          </p:nvPr>
        </p:nvSpPr>
        <p:spPr>
          <a:xfrm>
            <a:off x="609600" y="1066800"/>
            <a:ext cx="7924800" cy="4305300"/>
          </a:xfrm>
        </p:spPr>
        <p:txBody>
          <a:bodyPr/>
          <a:lstStyle/>
          <a:p>
            <a:pPr eaLnBrk="1" hangingPunct="1"/>
            <a:r>
              <a:rPr lang="en-US" sz="2400" smtClean="0">
                <a:solidFill>
                  <a:schemeClr val="tx2"/>
                </a:solidFill>
              </a:rPr>
              <a:t>Requirement authors often struggle to find the right level of granularity. Avoid long narrative paragraphs that contain multiple requirements. </a:t>
            </a:r>
          </a:p>
          <a:p>
            <a:pPr eaLnBrk="1" hangingPunct="1"/>
            <a:r>
              <a:rPr lang="en-US" sz="2400" smtClean="0">
                <a:solidFill>
                  <a:schemeClr val="tx2"/>
                </a:solidFill>
              </a:rPr>
              <a:t>A helpful granularity guideline is to write individually testable requirements. If you can think of a small number of related tests to verify correct implementation of a requirement, it is probably written at the right level of detail. </a:t>
            </a:r>
          </a:p>
          <a:p>
            <a:pPr eaLnBrk="1" hangingPunct="1"/>
            <a:r>
              <a:rPr lang="en-US" sz="2400" smtClean="0">
                <a:solidFill>
                  <a:schemeClr val="tx2"/>
                </a:solidFill>
              </a:rPr>
              <a:t>If you envision many different kinds of tests, perhaps several requirements have been lumped together and should be separated. </a:t>
            </a:r>
          </a:p>
        </p:txBody>
      </p:sp>
      <p:sp>
        <p:nvSpPr>
          <p:cNvPr id="43012" name="Rectangle 3"/>
          <p:cNvSpPr>
            <a:spLocks noGrp="1" noChangeArrowheads="1"/>
          </p:cNvSpPr>
          <p:nvPr>
            <p:ph type="title"/>
          </p:nvPr>
        </p:nvSpPr>
        <p:spPr>
          <a:xfrm>
            <a:off x="457200" y="277813"/>
            <a:ext cx="8801100" cy="1139825"/>
          </a:xfrm>
        </p:spPr>
        <p:txBody>
          <a:bodyPr/>
          <a:lstStyle/>
          <a:p>
            <a:pPr eaLnBrk="1" hangingPunct="1"/>
            <a:r>
              <a:rPr lang="en-US" sz="3000" smtClean="0"/>
              <a:t>Some Requirements Writing Guidelines (cont’d)</a:t>
            </a:r>
          </a:p>
        </p:txBody>
      </p:sp>
    </p:spTree>
    <p:extLst>
      <p:ext uri="{BB962C8B-B14F-4D97-AF65-F5344CB8AC3E}">
        <p14:creationId xmlns:p14="http://schemas.microsoft.com/office/powerpoint/2010/main" val="1268762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1DE15FD-71D9-4C2F-B858-BDBC4EF57E67}" type="slidenum">
              <a:rPr lang="en-US" altLang="en-US"/>
              <a:pPr>
                <a:defRPr/>
              </a:pPr>
              <a:t>43</a:t>
            </a:fld>
            <a:endParaRPr lang="en-US" altLang="en-US"/>
          </a:p>
        </p:txBody>
      </p:sp>
      <p:sp>
        <p:nvSpPr>
          <p:cNvPr id="44035" name="Rectangle 2"/>
          <p:cNvSpPr>
            <a:spLocks noGrp="1" noChangeArrowheads="1"/>
          </p:cNvSpPr>
          <p:nvPr>
            <p:ph type="body" idx="1"/>
          </p:nvPr>
        </p:nvSpPr>
        <p:spPr>
          <a:xfrm>
            <a:off x="609600" y="1066800"/>
            <a:ext cx="7924800" cy="4305300"/>
          </a:xfrm>
        </p:spPr>
        <p:txBody>
          <a:bodyPr/>
          <a:lstStyle/>
          <a:p>
            <a:pPr eaLnBrk="1" hangingPunct="1"/>
            <a:r>
              <a:rPr lang="en-US" sz="2400" smtClean="0">
                <a:solidFill>
                  <a:schemeClr val="tx2"/>
                </a:solidFill>
              </a:rPr>
              <a:t>Watch out for multiple requirements that have been aggregated into a single statement. </a:t>
            </a:r>
          </a:p>
          <a:p>
            <a:pPr eaLnBrk="1" hangingPunct="1"/>
            <a:r>
              <a:rPr lang="en-US" sz="2400" smtClean="0">
                <a:solidFill>
                  <a:schemeClr val="tx2"/>
                </a:solidFill>
              </a:rPr>
              <a:t>Conjunctions like "and" and "or" in a requirement suggest that several requirements have been combined. </a:t>
            </a:r>
          </a:p>
          <a:p>
            <a:pPr eaLnBrk="1" hangingPunct="1"/>
            <a:r>
              <a:rPr lang="en-US" sz="2400" smtClean="0">
                <a:solidFill>
                  <a:schemeClr val="tx2"/>
                </a:solidFill>
              </a:rPr>
              <a:t>Never use "and/or" in a requirement statement.  In other words, “A and/or B” should be replaced with “A or B, or both”.</a:t>
            </a:r>
          </a:p>
        </p:txBody>
      </p:sp>
      <p:sp>
        <p:nvSpPr>
          <p:cNvPr id="44036" name="Rectangle 3"/>
          <p:cNvSpPr>
            <a:spLocks noGrp="1" noChangeArrowheads="1"/>
          </p:cNvSpPr>
          <p:nvPr>
            <p:ph type="title"/>
          </p:nvPr>
        </p:nvSpPr>
        <p:spPr>
          <a:xfrm>
            <a:off x="457200" y="277813"/>
            <a:ext cx="8801100" cy="1139825"/>
          </a:xfrm>
        </p:spPr>
        <p:txBody>
          <a:bodyPr/>
          <a:lstStyle/>
          <a:p>
            <a:pPr eaLnBrk="1" hangingPunct="1"/>
            <a:r>
              <a:rPr lang="en-US" sz="3000" smtClean="0"/>
              <a:t>Some Requirements Writing Guidelines (cont’d)</a:t>
            </a:r>
          </a:p>
        </p:txBody>
      </p:sp>
    </p:spTree>
    <p:extLst>
      <p:ext uri="{BB962C8B-B14F-4D97-AF65-F5344CB8AC3E}">
        <p14:creationId xmlns:p14="http://schemas.microsoft.com/office/powerpoint/2010/main" val="1489928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688CBA0-2B3C-4FA4-B667-EBF9DD793AD4}" type="slidenum">
              <a:rPr lang="en-US" altLang="en-US"/>
              <a:pPr>
                <a:defRPr/>
              </a:pPr>
              <a:t>44</a:t>
            </a:fld>
            <a:endParaRPr lang="en-US" altLang="en-US"/>
          </a:p>
        </p:txBody>
      </p:sp>
      <p:sp>
        <p:nvSpPr>
          <p:cNvPr id="45059" name="Rectangle 2"/>
          <p:cNvSpPr>
            <a:spLocks noGrp="1" noChangeArrowheads="1"/>
          </p:cNvSpPr>
          <p:nvPr>
            <p:ph type="body" idx="1"/>
          </p:nvPr>
        </p:nvSpPr>
        <p:spPr>
          <a:xfrm>
            <a:off x="609600" y="1066800"/>
            <a:ext cx="7924800" cy="4933950"/>
          </a:xfrm>
        </p:spPr>
        <p:txBody>
          <a:bodyPr>
            <a:normAutofit fontScale="92500"/>
          </a:bodyPr>
          <a:lstStyle/>
          <a:p>
            <a:pPr eaLnBrk="1" hangingPunct="1"/>
            <a:r>
              <a:rPr lang="en-US" sz="2400" smtClean="0">
                <a:solidFill>
                  <a:schemeClr val="tx2"/>
                </a:solidFill>
              </a:rPr>
              <a:t>Write requirements at a consistent level of detail throughout the document. Here’s an </a:t>
            </a:r>
            <a:r>
              <a:rPr lang="en-US" sz="2400" u="sng" smtClean="0">
                <a:solidFill>
                  <a:schemeClr val="tx2"/>
                </a:solidFill>
              </a:rPr>
              <a:t>example</a:t>
            </a:r>
            <a:r>
              <a:rPr lang="en-US" sz="2400" smtClean="0">
                <a:solidFill>
                  <a:schemeClr val="tx2"/>
                </a:solidFill>
              </a:rPr>
              <a:t> of such inconsistency.  Suppose these two requirements were found in the same requirements document. </a:t>
            </a:r>
          </a:p>
          <a:p>
            <a:pPr lvl="1" eaLnBrk="1" hangingPunct="1"/>
            <a:r>
              <a:rPr lang="en-US" smtClean="0">
                <a:solidFill>
                  <a:schemeClr val="tx2"/>
                </a:solidFill>
              </a:rPr>
              <a:t>"A valid color code shall be R for red" and "A valid color code shall be G for green" have been split out as separate requirements </a:t>
            </a:r>
            <a:r>
              <a:rPr lang="en-US" smtClean="0"/>
              <a:t>(VERY DETAILED)</a:t>
            </a:r>
          </a:p>
          <a:p>
            <a:pPr lvl="1" eaLnBrk="1" hangingPunct="1"/>
            <a:r>
              <a:rPr lang="en-US" smtClean="0">
                <a:solidFill>
                  <a:schemeClr val="tx2"/>
                </a:solidFill>
              </a:rPr>
              <a:t>While in the same document you find:  "The product shall respond to editing directives entered by voice" meant to describe an entire subsystem, not a single functional requirement.</a:t>
            </a:r>
            <a:r>
              <a:rPr lang="en-US" smtClean="0"/>
              <a:t> (VERY HIGH-LEVEL)</a:t>
            </a:r>
          </a:p>
        </p:txBody>
      </p:sp>
      <p:sp>
        <p:nvSpPr>
          <p:cNvPr id="45060" name="Rectangle 3"/>
          <p:cNvSpPr>
            <a:spLocks noGrp="1" noChangeArrowheads="1"/>
          </p:cNvSpPr>
          <p:nvPr>
            <p:ph type="title"/>
          </p:nvPr>
        </p:nvSpPr>
        <p:spPr>
          <a:xfrm>
            <a:off x="457200" y="277813"/>
            <a:ext cx="8801100" cy="1139825"/>
          </a:xfrm>
        </p:spPr>
        <p:txBody>
          <a:bodyPr/>
          <a:lstStyle/>
          <a:p>
            <a:pPr eaLnBrk="1" hangingPunct="1"/>
            <a:r>
              <a:rPr lang="en-US" sz="3000" smtClean="0"/>
              <a:t>Some Requirements Writing Guidelines (cont’d)</a:t>
            </a:r>
          </a:p>
        </p:txBody>
      </p:sp>
    </p:spTree>
    <p:extLst>
      <p:ext uri="{BB962C8B-B14F-4D97-AF65-F5344CB8AC3E}">
        <p14:creationId xmlns:p14="http://schemas.microsoft.com/office/powerpoint/2010/main" val="3947781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66F2613-867D-4F41-A45D-A91312FCCFB2}" type="slidenum">
              <a:rPr lang="en-US" altLang="en-US"/>
              <a:pPr>
                <a:defRPr/>
              </a:pPr>
              <a:t>45</a:t>
            </a:fld>
            <a:endParaRPr lang="en-US" altLang="en-US"/>
          </a:p>
        </p:txBody>
      </p:sp>
      <p:sp>
        <p:nvSpPr>
          <p:cNvPr id="46083" name="Rectangle 2"/>
          <p:cNvSpPr>
            <a:spLocks noGrp="1" noChangeArrowheads="1"/>
          </p:cNvSpPr>
          <p:nvPr>
            <p:ph type="body" idx="1"/>
          </p:nvPr>
        </p:nvSpPr>
        <p:spPr>
          <a:xfrm>
            <a:off x="609600" y="1066800"/>
            <a:ext cx="7924800" cy="4933950"/>
          </a:xfrm>
        </p:spPr>
        <p:txBody>
          <a:bodyPr>
            <a:normAutofit lnSpcReduction="10000"/>
          </a:bodyPr>
          <a:lstStyle/>
          <a:p>
            <a:pPr eaLnBrk="1" hangingPunct="1"/>
            <a:r>
              <a:rPr lang="en-US" sz="2400" smtClean="0">
                <a:solidFill>
                  <a:schemeClr val="tx2"/>
                </a:solidFill>
              </a:rPr>
              <a:t>Avoid stating requirements redundantly in the requirements document. </a:t>
            </a:r>
          </a:p>
          <a:p>
            <a:pPr lvl="1" eaLnBrk="1" hangingPunct="1"/>
            <a:r>
              <a:rPr lang="en-US" smtClean="0">
                <a:solidFill>
                  <a:schemeClr val="tx2"/>
                </a:solidFill>
              </a:rPr>
              <a:t>While including the same requirement in multiple places may make the document easier to read, it also makes maintenance of the document  a nightmare. </a:t>
            </a:r>
          </a:p>
          <a:p>
            <a:pPr lvl="1" eaLnBrk="1" hangingPunct="1"/>
            <a:r>
              <a:rPr lang="en-US" smtClean="0">
                <a:solidFill>
                  <a:schemeClr val="tx2"/>
                </a:solidFill>
              </a:rPr>
              <a:t>The multiple instances of the requirement all have to be updated at the same time to prevent an inconsistency creeping in. </a:t>
            </a:r>
          </a:p>
          <a:p>
            <a:pPr lvl="1" eaLnBrk="1" hangingPunct="1"/>
            <a:r>
              <a:rPr lang="en-US" smtClean="0">
                <a:solidFill>
                  <a:schemeClr val="tx2"/>
                </a:solidFill>
              </a:rPr>
              <a:t>If you </a:t>
            </a:r>
            <a:r>
              <a:rPr lang="en-US" i="1" smtClean="0">
                <a:solidFill>
                  <a:schemeClr val="tx2"/>
                </a:solidFill>
              </a:rPr>
              <a:t>must</a:t>
            </a:r>
            <a:r>
              <a:rPr lang="en-US" smtClean="0">
                <a:solidFill>
                  <a:schemeClr val="tx2"/>
                </a:solidFill>
              </a:rPr>
              <a:t> have multiple references to the same requirement, write it once, and refer to it by number or name.</a:t>
            </a:r>
          </a:p>
        </p:txBody>
      </p:sp>
      <p:sp>
        <p:nvSpPr>
          <p:cNvPr id="46084" name="Rectangle 3"/>
          <p:cNvSpPr>
            <a:spLocks noGrp="1" noChangeArrowheads="1"/>
          </p:cNvSpPr>
          <p:nvPr>
            <p:ph type="title"/>
          </p:nvPr>
        </p:nvSpPr>
        <p:spPr>
          <a:xfrm>
            <a:off x="457200" y="277813"/>
            <a:ext cx="8801100" cy="1139825"/>
          </a:xfrm>
        </p:spPr>
        <p:txBody>
          <a:bodyPr/>
          <a:lstStyle/>
          <a:p>
            <a:pPr eaLnBrk="1" hangingPunct="1"/>
            <a:r>
              <a:rPr lang="en-US" sz="3000" smtClean="0"/>
              <a:t>Some Requirements Writing Guidelines (cont’d)</a:t>
            </a:r>
          </a:p>
        </p:txBody>
      </p:sp>
    </p:spTree>
    <p:extLst>
      <p:ext uri="{BB962C8B-B14F-4D97-AF65-F5344CB8AC3E}">
        <p14:creationId xmlns:p14="http://schemas.microsoft.com/office/powerpoint/2010/main" val="2342471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EF77637-9491-4C12-A007-A41A39D184A6}" type="slidenum">
              <a:rPr lang="en-US" altLang="en-US"/>
              <a:pPr>
                <a:defRPr/>
              </a:pPr>
              <a:t>46</a:t>
            </a:fld>
            <a:endParaRPr lang="en-US" altLang="en-US"/>
          </a:p>
        </p:txBody>
      </p:sp>
      <p:sp>
        <p:nvSpPr>
          <p:cNvPr id="47107" name="Rectangle 2"/>
          <p:cNvSpPr>
            <a:spLocks noGrp="1" noChangeArrowheads="1"/>
          </p:cNvSpPr>
          <p:nvPr>
            <p:ph type="body" idx="1"/>
          </p:nvPr>
        </p:nvSpPr>
        <p:spPr>
          <a:xfrm>
            <a:off x="609600" y="1066800"/>
            <a:ext cx="7696200" cy="4248150"/>
          </a:xfrm>
        </p:spPr>
        <p:txBody>
          <a:bodyPr/>
          <a:lstStyle/>
          <a:p>
            <a:pPr eaLnBrk="1" hangingPunct="1"/>
            <a:r>
              <a:rPr lang="en-US" sz="2400" smtClean="0">
                <a:solidFill>
                  <a:schemeClr val="tx2"/>
                </a:solidFill>
              </a:rPr>
              <a:t>While there is no silver bullet, your requirements will improve drastically if you will:</a:t>
            </a:r>
          </a:p>
          <a:p>
            <a:pPr lvl="1" eaLnBrk="1" hangingPunct="1"/>
            <a:r>
              <a:rPr lang="en-US" smtClean="0">
                <a:solidFill>
                  <a:schemeClr val="tx2"/>
                </a:solidFill>
              </a:rPr>
              <a:t>Observe the guidelines given here.</a:t>
            </a:r>
          </a:p>
          <a:p>
            <a:pPr lvl="1" eaLnBrk="1" hangingPunct="1"/>
            <a:r>
              <a:rPr lang="en-US" smtClean="0">
                <a:solidFill>
                  <a:schemeClr val="tx2"/>
                </a:solidFill>
              </a:rPr>
              <a:t>Review the requirements formally, informally, early, and often.</a:t>
            </a:r>
          </a:p>
          <a:p>
            <a:pPr lvl="1" eaLnBrk="1" hangingPunct="1"/>
            <a:r>
              <a:rPr lang="en-US" smtClean="0">
                <a:solidFill>
                  <a:schemeClr val="tx2"/>
                </a:solidFill>
              </a:rPr>
              <a:t>Involve customers in a meaningful requirements partnership.</a:t>
            </a:r>
          </a:p>
          <a:p>
            <a:pPr lvl="1" eaLnBrk="1" hangingPunct="1"/>
            <a:r>
              <a:rPr lang="en-US" smtClean="0">
                <a:solidFill>
                  <a:schemeClr val="tx2"/>
                </a:solidFill>
              </a:rPr>
              <a:t>Consult testers and developers as needed for feasibility as well as clarity.</a:t>
            </a:r>
          </a:p>
        </p:txBody>
      </p:sp>
      <p:sp>
        <p:nvSpPr>
          <p:cNvPr id="47108" name="Rectangle 3"/>
          <p:cNvSpPr>
            <a:spLocks noGrp="1" noChangeArrowheads="1"/>
          </p:cNvSpPr>
          <p:nvPr>
            <p:ph type="title"/>
          </p:nvPr>
        </p:nvSpPr>
        <p:spPr>
          <a:xfrm>
            <a:off x="457200" y="277813"/>
            <a:ext cx="8801100" cy="1139825"/>
          </a:xfrm>
        </p:spPr>
        <p:txBody>
          <a:bodyPr/>
          <a:lstStyle/>
          <a:p>
            <a:pPr eaLnBrk="1" hangingPunct="1"/>
            <a:r>
              <a:rPr lang="en-US" sz="3000" smtClean="0"/>
              <a:t>Writing is More Art Than Science</a:t>
            </a:r>
          </a:p>
        </p:txBody>
      </p:sp>
    </p:spTree>
    <p:extLst>
      <p:ext uri="{BB962C8B-B14F-4D97-AF65-F5344CB8AC3E}">
        <p14:creationId xmlns:p14="http://schemas.microsoft.com/office/powerpoint/2010/main" val="2777006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8AF21CFC-726B-4F93-90DD-D4D0557D7213}" type="slidenum">
              <a:rPr lang="en-US" altLang="en-US" smtClean="0"/>
              <a:pPr>
                <a:defRPr/>
              </a:pPr>
              <a:t>47</a:t>
            </a:fld>
            <a:endParaRPr lang="en-US" altLang="en-US" smtClean="0"/>
          </a:p>
        </p:txBody>
      </p:sp>
      <p:sp>
        <p:nvSpPr>
          <p:cNvPr id="48131" name="Rectangle 2"/>
          <p:cNvSpPr>
            <a:spLocks noGrp="1" noChangeArrowheads="1"/>
          </p:cNvSpPr>
          <p:nvPr>
            <p:ph type="title"/>
          </p:nvPr>
        </p:nvSpPr>
        <p:spPr/>
        <p:txBody>
          <a:bodyPr>
            <a:normAutofit fontScale="90000"/>
          </a:bodyPr>
          <a:lstStyle/>
          <a:p>
            <a:r>
              <a:rPr lang="en-US" smtClean="0"/>
              <a:t>Walkthroughs: Validating Requirements</a:t>
            </a:r>
          </a:p>
        </p:txBody>
      </p:sp>
      <p:sp>
        <p:nvSpPr>
          <p:cNvPr id="48132" name="Rectangle 3"/>
          <p:cNvSpPr>
            <a:spLocks noGrp="1" noChangeArrowheads="1"/>
          </p:cNvSpPr>
          <p:nvPr>
            <p:ph type="body" sz="half" idx="1"/>
          </p:nvPr>
        </p:nvSpPr>
        <p:spPr>
          <a:xfrm>
            <a:off x="693593" y="1490663"/>
            <a:ext cx="7000875" cy="4751387"/>
          </a:xfrm>
        </p:spPr>
        <p:txBody>
          <a:bodyPr/>
          <a:lstStyle/>
          <a:p>
            <a:pPr>
              <a:lnSpc>
                <a:spcPct val="90000"/>
              </a:lnSpc>
            </a:pPr>
            <a:r>
              <a:rPr lang="en-US" sz="2400" dirty="0" smtClean="0">
                <a:solidFill>
                  <a:schemeClr val="tx2"/>
                </a:solidFill>
              </a:rPr>
              <a:t>Before proceeding to design, it is crucial to validate:</a:t>
            </a:r>
          </a:p>
          <a:p>
            <a:pPr lvl="1">
              <a:lnSpc>
                <a:spcPct val="90000"/>
              </a:lnSpc>
            </a:pPr>
            <a:r>
              <a:rPr lang="en-US" sz="2000" dirty="0" smtClean="0">
                <a:solidFill>
                  <a:schemeClr val="tx2"/>
                </a:solidFill>
              </a:rPr>
              <a:t>That the requirements are </a:t>
            </a:r>
            <a:r>
              <a:rPr lang="en-US" sz="2000" dirty="0" smtClean="0">
                <a:solidFill>
                  <a:schemeClr val="accent1"/>
                </a:solidFill>
              </a:rPr>
              <a:t>correct and complete</a:t>
            </a:r>
          </a:p>
          <a:p>
            <a:pPr lvl="1">
              <a:lnSpc>
                <a:spcPct val="90000"/>
              </a:lnSpc>
            </a:pPr>
            <a:r>
              <a:rPr lang="en-US" sz="2000" dirty="0" smtClean="0">
                <a:solidFill>
                  <a:schemeClr val="tx2"/>
                </a:solidFill>
              </a:rPr>
              <a:t>That the requirements </a:t>
            </a:r>
            <a:r>
              <a:rPr lang="en-US" sz="2000" dirty="0" smtClean="0">
                <a:solidFill>
                  <a:schemeClr val="accent1"/>
                </a:solidFill>
              </a:rPr>
              <a:t>are testable</a:t>
            </a:r>
            <a:endParaRPr lang="en-US" sz="2000" dirty="0" smtClean="0">
              <a:solidFill>
                <a:schemeClr val="tx2"/>
              </a:solidFill>
            </a:endParaRPr>
          </a:p>
          <a:p>
            <a:pPr lvl="1"/>
            <a:r>
              <a:rPr lang="en-US" sz="2000" dirty="0" smtClean="0">
                <a:solidFill>
                  <a:schemeClr val="tx2"/>
                </a:solidFill>
              </a:rPr>
              <a:t>That you understand the relevant </a:t>
            </a:r>
            <a:r>
              <a:rPr lang="en-US" sz="2000" dirty="0" smtClean="0">
                <a:solidFill>
                  <a:schemeClr val="accent1"/>
                </a:solidFill>
              </a:rPr>
              <a:t>quality  and performance attributes</a:t>
            </a:r>
            <a:r>
              <a:rPr lang="en-US" sz="2000" dirty="0" smtClean="0">
                <a:solidFill>
                  <a:schemeClr val="tx2"/>
                </a:solidFill>
              </a:rPr>
              <a:t> </a:t>
            </a:r>
          </a:p>
          <a:p>
            <a:pPr lvl="1"/>
            <a:r>
              <a:rPr lang="en-US" sz="2000" dirty="0" smtClean="0">
                <a:solidFill>
                  <a:schemeClr val="tx2"/>
                </a:solidFill>
              </a:rPr>
              <a:t>That you understand </a:t>
            </a:r>
            <a:r>
              <a:rPr lang="en-US" sz="2000" dirty="0" smtClean="0">
                <a:solidFill>
                  <a:schemeClr val="accent1"/>
                </a:solidFill>
              </a:rPr>
              <a:t>implementation priorities</a:t>
            </a:r>
          </a:p>
          <a:p>
            <a:pPr lvl="1"/>
            <a:r>
              <a:rPr lang="en-US" sz="2000" dirty="0" smtClean="0">
                <a:solidFill>
                  <a:schemeClr val="tx2"/>
                </a:solidFill>
              </a:rPr>
              <a:t>That </a:t>
            </a:r>
            <a:r>
              <a:rPr lang="en-US" sz="2000" dirty="0" smtClean="0">
                <a:solidFill>
                  <a:schemeClr val="accent1"/>
                </a:solidFill>
              </a:rPr>
              <a:t>all customer needs </a:t>
            </a:r>
            <a:r>
              <a:rPr lang="en-US" sz="2000" dirty="0" smtClean="0">
                <a:solidFill>
                  <a:schemeClr val="tx2"/>
                </a:solidFill>
              </a:rPr>
              <a:t>have been </a:t>
            </a:r>
            <a:br>
              <a:rPr lang="en-US" sz="2000" dirty="0" smtClean="0">
                <a:solidFill>
                  <a:schemeClr val="tx2"/>
                </a:solidFill>
              </a:rPr>
            </a:br>
            <a:r>
              <a:rPr lang="en-US" sz="2000" dirty="0" smtClean="0">
                <a:solidFill>
                  <a:schemeClr val="tx2"/>
                </a:solidFill>
              </a:rPr>
              <a:t>addressed</a:t>
            </a:r>
            <a:endParaRPr lang="en-US" dirty="0" smtClean="0">
              <a:solidFill>
                <a:schemeClr val="tx2"/>
              </a:solidFill>
            </a:endParaRPr>
          </a:p>
          <a:p>
            <a:pPr>
              <a:lnSpc>
                <a:spcPct val="90000"/>
              </a:lnSpc>
            </a:pPr>
            <a:r>
              <a:rPr lang="en-US" sz="2400" dirty="0" smtClean="0">
                <a:solidFill>
                  <a:schemeClr val="tx2"/>
                </a:solidFill>
              </a:rPr>
              <a:t>This is typically done using </a:t>
            </a:r>
            <a:r>
              <a:rPr lang="en-US" sz="2400" b="1" dirty="0" smtClean="0">
                <a:solidFill>
                  <a:schemeClr val="accent1"/>
                </a:solidFill>
              </a:rPr>
              <a:t>walkthroughs</a:t>
            </a:r>
            <a:r>
              <a:rPr lang="en-US" sz="2400" dirty="0" smtClean="0">
                <a:solidFill>
                  <a:schemeClr val="tx2"/>
                </a:solidFill>
              </a:rPr>
              <a:t> </a:t>
            </a:r>
          </a:p>
        </p:txBody>
      </p:sp>
      <p:pic>
        <p:nvPicPr>
          <p:cNvPr id="48133" name="Picture 6" descr="gate thumbna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0738" y="2951163"/>
            <a:ext cx="1755775" cy="2633662"/>
          </a:xfrm>
          <a:prstGeom prst="rect">
            <a:avLst/>
          </a:prstGeom>
          <a:noFill/>
          <a:ln w="25400">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8020110"/>
      </p:ext>
    </p:extLst>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68F8BE2D-85D2-43C3-8B32-E05E0088343A}" type="slidenum">
              <a:rPr lang="en-US" altLang="en-US"/>
              <a:pPr>
                <a:defRPr/>
              </a:pPr>
              <a:t>48</a:t>
            </a:fld>
            <a:endParaRPr lang="en-US" altLang="en-US"/>
          </a:p>
        </p:txBody>
      </p:sp>
      <p:sp>
        <p:nvSpPr>
          <p:cNvPr id="51203" name="Rectangle 2"/>
          <p:cNvSpPr>
            <a:spLocks noGrp="1" noChangeArrowheads="1"/>
          </p:cNvSpPr>
          <p:nvPr>
            <p:ph type="ctrTitle"/>
          </p:nvPr>
        </p:nvSpPr>
        <p:spPr/>
        <p:txBody>
          <a:bodyPr/>
          <a:lstStyle/>
          <a:p>
            <a:pPr eaLnBrk="1" hangingPunct="1"/>
            <a:r>
              <a:rPr lang="en-US" sz="3200" smtClean="0"/>
              <a:t>Practice Exercises</a:t>
            </a:r>
          </a:p>
        </p:txBody>
      </p:sp>
      <p:sp>
        <p:nvSpPr>
          <p:cNvPr id="51205" name="Text Box 4"/>
          <p:cNvSpPr txBox="1">
            <a:spLocks noChangeArrowheads="1"/>
          </p:cNvSpPr>
          <p:nvPr/>
        </p:nvSpPr>
        <p:spPr bwMode="auto">
          <a:xfrm>
            <a:off x="5257800" y="485775"/>
            <a:ext cx="2238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chemeClr val="tx2"/>
                </a:solidFill>
                <a:latin typeface="Arial Black" pitchFamily="34" charset="0"/>
              </a:rPr>
              <a:t>MODULE 4</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62864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5CE98C03-C563-4AE2-B5D8-87E4B21D377B}" type="slidenum">
              <a:rPr lang="en-US" altLang="en-US"/>
              <a:pPr>
                <a:defRPr/>
              </a:pPr>
              <a:t>49</a:t>
            </a:fld>
            <a:endParaRPr lang="en-US" altLang="en-US"/>
          </a:p>
        </p:txBody>
      </p:sp>
      <p:sp>
        <p:nvSpPr>
          <p:cNvPr id="52227" name="Rectangle 2"/>
          <p:cNvSpPr>
            <a:spLocks noGrp="1" noChangeArrowheads="1"/>
          </p:cNvSpPr>
          <p:nvPr>
            <p:ph type="body" idx="1"/>
          </p:nvPr>
        </p:nvSpPr>
        <p:spPr>
          <a:xfrm>
            <a:off x="609600" y="1066800"/>
            <a:ext cx="7696200" cy="1143000"/>
          </a:xfrm>
        </p:spPr>
        <p:txBody>
          <a:bodyPr/>
          <a:lstStyle/>
          <a:p>
            <a:pPr eaLnBrk="1" hangingPunct="1"/>
            <a:r>
              <a:rPr lang="en-US" sz="2000" smtClean="0">
                <a:solidFill>
                  <a:schemeClr val="tx2"/>
                </a:solidFill>
              </a:rPr>
              <a:t>In your group analyze the following requirement, taken from an actual requirement document, against the five characteristics of a good requirement (listed below for reference).</a:t>
            </a:r>
          </a:p>
        </p:txBody>
      </p:sp>
      <p:sp>
        <p:nvSpPr>
          <p:cNvPr id="52228" name="Rectangle 3"/>
          <p:cNvSpPr>
            <a:spLocks noGrp="1" noChangeArrowheads="1"/>
          </p:cNvSpPr>
          <p:nvPr>
            <p:ph type="title"/>
          </p:nvPr>
        </p:nvSpPr>
        <p:spPr>
          <a:xfrm>
            <a:off x="342900" y="277813"/>
            <a:ext cx="8801100" cy="1139825"/>
          </a:xfrm>
        </p:spPr>
        <p:txBody>
          <a:bodyPr/>
          <a:lstStyle/>
          <a:p>
            <a:pPr algn="ctr" eaLnBrk="1" hangingPunct="1"/>
            <a:r>
              <a:rPr lang="en-US" sz="3000" smtClean="0"/>
              <a:t>Example #1</a:t>
            </a:r>
          </a:p>
        </p:txBody>
      </p:sp>
      <p:sp>
        <p:nvSpPr>
          <p:cNvPr id="52229" name="Text Box 4"/>
          <p:cNvSpPr txBox="1">
            <a:spLocks noChangeArrowheads="1"/>
          </p:cNvSpPr>
          <p:nvPr/>
        </p:nvSpPr>
        <p:spPr bwMode="auto">
          <a:xfrm>
            <a:off x="1050925" y="2474913"/>
            <a:ext cx="66262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000" i="1"/>
              <a:t>"The product shall provide status messages at regular intervals not less than every 60 seconds."</a:t>
            </a:r>
            <a:r>
              <a:rPr lang="en-US" sz="2000"/>
              <a:t> </a:t>
            </a:r>
          </a:p>
        </p:txBody>
      </p:sp>
      <p:sp>
        <p:nvSpPr>
          <p:cNvPr id="52230" name="Text Box 5"/>
          <p:cNvSpPr txBox="1">
            <a:spLocks noChangeArrowheads="1"/>
          </p:cNvSpPr>
          <p:nvPr/>
        </p:nvSpPr>
        <p:spPr bwMode="auto">
          <a:xfrm>
            <a:off x="5924550" y="3729038"/>
            <a:ext cx="2857500" cy="157480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solidFill>
                  <a:schemeClr val="tx2"/>
                </a:solidFill>
              </a:rPr>
              <a:t>Each requirement should be:</a:t>
            </a:r>
          </a:p>
          <a:p>
            <a:pPr eaLnBrk="1" hangingPunct="1"/>
            <a:r>
              <a:rPr lang="en-US" sz="1600">
                <a:solidFill>
                  <a:schemeClr val="tx2"/>
                </a:solidFill>
              </a:rPr>
              <a:t> *   Correct</a:t>
            </a:r>
          </a:p>
          <a:p>
            <a:pPr eaLnBrk="1" hangingPunct="1"/>
            <a:r>
              <a:rPr lang="en-US" sz="1600">
                <a:solidFill>
                  <a:schemeClr val="tx2"/>
                </a:solidFill>
              </a:rPr>
              <a:t> *   Feasible</a:t>
            </a:r>
          </a:p>
          <a:p>
            <a:pPr eaLnBrk="1" hangingPunct="1"/>
            <a:r>
              <a:rPr lang="en-US" sz="1600">
                <a:solidFill>
                  <a:schemeClr val="tx2"/>
                </a:solidFill>
              </a:rPr>
              <a:t> *   Necessary</a:t>
            </a:r>
          </a:p>
          <a:p>
            <a:pPr eaLnBrk="1" hangingPunct="1"/>
            <a:r>
              <a:rPr lang="en-US" sz="1600">
                <a:solidFill>
                  <a:schemeClr val="tx2"/>
                </a:solidFill>
              </a:rPr>
              <a:t> *   Unambiguous</a:t>
            </a:r>
          </a:p>
          <a:p>
            <a:pPr eaLnBrk="1" hangingPunct="1"/>
            <a:r>
              <a:rPr lang="en-US" sz="1600">
                <a:solidFill>
                  <a:schemeClr val="tx2"/>
                </a:solidFill>
              </a:rPr>
              <a:t> *   Verifiable</a:t>
            </a:r>
          </a:p>
        </p:txBody>
      </p:sp>
      <p:sp>
        <p:nvSpPr>
          <p:cNvPr id="52231" name="Text Box 7"/>
          <p:cNvSpPr txBox="1">
            <a:spLocks noChangeArrowheads="1"/>
          </p:cNvSpPr>
          <p:nvPr/>
        </p:nvSpPr>
        <p:spPr bwMode="auto">
          <a:xfrm>
            <a:off x="342900" y="5303838"/>
            <a:ext cx="475932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The material in this Module is adapted from the article </a:t>
            </a:r>
            <a:r>
              <a:rPr lang="en-US" sz="1400" i="1"/>
              <a:t>Writing Quality Requirements</a:t>
            </a:r>
            <a:r>
              <a:rPr lang="en-US" sz="1400"/>
              <a:t> by Karl Wiegers published in </a:t>
            </a:r>
            <a:r>
              <a:rPr lang="en-US" sz="1400" i="1"/>
              <a:t>Software Development</a:t>
            </a:r>
            <a:r>
              <a:rPr lang="en-US" sz="1400"/>
              <a:t>, May 1999. </a:t>
            </a:r>
          </a:p>
        </p:txBody>
      </p:sp>
    </p:spTree>
    <p:extLst>
      <p:ext uri="{BB962C8B-B14F-4D97-AF65-F5344CB8AC3E}">
        <p14:creationId xmlns:p14="http://schemas.microsoft.com/office/powerpoint/2010/main" val="64345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8D20B878-EFB0-45D0-AE2B-AF3E8D02D372}" type="slidenum">
              <a:rPr lang="en-US" altLang="en-US" sz="1200">
                <a:latin typeface="+mj-lt"/>
              </a:rPr>
              <a:pPr algn="r">
                <a:defRPr/>
              </a:pPr>
              <a:t>5</a:t>
            </a:fld>
            <a:endParaRPr lang="en-US" altLang="en-US" sz="1200">
              <a:latin typeface="+mj-lt"/>
            </a:endParaRPr>
          </a:p>
        </p:txBody>
      </p:sp>
      <p:sp>
        <p:nvSpPr>
          <p:cNvPr id="8196" name="Rectangle 2"/>
          <p:cNvSpPr>
            <a:spLocks noGrp="1" noChangeArrowheads="1"/>
          </p:cNvSpPr>
          <p:nvPr>
            <p:ph type="title" idx="4294967295"/>
          </p:nvPr>
        </p:nvSpPr>
        <p:spPr/>
        <p:txBody>
          <a:bodyPr/>
          <a:lstStyle/>
          <a:p>
            <a:pPr eaLnBrk="1" hangingPunct="1"/>
            <a:r>
              <a:rPr lang="en-US" smtClean="0"/>
              <a:t>Different Types of Requirements</a:t>
            </a:r>
          </a:p>
        </p:txBody>
      </p:sp>
      <p:sp>
        <p:nvSpPr>
          <p:cNvPr id="8197" name="Rectangle 3"/>
          <p:cNvSpPr>
            <a:spLocks noGrp="1" noChangeArrowheads="1"/>
          </p:cNvSpPr>
          <p:nvPr>
            <p:ph type="body" idx="4294967295"/>
          </p:nvPr>
        </p:nvSpPr>
        <p:spPr/>
        <p:txBody>
          <a:bodyPr/>
          <a:lstStyle/>
          <a:p>
            <a:pPr eaLnBrk="1" hangingPunct="1"/>
            <a:r>
              <a:rPr lang="en-US" sz="2400" dirty="0" smtClean="0">
                <a:solidFill>
                  <a:schemeClr val="tx2"/>
                </a:solidFill>
              </a:rPr>
              <a:t>Business Requirements</a:t>
            </a:r>
          </a:p>
          <a:p>
            <a:pPr eaLnBrk="1" hangingPunct="1"/>
            <a:r>
              <a:rPr lang="en-US" sz="2400" dirty="0" smtClean="0">
                <a:solidFill>
                  <a:schemeClr val="tx2"/>
                </a:solidFill>
              </a:rPr>
              <a:t>User Requirements</a:t>
            </a:r>
          </a:p>
          <a:p>
            <a:pPr eaLnBrk="1" hangingPunct="1"/>
            <a:r>
              <a:rPr lang="en-US" sz="2400" dirty="0" smtClean="0">
                <a:solidFill>
                  <a:schemeClr val="tx2"/>
                </a:solidFill>
              </a:rPr>
              <a:t>Functional Requirements</a:t>
            </a:r>
          </a:p>
          <a:p>
            <a:pPr eaLnBrk="1" hangingPunct="1"/>
            <a:r>
              <a:rPr lang="en-US" sz="2400" dirty="0" smtClean="0">
                <a:solidFill>
                  <a:schemeClr val="tx2"/>
                </a:solidFill>
              </a:rPr>
              <a:t>Business Rules</a:t>
            </a:r>
          </a:p>
          <a:p>
            <a:pPr eaLnBrk="1" hangingPunct="1"/>
            <a:r>
              <a:rPr lang="en-US" sz="2400" dirty="0" smtClean="0">
                <a:solidFill>
                  <a:schemeClr val="tx2"/>
                </a:solidFill>
              </a:rPr>
              <a:t>Quality Attributes</a:t>
            </a:r>
          </a:p>
          <a:p>
            <a:pPr eaLnBrk="1" hangingPunct="1"/>
            <a:r>
              <a:rPr lang="en-US" sz="2400" dirty="0" smtClean="0">
                <a:solidFill>
                  <a:schemeClr val="tx2"/>
                </a:solidFill>
              </a:rPr>
              <a:t>External Interfaces</a:t>
            </a:r>
          </a:p>
          <a:p>
            <a:pPr eaLnBrk="1" hangingPunct="1"/>
            <a:r>
              <a:rPr lang="en-US" sz="2400" dirty="0" smtClean="0">
                <a:solidFill>
                  <a:schemeClr val="tx2"/>
                </a:solidFill>
              </a:rPr>
              <a:t>Design &amp; Implementation Constraints</a:t>
            </a:r>
          </a:p>
        </p:txBody>
      </p:sp>
      <p:sp>
        <p:nvSpPr>
          <p:cNvPr id="8198" name="Right Brace 4"/>
          <p:cNvSpPr>
            <a:spLocks/>
          </p:cNvSpPr>
          <p:nvPr/>
        </p:nvSpPr>
        <p:spPr bwMode="auto">
          <a:xfrm>
            <a:off x="5892800" y="1600200"/>
            <a:ext cx="576263" cy="3233738"/>
          </a:xfrm>
          <a:prstGeom prst="rightBrace">
            <a:avLst>
              <a:gd name="adj1" fmla="val 8339"/>
              <a:gd name="adj2" fmla="val 45958"/>
            </a:avLst>
          </a:prstGeom>
          <a:noFill/>
          <a:ln w="38100" algn="ctr">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8199" name="TextBox 5"/>
          <p:cNvSpPr txBox="1">
            <a:spLocks noChangeArrowheads="1"/>
          </p:cNvSpPr>
          <p:nvPr/>
        </p:nvSpPr>
        <p:spPr bwMode="auto">
          <a:xfrm>
            <a:off x="6807402" y="2598738"/>
            <a:ext cx="189507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dirty="0">
                <a:solidFill>
                  <a:schemeClr val="accent1"/>
                </a:solidFill>
              </a:rPr>
              <a:t>System</a:t>
            </a:r>
          </a:p>
          <a:p>
            <a:pPr algn="ctr" eaLnBrk="1" hangingPunct="1"/>
            <a:r>
              <a:rPr lang="en-US" sz="2000" b="1" dirty="0">
                <a:solidFill>
                  <a:schemeClr val="accent1"/>
                </a:solidFill>
              </a:rPr>
              <a:t>Requirements</a:t>
            </a:r>
          </a:p>
          <a:p>
            <a:pPr algn="ctr" eaLnBrk="1" hangingPunct="1"/>
            <a:r>
              <a:rPr lang="en-US" sz="2000" b="1" dirty="0">
                <a:solidFill>
                  <a:schemeClr val="accent1"/>
                </a:solidFill>
              </a:rPr>
              <a:t>Specification</a:t>
            </a:r>
          </a:p>
          <a:p>
            <a:pPr algn="ctr" eaLnBrk="1" hangingPunct="1"/>
            <a:endParaRPr lang="en-US" b="1" dirty="0">
              <a:solidFill>
                <a:schemeClr val="accent1"/>
              </a:solidFill>
            </a:endParaRPr>
          </a:p>
        </p:txBody>
      </p:sp>
      <p:sp>
        <p:nvSpPr>
          <p:cNvPr id="8201" name="Text Box 4"/>
          <p:cNvSpPr txBox="1">
            <a:spLocks noChangeArrowheads="1"/>
          </p:cNvSpPr>
          <p:nvPr/>
        </p:nvSpPr>
        <p:spPr bwMode="auto">
          <a:xfrm>
            <a:off x="3176588" y="5516563"/>
            <a:ext cx="5259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[Adapted from K. Wiegers, </a:t>
            </a:r>
            <a:r>
              <a:rPr lang="en-US" sz="1400" i="1"/>
              <a:t>More about Software Requirements</a:t>
            </a:r>
            <a:r>
              <a:rPr lang="en-US" sz="1400"/>
              <a:t>]</a:t>
            </a:r>
          </a:p>
        </p:txBody>
      </p:sp>
    </p:spTree>
    <p:extLst>
      <p:ext uri="{BB962C8B-B14F-4D97-AF65-F5344CB8AC3E}">
        <p14:creationId xmlns:p14="http://schemas.microsoft.com/office/powerpoint/2010/main" val="30813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2F02C89-E69F-4C1E-B48D-EA923F2CCEF1}" type="slidenum">
              <a:rPr lang="en-US" altLang="en-US"/>
              <a:pPr>
                <a:defRPr/>
              </a:pPr>
              <a:t>50</a:t>
            </a:fld>
            <a:endParaRPr lang="en-US" altLang="en-US"/>
          </a:p>
        </p:txBody>
      </p:sp>
      <p:sp>
        <p:nvSpPr>
          <p:cNvPr id="1959938" name="Rectangle 2"/>
          <p:cNvSpPr>
            <a:spLocks noGrp="1" noChangeArrowheads="1"/>
          </p:cNvSpPr>
          <p:nvPr>
            <p:ph type="body" idx="1"/>
          </p:nvPr>
        </p:nvSpPr>
        <p:spPr>
          <a:xfrm>
            <a:off x="342900" y="2236788"/>
            <a:ext cx="8210550" cy="3630612"/>
          </a:xfrm>
        </p:spPr>
        <p:txBody>
          <a:bodyPr/>
          <a:lstStyle/>
          <a:p>
            <a:pPr eaLnBrk="1" hangingPunct="1"/>
            <a:r>
              <a:rPr lang="en-US" sz="2000" smtClean="0">
                <a:solidFill>
                  <a:schemeClr val="tx2"/>
                </a:solidFill>
              </a:rPr>
              <a:t>This requirement is </a:t>
            </a:r>
            <a:r>
              <a:rPr lang="en-US" sz="2000" b="1" smtClean="0">
                <a:solidFill>
                  <a:schemeClr val="tx2"/>
                </a:solidFill>
              </a:rPr>
              <a:t>incomplete</a:t>
            </a:r>
            <a:r>
              <a:rPr lang="en-US" sz="2000" smtClean="0">
                <a:solidFill>
                  <a:schemeClr val="tx2"/>
                </a:solidFill>
              </a:rPr>
              <a:t>: what are the status messages and how are they supposed to be displayed to the user? </a:t>
            </a:r>
          </a:p>
          <a:p>
            <a:pPr eaLnBrk="1" hangingPunct="1"/>
            <a:r>
              <a:rPr lang="en-US" sz="2000" smtClean="0">
                <a:solidFill>
                  <a:schemeClr val="tx2"/>
                </a:solidFill>
              </a:rPr>
              <a:t>The requirement contains several </a:t>
            </a:r>
            <a:r>
              <a:rPr lang="en-US" sz="2000" b="1" smtClean="0">
                <a:solidFill>
                  <a:schemeClr val="tx2"/>
                </a:solidFill>
              </a:rPr>
              <a:t>ambiguities</a:t>
            </a:r>
            <a:r>
              <a:rPr lang="en-US" sz="2000" smtClean="0">
                <a:solidFill>
                  <a:schemeClr val="tx2"/>
                </a:solidFill>
              </a:rPr>
              <a:t>. What part of "the product" are we talking about? Is the interval between status messages really supposed to be at least 60 seconds, so showing a new message every 10 years is okay? Perhaps the intent is to have no more than 60 seconds elapse between messages; would 1 millisecond be too short? The word "every" just confuses the issue. </a:t>
            </a:r>
          </a:p>
          <a:p>
            <a:pPr eaLnBrk="1" hangingPunct="1"/>
            <a:r>
              <a:rPr lang="en-US" sz="2000" smtClean="0">
                <a:solidFill>
                  <a:schemeClr val="tx2"/>
                </a:solidFill>
              </a:rPr>
              <a:t>As a result of these problems, the requirement is </a:t>
            </a:r>
            <a:r>
              <a:rPr lang="en-US" sz="2000" b="1" smtClean="0">
                <a:solidFill>
                  <a:schemeClr val="tx2"/>
                </a:solidFill>
              </a:rPr>
              <a:t>not verifiable</a:t>
            </a:r>
            <a:r>
              <a:rPr lang="en-US" sz="2000" smtClean="0">
                <a:solidFill>
                  <a:schemeClr val="tx2"/>
                </a:solidFill>
              </a:rPr>
              <a:t>.</a:t>
            </a:r>
          </a:p>
        </p:txBody>
      </p:sp>
      <p:sp>
        <p:nvSpPr>
          <p:cNvPr id="53252" name="Rectangle 3"/>
          <p:cNvSpPr>
            <a:spLocks noGrp="1" noChangeArrowheads="1"/>
          </p:cNvSpPr>
          <p:nvPr>
            <p:ph type="title"/>
          </p:nvPr>
        </p:nvSpPr>
        <p:spPr>
          <a:xfrm>
            <a:off x="342900" y="277813"/>
            <a:ext cx="8801100" cy="1139825"/>
          </a:xfrm>
        </p:spPr>
        <p:txBody>
          <a:bodyPr/>
          <a:lstStyle/>
          <a:p>
            <a:pPr algn="ctr" eaLnBrk="1" hangingPunct="1"/>
            <a:r>
              <a:rPr lang="en-US" sz="3000" smtClean="0"/>
              <a:t>Example #1: Possible Resolution</a:t>
            </a:r>
          </a:p>
        </p:txBody>
      </p:sp>
      <p:sp>
        <p:nvSpPr>
          <p:cNvPr id="53253" name="Text Box 4"/>
          <p:cNvSpPr txBox="1">
            <a:spLocks noChangeArrowheads="1"/>
          </p:cNvSpPr>
          <p:nvPr/>
        </p:nvSpPr>
        <p:spPr bwMode="auto">
          <a:xfrm>
            <a:off x="1050925" y="1066800"/>
            <a:ext cx="66262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000" i="1"/>
              <a:t>"The product shall provide status messages at regular intervals not less than every 60 seconds."</a:t>
            </a:r>
            <a:r>
              <a:rPr lang="en-US" sz="2000"/>
              <a:t> </a:t>
            </a:r>
          </a:p>
        </p:txBody>
      </p:sp>
    </p:spTree>
    <p:extLst>
      <p:ext uri="{BB962C8B-B14F-4D97-AF65-F5344CB8AC3E}">
        <p14:creationId xmlns:p14="http://schemas.microsoft.com/office/powerpoint/2010/main" val="326141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59938">
                                            <p:txEl>
                                              <p:pRg st="0" end="0"/>
                                            </p:txEl>
                                          </p:spTgt>
                                        </p:tgtEl>
                                        <p:attrNameLst>
                                          <p:attrName>style.visibility</p:attrName>
                                        </p:attrNameLst>
                                      </p:cBhvr>
                                      <p:to>
                                        <p:strVal val="visible"/>
                                      </p:to>
                                    </p:set>
                                    <p:animEffect transition="in" filter="dissolve">
                                      <p:cBhvr>
                                        <p:cTn id="7" dur="500"/>
                                        <p:tgtEl>
                                          <p:spTgt spid="19599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59938">
                                            <p:txEl>
                                              <p:pRg st="1" end="1"/>
                                            </p:txEl>
                                          </p:spTgt>
                                        </p:tgtEl>
                                        <p:attrNameLst>
                                          <p:attrName>style.visibility</p:attrName>
                                        </p:attrNameLst>
                                      </p:cBhvr>
                                      <p:to>
                                        <p:strVal val="visible"/>
                                      </p:to>
                                    </p:set>
                                    <p:animEffect transition="in" filter="dissolve">
                                      <p:cBhvr>
                                        <p:cTn id="12" dur="500"/>
                                        <p:tgtEl>
                                          <p:spTgt spid="19599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59938">
                                            <p:txEl>
                                              <p:pRg st="2" end="2"/>
                                            </p:txEl>
                                          </p:spTgt>
                                        </p:tgtEl>
                                        <p:attrNameLst>
                                          <p:attrName>style.visibility</p:attrName>
                                        </p:attrNameLst>
                                      </p:cBhvr>
                                      <p:to>
                                        <p:strVal val="visible"/>
                                      </p:to>
                                    </p:set>
                                    <p:animEffect transition="in" filter="dissolve">
                                      <p:cBhvr>
                                        <p:cTn id="17" dur="500"/>
                                        <p:tgtEl>
                                          <p:spTgt spid="19599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9938"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A12C213-0B39-4C59-BBEB-CE65381695CA}" type="slidenum">
              <a:rPr lang="en-US" altLang="en-US"/>
              <a:pPr>
                <a:defRPr/>
              </a:pPr>
              <a:t>51</a:t>
            </a:fld>
            <a:endParaRPr lang="en-US" altLang="en-US"/>
          </a:p>
        </p:txBody>
      </p:sp>
      <p:sp>
        <p:nvSpPr>
          <p:cNvPr id="1910786" name="Rectangle 2"/>
          <p:cNvSpPr>
            <a:spLocks noGrp="1" noChangeArrowheads="1"/>
          </p:cNvSpPr>
          <p:nvPr>
            <p:ph type="body" idx="1"/>
          </p:nvPr>
        </p:nvSpPr>
        <p:spPr>
          <a:xfrm>
            <a:off x="342900" y="1768475"/>
            <a:ext cx="8801100" cy="4346575"/>
          </a:xfrm>
        </p:spPr>
        <p:txBody>
          <a:bodyPr/>
          <a:lstStyle/>
          <a:p>
            <a:pPr eaLnBrk="1" hangingPunct="1">
              <a:lnSpc>
                <a:spcPct val="80000"/>
              </a:lnSpc>
              <a:buFont typeface="Wingdings" pitchFamily="2" charset="2"/>
              <a:buNone/>
            </a:pPr>
            <a:r>
              <a:rPr lang="en-US" sz="1800" smtClean="0">
                <a:solidFill>
                  <a:schemeClr val="tx2"/>
                </a:solidFill>
              </a:rPr>
              <a:t>Here is one way we could rewrite the requirement to address its shortcomings:</a:t>
            </a:r>
          </a:p>
          <a:p>
            <a:pPr eaLnBrk="1" hangingPunct="1">
              <a:lnSpc>
                <a:spcPct val="80000"/>
              </a:lnSpc>
              <a:buFont typeface="Wingdings" pitchFamily="2" charset="2"/>
              <a:buNone/>
            </a:pPr>
            <a:endParaRPr lang="en-US" sz="1800" smtClean="0">
              <a:solidFill>
                <a:schemeClr val="tx2"/>
              </a:solidFill>
            </a:endParaRPr>
          </a:p>
          <a:p>
            <a:pPr eaLnBrk="1" hangingPunct="1">
              <a:lnSpc>
                <a:spcPct val="80000"/>
              </a:lnSpc>
              <a:buFont typeface="Wingdings" pitchFamily="2" charset="2"/>
              <a:buNone/>
            </a:pPr>
            <a:r>
              <a:rPr lang="en-US" sz="1800" smtClean="0">
                <a:solidFill>
                  <a:schemeClr val="accent1"/>
                </a:solidFill>
              </a:rPr>
              <a:t>1. Status Messages.</a:t>
            </a:r>
          </a:p>
          <a:p>
            <a:pPr eaLnBrk="1" hangingPunct="1">
              <a:lnSpc>
                <a:spcPct val="80000"/>
              </a:lnSpc>
              <a:buFont typeface="Wingdings" pitchFamily="2" charset="2"/>
              <a:buNone/>
            </a:pPr>
            <a:r>
              <a:rPr lang="en-US" sz="1800" smtClean="0">
                <a:solidFill>
                  <a:schemeClr val="accent1"/>
                </a:solidFill>
              </a:rPr>
              <a:t>   1.1. The Background Task Manager shall display status messages in a</a:t>
            </a:r>
            <a:br>
              <a:rPr lang="en-US" sz="1800" smtClean="0">
                <a:solidFill>
                  <a:schemeClr val="accent1"/>
                </a:solidFill>
              </a:rPr>
            </a:br>
            <a:r>
              <a:rPr lang="en-US" sz="1800" smtClean="0">
                <a:solidFill>
                  <a:schemeClr val="accent1"/>
                </a:solidFill>
              </a:rPr>
              <a:t>     designated area of the user interface at intervals of 60 plus or minus 10</a:t>
            </a:r>
            <a:br>
              <a:rPr lang="en-US" sz="1800" smtClean="0">
                <a:solidFill>
                  <a:schemeClr val="accent1"/>
                </a:solidFill>
              </a:rPr>
            </a:br>
            <a:r>
              <a:rPr lang="en-US" sz="1800" smtClean="0">
                <a:solidFill>
                  <a:schemeClr val="accent1"/>
                </a:solidFill>
              </a:rPr>
              <a:t>     seconds.</a:t>
            </a:r>
          </a:p>
          <a:p>
            <a:pPr eaLnBrk="1" hangingPunct="1">
              <a:lnSpc>
                <a:spcPct val="80000"/>
              </a:lnSpc>
              <a:buFont typeface="Wingdings" pitchFamily="2" charset="2"/>
              <a:buNone/>
            </a:pPr>
            <a:r>
              <a:rPr lang="en-US" sz="1800" smtClean="0">
                <a:solidFill>
                  <a:schemeClr val="accent1"/>
                </a:solidFill>
              </a:rPr>
              <a:t>   1.2. If background task processing is progressing normally, the percentage of </a:t>
            </a:r>
            <a:br>
              <a:rPr lang="en-US" sz="1800" smtClean="0">
                <a:solidFill>
                  <a:schemeClr val="accent1"/>
                </a:solidFill>
              </a:rPr>
            </a:br>
            <a:r>
              <a:rPr lang="en-US" sz="1800" smtClean="0">
                <a:solidFill>
                  <a:schemeClr val="accent1"/>
                </a:solidFill>
              </a:rPr>
              <a:t>     the background task processing that has been completed shall be displayed.</a:t>
            </a:r>
          </a:p>
          <a:p>
            <a:pPr eaLnBrk="1" hangingPunct="1">
              <a:lnSpc>
                <a:spcPct val="80000"/>
              </a:lnSpc>
              <a:buFont typeface="Wingdings" pitchFamily="2" charset="2"/>
              <a:buNone/>
            </a:pPr>
            <a:r>
              <a:rPr lang="en-US" sz="1800" smtClean="0">
                <a:solidFill>
                  <a:schemeClr val="accent1"/>
                </a:solidFill>
              </a:rPr>
              <a:t>   1.3. A message shall be displayed when the background task is completed.</a:t>
            </a:r>
          </a:p>
          <a:p>
            <a:pPr eaLnBrk="1" hangingPunct="1">
              <a:lnSpc>
                <a:spcPct val="80000"/>
              </a:lnSpc>
              <a:buFont typeface="Wingdings" pitchFamily="2" charset="2"/>
              <a:buNone/>
            </a:pPr>
            <a:r>
              <a:rPr lang="en-US" sz="1800" smtClean="0">
                <a:solidFill>
                  <a:schemeClr val="accent1"/>
                </a:solidFill>
              </a:rPr>
              <a:t>   1.4. An error message shall be displayed if the background task has stalled.</a:t>
            </a:r>
          </a:p>
          <a:p>
            <a:pPr eaLnBrk="1" hangingPunct="1">
              <a:lnSpc>
                <a:spcPct val="80000"/>
              </a:lnSpc>
              <a:buFont typeface="Wingdings" pitchFamily="2" charset="2"/>
              <a:buNone/>
            </a:pPr>
            <a:endParaRPr lang="en-US" sz="1800" smtClean="0">
              <a:solidFill>
                <a:schemeClr val="accent1"/>
              </a:solidFill>
            </a:endParaRPr>
          </a:p>
          <a:p>
            <a:pPr eaLnBrk="1" hangingPunct="1">
              <a:buFont typeface="Wingdings" pitchFamily="2" charset="2"/>
              <a:buNone/>
            </a:pPr>
            <a:r>
              <a:rPr lang="en-US" sz="1800" smtClean="0">
                <a:solidFill>
                  <a:schemeClr val="tx2"/>
                </a:solidFill>
              </a:rPr>
              <a:t>     Splitting this into multiple requirements makes sense because each will require separate test cases and because each should be separately traceable. If several requirements are strung together in a paragraph, it is easy to overlook one during construction or testing.</a:t>
            </a:r>
          </a:p>
        </p:txBody>
      </p:sp>
      <p:sp>
        <p:nvSpPr>
          <p:cNvPr id="54276" name="Rectangle 3"/>
          <p:cNvSpPr>
            <a:spLocks noGrp="1" noChangeArrowheads="1"/>
          </p:cNvSpPr>
          <p:nvPr>
            <p:ph type="title"/>
          </p:nvPr>
        </p:nvSpPr>
        <p:spPr>
          <a:xfrm>
            <a:off x="342900" y="277813"/>
            <a:ext cx="8801100" cy="1139825"/>
          </a:xfrm>
        </p:spPr>
        <p:txBody>
          <a:bodyPr/>
          <a:lstStyle/>
          <a:p>
            <a:pPr algn="ctr" eaLnBrk="1" hangingPunct="1"/>
            <a:r>
              <a:rPr lang="en-US" sz="3000" smtClean="0"/>
              <a:t>Example #1: Possible Resolution (cont’d)</a:t>
            </a:r>
          </a:p>
        </p:txBody>
      </p:sp>
      <p:sp>
        <p:nvSpPr>
          <p:cNvPr id="54277" name="Text Box 4"/>
          <p:cNvSpPr txBox="1">
            <a:spLocks noChangeArrowheads="1"/>
          </p:cNvSpPr>
          <p:nvPr/>
        </p:nvSpPr>
        <p:spPr bwMode="auto">
          <a:xfrm>
            <a:off x="1050925" y="1066800"/>
            <a:ext cx="66262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000" i="1"/>
              <a:t>"The product shall provide status messages at regular intervals not less than every 60 seconds."</a:t>
            </a:r>
            <a:r>
              <a:rPr lang="en-US" sz="2000"/>
              <a:t> </a:t>
            </a:r>
          </a:p>
        </p:txBody>
      </p:sp>
    </p:spTree>
    <p:extLst>
      <p:ext uri="{BB962C8B-B14F-4D97-AF65-F5344CB8AC3E}">
        <p14:creationId xmlns:p14="http://schemas.microsoft.com/office/powerpoint/2010/main" val="1482355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10786">
                                            <p:txEl>
                                              <p:pRg st="0" end="0"/>
                                            </p:txEl>
                                          </p:spTgt>
                                        </p:tgtEl>
                                        <p:attrNameLst>
                                          <p:attrName>style.visibility</p:attrName>
                                        </p:attrNameLst>
                                      </p:cBhvr>
                                      <p:to>
                                        <p:strVal val="visible"/>
                                      </p:to>
                                    </p:set>
                                    <p:animEffect transition="in" filter="dissolve">
                                      <p:cBhvr>
                                        <p:cTn id="7" dur="500"/>
                                        <p:tgtEl>
                                          <p:spTgt spid="19107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10786">
                                            <p:txEl>
                                              <p:pRg st="2" end="2"/>
                                            </p:txEl>
                                          </p:spTgt>
                                        </p:tgtEl>
                                        <p:attrNameLst>
                                          <p:attrName>style.visibility</p:attrName>
                                        </p:attrNameLst>
                                      </p:cBhvr>
                                      <p:to>
                                        <p:strVal val="visible"/>
                                      </p:to>
                                    </p:set>
                                    <p:animEffect transition="in" filter="dissolve">
                                      <p:cBhvr>
                                        <p:cTn id="12" dur="500"/>
                                        <p:tgtEl>
                                          <p:spTgt spid="191078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10786">
                                            <p:txEl>
                                              <p:pRg st="3" end="3"/>
                                            </p:txEl>
                                          </p:spTgt>
                                        </p:tgtEl>
                                        <p:attrNameLst>
                                          <p:attrName>style.visibility</p:attrName>
                                        </p:attrNameLst>
                                      </p:cBhvr>
                                      <p:to>
                                        <p:strVal val="visible"/>
                                      </p:to>
                                    </p:set>
                                    <p:animEffect transition="in" filter="dissolve">
                                      <p:cBhvr>
                                        <p:cTn id="17" dur="500"/>
                                        <p:tgtEl>
                                          <p:spTgt spid="191078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10786">
                                            <p:txEl>
                                              <p:pRg st="4" end="4"/>
                                            </p:txEl>
                                          </p:spTgt>
                                        </p:tgtEl>
                                        <p:attrNameLst>
                                          <p:attrName>style.visibility</p:attrName>
                                        </p:attrNameLst>
                                      </p:cBhvr>
                                      <p:to>
                                        <p:strVal val="visible"/>
                                      </p:to>
                                    </p:set>
                                    <p:animEffect transition="in" filter="dissolve">
                                      <p:cBhvr>
                                        <p:cTn id="22" dur="500"/>
                                        <p:tgtEl>
                                          <p:spTgt spid="191078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10786">
                                            <p:txEl>
                                              <p:pRg st="5" end="5"/>
                                            </p:txEl>
                                          </p:spTgt>
                                        </p:tgtEl>
                                        <p:attrNameLst>
                                          <p:attrName>style.visibility</p:attrName>
                                        </p:attrNameLst>
                                      </p:cBhvr>
                                      <p:to>
                                        <p:strVal val="visible"/>
                                      </p:to>
                                    </p:set>
                                    <p:animEffect transition="in" filter="dissolve">
                                      <p:cBhvr>
                                        <p:cTn id="27" dur="500"/>
                                        <p:tgtEl>
                                          <p:spTgt spid="1910786">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910786">
                                            <p:txEl>
                                              <p:pRg st="6" end="6"/>
                                            </p:txEl>
                                          </p:spTgt>
                                        </p:tgtEl>
                                        <p:attrNameLst>
                                          <p:attrName>style.visibility</p:attrName>
                                        </p:attrNameLst>
                                      </p:cBhvr>
                                      <p:to>
                                        <p:strVal val="visible"/>
                                      </p:to>
                                    </p:set>
                                    <p:animEffect transition="in" filter="dissolve">
                                      <p:cBhvr>
                                        <p:cTn id="32" dur="500"/>
                                        <p:tgtEl>
                                          <p:spTgt spid="1910786">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10786">
                                            <p:txEl>
                                              <p:pRg st="8" end="8"/>
                                            </p:txEl>
                                          </p:spTgt>
                                        </p:tgtEl>
                                        <p:attrNameLst>
                                          <p:attrName>style.visibility</p:attrName>
                                        </p:attrNameLst>
                                      </p:cBhvr>
                                      <p:to>
                                        <p:strVal val="visible"/>
                                      </p:to>
                                    </p:set>
                                    <p:animEffect transition="in" filter="dissolve">
                                      <p:cBhvr>
                                        <p:cTn id="37" dur="500"/>
                                        <p:tgtEl>
                                          <p:spTgt spid="191078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078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15D5C403-0872-48F4-BDAB-24DCB608F992}" type="slidenum">
              <a:rPr lang="en-US" altLang="en-US"/>
              <a:pPr>
                <a:defRPr/>
              </a:pPr>
              <a:t>52</a:t>
            </a:fld>
            <a:endParaRPr lang="en-US" altLang="en-US"/>
          </a:p>
        </p:txBody>
      </p:sp>
      <p:sp>
        <p:nvSpPr>
          <p:cNvPr id="55299" name="Rectangle 2"/>
          <p:cNvSpPr>
            <a:spLocks noGrp="1" noChangeArrowheads="1"/>
          </p:cNvSpPr>
          <p:nvPr>
            <p:ph type="body" idx="1"/>
          </p:nvPr>
        </p:nvSpPr>
        <p:spPr>
          <a:xfrm>
            <a:off x="609600" y="1066800"/>
            <a:ext cx="7696200" cy="1143000"/>
          </a:xfrm>
        </p:spPr>
        <p:txBody>
          <a:bodyPr/>
          <a:lstStyle/>
          <a:p>
            <a:pPr eaLnBrk="1" hangingPunct="1"/>
            <a:r>
              <a:rPr lang="en-US" sz="2000" smtClean="0">
                <a:solidFill>
                  <a:schemeClr val="tx2"/>
                </a:solidFill>
              </a:rPr>
              <a:t>In your group analyze the following requirement, taken from an actual requirement document, against the five characteristics of a good requirement (listed below for reference).</a:t>
            </a:r>
          </a:p>
        </p:txBody>
      </p:sp>
      <p:sp>
        <p:nvSpPr>
          <p:cNvPr id="55300" name="Rectangle 3"/>
          <p:cNvSpPr>
            <a:spLocks noGrp="1" noChangeArrowheads="1"/>
          </p:cNvSpPr>
          <p:nvPr>
            <p:ph type="title"/>
          </p:nvPr>
        </p:nvSpPr>
        <p:spPr>
          <a:xfrm>
            <a:off x="457200" y="277813"/>
            <a:ext cx="8801100" cy="1139825"/>
          </a:xfrm>
        </p:spPr>
        <p:txBody>
          <a:bodyPr/>
          <a:lstStyle/>
          <a:p>
            <a:pPr algn="ctr" eaLnBrk="1" hangingPunct="1"/>
            <a:r>
              <a:rPr lang="en-US" sz="3000" smtClean="0"/>
              <a:t>Example #2</a:t>
            </a:r>
          </a:p>
        </p:txBody>
      </p:sp>
      <p:sp>
        <p:nvSpPr>
          <p:cNvPr id="55301" name="Text Box 4"/>
          <p:cNvSpPr txBox="1">
            <a:spLocks noChangeArrowheads="1"/>
          </p:cNvSpPr>
          <p:nvPr/>
        </p:nvSpPr>
        <p:spPr bwMode="auto">
          <a:xfrm>
            <a:off x="1050925" y="2474913"/>
            <a:ext cx="66262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i="1"/>
              <a:t>"Charge numbers should be validated on-line against the master corporate charge number list, if possible."</a:t>
            </a:r>
            <a:r>
              <a:rPr lang="en-US"/>
              <a:t> </a:t>
            </a:r>
          </a:p>
        </p:txBody>
      </p:sp>
      <p:sp>
        <p:nvSpPr>
          <p:cNvPr id="55302" name="Text Box 6"/>
          <p:cNvSpPr txBox="1">
            <a:spLocks noChangeArrowheads="1"/>
          </p:cNvSpPr>
          <p:nvPr/>
        </p:nvSpPr>
        <p:spPr bwMode="auto">
          <a:xfrm>
            <a:off x="5924550" y="3729038"/>
            <a:ext cx="2857500" cy="157480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solidFill>
                  <a:schemeClr val="tx2"/>
                </a:solidFill>
              </a:rPr>
              <a:t>Each requirement should be:</a:t>
            </a:r>
          </a:p>
          <a:p>
            <a:pPr eaLnBrk="1" hangingPunct="1"/>
            <a:r>
              <a:rPr lang="en-US" sz="1600">
                <a:solidFill>
                  <a:schemeClr val="tx2"/>
                </a:solidFill>
              </a:rPr>
              <a:t> *   Correct</a:t>
            </a:r>
          </a:p>
          <a:p>
            <a:pPr eaLnBrk="1" hangingPunct="1"/>
            <a:r>
              <a:rPr lang="en-US" sz="1600">
                <a:solidFill>
                  <a:schemeClr val="tx2"/>
                </a:solidFill>
              </a:rPr>
              <a:t> *   Feasible</a:t>
            </a:r>
          </a:p>
          <a:p>
            <a:pPr eaLnBrk="1" hangingPunct="1"/>
            <a:r>
              <a:rPr lang="en-US" sz="1600">
                <a:solidFill>
                  <a:schemeClr val="tx2"/>
                </a:solidFill>
              </a:rPr>
              <a:t> *   Necessary</a:t>
            </a:r>
          </a:p>
          <a:p>
            <a:pPr eaLnBrk="1" hangingPunct="1"/>
            <a:r>
              <a:rPr lang="en-US" sz="1600">
                <a:solidFill>
                  <a:schemeClr val="tx2"/>
                </a:solidFill>
              </a:rPr>
              <a:t> *   Unambiguous</a:t>
            </a:r>
          </a:p>
          <a:p>
            <a:pPr eaLnBrk="1" hangingPunct="1"/>
            <a:r>
              <a:rPr lang="en-US" sz="1600">
                <a:solidFill>
                  <a:schemeClr val="tx2"/>
                </a:solidFill>
              </a:rPr>
              <a:t> *   Verifiable</a:t>
            </a:r>
          </a:p>
        </p:txBody>
      </p:sp>
    </p:spTree>
    <p:extLst>
      <p:ext uri="{BB962C8B-B14F-4D97-AF65-F5344CB8AC3E}">
        <p14:creationId xmlns:p14="http://schemas.microsoft.com/office/powerpoint/2010/main" val="2834439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2D9E0948-F81D-4B85-89F3-66347CAB639E}" type="slidenum">
              <a:rPr lang="en-US" altLang="en-US"/>
              <a:pPr>
                <a:defRPr/>
              </a:pPr>
              <a:t>53</a:t>
            </a:fld>
            <a:endParaRPr lang="en-US" altLang="en-US"/>
          </a:p>
        </p:txBody>
      </p:sp>
      <p:sp>
        <p:nvSpPr>
          <p:cNvPr id="1908738" name="Rectangle 2"/>
          <p:cNvSpPr>
            <a:spLocks noGrp="1" noChangeArrowheads="1"/>
          </p:cNvSpPr>
          <p:nvPr>
            <p:ph type="body" idx="1"/>
          </p:nvPr>
        </p:nvSpPr>
        <p:spPr>
          <a:xfrm>
            <a:off x="609600" y="2019300"/>
            <a:ext cx="7962900" cy="4095750"/>
          </a:xfrm>
        </p:spPr>
        <p:txBody>
          <a:bodyPr/>
          <a:lstStyle/>
          <a:p>
            <a:pPr eaLnBrk="1" hangingPunct="1"/>
            <a:r>
              <a:rPr lang="en-US" sz="2000" b="1" smtClean="0">
                <a:solidFill>
                  <a:schemeClr val="tx2"/>
                </a:solidFill>
              </a:rPr>
              <a:t>Incomplete.</a:t>
            </a:r>
            <a:r>
              <a:rPr lang="en-US" sz="2000" smtClean="0">
                <a:solidFill>
                  <a:schemeClr val="tx2"/>
                </a:solidFill>
              </a:rPr>
              <a:t> What does "if possible" mean? If it’s technically feasible? If the master charge number list can be accessed on line? </a:t>
            </a:r>
          </a:p>
          <a:p>
            <a:pPr eaLnBrk="1" hangingPunct="1"/>
            <a:r>
              <a:rPr lang="en-US" sz="2000" b="1" smtClean="0">
                <a:solidFill>
                  <a:schemeClr val="tx2"/>
                </a:solidFill>
              </a:rPr>
              <a:t>Ambiguous.</a:t>
            </a:r>
            <a:r>
              <a:rPr lang="en-US" sz="2000" smtClean="0">
                <a:solidFill>
                  <a:schemeClr val="tx2"/>
                </a:solidFill>
              </a:rPr>
              <a:t>  We should avoid imprecise words like "should." The customer either needs this functionality or he doesn’t. </a:t>
            </a:r>
          </a:p>
          <a:p>
            <a:pPr eaLnBrk="1" hangingPunct="1">
              <a:buFont typeface="Wingdings" pitchFamily="2" charset="2"/>
              <a:buNone/>
            </a:pPr>
            <a:endParaRPr lang="en-US" sz="2000" smtClean="0"/>
          </a:p>
          <a:p>
            <a:pPr eaLnBrk="1" hangingPunct="1">
              <a:buFont typeface="Wingdings" pitchFamily="2" charset="2"/>
              <a:buNone/>
            </a:pPr>
            <a:r>
              <a:rPr lang="en-US" sz="2000" smtClean="0">
                <a:solidFill>
                  <a:schemeClr val="tx2"/>
                </a:solidFill>
              </a:rPr>
              <a:t>Here is a possible improved version of this requirement: </a:t>
            </a:r>
          </a:p>
          <a:p>
            <a:pPr eaLnBrk="1" hangingPunct="1">
              <a:buFont typeface="Wingdings" pitchFamily="2" charset="2"/>
              <a:buNone/>
            </a:pPr>
            <a:endParaRPr lang="en-US" sz="900" smtClean="0">
              <a:solidFill>
                <a:schemeClr val="tx2"/>
              </a:solidFill>
            </a:endParaRPr>
          </a:p>
          <a:p>
            <a:pPr eaLnBrk="1" hangingPunct="1">
              <a:buFont typeface="Wingdings" pitchFamily="2" charset="2"/>
              <a:buNone/>
            </a:pPr>
            <a:r>
              <a:rPr lang="en-US" sz="2000" smtClean="0"/>
              <a:t>    The system shall validate the charge number entered against the on-line master corporate charge number list. If the charge number is not found on the list, an error message shall be displayed and the order shall not be accepted. </a:t>
            </a:r>
          </a:p>
        </p:txBody>
      </p:sp>
      <p:sp>
        <p:nvSpPr>
          <p:cNvPr id="56324" name="Rectangle 3"/>
          <p:cNvSpPr>
            <a:spLocks noGrp="1" noChangeArrowheads="1"/>
          </p:cNvSpPr>
          <p:nvPr>
            <p:ph type="title"/>
          </p:nvPr>
        </p:nvSpPr>
        <p:spPr>
          <a:xfrm>
            <a:off x="457200" y="277813"/>
            <a:ext cx="8801100" cy="1139825"/>
          </a:xfrm>
        </p:spPr>
        <p:txBody>
          <a:bodyPr/>
          <a:lstStyle/>
          <a:p>
            <a:pPr algn="ctr" eaLnBrk="1" hangingPunct="1"/>
            <a:r>
              <a:rPr lang="en-US" sz="3000" smtClean="0"/>
              <a:t>Example #2: Possible Resolution</a:t>
            </a:r>
          </a:p>
        </p:txBody>
      </p:sp>
      <p:sp>
        <p:nvSpPr>
          <p:cNvPr id="56325" name="Text Box 4"/>
          <p:cNvSpPr txBox="1">
            <a:spLocks noChangeArrowheads="1"/>
          </p:cNvSpPr>
          <p:nvPr/>
        </p:nvSpPr>
        <p:spPr bwMode="auto">
          <a:xfrm>
            <a:off x="1050925" y="1096963"/>
            <a:ext cx="66262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i="1"/>
              <a:t>"Charge numbers should be validated on-line against the master corporate charge number list, if possible."</a:t>
            </a:r>
            <a:r>
              <a:rPr lang="en-US"/>
              <a:t> </a:t>
            </a:r>
          </a:p>
        </p:txBody>
      </p:sp>
    </p:spTree>
    <p:extLst>
      <p:ext uri="{BB962C8B-B14F-4D97-AF65-F5344CB8AC3E}">
        <p14:creationId xmlns:p14="http://schemas.microsoft.com/office/powerpoint/2010/main" val="2291657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08738">
                                            <p:txEl>
                                              <p:pRg st="0" end="0"/>
                                            </p:txEl>
                                          </p:spTgt>
                                        </p:tgtEl>
                                        <p:attrNameLst>
                                          <p:attrName>style.visibility</p:attrName>
                                        </p:attrNameLst>
                                      </p:cBhvr>
                                      <p:to>
                                        <p:strVal val="visible"/>
                                      </p:to>
                                    </p:set>
                                    <p:animEffect transition="in" filter="dissolve">
                                      <p:cBhvr>
                                        <p:cTn id="7" dur="500"/>
                                        <p:tgtEl>
                                          <p:spTgt spid="19087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08738">
                                            <p:txEl>
                                              <p:pRg st="1" end="1"/>
                                            </p:txEl>
                                          </p:spTgt>
                                        </p:tgtEl>
                                        <p:attrNameLst>
                                          <p:attrName>style.visibility</p:attrName>
                                        </p:attrNameLst>
                                      </p:cBhvr>
                                      <p:to>
                                        <p:strVal val="visible"/>
                                      </p:to>
                                    </p:set>
                                    <p:animEffect transition="in" filter="dissolve">
                                      <p:cBhvr>
                                        <p:cTn id="12" dur="500"/>
                                        <p:tgtEl>
                                          <p:spTgt spid="19087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08738">
                                            <p:txEl>
                                              <p:pRg st="3" end="3"/>
                                            </p:txEl>
                                          </p:spTgt>
                                        </p:tgtEl>
                                        <p:attrNameLst>
                                          <p:attrName>style.visibility</p:attrName>
                                        </p:attrNameLst>
                                      </p:cBhvr>
                                      <p:to>
                                        <p:strVal val="visible"/>
                                      </p:to>
                                    </p:set>
                                    <p:animEffect transition="in" filter="dissolve">
                                      <p:cBhvr>
                                        <p:cTn id="17" dur="500"/>
                                        <p:tgtEl>
                                          <p:spTgt spid="190873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08738">
                                            <p:txEl>
                                              <p:pRg st="5" end="5"/>
                                            </p:txEl>
                                          </p:spTgt>
                                        </p:tgtEl>
                                        <p:attrNameLst>
                                          <p:attrName>style.visibility</p:attrName>
                                        </p:attrNameLst>
                                      </p:cBhvr>
                                      <p:to>
                                        <p:strVal val="visible"/>
                                      </p:to>
                                    </p:set>
                                    <p:animEffect transition="in" filter="dissolve">
                                      <p:cBhvr>
                                        <p:cTn id="22" dur="500"/>
                                        <p:tgtEl>
                                          <p:spTgt spid="19087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8738"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5E956B66-C4C2-4B31-ADBF-25EDF6AD62B8}" type="slidenum">
              <a:rPr lang="en-US" altLang="en-US"/>
              <a:pPr>
                <a:defRPr/>
              </a:pPr>
              <a:t>54</a:t>
            </a:fld>
            <a:endParaRPr lang="en-US" altLang="en-US"/>
          </a:p>
        </p:txBody>
      </p:sp>
      <p:sp>
        <p:nvSpPr>
          <p:cNvPr id="57347" name="Rectangle 2"/>
          <p:cNvSpPr>
            <a:spLocks noGrp="1" noChangeArrowheads="1"/>
          </p:cNvSpPr>
          <p:nvPr>
            <p:ph type="ctrTitle"/>
          </p:nvPr>
        </p:nvSpPr>
        <p:spPr/>
        <p:txBody>
          <a:bodyPr/>
          <a:lstStyle/>
          <a:p>
            <a:pPr eaLnBrk="1" hangingPunct="1"/>
            <a:r>
              <a:rPr lang="en-US" sz="3200" smtClean="0"/>
              <a:t>A Case Study</a:t>
            </a:r>
          </a:p>
        </p:txBody>
      </p:sp>
      <p:sp>
        <p:nvSpPr>
          <p:cNvPr id="57349" name="Text Box 4"/>
          <p:cNvSpPr txBox="1">
            <a:spLocks noChangeArrowheads="1"/>
          </p:cNvSpPr>
          <p:nvPr/>
        </p:nvSpPr>
        <p:spPr bwMode="auto">
          <a:xfrm>
            <a:off x="5257800" y="485775"/>
            <a:ext cx="2238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chemeClr val="tx2"/>
                </a:solidFill>
                <a:latin typeface="Arial Black" pitchFamily="34" charset="0"/>
              </a:rPr>
              <a:t>MODULE 5</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22019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A733CB7C-3E2A-4DD4-9B61-80CE8D04F468}" type="slidenum">
              <a:rPr lang="en-US" altLang="en-US"/>
              <a:pPr>
                <a:defRPr/>
              </a:pPr>
              <a:t>55</a:t>
            </a:fld>
            <a:endParaRPr lang="en-US" altLang="en-US"/>
          </a:p>
        </p:txBody>
      </p:sp>
      <p:sp>
        <p:nvSpPr>
          <p:cNvPr id="8"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97712851-FD92-43F0-A1C2-ACD274B1667D}" type="slidenum">
              <a:rPr lang="en-US" altLang="en-US" sz="1200">
                <a:latin typeface="+mj-lt"/>
              </a:rPr>
              <a:pPr algn="r">
                <a:defRPr/>
              </a:pPr>
              <a:t>55</a:t>
            </a:fld>
            <a:endParaRPr lang="en-US" altLang="en-US" sz="1200">
              <a:latin typeface="+mj-lt"/>
            </a:endParaRPr>
          </a:p>
        </p:txBody>
      </p:sp>
      <p:sp>
        <p:nvSpPr>
          <p:cNvPr id="58372" name="Rectangle 2"/>
          <p:cNvSpPr>
            <a:spLocks noGrp="1" noChangeArrowheads="1"/>
          </p:cNvSpPr>
          <p:nvPr>
            <p:ph type="title" idx="4294967295"/>
          </p:nvPr>
        </p:nvSpPr>
        <p:spPr/>
        <p:txBody>
          <a:bodyPr/>
          <a:lstStyle/>
          <a:p>
            <a:pPr algn="ctr" eaLnBrk="1" hangingPunct="1"/>
            <a:r>
              <a:rPr lang="en-US" smtClean="0"/>
              <a:t>Case Study</a:t>
            </a:r>
          </a:p>
        </p:txBody>
      </p:sp>
      <p:sp>
        <p:nvSpPr>
          <p:cNvPr id="58373" name="Text Box 4"/>
          <p:cNvSpPr txBox="1">
            <a:spLocks noChangeArrowheads="1"/>
          </p:cNvSpPr>
          <p:nvPr/>
        </p:nvSpPr>
        <p:spPr bwMode="auto">
          <a:xfrm>
            <a:off x="917575" y="1755775"/>
            <a:ext cx="719772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chemeClr val="tx2"/>
                </a:solidFill>
              </a:rPr>
              <a:t>We will revisit Case Study #1 – to create a Web site to automate seminar registrations. </a:t>
            </a:r>
          </a:p>
          <a:p>
            <a:endParaRPr lang="en-US" sz="2400" dirty="0">
              <a:solidFill>
                <a:schemeClr val="tx2"/>
              </a:solidFill>
            </a:endParaRPr>
          </a:p>
          <a:p>
            <a:r>
              <a:rPr lang="en-US" sz="2400" dirty="0" smtClean="0">
                <a:solidFill>
                  <a:schemeClr val="tx2"/>
                </a:solidFill>
              </a:rPr>
              <a:t>We will write, </a:t>
            </a:r>
            <a:r>
              <a:rPr lang="en-US" sz="2400" dirty="0">
                <a:solidFill>
                  <a:schemeClr val="tx2"/>
                </a:solidFill>
              </a:rPr>
              <a:t>and then analyze </a:t>
            </a:r>
            <a:r>
              <a:rPr lang="en-US" sz="2400" dirty="0" smtClean="0">
                <a:solidFill>
                  <a:schemeClr val="tx2"/>
                </a:solidFill>
              </a:rPr>
              <a:t>business </a:t>
            </a:r>
            <a:r>
              <a:rPr lang="en-US" sz="2400" dirty="0">
                <a:solidFill>
                  <a:schemeClr val="tx2"/>
                </a:solidFill>
              </a:rPr>
              <a:t>requirements for </a:t>
            </a:r>
            <a:r>
              <a:rPr lang="en-US" sz="2400">
                <a:solidFill>
                  <a:schemeClr val="tx2"/>
                </a:solidFill>
              </a:rPr>
              <a:t>the </a:t>
            </a:r>
            <a:r>
              <a:rPr lang="en-US" sz="2400" smtClean="0">
                <a:solidFill>
                  <a:schemeClr val="tx2"/>
                </a:solidFill>
              </a:rPr>
              <a:t>proposed</a:t>
            </a:r>
            <a:endParaRPr lang="en-US" sz="2400" dirty="0">
              <a:solidFill>
                <a:schemeClr val="tx2"/>
              </a:solidFill>
            </a:endParaRPr>
          </a:p>
        </p:txBody>
      </p:sp>
    </p:spTree>
    <p:extLst>
      <p:ext uri="{BB962C8B-B14F-4D97-AF65-F5344CB8AC3E}">
        <p14:creationId xmlns:p14="http://schemas.microsoft.com/office/powerpoint/2010/main" val="1658427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DE44A3AA-375E-4384-B2D5-B48E8D0C24C7}" type="slidenum">
              <a:rPr lang="en-US" altLang="en-US"/>
              <a:pPr>
                <a:defRPr/>
              </a:pPr>
              <a:t>56</a:t>
            </a:fld>
            <a:endParaRPr lang="en-US" altLang="en-US"/>
          </a:p>
        </p:txBody>
      </p:sp>
      <p:sp>
        <p:nvSpPr>
          <p:cNvPr id="93187" name="Rectangle 2"/>
          <p:cNvSpPr>
            <a:spLocks noGrp="1" noChangeArrowheads="1"/>
          </p:cNvSpPr>
          <p:nvPr>
            <p:ph type="title"/>
          </p:nvPr>
        </p:nvSpPr>
        <p:spPr>
          <a:xfrm>
            <a:off x="464127" y="43584"/>
            <a:ext cx="8229600" cy="1143000"/>
          </a:xfrm>
        </p:spPr>
        <p:txBody>
          <a:bodyPr/>
          <a:lstStyle/>
          <a:p>
            <a:pPr eaLnBrk="1" hangingPunct="1"/>
            <a:r>
              <a:rPr lang="en-US" dirty="0" smtClean="0"/>
              <a:t> Team Activity</a:t>
            </a:r>
          </a:p>
        </p:txBody>
      </p:sp>
      <p:pic>
        <p:nvPicPr>
          <p:cNvPr id="93188" name="Picture 4" descr="puzzle_thumbna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6513" y="320675"/>
            <a:ext cx="27813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91" name="Text Box 3"/>
          <p:cNvSpPr txBox="1">
            <a:spLocks noChangeArrowheads="1"/>
          </p:cNvSpPr>
          <p:nvPr/>
        </p:nvSpPr>
        <p:spPr bwMode="auto">
          <a:xfrm>
            <a:off x="609600" y="946150"/>
            <a:ext cx="6383338"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chemeClr val="tx2"/>
                </a:solidFill>
              </a:rPr>
              <a:t>Consider a proposed new online system to automate seminar registration for a company that offers seminars at multiple sites and on multiple dates.  Here are some features of the proposed system that were gathered at an initial one-hour meeting with the customer:</a:t>
            </a:r>
          </a:p>
        </p:txBody>
      </p:sp>
      <p:sp>
        <p:nvSpPr>
          <p:cNvPr id="93192" name="Rectangle 3"/>
          <p:cNvSpPr txBox="1">
            <a:spLocks noChangeArrowheads="1"/>
          </p:cNvSpPr>
          <p:nvPr/>
        </p:nvSpPr>
        <p:spPr bwMode="auto">
          <a:xfrm>
            <a:off x="594752" y="2649070"/>
            <a:ext cx="8004175"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10000"/>
              </a:lnSpc>
              <a:spcBef>
                <a:spcPct val="20000"/>
              </a:spcBef>
              <a:buClr>
                <a:schemeClr val="accent1"/>
              </a:buClr>
              <a:buSzPct val="65000"/>
              <a:buFont typeface="Wingdings" pitchFamily="2" charset="2"/>
              <a:buChar char="n"/>
            </a:pPr>
            <a:r>
              <a:rPr lang="en-US" sz="1600">
                <a:solidFill>
                  <a:schemeClr val="tx2"/>
                </a:solidFill>
              </a:rPr>
              <a:t>Seminar registration is now handled by mail or by phone, based on seminar brochures sent out in the mail.  The customer wishes to implement an online (web-based) enrollment system.</a:t>
            </a:r>
          </a:p>
          <a:p>
            <a:pPr eaLnBrk="1" hangingPunct="1">
              <a:lnSpc>
                <a:spcPct val="110000"/>
              </a:lnSpc>
              <a:spcBef>
                <a:spcPct val="20000"/>
              </a:spcBef>
              <a:buClr>
                <a:schemeClr val="accent1"/>
              </a:buClr>
              <a:buSzPct val="65000"/>
              <a:buFont typeface="Wingdings" pitchFamily="2" charset="2"/>
              <a:buChar char="n"/>
            </a:pPr>
            <a:r>
              <a:rPr lang="en-US" sz="1600">
                <a:solidFill>
                  <a:schemeClr val="tx2"/>
                </a:solidFill>
              </a:rPr>
              <a:t>A potential seminar enrollee should be able to go to the new web site, select a specific seminar and then pay for and enroll in it if space is available.</a:t>
            </a:r>
          </a:p>
          <a:p>
            <a:pPr eaLnBrk="1" hangingPunct="1">
              <a:lnSpc>
                <a:spcPct val="110000"/>
              </a:lnSpc>
              <a:spcBef>
                <a:spcPct val="20000"/>
              </a:spcBef>
              <a:buClr>
                <a:schemeClr val="accent1"/>
              </a:buClr>
              <a:buSzPct val="65000"/>
              <a:buFont typeface="Wingdings" pitchFamily="2" charset="2"/>
              <a:buChar char="n"/>
            </a:pPr>
            <a:r>
              <a:rPr lang="en-US" sz="1600">
                <a:solidFill>
                  <a:schemeClr val="tx2"/>
                </a:solidFill>
              </a:rPr>
              <a:t>Payment would be made by online credit card transaction.  The payment information and transaction approval is currently handled by the corporate financial system.</a:t>
            </a:r>
          </a:p>
          <a:p>
            <a:pPr eaLnBrk="1" hangingPunct="1">
              <a:lnSpc>
                <a:spcPct val="110000"/>
              </a:lnSpc>
              <a:spcBef>
                <a:spcPct val="20000"/>
              </a:spcBef>
              <a:buClr>
                <a:schemeClr val="accent1"/>
              </a:buClr>
              <a:buSzPct val="65000"/>
              <a:buFont typeface="Wingdings" pitchFamily="2" charset="2"/>
              <a:buChar char="n"/>
            </a:pPr>
            <a:r>
              <a:rPr lang="en-US" sz="1600">
                <a:solidFill>
                  <a:schemeClr val="tx2"/>
                </a:solidFill>
              </a:rPr>
              <a:t>The system should send an email reminder to each paid participant a week before the seminar is scheduled for delivery.</a:t>
            </a:r>
          </a:p>
          <a:p>
            <a:pPr eaLnBrk="1" hangingPunct="1">
              <a:lnSpc>
                <a:spcPct val="110000"/>
              </a:lnSpc>
              <a:spcBef>
                <a:spcPct val="20000"/>
              </a:spcBef>
              <a:buClr>
                <a:schemeClr val="accent1"/>
              </a:buClr>
              <a:buSzPct val="65000"/>
              <a:buFont typeface="Wingdings" pitchFamily="2" charset="2"/>
              <a:buChar char="n"/>
            </a:pPr>
            <a:r>
              <a:rPr lang="en-US" sz="1600">
                <a:solidFill>
                  <a:schemeClr val="tx2"/>
                </a:solidFill>
              </a:rPr>
              <a:t>The seminar manager requested a new daily report showing the current status of enrollment for all seminars being offered.</a:t>
            </a:r>
          </a:p>
        </p:txBody>
      </p:sp>
    </p:spTree>
    <p:extLst>
      <p:ext uri="{BB962C8B-B14F-4D97-AF65-F5344CB8AC3E}">
        <p14:creationId xmlns:p14="http://schemas.microsoft.com/office/powerpoint/2010/main" val="1863115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val 4"/>
          <p:cNvSpPr>
            <a:spLocks noChangeArrowheads="1"/>
          </p:cNvSpPr>
          <p:nvPr/>
        </p:nvSpPr>
        <p:spPr bwMode="auto">
          <a:xfrm>
            <a:off x="4343400" y="2286000"/>
            <a:ext cx="1828800" cy="1828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Proposed</a:t>
            </a:r>
          </a:p>
          <a:p>
            <a:pPr algn="ctr"/>
            <a:r>
              <a:rPr lang="en-US"/>
              <a:t>System</a:t>
            </a:r>
          </a:p>
        </p:txBody>
      </p:sp>
      <p:sp>
        <p:nvSpPr>
          <p:cNvPr id="37891" name="Rectangle 6"/>
          <p:cNvSpPr>
            <a:spLocks noChangeArrowheads="1"/>
          </p:cNvSpPr>
          <p:nvPr/>
        </p:nvSpPr>
        <p:spPr bwMode="auto">
          <a:xfrm>
            <a:off x="228600" y="2971800"/>
            <a:ext cx="1676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Seminar</a:t>
            </a:r>
          </a:p>
          <a:p>
            <a:pPr algn="ctr"/>
            <a:r>
              <a:rPr lang="en-US" sz="1400"/>
              <a:t>Attendee</a:t>
            </a:r>
          </a:p>
        </p:txBody>
      </p:sp>
      <p:sp>
        <p:nvSpPr>
          <p:cNvPr id="37892" name="Line 8"/>
          <p:cNvSpPr>
            <a:spLocks noChangeShapeType="1"/>
          </p:cNvSpPr>
          <p:nvPr/>
        </p:nvSpPr>
        <p:spPr bwMode="auto">
          <a:xfrm>
            <a:off x="1981200" y="3200400"/>
            <a:ext cx="2209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3" name="Text Box 9"/>
          <p:cNvSpPr txBox="1">
            <a:spLocks noChangeArrowheads="1"/>
          </p:cNvSpPr>
          <p:nvPr/>
        </p:nvSpPr>
        <p:spPr bwMode="auto">
          <a:xfrm>
            <a:off x="2133600" y="2909888"/>
            <a:ext cx="16684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registration_req_w_cc</a:t>
            </a:r>
          </a:p>
        </p:txBody>
      </p:sp>
      <p:sp>
        <p:nvSpPr>
          <p:cNvPr id="37894" name="Line 12"/>
          <p:cNvSpPr>
            <a:spLocks noChangeShapeType="1"/>
          </p:cNvSpPr>
          <p:nvPr/>
        </p:nvSpPr>
        <p:spPr bwMode="auto">
          <a:xfrm>
            <a:off x="2057400" y="3686175"/>
            <a:ext cx="2209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5" name="Line 13"/>
          <p:cNvSpPr>
            <a:spLocks noChangeShapeType="1"/>
          </p:cNvSpPr>
          <p:nvPr/>
        </p:nvSpPr>
        <p:spPr bwMode="auto">
          <a:xfrm>
            <a:off x="1905000" y="3505200"/>
            <a:ext cx="152400" cy="1809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6" name="Text Box 14"/>
          <p:cNvSpPr txBox="1">
            <a:spLocks noChangeArrowheads="1"/>
          </p:cNvSpPr>
          <p:nvPr/>
        </p:nvSpPr>
        <p:spPr bwMode="auto">
          <a:xfrm>
            <a:off x="2362200" y="3457575"/>
            <a:ext cx="12985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cancellation_req</a:t>
            </a:r>
          </a:p>
        </p:txBody>
      </p:sp>
      <p:sp>
        <p:nvSpPr>
          <p:cNvPr id="37897" name="Line 15"/>
          <p:cNvSpPr>
            <a:spLocks noChangeShapeType="1"/>
          </p:cNvSpPr>
          <p:nvPr/>
        </p:nvSpPr>
        <p:spPr bwMode="auto">
          <a:xfrm>
            <a:off x="2286000" y="2743200"/>
            <a:ext cx="2057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8" name="Text Box 16"/>
          <p:cNvSpPr txBox="1">
            <a:spLocks noChangeArrowheads="1"/>
          </p:cNvSpPr>
          <p:nvPr/>
        </p:nvSpPr>
        <p:spPr bwMode="auto">
          <a:xfrm>
            <a:off x="2286000" y="2438400"/>
            <a:ext cx="15160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catalog_search_req</a:t>
            </a:r>
          </a:p>
        </p:txBody>
      </p:sp>
      <p:sp>
        <p:nvSpPr>
          <p:cNvPr id="37899" name="Line 17"/>
          <p:cNvSpPr>
            <a:spLocks noChangeShapeType="1"/>
          </p:cNvSpPr>
          <p:nvPr/>
        </p:nvSpPr>
        <p:spPr bwMode="auto">
          <a:xfrm flipH="1">
            <a:off x="1981200" y="2743200"/>
            <a:ext cx="3048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0" name="Line 24"/>
          <p:cNvSpPr>
            <a:spLocks noChangeShapeType="1"/>
          </p:cNvSpPr>
          <p:nvPr/>
        </p:nvSpPr>
        <p:spPr bwMode="auto">
          <a:xfrm flipH="1" flipV="1">
            <a:off x="1447800" y="3581400"/>
            <a:ext cx="152400" cy="762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1" name="Line 25"/>
          <p:cNvSpPr>
            <a:spLocks noChangeShapeType="1"/>
          </p:cNvSpPr>
          <p:nvPr/>
        </p:nvSpPr>
        <p:spPr bwMode="auto">
          <a:xfrm>
            <a:off x="1600200" y="4343400"/>
            <a:ext cx="30480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2" name="Text Box 26"/>
          <p:cNvSpPr txBox="1">
            <a:spLocks noChangeArrowheads="1"/>
          </p:cNvSpPr>
          <p:nvPr/>
        </p:nvSpPr>
        <p:spPr bwMode="auto">
          <a:xfrm>
            <a:off x="2209800" y="4038600"/>
            <a:ext cx="1593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confirmation_of_seat</a:t>
            </a:r>
          </a:p>
        </p:txBody>
      </p:sp>
      <p:sp>
        <p:nvSpPr>
          <p:cNvPr id="37903" name="Line 27"/>
          <p:cNvSpPr>
            <a:spLocks noChangeShapeType="1"/>
          </p:cNvSpPr>
          <p:nvPr/>
        </p:nvSpPr>
        <p:spPr bwMode="auto">
          <a:xfrm flipV="1">
            <a:off x="4648200" y="4191000"/>
            <a:ext cx="228600" cy="1524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4" name="Line 28"/>
          <p:cNvSpPr>
            <a:spLocks noChangeShapeType="1"/>
          </p:cNvSpPr>
          <p:nvPr/>
        </p:nvSpPr>
        <p:spPr bwMode="auto">
          <a:xfrm>
            <a:off x="1447800" y="4648200"/>
            <a:ext cx="32004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5" name="Text Box 29"/>
          <p:cNvSpPr txBox="1">
            <a:spLocks noChangeArrowheads="1"/>
          </p:cNvSpPr>
          <p:nvPr/>
        </p:nvSpPr>
        <p:spPr bwMode="auto">
          <a:xfrm>
            <a:off x="2281238" y="4371975"/>
            <a:ext cx="17970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confirmation_of_cc_pmt</a:t>
            </a:r>
          </a:p>
        </p:txBody>
      </p:sp>
      <p:sp>
        <p:nvSpPr>
          <p:cNvPr id="37906" name="Line 30"/>
          <p:cNvSpPr>
            <a:spLocks noChangeShapeType="1"/>
          </p:cNvSpPr>
          <p:nvPr/>
        </p:nvSpPr>
        <p:spPr bwMode="auto">
          <a:xfrm flipH="1">
            <a:off x="4648200" y="4191000"/>
            <a:ext cx="381000" cy="4572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7" name="Line 31"/>
          <p:cNvSpPr>
            <a:spLocks noChangeShapeType="1"/>
          </p:cNvSpPr>
          <p:nvPr/>
        </p:nvSpPr>
        <p:spPr bwMode="auto">
          <a:xfrm flipH="1" flipV="1">
            <a:off x="1295400" y="3581400"/>
            <a:ext cx="152400" cy="10668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8" name="Line 40"/>
          <p:cNvSpPr>
            <a:spLocks noChangeShapeType="1"/>
          </p:cNvSpPr>
          <p:nvPr/>
        </p:nvSpPr>
        <p:spPr bwMode="auto">
          <a:xfrm>
            <a:off x="2133600" y="2057400"/>
            <a:ext cx="27432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9" name="Text Box 41"/>
          <p:cNvSpPr txBox="1">
            <a:spLocks noChangeArrowheads="1"/>
          </p:cNvSpPr>
          <p:nvPr/>
        </p:nvSpPr>
        <p:spPr bwMode="auto">
          <a:xfrm>
            <a:off x="2514600" y="1804988"/>
            <a:ext cx="21066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confirmation_of_cancellation</a:t>
            </a:r>
          </a:p>
        </p:txBody>
      </p:sp>
      <p:sp>
        <p:nvSpPr>
          <p:cNvPr id="37910" name="Line 42"/>
          <p:cNvSpPr>
            <a:spLocks noChangeShapeType="1"/>
          </p:cNvSpPr>
          <p:nvPr/>
        </p:nvSpPr>
        <p:spPr bwMode="auto">
          <a:xfrm>
            <a:off x="4876800" y="2057400"/>
            <a:ext cx="152400" cy="1524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1" name="Line 43"/>
          <p:cNvSpPr>
            <a:spLocks noChangeShapeType="1"/>
          </p:cNvSpPr>
          <p:nvPr/>
        </p:nvSpPr>
        <p:spPr bwMode="auto">
          <a:xfrm flipH="1">
            <a:off x="1447800" y="2057400"/>
            <a:ext cx="685800" cy="8382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2" name="Line 44"/>
          <p:cNvSpPr>
            <a:spLocks noChangeShapeType="1"/>
          </p:cNvSpPr>
          <p:nvPr/>
        </p:nvSpPr>
        <p:spPr bwMode="auto">
          <a:xfrm>
            <a:off x="2057400" y="1752600"/>
            <a:ext cx="28956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3" name="Text Box 45"/>
          <p:cNvSpPr txBox="1">
            <a:spLocks noChangeArrowheads="1"/>
          </p:cNvSpPr>
          <p:nvPr/>
        </p:nvSpPr>
        <p:spPr bwMode="auto">
          <a:xfrm>
            <a:off x="2667000" y="1495425"/>
            <a:ext cx="1498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registration_decline</a:t>
            </a:r>
          </a:p>
        </p:txBody>
      </p:sp>
      <p:sp>
        <p:nvSpPr>
          <p:cNvPr id="37914" name="Line 46"/>
          <p:cNvSpPr>
            <a:spLocks noChangeShapeType="1"/>
          </p:cNvSpPr>
          <p:nvPr/>
        </p:nvSpPr>
        <p:spPr bwMode="auto">
          <a:xfrm>
            <a:off x="4953000" y="1752600"/>
            <a:ext cx="228600" cy="3810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5" name="Line 47"/>
          <p:cNvSpPr>
            <a:spLocks noChangeShapeType="1"/>
          </p:cNvSpPr>
          <p:nvPr/>
        </p:nvSpPr>
        <p:spPr bwMode="auto">
          <a:xfrm flipH="1">
            <a:off x="1219200" y="1752600"/>
            <a:ext cx="838200" cy="1143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6" name="Line 56"/>
          <p:cNvSpPr>
            <a:spLocks noChangeShapeType="1"/>
          </p:cNvSpPr>
          <p:nvPr/>
        </p:nvSpPr>
        <p:spPr bwMode="auto">
          <a:xfrm flipV="1">
            <a:off x="5257800" y="1143000"/>
            <a:ext cx="0" cy="1143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7" name="Text Box 57"/>
          <p:cNvSpPr txBox="1">
            <a:spLocks noChangeArrowheads="1"/>
          </p:cNvSpPr>
          <p:nvPr/>
        </p:nvSpPr>
        <p:spPr bwMode="auto">
          <a:xfrm>
            <a:off x="4495800" y="1295400"/>
            <a:ext cx="1419225" cy="276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seminar_reminder</a:t>
            </a:r>
          </a:p>
        </p:txBody>
      </p:sp>
      <p:sp>
        <p:nvSpPr>
          <p:cNvPr id="37918" name="Rectangle 58"/>
          <p:cNvSpPr>
            <a:spLocks noChangeArrowheads="1"/>
          </p:cNvSpPr>
          <p:nvPr/>
        </p:nvSpPr>
        <p:spPr bwMode="auto">
          <a:xfrm>
            <a:off x="4572000" y="762000"/>
            <a:ext cx="11430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Email Sys</a:t>
            </a:r>
          </a:p>
        </p:txBody>
      </p:sp>
      <p:sp>
        <p:nvSpPr>
          <p:cNvPr id="37919" name="Line 60"/>
          <p:cNvSpPr>
            <a:spLocks noChangeShapeType="1"/>
          </p:cNvSpPr>
          <p:nvPr/>
        </p:nvSpPr>
        <p:spPr bwMode="auto">
          <a:xfrm flipH="1">
            <a:off x="2209800" y="914400"/>
            <a:ext cx="22860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0" name="Line 61"/>
          <p:cNvSpPr>
            <a:spLocks noChangeShapeType="1"/>
          </p:cNvSpPr>
          <p:nvPr/>
        </p:nvSpPr>
        <p:spPr bwMode="auto">
          <a:xfrm flipH="1">
            <a:off x="685800" y="914400"/>
            <a:ext cx="1524000" cy="1905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1" name="Rectangle 70"/>
          <p:cNvSpPr>
            <a:spLocks noChangeArrowheads="1"/>
          </p:cNvSpPr>
          <p:nvPr/>
        </p:nvSpPr>
        <p:spPr bwMode="auto">
          <a:xfrm>
            <a:off x="7267575" y="4267200"/>
            <a:ext cx="1143000" cy="304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Seminar Mgr</a:t>
            </a:r>
          </a:p>
        </p:txBody>
      </p:sp>
      <p:sp>
        <p:nvSpPr>
          <p:cNvPr id="37922" name="Line 71"/>
          <p:cNvSpPr>
            <a:spLocks noChangeShapeType="1"/>
          </p:cNvSpPr>
          <p:nvPr/>
        </p:nvSpPr>
        <p:spPr bwMode="auto">
          <a:xfrm>
            <a:off x="6096000" y="3930650"/>
            <a:ext cx="1071563" cy="4889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3" name="Text Box 72"/>
          <p:cNvSpPr txBox="1">
            <a:spLocks noChangeArrowheads="1"/>
          </p:cNvSpPr>
          <p:nvPr/>
        </p:nvSpPr>
        <p:spPr bwMode="auto">
          <a:xfrm rot="1374916">
            <a:off x="6126163" y="4141788"/>
            <a:ext cx="585787" cy="276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report</a:t>
            </a:r>
          </a:p>
        </p:txBody>
      </p:sp>
      <p:sp>
        <p:nvSpPr>
          <p:cNvPr id="37924" name="Text Box 74"/>
          <p:cNvSpPr txBox="1">
            <a:spLocks noChangeArrowheads="1"/>
          </p:cNvSpPr>
          <p:nvPr/>
        </p:nvSpPr>
        <p:spPr bwMode="auto">
          <a:xfrm>
            <a:off x="2667000" y="622300"/>
            <a:ext cx="14192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seminar_reminder</a:t>
            </a:r>
          </a:p>
        </p:txBody>
      </p:sp>
      <p:sp>
        <p:nvSpPr>
          <p:cNvPr id="37925" name="Rectangle 76"/>
          <p:cNvSpPr>
            <a:spLocks noChangeArrowheads="1"/>
          </p:cNvSpPr>
          <p:nvPr/>
        </p:nvSpPr>
        <p:spPr bwMode="auto">
          <a:xfrm>
            <a:off x="7315200" y="2667000"/>
            <a:ext cx="1447800"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t>Corporate</a:t>
            </a:r>
          </a:p>
          <a:p>
            <a:pPr algn="ctr"/>
            <a:r>
              <a:rPr lang="en-US" sz="1400"/>
              <a:t>Financial System</a:t>
            </a:r>
          </a:p>
        </p:txBody>
      </p:sp>
      <p:sp>
        <p:nvSpPr>
          <p:cNvPr id="37926" name="Line 77"/>
          <p:cNvSpPr>
            <a:spLocks noChangeShapeType="1"/>
          </p:cNvSpPr>
          <p:nvPr/>
        </p:nvSpPr>
        <p:spPr bwMode="auto">
          <a:xfrm>
            <a:off x="6248400" y="2819400"/>
            <a:ext cx="9144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7" name="Text Box 78"/>
          <p:cNvSpPr txBox="1">
            <a:spLocks noChangeArrowheads="1"/>
          </p:cNvSpPr>
          <p:nvPr/>
        </p:nvSpPr>
        <p:spPr bwMode="auto">
          <a:xfrm>
            <a:off x="6172200" y="2552700"/>
            <a:ext cx="10953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payment_info</a:t>
            </a:r>
          </a:p>
        </p:txBody>
      </p:sp>
      <p:sp>
        <p:nvSpPr>
          <p:cNvPr id="37928" name="Text Box 79"/>
          <p:cNvSpPr txBox="1">
            <a:spLocks noChangeArrowheads="1"/>
          </p:cNvSpPr>
          <p:nvPr/>
        </p:nvSpPr>
        <p:spPr bwMode="auto">
          <a:xfrm>
            <a:off x="6276975" y="2867025"/>
            <a:ext cx="555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credit</a:t>
            </a:r>
          </a:p>
        </p:txBody>
      </p:sp>
      <p:sp>
        <p:nvSpPr>
          <p:cNvPr id="37929" name="Line 80"/>
          <p:cNvSpPr>
            <a:spLocks noChangeShapeType="1"/>
          </p:cNvSpPr>
          <p:nvPr/>
        </p:nvSpPr>
        <p:spPr bwMode="auto">
          <a:xfrm>
            <a:off x="6248400" y="3124200"/>
            <a:ext cx="9144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0" name="Line 81"/>
          <p:cNvSpPr>
            <a:spLocks noChangeShapeType="1"/>
          </p:cNvSpPr>
          <p:nvPr/>
        </p:nvSpPr>
        <p:spPr bwMode="auto">
          <a:xfrm flipH="1">
            <a:off x="6324600" y="34290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1" name="Text Box 82"/>
          <p:cNvSpPr txBox="1">
            <a:spLocks noChangeArrowheads="1"/>
          </p:cNvSpPr>
          <p:nvPr/>
        </p:nvSpPr>
        <p:spPr bwMode="auto">
          <a:xfrm>
            <a:off x="6262688" y="3157538"/>
            <a:ext cx="5889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action</a:t>
            </a:r>
          </a:p>
        </p:txBody>
      </p:sp>
      <p:sp>
        <p:nvSpPr>
          <p:cNvPr id="37932" name="Line 83"/>
          <p:cNvSpPr>
            <a:spLocks noChangeShapeType="1"/>
          </p:cNvSpPr>
          <p:nvPr/>
        </p:nvSpPr>
        <p:spPr bwMode="auto">
          <a:xfrm>
            <a:off x="5562600" y="53340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3" name="Line 84"/>
          <p:cNvSpPr>
            <a:spLocks noChangeShapeType="1"/>
          </p:cNvSpPr>
          <p:nvPr/>
        </p:nvSpPr>
        <p:spPr bwMode="auto">
          <a:xfrm>
            <a:off x="5562600" y="5638800"/>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4" name="Text Box 85"/>
          <p:cNvSpPr txBox="1">
            <a:spLocks noChangeArrowheads="1"/>
          </p:cNvSpPr>
          <p:nvPr/>
        </p:nvSpPr>
        <p:spPr bwMode="auto">
          <a:xfrm>
            <a:off x="5334000" y="5334000"/>
            <a:ext cx="15335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Seminar Data Store</a:t>
            </a:r>
          </a:p>
        </p:txBody>
      </p:sp>
      <p:sp>
        <p:nvSpPr>
          <p:cNvPr id="37935" name="Line 88"/>
          <p:cNvSpPr>
            <a:spLocks noChangeShapeType="1"/>
          </p:cNvSpPr>
          <p:nvPr/>
        </p:nvSpPr>
        <p:spPr bwMode="auto">
          <a:xfrm>
            <a:off x="5486400" y="4114800"/>
            <a:ext cx="228600" cy="11430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6" name="Line 90"/>
          <p:cNvSpPr>
            <a:spLocks noChangeShapeType="1"/>
          </p:cNvSpPr>
          <p:nvPr/>
        </p:nvSpPr>
        <p:spPr bwMode="auto">
          <a:xfrm>
            <a:off x="6324600" y="4572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7" name="Line 91"/>
          <p:cNvSpPr>
            <a:spLocks noChangeShapeType="1"/>
          </p:cNvSpPr>
          <p:nvPr/>
        </p:nvSpPr>
        <p:spPr bwMode="auto">
          <a:xfrm>
            <a:off x="6324600" y="762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8" name="Text Box 92"/>
          <p:cNvSpPr txBox="1">
            <a:spLocks noChangeArrowheads="1"/>
          </p:cNvSpPr>
          <p:nvPr/>
        </p:nvSpPr>
        <p:spPr bwMode="auto">
          <a:xfrm>
            <a:off x="6096000" y="457200"/>
            <a:ext cx="157638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Attendee Data Store</a:t>
            </a:r>
          </a:p>
        </p:txBody>
      </p:sp>
      <p:sp>
        <p:nvSpPr>
          <p:cNvPr id="37939" name="Line 93"/>
          <p:cNvSpPr>
            <a:spLocks noChangeShapeType="1"/>
          </p:cNvSpPr>
          <p:nvPr/>
        </p:nvSpPr>
        <p:spPr bwMode="auto">
          <a:xfrm flipH="1">
            <a:off x="5410200" y="914400"/>
            <a:ext cx="1066800" cy="12954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40" name="Line 94"/>
          <p:cNvSpPr>
            <a:spLocks noChangeShapeType="1"/>
          </p:cNvSpPr>
          <p:nvPr/>
        </p:nvSpPr>
        <p:spPr bwMode="auto">
          <a:xfrm>
            <a:off x="1066800" y="5189538"/>
            <a:ext cx="4073525"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41" name="Text Box 95"/>
          <p:cNvSpPr txBox="1">
            <a:spLocks noChangeArrowheads="1"/>
          </p:cNvSpPr>
          <p:nvPr/>
        </p:nvSpPr>
        <p:spPr bwMode="auto">
          <a:xfrm>
            <a:off x="2462213" y="4892675"/>
            <a:ext cx="11715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solidFill>
                  <a:srgbClr val="FF0000"/>
                </a:solidFill>
              </a:rPr>
              <a:t>search_results</a:t>
            </a:r>
          </a:p>
        </p:txBody>
      </p:sp>
      <p:sp>
        <p:nvSpPr>
          <p:cNvPr id="37942" name="Line 96"/>
          <p:cNvSpPr>
            <a:spLocks noChangeShapeType="1"/>
          </p:cNvSpPr>
          <p:nvPr/>
        </p:nvSpPr>
        <p:spPr bwMode="auto">
          <a:xfrm flipH="1">
            <a:off x="5143500" y="4191000"/>
            <a:ext cx="190500" cy="99853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43" name="Line 97"/>
          <p:cNvSpPr>
            <a:spLocks noChangeShapeType="1"/>
          </p:cNvSpPr>
          <p:nvPr/>
        </p:nvSpPr>
        <p:spPr bwMode="auto">
          <a:xfrm flipH="1" flipV="1">
            <a:off x="939800" y="3657600"/>
            <a:ext cx="127000" cy="1531938"/>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44" name="Text Box 98"/>
          <p:cNvSpPr txBox="1">
            <a:spLocks noChangeArrowheads="1"/>
          </p:cNvSpPr>
          <p:nvPr/>
        </p:nvSpPr>
        <p:spPr bwMode="auto">
          <a:xfrm>
            <a:off x="212725" y="36513"/>
            <a:ext cx="15183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Context </a:t>
            </a:r>
            <a:r>
              <a:rPr lang="en-US" dirty="0"/>
              <a:t>DFD</a:t>
            </a:r>
          </a:p>
        </p:txBody>
      </p:sp>
      <p:sp>
        <p:nvSpPr>
          <p:cNvPr id="37945" name="Text Box 92"/>
          <p:cNvSpPr txBox="1">
            <a:spLocks noChangeArrowheads="1"/>
          </p:cNvSpPr>
          <p:nvPr/>
        </p:nvSpPr>
        <p:spPr bwMode="auto">
          <a:xfrm>
            <a:off x="6008688" y="1598613"/>
            <a:ext cx="1633537"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200"/>
              <a:t>attendee_information</a:t>
            </a:r>
          </a:p>
        </p:txBody>
      </p:sp>
      <p:sp>
        <p:nvSpPr>
          <p:cNvPr id="37946" name="Text Box 85"/>
          <p:cNvSpPr txBox="1">
            <a:spLocks noChangeArrowheads="1"/>
          </p:cNvSpPr>
          <p:nvPr/>
        </p:nvSpPr>
        <p:spPr bwMode="auto">
          <a:xfrm>
            <a:off x="5643563" y="4616450"/>
            <a:ext cx="1582737"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200"/>
              <a:t>seminar_information</a:t>
            </a:r>
          </a:p>
        </p:txBody>
      </p:sp>
      <p:cxnSp>
        <p:nvCxnSpPr>
          <p:cNvPr id="3" name="Straight Arrow Connector 2"/>
          <p:cNvCxnSpPr/>
          <p:nvPr/>
        </p:nvCxnSpPr>
        <p:spPr>
          <a:xfrm flipH="1" flipV="1">
            <a:off x="6172200" y="3810000"/>
            <a:ext cx="10541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948" name="Text Box 72"/>
          <p:cNvSpPr txBox="1">
            <a:spLocks noChangeArrowheads="1"/>
          </p:cNvSpPr>
          <p:nvPr/>
        </p:nvSpPr>
        <p:spPr bwMode="auto">
          <a:xfrm rot="1374916">
            <a:off x="6315075" y="3743325"/>
            <a:ext cx="89058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report_req</a:t>
            </a:r>
          </a:p>
        </p:txBody>
      </p:sp>
    </p:spTree>
    <p:extLst>
      <p:ext uri="{BB962C8B-B14F-4D97-AF65-F5344CB8AC3E}">
        <p14:creationId xmlns:p14="http://schemas.microsoft.com/office/powerpoint/2010/main" val="1283334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p:txBody>
          <a:bodyPr/>
          <a:lstStyle/>
          <a:p>
            <a:pPr>
              <a:defRPr/>
            </a:pPr>
            <a:fld id="{58CDBB42-E275-4361-BE63-08ED0BBBC847}" type="slidenum">
              <a:rPr lang="en-US" altLang="en-US"/>
              <a:pPr>
                <a:defRPr/>
              </a:pPr>
              <a:t>58</a:t>
            </a:fld>
            <a:endParaRPr lang="en-US" altLang="en-US"/>
          </a:p>
        </p:txBody>
      </p:sp>
      <p:sp>
        <p:nvSpPr>
          <p:cNvPr id="59395" name="Rectangle 2"/>
          <p:cNvSpPr>
            <a:spLocks noGrp="1" noChangeArrowheads="1"/>
          </p:cNvSpPr>
          <p:nvPr>
            <p:ph type="ctrTitle"/>
          </p:nvPr>
        </p:nvSpPr>
        <p:spPr/>
        <p:txBody>
          <a:bodyPr/>
          <a:lstStyle/>
          <a:p>
            <a:pPr eaLnBrk="1" hangingPunct="1"/>
            <a:r>
              <a:rPr lang="en-US" sz="3200" smtClean="0"/>
              <a:t>The Inherent Difficulty of Requirements</a:t>
            </a:r>
          </a:p>
        </p:txBody>
      </p:sp>
      <p:sp>
        <p:nvSpPr>
          <p:cNvPr id="59397" name="Text Box 4"/>
          <p:cNvSpPr txBox="1">
            <a:spLocks noChangeArrowheads="1"/>
          </p:cNvSpPr>
          <p:nvPr/>
        </p:nvSpPr>
        <p:spPr bwMode="auto">
          <a:xfrm>
            <a:off x="5257800" y="485775"/>
            <a:ext cx="20224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chemeClr val="tx2"/>
                </a:solidFill>
                <a:latin typeface="Arial Black" pitchFamily="34" charset="0"/>
              </a:rPr>
              <a:t>Appendix</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976197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174BD3C-DF8C-4396-9795-3356F88A391B}" type="slidenum">
              <a:rPr lang="en-US" altLang="en-US"/>
              <a:pPr>
                <a:defRPr/>
              </a:pPr>
              <a:t>59</a:t>
            </a:fld>
            <a:endParaRPr lang="en-US" altLang="en-US"/>
          </a:p>
        </p:txBody>
      </p:sp>
      <p:sp>
        <p:nvSpPr>
          <p:cNvPr id="60419" name="Rectangle 2"/>
          <p:cNvSpPr>
            <a:spLocks noGrp="1" noChangeArrowheads="1"/>
          </p:cNvSpPr>
          <p:nvPr>
            <p:ph type="body" idx="1"/>
          </p:nvPr>
        </p:nvSpPr>
        <p:spPr>
          <a:xfrm>
            <a:off x="609600" y="1066800"/>
            <a:ext cx="7962900" cy="4857750"/>
          </a:xfrm>
        </p:spPr>
        <p:txBody>
          <a:bodyPr/>
          <a:lstStyle/>
          <a:p>
            <a:pPr eaLnBrk="1" hangingPunct="1"/>
            <a:r>
              <a:rPr lang="en-US" sz="2000" smtClean="0">
                <a:solidFill>
                  <a:schemeClr val="tx2"/>
                </a:solidFill>
              </a:rPr>
              <a:t>Developing requirements is quite simply a difficult task, and there are very good reasons for this.</a:t>
            </a:r>
          </a:p>
          <a:p>
            <a:pPr eaLnBrk="1" hangingPunct="1"/>
            <a:r>
              <a:rPr lang="en-US" sz="2000" smtClean="0">
                <a:solidFill>
                  <a:schemeClr val="tx2"/>
                </a:solidFill>
              </a:rPr>
              <a:t>Some of these reasons are simply a part of the requirements development world and we must learn to deal with them since they cannot be removed. </a:t>
            </a:r>
          </a:p>
          <a:p>
            <a:pPr eaLnBrk="1" hangingPunct="1"/>
            <a:r>
              <a:rPr lang="en-US" sz="2000" smtClean="0">
                <a:solidFill>
                  <a:schemeClr val="tx2"/>
                </a:solidFill>
              </a:rPr>
              <a:t>The following slides document what we call the </a:t>
            </a:r>
            <a:r>
              <a:rPr lang="en-US" sz="2000" i="1" smtClean="0">
                <a:solidFill>
                  <a:schemeClr val="tx2"/>
                </a:solidFill>
              </a:rPr>
              <a:t>Seven Principles of Requirements</a:t>
            </a:r>
            <a:r>
              <a:rPr lang="en-US" sz="2000" smtClean="0">
                <a:solidFill>
                  <a:schemeClr val="tx2"/>
                </a:solidFill>
              </a:rPr>
              <a:t> which capture the essence of the requirements development challenge. </a:t>
            </a:r>
          </a:p>
          <a:p>
            <a:pPr eaLnBrk="1" hangingPunct="1"/>
            <a:r>
              <a:rPr lang="en-US" sz="2000" smtClean="0">
                <a:solidFill>
                  <a:schemeClr val="tx2"/>
                </a:solidFill>
              </a:rPr>
              <a:t>Principles #5 and #6 are particularly hard for us to accept sometimes, but accept them we must because they are immutable.</a:t>
            </a:r>
          </a:p>
          <a:p>
            <a:pPr eaLnBrk="1" hangingPunct="1"/>
            <a:r>
              <a:rPr lang="en-US" sz="2000" smtClean="0">
                <a:solidFill>
                  <a:schemeClr val="tx2"/>
                </a:solidFill>
              </a:rPr>
              <a:t>However, acceptance does not mean “give up,” but rather it encourages us to be realistic while doing the very best job we can on an admittedly difficult task.</a:t>
            </a:r>
          </a:p>
        </p:txBody>
      </p:sp>
      <p:sp>
        <p:nvSpPr>
          <p:cNvPr id="60420" name="Rectangle 3"/>
          <p:cNvSpPr>
            <a:spLocks noGrp="1" noChangeArrowheads="1"/>
          </p:cNvSpPr>
          <p:nvPr>
            <p:ph type="title"/>
          </p:nvPr>
        </p:nvSpPr>
        <p:spPr>
          <a:xfrm>
            <a:off x="457200" y="277813"/>
            <a:ext cx="8801100" cy="1139825"/>
          </a:xfrm>
        </p:spPr>
        <p:txBody>
          <a:bodyPr/>
          <a:lstStyle/>
          <a:p>
            <a:pPr eaLnBrk="1" hangingPunct="1"/>
            <a:r>
              <a:rPr lang="en-US" sz="3000" smtClean="0"/>
              <a:t>Requirements Development is a Difficult Task</a:t>
            </a:r>
          </a:p>
        </p:txBody>
      </p:sp>
    </p:spTree>
    <p:extLst>
      <p:ext uri="{BB962C8B-B14F-4D97-AF65-F5344CB8AC3E}">
        <p14:creationId xmlns:p14="http://schemas.microsoft.com/office/powerpoint/2010/main" val="45653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44CBD4F4-2114-4E47-BCA3-E16035B3A464}" type="slidenum">
              <a:rPr lang="en-US" altLang="en-US"/>
              <a:pPr>
                <a:defRPr/>
              </a:pPr>
              <a:t>6</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9441C319-F94C-4BD5-A5C4-F1215E9EA1D5}" type="slidenum">
              <a:rPr lang="en-US" altLang="en-US" sz="1200">
                <a:latin typeface="+mj-lt"/>
              </a:rPr>
              <a:pPr algn="r">
                <a:defRPr/>
              </a:pPr>
              <a:t>6</a:t>
            </a:fld>
            <a:endParaRPr lang="en-US" altLang="en-US" sz="1200" dirty="0">
              <a:latin typeface="+mj-lt"/>
            </a:endParaRPr>
          </a:p>
        </p:txBody>
      </p:sp>
      <p:sp>
        <p:nvSpPr>
          <p:cNvPr id="9220" name="Rectangle 2"/>
          <p:cNvSpPr>
            <a:spLocks noGrp="1" noChangeArrowheads="1"/>
          </p:cNvSpPr>
          <p:nvPr>
            <p:ph type="title" idx="4294967295"/>
          </p:nvPr>
        </p:nvSpPr>
        <p:spPr/>
        <p:txBody>
          <a:bodyPr/>
          <a:lstStyle/>
          <a:p>
            <a:pPr eaLnBrk="1" hangingPunct="1"/>
            <a:r>
              <a:rPr lang="en-US" smtClean="0"/>
              <a:t>Business Requirements</a:t>
            </a:r>
          </a:p>
        </p:txBody>
      </p:sp>
      <p:sp>
        <p:nvSpPr>
          <p:cNvPr id="9221" name="Rectangle 3"/>
          <p:cNvSpPr>
            <a:spLocks noGrp="1" noChangeArrowheads="1"/>
          </p:cNvSpPr>
          <p:nvPr>
            <p:ph type="body" idx="4294967295"/>
          </p:nvPr>
        </p:nvSpPr>
        <p:spPr>
          <a:xfrm>
            <a:off x="457200" y="1104900"/>
            <a:ext cx="8229600" cy="5257800"/>
          </a:xfrm>
        </p:spPr>
        <p:txBody>
          <a:bodyPr/>
          <a:lstStyle/>
          <a:p>
            <a:pPr eaLnBrk="1" hangingPunct="1"/>
            <a:r>
              <a:rPr lang="en-US" sz="2000" dirty="0" smtClean="0">
                <a:solidFill>
                  <a:schemeClr val="tx2"/>
                </a:solidFill>
              </a:rPr>
              <a:t>Business requirements capture the </a:t>
            </a:r>
            <a:r>
              <a:rPr lang="en-US" sz="2000" b="1" dirty="0" smtClean="0">
                <a:solidFill>
                  <a:schemeClr val="accent1"/>
                </a:solidFill>
              </a:rPr>
              <a:t>business need and rationale</a:t>
            </a:r>
            <a:r>
              <a:rPr lang="en-US" sz="2000" dirty="0" smtClean="0">
                <a:solidFill>
                  <a:schemeClr val="tx2"/>
                </a:solidFill>
              </a:rPr>
              <a:t> for the proposed project.</a:t>
            </a:r>
          </a:p>
          <a:p>
            <a:pPr eaLnBrk="1" hangingPunct="1"/>
            <a:r>
              <a:rPr lang="en-US" sz="2000" dirty="0" smtClean="0">
                <a:solidFill>
                  <a:schemeClr val="tx2"/>
                </a:solidFill>
              </a:rPr>
              <a:t>Business requirements tells us </a:t>
            </a:r>
            <a:r>
              <a:rPr lang="en-US" sz="2000" b="1" dirty="0" smtClean="0">
                <a:solidFill>
                  <a:schemeClr val="accent1"/>
                </a:solidFill>
              </a:rPr>
              <a:t>why</a:t>
            </a:r>
            <a:r>
              <a:rPr lang="en-US" sz="2000" dirty="0" smtClean="0">
                <a:solidFill>
                  <a:schemeClr val="tx2"/>
                </a:solidFill>
              </a:rPr>
              <a:t> </a:t>
            </a:r>
            <a:r>
              <a:rPr lang="en-US" sz="2000" b="1" dirty="0" smtClean="0">
                <a:solidFill>
                  <a:schemeClr val="accent1"/>
                </a:solidFill>
              </a:rPr>
              <a:t>-- at the business level -- we’re doing the project</a:t>
            </a:r>
            <a:r>
              <a:rPr lang="en-US" sz="2000" dirty="0" smtClean="0">
                <a:solidFill>
                  <a:schemeClr val="tx2"/>
                </a:solidFill>
              </a:rPr>
              <a:t>.</a:t>
            </a:r>
          </a:p>
          <a:p>
            <a:pPr eaLnBrk="1" hangingPunct="1"/>
            <a:r>
              <a:rPr lang="en-US" sz="2000" dirty="0" smtClean="0">
                <a:solidFill>
                  <a:schemeClr val="tx2"/>
                </a:solidFill>
              </a:rPr>
              <a:t>They should state, or at least contain implicitly, the benefits the sponsoring business organization expects to derive from a successful project.</a:t>
            </a:r>
          </a:p>
          <a:p>
            <a:pPr eaLnBrk="1" hangingPunct="1"/>
            <a:endParaRPr lang="en-US" sz="2000" dirty="0" smtClean="0">
              <a:solidFill>
                <a:schemeClr val="tx2"/>
              </a:solidFill>
            </a:endParaRPr>
          </a:p>
          <a:p>
            <a:pPr eaLnBrk="1" hangingPunct="1">
              <a:buFont typeface="Wingdings" pitchFamily="2" charset="2"/>
              <a:buNone/>
            </a:pPr>
            <a:r>
              <a:rPr lang="en-US" sz="2000" dirty="0" smtClean="0">
                <a:solidFill>
                  <a:schemeClr val="tx2"/>
                </a:solidFill>
              </a:rPr>
              <a:t>	</a:t>
            </a:r>
            <a:r>
              <a:rPr lang="en-US" sz="2000" dirty="0" smtClean="0">
                <a:solidFill>
                  <a:schemeClr val="accent1"/>
                </a:solidFill>
              </a:rPr>
              <a:t>Example:  </a:t>
            </a:r>
            <a:r>
              <a:rPr lang="en-US" sz="2000" dirty="0" smtClean="0">
                <a:solidFill>
                  <a:schemeClr val="tx2"/>
                </a:solidFill>
              </a:rPr>
              <a:t>The new </a:t>
            </a:r>
            <a:r>
              <a:rPr lang="en-US" sz="2000" i="1" dirty="0" err="1" smtClean="0">
                <a:solidFill>
                  <a:schemeClr val="tx2"/>
                </a:solidFill>
              </a:rPr>
              <a:t>InvestNow</a:t>
            </a:r>
            <a:r>
              <a:rPr lang="en-US" sz="2000" dirty="0" smtClean="0">
                <a:solidFill>
                  <a:schemeClr val="tx2"/>
                </a:solidFill>
              </a:rPr>
              <a:t> equity management system will better serve our low-end equity investors (those with portfolios under $50K) by allowing them to manage their own equity portfolios online.  This self-service system will provide more timely service to these investors and also save the company money through the reduction of staff currently required to manage these accounts.</a:t>
            </a:r>
          </a:p>
          <a:p>
            <a:pPr eaLnBrk="1" hangingPunct="1"/>
            <a:endParaRPr lang="en-US" sz="2000" dirty="0" smtClean="0">
              <a:solidFill>
                <a:schemeClr val="tx2"/>
              </a:solidFill>
            </a:endParaRPr>
          </a:p>
        </p:txBody>
      </p:sp>
    </p:spTree>
    <p:extLst>
      <p:ext uri="{BB962C8B-B14F-4D97-AF65-F5344CB8AC3E}">
        <p14:creationId xmlns:p14="http://schemas.microsoft.com/office/powerpoint/2010/main" val="3977552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434648DC-A9D0-4B64-B39F-5EBC3F577C06}" type="slidenum">
              <a:rPr lang="en-US" altLang="en-US"/>
              <a:pPr>
                <a:defRPr/>
              </a:pPr>
              <a:t>60</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69BB4BA8-FE75-4AF1-AA92-D54D585E6792}" type="slidenum">
              <a:rPr lang="en-US" altLang="en-US" sz="1200">
                <a:latin typeface="+mj-lt"/>
              </a:rPr>
              <a:pPr algn="r">
                <a:defRPr/>
              </a:pPr>
              <a:t>60</a:t>
            </a:fld>
            <a:endParaRPr lang="en-US" altLang="en-US" sz="1200">
              <a:latin typeface="+mj-lt"/>
            </a:endParaRPr>
          </a:p>
        </p:txBody>
      </p:sp>
      <p:sp>
        <p:nvSpPr>
          <p:cNvPr id="61444" name="Rectangle 2"/>
          <p:cNvSpPr>
            <a:spLocks noGrp="1" noChangeArrowheads="1"/>
          </p:cNvSpPr>
          <p:nvPr>
            <p:ph type="title" idx="4294967295"/>
          </p:nvPr>
        </p:nvSpPr>
        <p:spPr/>
        <p:txBody>
          <a:bodyPr/>
          <a:lstStyle/>
          <a:p>
            <a:pPr eaLnBrk="1" hangingPunct="1"/>
            <a:r>
              <a:rPr lang="en-US" smtClean="0"/>
              <a:t>Requirement Principle #1</a:t>
            </a:r>
          </a:p>
        </p:txBody>
      </p:sp>
      <p:sp>
        <p:nvSpPr>
          <p:cNvPr id="61445" name="Rectangle 3"/>
          <p:cNvSpPr>
            <a:spLocks noGrp="1" noChangeArrowheads="1"/>
          </p:cNvSpPr>
          <p:nvPr>
            <p:ph type="body" idx="4294967295"/>
          </p:nvPr>
        </p:nvSpPr>
        <p:spPr>
          <a:xfrm>
            <a:off x="457200" y="1162050"/>
            <a:ext cx="8229600" cy="4926013"/>
          </a:xfrm>
        </p:spPr>
        <p:txBody>
          <a:bodyPr/>
          <a:lstStyle/>
          <a:p>
            <a:pPr eaLnBrk="1" hangingPunct="1"/>
            <a:endParaRPr lang="en-US" smtClean="0"/>
          </a:p>
          <a:p>
            <a:pPr eaLnBrk="1" hangingPunct="1">
              <a:buFont typeface="Wingdings" pitchFamily="2" charset="2"/>
              <a:buNone/>
            </a:pPr>
            <a:r>
              <a:rPr lang="en-US" b="1" i="1" smtClean="0">
                <a:solidFill>
                  <a:schemeClr val="accent1"/>
                </a:solidFill>
              </a:rPr>
              <a:t>	</a:t>
            </a:r>
            <a:r>
              <a:rPr lang="en-US" sz="2400" b="1" i="1" smtClean="0">
                <a:solidFill>
                  <a:schemeClr val="accent1"/>
                </a:solidFill>
              </a:rPr>
              <a:t>Bad requirements lead to unsuccessful projects.</a:t>
            </a:r>
          </a:p>
          <a:p>
            <a:pPr eaLnBrk="1" hangingPunct="1">
              <a:buFont typeface="Wingdings" pitchFamily="2" charset="2"/>
              <a:buNone/>
            </a:pPr>
            <a:endParaRPr lang="en-US" b="1" i="1" smtClean="0">
              <a:solidFill>
                <a:schemeClr val="accent1"/>
              </a:solidFill>
            </a:endParaRPr>
          </a:p>
          <a:p>
            <a:pPr eaLnBrk="1" hangingPunct="1">
              <a:buFont typeface="Wingdings" pitchFamily="2" charset="2"/>
              <a:buNone/>
            </a:pPr>
            <a:r>
              <a:rPr lang="en-US" b="1" i="1" smtClean="0">
                <a:solidFill>
                  <a:schemeClr val="tx2"/>
                </a:solidFill>
              </a:rPr>
              <a:t>	</a:t>
            </a:r>
            <a:r>
              <a:rPr lang="en-US" sz="2000" b="1" smtClean="0">
                <a:solidFill>
                  <a:schemeClr val="tx2"/>
                </a:solidFill>
              </a:rPr>
              <a:t>Requirements drive all other aspects of a project.  If the requirements are incorrect or incomplete, no matter how perfectly the design and implementation are conducted, the results will not meet customer expectations.</a:t>
            </a:r>
          </a:p>
        </p:txBody>
      </p:sp>
      <p:sp>
        <p:nvSpPr>
          <p:cNvPr id="61447" name="Text Box 4"/>
          <p:cNvSpPr txBox="1">
            <a:spLocks noChangeArrowheads="1"/>
          </p:cNvSpPr>
          <p:nvPr/>
        </p:nvSpPr>
        <p:spPr bwMode="auto">
          <a:xfrm>
            <a:off x="1638300" y="5516563"/>
            <a:ext cx="6530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[This appendix is adapted from K. Wiegers, </a:t>
            </a:r>
            <a:r>
              <a:rPr lang="en-US" sz="1400" i="1"/>
              <a:t>More about Software Requirements</a:t>
            </a:r>
            <a:r>
              <a:rPr lang="en-US" sz="1400"/>
              <a:t>]</a:t>
            </a:r>
          </a:p>
        </p:txBody>
      </p:sp>
    </p:spTree>
    <p:extLst>
      <p:ext uri="{BB962C8B-B14F-4D97-AF65-F5344CB8AC3E}">
        <p14:creationId xmlns:p14="http://schemas.microsoft.com/office/powerpoint/2010/main" val="4216794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CD07C3D7-8E8A-4FEC-96EA-880D895651F2}" type="slidenum">
              <a:rPr lang="en-US" altLang="en-US"/>
              <a:pPr>
                <a:defRPr/>
              </a:pPr>
              <a:t>61</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3208A9B7-22EF-4BAB-AB89-7894532C674B}" type="slidenum">
              <a:rPr lang="en-US" altLang="en-US" sz="1200">
                <a:latin typeface="+mj-lt"/>
              </a:rPr>
              <a:pPr algn="r">
                <a:defRPr/>
              </a:pPr>
              <a:t>61</a:t>
            </a:fld>
            <a:endParaRPr lang="en-US" altLang="en-US" sz="1200">
              <a:latin typeface="+mj-lt"/>
            </a:endParaRPr>
          </a:p>
        </p:txBody>
      </p:sp>
      <p:sp>
        <p:nvSpPr>
          <p:cNvPr id="62468" name="Rectangle 2"/>
          <p:cNvSpPr>
            <a:spLocks noGrp="1" noChangeArrowheads="1"/>
          </p:cNvSpPr>
          <p:nvPr>
            <p:ph type="title" idx="4294967295"/>
          </p:nvPr>
        </p:nvSpPr>
        <p:spPr/>
        <p:txBody>
          <a:bodyPr/>
          <a:lstStyle/>
          <a:p>
            <a:pPr eaLnBrk="1" hangingPunct="1"/>
            <a:r>
              <a:rPr lang="en-US" smtClean="0"/>
              <a:t>Requirement Principle #2</a:t>
            </a:r>
          </a:p>
        </p:txBody>
      </p:sp>
      <p:sp>
        <p:nvSpPr>
          <p:cNvPr id="62469" name="Rectangle 3"/>
          <p:cNvSpPr>
            <a:spLocks noGrp="1" noChangeArrowheads="1"/>
          </p:cNvSpPr>
          <p:nvPr>
            <p:ph type="body" idx="4294967295"/>
          </p:nvPr>
        </p:nvSpPr>
        <p:spPr>
          <a:xfrm>
            <a:off x="457200" y="1227138"/>
            <a:ext cx="8229600" cy="4960937"/>
          </a:xfrm>
        </p:spPr>
        <p:txBody>
          <a:bodyPr/>
          <a:lstStyle/>
          <a:p>
            <a:pPr eaLnBrk="1" hangingPunct="1"/>
            <a:endParaRPr lang="en-US" smtClean="0"/>
          </a:p>
          <a:p>
            <a:pPr eaLnBrk="1" hangingPunct="1">
              <a:buFont typeface="Wingdings" pitchFamily="2" charset="2"/>
              <a:buNone/>
            </a:pPr>
            <a:r>
              <a:rPr lang="en-US" sz="2400" b="1" i="1" smtClean="0">
                <a:solidFill>
                  <a:schemeClr val="accent1"/>
                </a:solidFill>
              </a:rPr>
              <a:t>	Requirements must be discovered, not just gathered.</a:t>
            </a:r>
          </a:p>
          <a:p>
            <a:pPr eaLnBrk="1" hangingPunct="1">
              <a:buFont typeface="Wingdings" pitchFamily="2" charset="2"/>
              <a:buNone/>
            </a:pPr>
            <a:endParaRPr lang="en-US" sz="2400" b="1" i="1" smtClean="0">
              <a:solidFill>
                <a:schemeClr val="accent1"/>
              </a:solidFill>
            </a:endParaRPr>
          </a:p>
          <a:p>
            <a:pPr eaLnBrk="1" hangingPunct="1">
              <a:buFont typeface="Wingdings" pitchFamily="2" charset="2"/>
              <a:buNone/>
            </a:pPr>
            <a:r>
              <a:rPr lang="en-US" b="1" i="1" smtClean="0">
                <a:solidFill>
                  <a:schemeClr val="tx2"/>
                </a:solidFill>
              </a:rPr>
              <a:t>	</a:t>
            </a:r>
            <a:r>
              <a:rPr lang="en-US" sz="2000" b="1" smtClean="0">
                <a:solidFill>
                  <a:schemeClr val="tx2"/>
                </a:solidFill>
              </a:rPr>
              <a:t>Customers will not think of everything they need to tell you, nor will they be able to communicate easily everything they intend to communicate.  Customers may not even have a good understanding of the problem they are seeking to solve. The analyst should view himself or herself as a consultant and a problem solver, whose job is to help the customer to discover the true problem to be solved and what a good solution would entail.</a:t>
            </a:r>
          </a:p>
        </p:txBody>
      </p:sp>
    </p:spTree>
    <p:extLst>
      <p:ext uri="{BB962C8B-B14F-4D97-AF65-F5344CB8AC3E}">
        <p14:creationId xmlns:p14="http://schemas.microsoft.com/office/powerpoint/2010/main" val="1056547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403D1D2A-E8E2-4BEB-B441-4BD2A88E072D}" type="slidenum">
              <a:rPr lang="en-US" altLang="en-US"/>
              <a:pPr>
                <a:defRPr/>
              </a:pPr>
              <a:t>62</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01FE8BBD-4707-4CDA-856D-0D1855ED0BFD}" type="slidenum">
              <a:rPr lang="en-US" altLang="en-US" sz="1200">
                <a:latin typeface="+mj-lt"/>
              </a:rPr>
              <a:pPr algn="r">
                <a:defRPr/>
              </a:pPr>
              <a:t>62</a:t>
            </a:fld>
            <a:endParaRPr lang="en-US" altLang="en-US" sz="1200">
              <a:latin typeface="+mj-lt"/>
            </a:endParaRPr>
          </a:p>
        </p:txBody>
      </p:sp>
      <p:sp>
        <p:nvSpPr>
          <p:cNvPr id="63492" name="Rectangle 2"/>
          <p:cNvSpPr>
            <a:spLocks noGrp="1" noChangeArrowheads="1"/>
          </p:cNvSpPr>
          <p:nvPr>
            <p:ph type="title" idx="4294967295"/>
          </p:nvPr>
        </p:nvSpPr>
        <p:spPr/>
        <p:txBody>
          <a:bodyPr/>
          <a:lstStyle/>
          <a:p>
            <a:pPr eaLnBrk="1" hangingPunct="1"/>
            <a:r>
              <a:rPr lang="en-US" smtClean="0"/>
              <a:t>Requirement Principle #3</a:t>
            </a:r>
          </a:p>
        </p:txBody>
      </p:sp>
      <p:sp>
        <p:nvSpPr>
          <p:cNvPr id="63493" name="Rectangle 3"/>
          <p:cNvSpPr>
            <a:spLocks noGrp="1" noChangeArrowheads="1"/>
          </p:cNvSpPr>
          <p:nvPr>
            <p:ph type="body" idx="4294967295"/>
          </p:nvPr>
        </p:nvSpPr>
        <p:spPr>
          <a:xfrm>
            <a:off x="457200" y="1160463"/>
            <a:ext cx="8229600" cy="4970462"/>
          </a:xfrm>
        </p:spPr>
        <p:txBody>
          <a:bodyPr/>
          <a:lstStyle/>
          <a:p>
            <a:pPr eaLnBrk="1" hangingPunct="1"/>
            <a:endParaRPr lang="en-US" smtClean="0"/>
          </a:p>
          <a:p>
            <a:pPr eaLnBrk="1" hangingPunct="1">
              <a:buFont typeface="Wingdings" pitchFamily="2" charset="2"/>
              <a:buNone/>
            </a:pPr>
            <a:r>
              <a:rPr lang="en-US" b="1" i="1" smtClean="0">
                <a:solidFill>
                  <a:schemeClr val="accent1"/>
                </a:solidFill>
              </a:rPr>
              <a:t>	</a:t>
            </a:r>
            <a:r>
              <a:rPr lang="en-US" sz="2400" b="1" i="1" smtClean="0">
                <a:solidFill>
                  <a:schemeClr val="accent1"/>
                </a:solidFill>
              </a:rPr>
              <a:t>Requirements discovery is a process not an event.</a:t>
            </a:r>
          </a:p>
          <a:p>
            <a:pPr eaLnBrk="1" hangingPunct="1">
              <a:buFont typeface="Wingdings" pitchFamily="2" charset="2"/>
              <a:buNone/>
            </a:pPr>
            <a:endParaRPr lang="en-US" sz="2400" b="1" i="1" smtClean="0">
              <a:solidFill>
                <a:schemeClr val="accent1"/>
              </a:solidFill>
            </a:endParaRPr>
          </a:p>
          <a:p>
            <a:pPr eaLnBrk="1" hangingPunct="1">
              <a:buFont typeface="Wingdings" pitchFamily="2" charset="2"/>
              <a:buNone/>
            </a:pPr>
            <a:r>
              <a:rPr lang="en-US" b="1" i="1" smtClean="0">
                <a:solidFill>
                  <a:schemeClr val="tx2"/>
                </a:solidFill>
              </a:rPr>
              <a:t>	</a:t>
            </a:r>
            <a:r>
              <a:rPr lang="en-US" sz="2000" b="1" smtClean="0">
                <a:solidFill>
                  <a:schemeClr val="tx2"/>
                </a:solidFill>
              </a:rPr>
              <a:t>Requirements discovery is an </a:t>
            </a:r>
            <a:r>
              <a:rPr lang="en-US" sz="2000" b="1" i="1" smtClean="0">
                <a:solidFill>
                  <a:schemeClr val="tx2"/>
                </a:solidFill>
              </a:rPr>
              <a:t>iterative</a:t>
            </a:r>
            <a:r>
              <a:rPr lang="en-US" sz="2000" b="1" smtClean="0">
                <a:solidFill>
                  <a:schemeClr val="tx2"/>
                </a:solidFill>
              </a:rPr>
              <a:t> </a:t>
            </a:r>
            <a:r>
              <a:rPr lang="en-US" sz="2000" b="1" i="1" smtClean="0">
                <a:solidFill>
                  <a:schemeClr val="tx2"/>
                </a:solidFill>
              </a:rPr>
              <a:t>process</a:t>
            </a:r>
            <a:r>
              <a:rPr lang="en-US" sz="2000" b="1" smtClean="0">
                <a:solidFill>
                  <a:schemeClr val="tx2"/>
                </a:solidFill>
              </a:rPr>
              <a:t>.  You must articulate requirements then validate them with the customer, then repeat the whole process.  Taking things at face value after one customer meeting or communication is a sure way to produce incorrect and incomplete requirements, and may even lead to an attempt to solve the wrong problem completely.</a:t>
            </a:r>
          </a:p>
        </p:txBody>
      </p:sp>
    </p:spTree>
    <p:extLst>
      <p:ext uri="{BB962C8B-B14F-4D97-AF65-F5344CB8AC3E}">
        <p14:creationId xmlns:p14="http://schemas.microsoft.com/office/powerpoint/2010/main" val="2896039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2DB54A19-1930-4498-A9C7-9ECFB069AC3A}" type="slidenum">
              <a:rPr lang="en-US" altLang="en-US"/>
              <a:pPr>
                <a:defRPr/>
              </a:pPr>
              <a:t>63</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BE9DDA0A-7BA1-4263-8B58-B0D01D76B9D1}" type="slidenum">
              <a:rPr lang="en-US" altLang="en-US" sz="1200">
                <a:latin typeface="+mj-lt"/>
              </a:rPr>
              <a:pPr algn="r">
                <a:defRPr/>
              </a:pPr>
              <a:t>63</a:t>
            </a:fld>
            <a:endParaRPr lang="en-US" altLang="en-US" sz="1200">
              <a:latin typeface="+mj-lt"/>
            </a:endParaRPr>
          </a:p>
        </p:txBody>
      </p:sp>
      <p:sp>
        <p:nvSpPr>
          <p:cNvPr id="64516" name="Rectangle 2"/>
          <p:cNvSpPr>
            <a:spLocks noGrp="1" noChangeArrowheads="1"/>
          </p:cNvSpPr>
          <p:nvPr>
            <p:ph type="title" idx="4294967295"/>
          </p:nvPr>
        </p:nvSpPr>
        <p:spPr/>
        <p:txBody>
          <a:bodyPr/>
          <a:lstStyle/>
          <a:p>
            <a:pPr eaLnBrk="1" hangingPunct="1"/>
            <a:r>
              <a:rPr lang="en-US" smtClean="0"/>
              <a:t>Requirement Principle #4</a:t>
            </a:r>
          </a:p>
        </p:txBody>
      </p:sp>
      <p:sp>
        <p:nvSpPr>
          <p:cNvPr id="64517" name="Rectangle 3"/>
          <p:cNvSpPr>
            <a:spLocks noGrp="1" noChangeArrowheads="1"/>
          </p:cNvSpPr>
          <p:nvPr>
            <p:ph type="body" idx="4294967295"/>
          </p:nvPr>
        </p:nvSpPr>
        <p:spPr>
          <a:xfrm>
            <a:off x="457200" y="1160463"/>
            <a:ext cx="8229600" cy="4970462"/>
          </a:xfrm>
        </p:spPr>
        <p:txBody>
          <a:bodyPr/>
          <a:lstStyle/>
          <a:p>
            <a:pPr eaLnBrk="1" hangingPunct="1"/>
            <a:endParaRPr lang="en-US" smtClean="0"/>
          </a:p>
          <a:p>
            <a:pPr eaLnBrk="1" hangingPunct="1">
              <a:buFont typeface="Wingdings" pitchFamily="2" charset="2"/>
              <a:buNone/>
            </a:pPr>
            <a:r>
              <a:rPr lang="en-US" b="1" i="1" smtClean="0">
                <a:solidFill>
                  <a:schemeClr val="accent1"/>
                </a:solidFill>
              </a:rPr>
              <a:t>	</a:t>
            </a:r>
            <a:r>
              <a:rPr lang="en-US" sz="2400" b="1" i="1" smtClean="0">
                <a:solidFill>
                  <a:schemeClr val="accent1"/>
                </a:solidFill>
              </a:rPr>
              <a:t>Good requirements demand customer involvement.</a:t>
            </a:r>
          </a:p>
          <a:p>
            <a:pPr eaLnBrk="1" hangingPunct="1">
              <a:buFont typeface="Wingdings" pitchFamily="2" charset="2"/>
              <a:buNone/>
            </a:pPr>
            <a:endParaRPr lang="en-US" sz="2400" b="1" i="1" smtClean="0">
              <a:solidFill>
                <a:schemeClr val="accent1"/>
              </a:solidFill>
            </a:endParaRPr>
          </a:p>
          <a:p>
            <a:pPr eaLnBrk="1" hangingPunct="1">
              <a:buFont typeface="Wingdings" pitchFamily="2" charset="2"/>
              <a:buNone/>
            </a:pPr>
            <a:r>
              <a:rPr lang="en-US" b="1" i="1" smtClean="0">
                <a:solidFill>
                  <a:schemeClr val="tx2"/>
                </a:solidFill>
              </a:rPr>
              <a:t>	</a:t>
            </a:r>
            <a:r>
              <a:rPr lang="en-US" sz="2000" b="1" smtClean="0">
                <a:solidFill>
                  <a:schemeClr val="tx2"/>
                </a:solidFill>
              </a:rPr>
              <a:t>No project will be successful if the customer’s expectations aren’t met; customer expectations can’t be meet if they aren’t well-understood; only the customer will be able to articulate his or her true expectations.</a:t>
            </a:r>
          </a:p>
        </p:txBody>
      </p:sp>
    </p:spTree>
    <p:extLst>
      <p:ext uri="{BB962C8B-B14F-4D97-AF65-F5344CB8AC3E}">
        <p14:creationId xmlns:p14="http://schemas.microsoft.com/office/powerpoint/2010/main" val="409381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E33F9648-B7B7-4B47-9F16-E3620A234B2F}" type="slidenum">
              <a:rPr lang="en-US" altLang="en-US"/>
              <a:pPr>
                <a:defRPr/>
              </a:pPr>
              <a:t>64</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68E6BCD8-1948-4215-B719-DA108523535C}" type="slidenum">
              <a:rPr lang="en-US" altLang="en-US" sz="1200">
                <a:latin typeface="+mj-lt"/>
              </a:rPr>
              <a:pPr algn="r">
                <a:defRPr/>
              </a:pPr>
              <a:t>64</a:t>
            </a:fld>
            <a:endParaRPr lang="en-US" altLang="en-US" sz="1200">
              <a:latin typeface="+mj-lt"/>
            </a:endParaRPr>
          </a:p>
        </p:txBody>
      </p:sp>
      <p:sp>
        <p:nvSpPr>
          <p:cNvPr id="65540" name="Rectangle 2"/>
          <p:cNvSpPr>
            <a:spLocks noGrp="1" noChangeArrowheads="1"/>
          </p:cNvSpPr>
          <p:nvPr>
            <p:ph type="title" idx="4294967295"/>
          </p:nvPr>
        </p:nvSpPr>
        <p:spPr/>
        <p:txBody>
          <a:bodyPr/>
          <a:lstStyle/>
          <a:p>
            <a:pPr eaLnBrk="1" hangingPunct="1"/>
            <a:r>
              <a:rPr lang="en-US" smtClean="0"/>
              <a:t>Requirement Principle #5</a:t>
            </a:r>
          </a:p>
        </p:txBody>
      </p:sp>
      <p:sp>
        <p:nvSpPr>
          <p:cNvPr id="65541" name="Rectangle 3"/>
          <p:cNvSpPr>
            <a:spLocks noGrp="1" noChangeArrowheads="1"/>
          </p:cNvSpPr>
          <p:nvPr>
            <p:ph type="body" idx="4294967295"/>
          </p:nvPr>
        </p:nvSpPr>
        <p:spPr>
          <a:xfrm>
            <a:off x="457200" y="1169988"/>
            <a:ext cx="8229600" cy="4918075"/>
          </a:xfrm>
        </p:spPr>
        <p:txBody>
          <a:bodyPr/>
          <a:lstStyle/>
          <a:p>
            <a:pPr eaLnBrk="1" hangingPunct="1"/>
            <a:endParaRPr lang="en-US" smtClean="0"/>
          </a:p>
          <a:p>
            <a:pPr eaLnBrk="1" hangingPunct="1">
              <a:buFont typeface="Wingdings" pitchFamily="2" charset="2"/>
              <a:buNone/>
            </a:pPr>
            <a:r>
              <a:rPr lang="en-US" b="1" i="1" smtClean="0">
                <a:solidFill>
                  <a:schemeClr val="accent1"/>
                </a:solidFill>
              </a:rPr>
              <a:t>	</a:t>
            </a:r>
            <a:r>
              <a:rPr lang="en-US" sz="2400" b="1" i="1" smtClean="0">
                <a:solidFill>
                  <a:schemeClr val="accent1"/>
                </a:solidFill>
              </a:rPr>
              <a:t>Requirements are never perfect.</a:t>
            </a:r>
          </a:p>
          <a:p>
            <a:pPr eaLnBrk="1" hangingPunct="1">
              <a:buFont typeface="Wingdings" pitchFamily="2" charset="2"/>
              <a:buNone/>
            </a:pPr>
            <a:endParaRPr lang="en-US" sz="2400" b="1" i="1" smtClean="0">
              <a:solidFill>
                <a:schemeClr val="accent1"/>
              </a:solidFill>
            </a:endParaRPr>
          </a:p>
          <a:p>
            <a:pPr eaLnBrk="1" hangingPunct="1">
              <a:buFont typeface="Wingdings" pitchFamily="2" charset="2"/>
              <a:buNone/>
            </a:pPr>
            <a:r>
              <a:rPr lang="en-US" b="1" i="1" smtClean="0">
                <a:solidFill>
                  <a:schemeClr val="tx2"/>
                </a:solidFill>
              </a:rPr>
              <a:t>	</a:t>
            </a:r>
            <a:r>
              <a:rPr lang="en-US" sz="2000" b="1" smtClean="0">
                <a:solidFill>
                  <a:schemeClr val="tx2"/>
                </a:solidFill>
              </a:rPr>
              <a:t>Requirements discovery is a difficult iterative process.  At some point, the requirements must be </a:t>
            </a:r>
            <a:r>
              <a:rPr lang="en-US" sz="2000" b="1" u="sng" smtClean="0">
                <a:solidFill>
                  <a:schemeClr val="tx2"/>
                </a:solidFill>
              </a:rPr>
              <a:t>baselined</a:t>
            </a:r>
            <a:r>
              <a:rPr lang="en-US" sz="2000" b="1" smtClean="0">
                <a:solidFill>
                  <a:schemeClr val="tx2"/>
                </a:solidFill>
              </a:rPr>
              <a:t>, so design can begin.  Just accept that there will always be something forgotten or misunderstood no matter how long you take to discover the requirements.  Make your best effort within the time your project allots and move on, knowing that some changes may be necessary as you learn more later.  Don’t fall into analysis paralysis waiting for the perfect set of requirements to appear.</a:t>
            </a:r>
          </a:p>
        </p:txBody>
      </p:sp>
    </p:spTree>
    <p:extLst>
      <p:ext uri="{BB962C8B-B14F-4D97-AF65-F5344CB8AC3E}">
        <p14:creationId xmlns:p14="http://schemas.microsoft.com/office/powerpoint/2010/main" val="3007280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6A41B493-EBC9-47AA-BA8C-BBAFBFB069B8}" type="slidenum">
              <a:rPr lang="en-US" altLang="en-US"/>
              <a:pPr>
                <a:defRPr/>
              </a:pPr>
              <a:t>65</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A2D03B9D-B930-46A2-8997-D0666E1F62C3}" type="slidenum">
              <a:rPr lang="en-US" altLang="en-US" sz="1200">
                <a:latin typeface="+mj-lt"/>
              </a:rPr>
              <a:pPr algn="r">
                <a:defRPr/>
              </a:pPr>
              <a:t>65</a:t>
            </a:fld>
            <a:endParaRPr lang="en-US" altLang="en-US" sz="1200">
              <a:latin typeface="+mj-lt"/>
            </a:endParaRPr>
          </a:p>
        </p:txBody>
      </p:sp>
      <p:sp>
        <p:nvSpPr>
          <p:cNvPr id="66564" name="Rectangle 2"/>
          <p:cNvSpPr>
            <a:spLocks noGrp="1" noChangeArrowheads="1"/>
          </p:cNvSpPr>
          <p:nvPr>
            <p:ph type="title" idx="4294967295"/>
          </p:nvPr>
        </p:nvSpPr>
        <p:spPr/>
        <p:txBody>
          <a:bodyPr/>
          <a:lstStyle/>
          <a:p>
            <a:pPr eaLnBrk="1" hangingPunct="1"/>
            <a:r>
              <a:rPr lang="en-US" smtClean="0"/>
              <a:t>Requirement Principle #6</a:t>
            </a:r>
          </a:p>
        </p:txBody>
      </p:sp>
      <p:sp>
        <p:nvSpPr>
          <p:cNvPr id="66565" name="Rectangle 3"/>
          <p:cNvSpPr>
            <a:spLocks noGrp="1" noChangeArrowheads="1"/>
          </p:cNvSpPr>
          <p:nvPr>
            <p:ph type="body" idx="4294967295"/>
          </p:nvPr>
        </p:nvSpPr>
        <p:spPr>
          <a:xfrm>
            <a:off x="457200" y="1160463"/>
            <a:ext cx="8229600" cy="4970462"/>
          </a:xfrm>
        </p:spPr>
        <p:txBody>
          <a:bodyPr/>
          <a:lstStyle/>
          <a:p>
            <a:pPr eaLnBrk="1" hangingPunct="1"/>
            <a:endParaRPr lang="en-US" smtClean="0"/>
          </a:p>
          <a:p>
            <a:pPr eaLnBrk="1" hangingPunct="1">
              <a:buFont typeface="Wingdings" pitchFamily="2" charset="2"/>
              <a:buNone/>
            </a:pPr>
            <a:r>
              <a:rPr lang="en-US" b="1" i="1" smtClean="0">
                <a:solidFill>
                  <a:schemeClr val="accent1"/>
                </a:solidFill>
              </a:rPr>
              <a:t>	</a:t>
            </a:r>
            <a:r>
              <a:rPr lang="en-US" sz="2400" b="1" i="1" smtClean="0">
                <a:solidFill>
                  <a:schemeClr val="accent1"/>
                </a:solidFill>
              </a:rPr>
              <a:t>Change in requirements is inevitable.</a:t>
            </a:r>
          </a:p>
          <a:p>
            <a:pPr eaLnBrk="1" hangingPunct="1">
              <a:buFont typeface="Wingdings" pitchFamily="2" charset="2"/>
              <a:buNone/>
            </a:pPr>
            <a:endParaRPr lang="en-US" sz="2400" b="1" i="1" smtClean="0">
              <a:solidFill>
                <a:schemeClr val="accent1"/>
              </a:solidFill>
            </a:endParaRPr>
          </a:p>
          <a:p>
            <a:pPr eaLnBrk="1" hangingPunct="1">
              <a:buFont typeface="Wingdings" pitchFamily="2" charset="2"/>
              <a:buNone/>
            </a:pPr>
            <a:r>
              <a:rPr lang="en-US" b="1" i="1" smtClean="0">
                <a:solidFill>
                  <a:schemeClr val="tx2"/>
                </a:solidFill>
              </a:rPr>
              <a:t>	</a:t>
            </a:r>
            <a:r>
              <a:rPr lang="en-US" sz="2000" b="1" smtClean="0">
                <a:solidFill>
                  <a:schemeClr val="tx2"/>
                </a:solidFill>
              </a:rPr>
              <a:t>Because requirements are never perfect, we must accept the inevitability of change as we and the customer discover new insights about the requirements as the project progresses.  Gain acceptance from the customer of a viable and reasonable change control process at the </a:t>
            </a:r>
            <a:r>
              <a:rPr lang="en-US" sz="2000" b="1" i="1" u="sng" smtClean="0">
                <a:solidFill>
                  <a:schemeClr val="tx2"/>
                </a:solidFill>
              </a:rPr>
              <a:t>beginning of the project</a:t>
            </a:r>
            <a:r>
              <a:rPr lang="en-US" sz="2000" b="1" smtClean="0">
                <a:solidFill>
                  <a:schemeClr val="tx2"/>
                </a:solidFill>
              </a:rPr>
              <a:t> instead of making the unrealistic assumption that the requirements are finalized when baselined. </a:t>
            </a:r>
          </a:p>
        </p:txBody>
      </p:sp>
    </p:spTree>
    <p:extLst>
      <p:ext uri="{BB962C8B-B14F-4D97-AF65-F5344CB8AC3E}">
        <p14:creationId xmlns:p14="http://schemas.microsoft.com/office/powerpoint/2010/main" val="838750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2BBED7DF-4AC6-4A07-B195-32609BFCAD0D}" type="slidenum">
              <a:rPr lang="en-US" altLang="en-US"/>
              <a:pPr>
                <a:defRPr/>
              </a:pPr>
              <a:t>66</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C0656E09-9030-479C-B443-2D9AAB0D918E}" type="slidenum">
              <a:rPr lang="en-US" altLang="en-US" sz="1200">
                <a:latin typeface="+mj-lt"/>
              </a:rPr>
              <a:pPr algn="r">
                <a:defRPr/>
              </a:pPr>
              <a:t>66</a:t>
            </a:fld>
            <a:endParaRPr lang="en-US" altLang="en-US" sz="1200">
              <a:latin typeface="+mj-lt"/>
            </a:endParaRPr>
          </a:p>
        </p:txBody>
      </p:sp>
      <p:sp>
        <p:nvSpPr>
          <p:cNvPr id="67588" name="Rectangle 2"/>
          <p:cNvSpPr>
            <a:spLocks noGrp="1" noChangeArrowheads="1"/>
          </p:cNvSpPr>
          <p:nvPr>
            <p:ph type="title" idx="4294967295"/>
          </p:nvPr>
        </p:nvSpPr>
        <p:spPr/>
        <p:txBody>
          <a:bodyPr/>
          <a:lstStyle/>
          <a:p>
            <a:pPr eaLnBrk="1" hangingPunct="1"/>
            <a:r>
              <a:rPr lang="en-US" smtClean="0"/>
              <a:t>Requirement Principle #7</a:t>
            </a:r>
          </a:p>
        </p:txBody>
      </p:sp>
      <p:sp>
        <p:nvSpPr>
          <p:cNvPr id="67589" name="Rectangle 3"/>
          <p:cNvSpPr>
            <a:spLocks noGrp="1" noChangeArrowheads="1"/>
          </p:cNvSpPr>
          <p:nvPr>
            <p:ph type="body" idx="4294967295"/>
          </p:nvPr>
        </p:nvSpPr>
        <p:spPr>
          <a:xfrm>
            <a:off x="457200" y="1154113"/>
            <a:ext cx="8229600" cy="5033962"/>
          </a:xfrm>
        </p:spPr>
        <p:txBody>
          <a:bodyPr/>
          <a:lstStyle/>
          <a:p>
            <a:pPr eaLnBrk="1" hangingPunct="1"/>
            <a:endParaRPr lang="en-US" smtClean="0"/>
          </a:p>
          <a:p>
            <a:pPr eaLnBrk="1" hangingPunct="1">
              <a:buFont typeface="Wingdings" pitchFamily="2" charset="2"/>
              <a:buNone/>
            </a:pPr>
            <a:r>
              <a:rPr lang="en-US" b="1" i="1" smtClean="0">
                <a:solidFill>
                  <a:schemeClr val="accent1"/>
                </a:solidFill>
              </a:rPr>
              <a:t>	</a:t>
            </a:r>
            <a:r>
              <a:rPr lang="en-US" sz="2400" b="1" i="1" smtClean="0">
                <a:solidFill>
                  <a:schemeClr val="accent1"/>
                </a:solidFill>
              </a:rPr>
              <a:t>Develop a requirements partnership.</a:t>
            </a:r>
          </a:p>
          <a:p>
            <a:pPr eaLnBrk="1" hangingPunct="1">
              <a:buFont typeface="Wingdings" pitchFamily="2" charset="2"/>
              <a:buNone/>
            </a:pPr>
            <a:endParaRPr lang="en-US" sz="2400" b="1" i="1" smtClean="0">
              <a:solidFill>
                <a:schemeClr val="accent1"/>
              </a:solidFill>
            </a:endParaRPr>
          </a:p>
          <a:p>
            <a:pPr eaLnBrk="1" hangingPunct="1">
              <a:buFont typeface="Wingdings" pitchFamily="2" charset="2"/>
              <a:buNone/>
            </a:pPr>
            <a:r>
              <a:rPr lang="en-US" b="1" i="1" smtClean="0">
                <a:solidFill>
                  <a:schemeClr val="tx2"/>
                </a:solidFill>
              </a:rPr>
              <a:t>	</a:t>
            </a:r>
            <a:r>
              <a:rPr lang="en-US" sz="2000" b="1" smtClean="0">
                <a:solidFill>
                  <a:schemeClr val="tx2"/>
                </a:solidFill>
              </a:rPr>
              <a:t>Because requirements are never perfect and change is inevitable, successful projects emerge from a </a:t>
            </a:r>
            <a:r>
              <a:rPr lang="en-US" sz="2000" b="1" i="1" u="sng" smtClean="0">
                <a:solidFill>
                  <a:schemeClr val="tx2"/>
                </a:solidFill>
              </a:rPr>
              <a:t>partnership</a:t>
            </a:r>
            <a:r>
              <a:rPr lang="en-US" sz="2000" b="1" smtClean="0">
                <a:solidFill>
                  <a:schemeClr val="tx2"/>
                </a:solidFill>
              </a:rPr>
              <a:t> built on mutual trust and understanding between analysts, developers, and customers.  Do your part to establish and nurture this partnership by providing realistic estimates and commitments throughout the project and displaying flexibility when the inevitable changes occur.  Help customers understand their role in establishing such a partnership as well.</a:t>
            </a:r>
          </a:p>
        </p:txBody>
      </p:sp>
    </p:spTree>
    <p:extLst>
      <p:ext uri="{BB962C8B-B14F-4D97-AF65-F5344CB8AC3E}">
        <p14:creationId xmlns:p14="http://schemas.microsoft.com/office/powerpoint/2010/main" val="2870856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0B0295AA-85D4-414E-92A6-B0FD41851E78}" type="slidenum">
              <a:rPr lang="en-US" altLang="en-US"/>
              <a:pPr>
                <a:defRPr/>
              </a:pPr>
              <a:t>7</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EB35AD32-D79D-4C21-92BC-03874A2D4AA6}" type="slidenum">
              <a:rPr lang="en-US" altLang="en-US" sz="1200">
                <a:latin typeface="+mj-lt"/>
              </a:rPr>
              <a:pPr algn="r">
                <a:defRPr/>
              </a:pPr>
              <a:t>7</a:t>
            </a:fld>
            <a:endParaRPr lang="en-US" altLang="en-US" sz="1200">
              <a:latin typeface="+mj-lt"/>
            </a:endParaRPr>
          </a:p>
        </p:txBody>
      </p:sp>
      <p:sp>
        <p:nvSpPr>
          <p:cNvPr id="10244" name="Rectangle 2"/>
          <p:cNvSpPr>
            <a:spLocks noGrp="1" noChangeArrowheads="1"/>
          </p:cNvSpPr>
          <p:nvPr>
            <p:ph type="title" idx="4294967295"/>
          </p:nvPr>
        </p:nvSpPr>
        <p:spPr/>
        <p:txBody>
          <a:bodyPr/>
          <a:lstStyle/>
          <a:p>
            <a:pPr eaLnBrk="1" hangingPunct="1"/>
            <a:r>
              <a:rPr lang="en-US" smtClean="0"/>
              <a:t>User Requirements</a:t>
            </a:r>
          </a:p>
        </p:txBody>
      </p:sp>
      <p:sp>
        <p:nvSpPr>
          <p:cNvPr id="10245" name="Rectangle 3"/>
          <p:cNvSpPr>
            <a:spLocks noGrp="1" noChangeArrowheads="1"/>
          </p:cNvSpPr>
          <p:nvPr>
            <p:ph type="body" idx="4294967295"/>
          </p:nvPr>
        </p:nvSpPr>
        <p:spPr>
          <a:xfrm>
            <a:off x="457200" y="1417638"/>
            <a:ext cx="8229600" cy="4713287"/>
          </a:xfrm>
        </p:spPr>
        <p:txBody>
          <a:bodyPr/>
          <a:lstStyle/>
          <a:p>
            <a:pPr eaLnBrk="1" hangingPunct="1"/>
            <a:r>
              <a:rPr lang="en-US" sz="2000" smtClean="0">
                <a:solidFill>
                  <a:schemeClr val="tx2"/>
                </a:solidFill>
              </a:rPr>
              <a:t>User requirements capture </a:t>
            </a:r>
            <a:r>
              <a:rPr lang="en-US" sz="2000" b="1" smtClean="0">
                <a:solidFill>
                  <a:schemeClr val="accent1"/>
                </a:solidFill>
              </a:rPr>
              <a:t>what the user will be able to do and accomplish with the finished product</a:t>
            </a:r>
            <a:r>
              <a:rPr lang="en-US" sz="2000" smtClean="0">
                <a:solidFill>
                  <a:schemeClr val="tx2"/>
                </a:solidFill>
              </a:rPr>
              <a:t>.</a:t>
            </a:r>
          </a:p>
          <a:p>
            <a:pPr eaLnBrk="1" hangingPunct="1"/>
            <a:r>
              <a:rPr lang="en-US" sz="2000" smtClean="0">
                <a:solidFill>
                  <a:schemeClr val="tx2"/>
                </a:solidFill>
              </a:rPr>
              <a:t>These requirements are defined by the goals and tasks that the users must be able to perform using the product.</a:t>
            </a:r>
          </a:p>
          <a:p>
            <a:pPr eaLnBrk="1" hangingPunct="1"/>
            <a:r>
              <a:rPr lang="en-US" sz="2000" smtClean="0">
                <a:solidFill>
                  <a:schemeClr val="tx2"/>
                </a:solidFill>
              </a:rPr>
              <a:t>User requirements are driven by the business requirements.   In other words, if the user requirements are satisfied, this should ensure the attainment of the business requirements.</a:t>
            </a:r>
          </a:p>
          <a:p>
            <a:pPr eaLnBrk="1" hangingPunct="1"/>
            <a:endParaRPr lang="en-US" sz="2000" smtClean="0">
              <a:solidFill>
                <a:schemeClr val="tx2"/>
              </a:solidFill>
            </a:endParaRPr>
          </a:p>
          <a:p>
            <a:pPr eaLnBrk="1" hangingPunct="1">
              <a:buFont typeface="Wingdings" pitchFamily="2" charset="2"/>
              <a:buNone/>
            </a:pPr>
            <a:r>
              <a:rPr lang="en-US" sz="2000" smtClean="0">
                <a:solidFill>
                  <a:schemeClr val="tx2"/>
                </a:solidFill>
              </a:rPr>
              <a:t>	</a:t>
            </a:r>
            <a:r>
              <a:rPr lang="en-US" sz="2000" smtClean="0">
                <a:solidFill>
                  <a:schemeClr val="accent1"/>
                </a:solidFill>
              </a:rPr>
              <a:t>Example:  </a:t>
            </a:r>
            <a:r>
              <a:rPr lang="en-US" sz="2000" smtClean="0">
                <a:solidFill>
                  <a:schemeClr val="tx2"/>
                </a:solidFill>
              </a:rPr>
              <a:t>Users of the </a:t>
            </a:r>
            <a:r>
              <a:rPr lang="en-US" sz="2000" i="1" smtClean="0">
                <a:solidFill>
                  <a:schemeClr val="tx2"/>
                </a:solidFill>
              </a:rPr>
              <a:t>InvestNow</a:t>
            </a:r>
            <a:r>
              <a:rPr lang="en-US" sz="2000" smtClean="0">
                <a:solidFill>
                  <a:schemeClr val="tx2"/>
                </a:solidFill>
              </a:rPr>
              <a:t> equity management system will be able to 1) view their portfolio, 2) manage their account profile, 3) receive on-screen information about companies they currently invest in, 4) receive on-screen information about companies they are considering making investments in, and 5) buy and sell shares of stock within the limits set by their account profile.</a:t>
            </a:r>
          </a:p>
          <a:p>
            <a:pPr eaLnBrk="1" hangingPunct="1"/>
            <a:endParaRPr lang="en-US" sz="2000" smtClean="0">
              <a:solidFill>
                <a:schemeClr val="tx2"/>
              </a:solidFill>
            </a:endParaRPr>
          </a:p>
        </p:txBody>
      </p:sp>
    </p:spTree>
    <p:extLst>
      <p:ext uri="{BB962C8B-B14F-4D97-AF65-F5344CB8AC3E}">
        <p14:creationId xmlns:p14="http://schemas.microsoft.com/office/powerpoint/2010/main" val="3815024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52C33F87-981F-43C2-9DBB-DD9EB34D4361}" type="slidenum">
              <a:rPr lang="en-US" altLang="en-US"/>
              <a:pPr>
                <a:defRPr/>
              </a:pPr>
              <a:t>8</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3893EB90-6E25-4C30-9041-3FAAC426D742}" type="slidenum">
              <a:rPr lang="en-US" altLang="en-US" sz="1200">
                <a:latin typeface="+mj-lt"/>
              </a:rPr>
              <a:pPr algn="r">
                <a:defRPr/>
              </a:pPr>
              <a:t>8</a:t>
            </a:fld>
            <a:endParaRPr lang="en-US" altLang="en-US" sz="1200" dirty="0">
              <a:latin typeface="+mj-lt"/>
            </a:endParaRPr>
          </a:p>
        </p:txBody>
      </p:sp>
      <p:sp>
        <p:nvSpPr>
          <p:cNvPr id="11268" name="Rectangle 2"/>
          <p:cNvSpPr>
            <a:spLocks noGrp="1" noChangeArrowheads="1"/>
          </p:cNvSpPr>
          <p:nvPr>
            <p:ph type="title" idx="4294967295"/>
          </p:nvPr>
        </p:nvSpPr>
        <p:spPr/>
        <p:txBody>
          <a:bodyPr/>
          <a:lstStyle/>
          <a:p>
            <a:pPr eaLnBrk="1" hangingPunct="1"/>
            <a:r>
              <a:rPr lang="en-US" smtClean="0"/>
              <a:t>Functional Requirements</a:t>
            </a:r>
          </a:p>
        </p:txBody>
      </p:sp>
      <p:sp>
        <p:nvSpPr>
          <p:cNvPr id="11269" name="Rectangle 3"/>
          <p:cNvSpPr>
            <a:spLocks noGrp="1" noChangeArrowheads="1"/>
          </p:cNvSpPr>
          <p:nvPr>
            <p:ph type="body" idx="4294967295"/>
          </p:nvPr>
        </p:nvSpPr>
        <p:spPr>
          <a:xfrm>
            <a:off x="457200" y="1042988"/>
            <a:ext cx="8455025" cy="4957762"/>
          </a:xfrm>
        </p:spPr>
        <p:txBody>
          <a:bodyPr/>
          <a:lstStyle/>
          <a:p>
            <a:pPr eaLnBrk="1" hangingPunct="1"/>
            <a:r>
              <a:rPr lang="en-US" sz="2000" smtClean="0">
                <a:solidFill>
                  <a:schemeClr val="tx2"/>
                </a:solidFill>
              </a:rPr>
              <a:t>Functional requirements describe </a:t>
            </a:r>
            <a:r>
              <a:rPr lang="en-US" sz="2000" b="1" smtClean="0">
                <a:solidFill>
                  <a:schemeClr val="accent1"/>
                </a:solidFill>
              </a:rPr>
              <a:t>what the developer is supposed to build</a:t>
            </a:r>
            <a:r>
              <a:rPr lang="en-US" sz="2000" smtClean="0">
                <a:solidFill>
                  <a:schemeClr val="tx2"/>
                </a:solidFill>
              </a:rPr>
              <a:t>.</a:t>
            </a:r>
          </a:p>
          <a:p>
            <a:pPr eaLnBrk="1" hangingPunct="1"/>
            <a:r>
              <a:rPr lang="en-US" sz="2000" smtClean="0">
                <a:solidFill>
                  <a:schemeClr val="tx2"/>
                </a:solidFill>
              </a:rPr>
              <a:t>Functional requirements specify what the system will do or what it will allow the user to do.</a:t>
            </a:r>
          </a:p>
          <a:p>
            <a:pPr eaLnBrk="1" hangingPunct="1"/>
            <a:r>
              <a:rPr lang="en-US" sz="2000" smtClean="0">
                <a:solidFill>
                  <a:schemeClr val="tx2"/>
                </a:solidFill>
              </a:rPr>
              <a:t>These requirements are driven by the business and user requirements, but they go a step further by describing what the system will do to satisfy those higher-level requirements.</a:t>
            </a:r>
          </a:p>
          <a:p>
            <a:pPr eaLnBrk="1" hangingPunct="1"/>
            <a:endParaRPr lang="en-US" sz="2000" smtClean="0">
              <a:solidFill>
                <a:schemeClr val="tx2"/>
              </a:solidFill>
            </a:endParaRPr>
          </a:p>
          <a:p>
            <a:pPr eaLnBrk="1" hangingPunct="1">
              <a:buFont typeface="Wingdings" pitchFamily="2" charset="2"/>
              <a:buNone/>
            </a:pPr>
            <a:r>
              <a:rPr lang="en-US" sz="2000" smtClean="0">
                <a:solidFill>
                  <a:schemeClr val="tx2"/>
                </a:solidFill>
              </a:rPr>
              <a:t>	</a:t>
            </a:r>
            <a:r>
              <a:rPr lang="en-US" sz="2000" smtClean="0">
                <a:solidFill>
                  <a:schemeClr val="accent1"/>
                </a:solidFill>
              </a:rPr>
              <a:t>Example: </a:t>
            </a:r>
            <a:r>
              <a:rPr lang="en-US" sz="2000" smtClean="0">
                <a:solidFill>
                  <a:schemeClr val="tx2"/>
                </a:solidFill>
              </a:rPr>
              <a:t>The system will allow the user to request to view his or her account profile.  Upon this request, the system will display the current profile.  The user will then be allowed to edit any user-editable fields in the profile.  The edited profile will then be presented to the user for approval before the changes are actually made to the stored profile.</a:t>
            </a:r>
          </a:p>
          <a:p>
            <a:pPr eaLnBrk="1" hangingPunct="1">
              <a:buFont typeface="Wingdings" pitchFamily="2" charset="2"/>
              <a:buNone/>
            </a:pPr>
            <a:endParaRPr lang="en-US" sz="1000" smtClean="0">
              <a:solidFill>
                <a:schemeClr val="tx2"/>
              </a:solidFill>
            </a:endParaRPr>
          </a:p>
          <a:p>
            <a:pPr eaLnBrk="1" hangingPunct="1">
              <a:buFont typeface="Wingdings" pitchFamily="2" charset="2"/>
              <a:buNone/>
            </a:pPr>
            <a:r>
              <a:rPr lang="en-US" sz="2000" smtClean="0">
                <a:solidFill>
                  <a:schemeClr val="tx2"/>
                </a:solidFill>
              </a:rPr>
              <a:t>	     </a:t>
            </a:r>
            <a:r>
              <a:rPr lang="en-US" sz="2000" b="1" smtClean="0">
                <a:solidFill>
                  <a:schemeClr val="tx2"/>
                </a:solidFill>
              </a:rPr>
              <a:t>etc.   …</a:t>
            </a:r>
          </a:p>
        </p:txBody>
      </p:sp>
    </p:spTree>
    <p:extLst>
      <p:ext uri="{BB962C8B-B14F-4D97-AF65-F5344CB8AC3E}">
        <p14:creationId xmlns:p14="http://schemas.microsoft.com/office/powerpoint/2010/main" val="2674792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D9583BCF-05BD-4CE4-AF90-B60D539EFD14}" type="slidenum">
              <a:rPr lang="en-US" altLang="en-US"/>
              <a:pPr>
                <a:defRPr/>
              </a:pPr>
              <a:t>9</a:t>
            </a:fld>
            <a:endParaRPr lang="en-US" altLang="en-US"/>
          </a:p>
        </p:txBody>
      </p:sp>
      <p:sp>
        <p:nvSpPr>
          <p:cNvPr id="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a:defRPr/>
            </a:pPr>
            <a:fld id="{DAC0540B-1B30-4D5C-B611-B6533702D605}" type="slidenum">
              <a:rPr lang="en-US" altLang="en-US" sz="1200">
                <a:latin typeface="+mj-lt"/>
              </a:rPr>
              <a:pPr algn="r">
                <a:defRPr/>
              </a:pPr>
              <a:t>9</a:t>
            </a:fld>
            <a:endParaRPr lang="en-US" altLang="en-US" sz="1200" dirty="0">
              <a:latin typeface="+mj-lt"/>
            </a:endParaRPr>
          </a:p>
        </p:txBody>
      </p:sp>
      <p:sp>
        <p:nvSpPr>
          <p:cNvPr id="12292" name="Rectangle 2"/>
          <p:cNvSpPr>
            <a:spLocks noGrp="1" noChangeArrowheads="1"/>
          </p:cNvSpPr>
          <p:nvPr>
            <p:ph type="title" idx="4294967295"/>
          </p:nvPr>
        </p:nvSpPr>
        <p:spPr/>
        <p:txBody>
          <a:bodyPr/>
          <a:lstStyle/>
          <a:p>
            <a:pPr eaLnBrk="1" hangingPunct="1"/>
            <a:r>
              <a:rPr lang="en-US" smtClean="0"/>
              <a:t>Business Rules</a:t>
            </a:r>
          </a:p>
        </p:txBody>
      </p:sp>
      <p:sp>
        <p:nvSpPr>
          <p:cNvPr id="12293" name="Rectangle 3"/>
          <p:cNvSpPr>
            <a:spLocks noGrp="1" noChangeArrowheads="1"/>
          </p:cNvSpPr>
          <p:nvPr>
            <p:ph type="body" idx="4294967295"/>
          </p:nvPr>
        </p:nvSpPr>
        <p:spPr>
          <a:xfrm>
            <a:off x="457200" y="987425"/>
            <a:ext cx="8229600" cy="5256213"/>
          </a:xfrm>
        </p:spPr>
        <p:txBody>
          <a:bodyPr/>
          <a:lstStyle/>
          <a:p>
            <a:pPr eaLnBrk="1" hangingPunct="1">
              <a:lnSpc>
                <a:spcPct val="90000"/>
              </a:lnSpc>
            </a:pPr>
            <a:r>
              <a:rPr lang="en-US" sz="2000" smtClean="0">
                <a:solidFill>
                  <a:schemeClr val="tx2"/>
                </a:solidFill>
              </a:rPr>
              <a:t>Business rules include corporate policies, government regulations, industry standards, and specified computational methods.</a:t>
            </a:r>
          </a:p>
          <a:p>
            <a:pPr eaLnBrk="1" hangingPunct="1">
              <a:lnSpc>
                <a:spcPct val="90000"/>
              </a:lnSpc>
            </a:pPr>
            <a:r>
              <a:rPr lang="en-US" sz="2000" smtClean="0">
                <a:solidFill>
                  <a:schemeClr val="tx2"/>
                </a:solidFill>
              </a:rPr>
              <a:t>Business rules typically have an existence outside the specific boundaries of individual software projects and could be considered </a:t>
            </a:r>
            <a:r>
              <a:rPr lang="en-US" sz="2000" smtClean="0">
                <a:solidFill>
                  <a:schemeClr val="accent1"/>
                </a:solidFill>
              </a:rPr>
              <a:t>enterprise-level assets</a:t>
            </a:r>
            <a:r>
              <a:rPr lang="en-US" sz="2000" smtClean="0">
                <a:solidFill>
                  <a:schemeClr val="tx2"/>
                </a:solidFill>
              </a:rPr>
              <a:t>.</a:t>
            </a:r>
          </a:p>
          <a:p>
            <a:pPr eaLnBrk="1" hangingPunct="1">
              <a:lnSpc>
                <a:spcPct val="90000"/>
              </a:lnSpc>
            </a:pPr>
            <a:r>
              <a:rPr lang="en-US" sz="2000" smtClean="0">
                <a:solidFill>
                  <a:schemeClr val="tx2"/>
                </a:solidFill>
              </a:rPr>
              <a:t>Business rules are </a:t>
            </a:r>
            <a:r>
              <a:rPr lang="en-US" sz="2000" b="1" smtClean="0">
                <a:solidFill>
                  <a:schemeClr val="accent1"/>
                </a:solidFill>
              </a:rPr>
              <a:t>not software requirements per se, but they often require software elements</a:t>
            </a:r>
            <a:r>
              <a:rPr lang="en-US" sz="2000" smtClean="0">
                <a:solidFill>
                  <a:schemeClr val="accent1"/>
                </a:solidFill>
              </a:rPr>
              <a:t> </a:t>
            </a:r>
            <a:r>
              <a:rPr lang="en-US" sz="2000" smtClean="0">
                <a:solidFill>
                  <a:schemeClr val="tx2"/>
                </a:solidFill>
              </a:rPr>
              <a:t>to ensure that the system complies with these rules.</a:t>
            </a:r>
          </a:p>
          <a:p>
            <a:pPr eaLnBrk="1" hangingPunct="1">
              <a:lnSpc>
                <a:spcPct val="90000"/>
              </a:lnSpc>
              <a:buFont typeface="Wingdings" pitchFamily="2" charset="2"/>
              <a:buNone/>
            </a:pPr>
            <a:endParaRPr lang="en-US" sz="1800" smtClean="0">
              <a:solidFill>
                <a:schemeClr val="tx2"/>
              </a:solidFill>
            </a:endParaRPr>
          </a:p>
          <a:p>
            <a:pPr eaLnBrk="1" hangingPunct="1">
              <a:lnSpc>
                <a:spcPct val="90000"/>
              </a:lnSpc>
              <a:buFont typeface="Wingdings" pitchFamily="2" charset="2"/>
              <a:buNone/>
            </a:pPr>
            <a:r>
              <a:rPr lang="en-US" sz="2000" smtClean="0">
                <a:solidFill>
                  <a:schemeClr val="accent1"/>
                </a:solidFill>
              </a:rPr>
              <a:t>Examples:  </a:t>
            </a:r>
          </a:p>
          <a:p>
            <a:pPr eaLnBrk="1" hangingPunct="1">
              <a:lnSpc>
                <a:spcPct val="90000"/>
              </a:lnSpc>
              <a:buFont typeface="Wingdings" pitchFamily="2" charset="2"/>
              <a:buNone/>
            </a:pPr>
            <a:r>
              <a:rPr lang="en-US" sz="2000" smtClean="0">
                <a:solidFill>
                  <a:schemeClr val="tx2"/>
                </a:solidFill>
              </a:rPr>
              <a:t>	Only those customers whose total portfolio value is less than or equal to $50,000 will be allowed to utilize the </a:t>
            </a:r>
            <a:r>
              <a:rPr lang="en-US" sz="2000" i="1" smtClean="0">
                <a:solidFill>
                  <a:schemeClr val="tx2"/>
                </a:solidFill>
              </a:rPr>
              <a:t>InvestNow </a:t>
            </a:r>
            <a:r>
              <a:rPr lang="en-US" sz="2000" smtClean="0">
                <a:solidFill>
                  <a:schemeClr val="tx2"/>
                </a:solidFill>
              </a:rPr>
              <a:t>system.  Investments made using I</a:t>
            </a:r>
            <a:r>
              <a:rPr lang="en-US" sz="2000" i="1" smtClean="0">
                <a:solidFill>
                  <a:schemeClr val="tx2"/>
                </a:solidFill>
              </a:rPr>
              <a:t>nvestNow </a:t>
            </a:r>
            <a:r>
              <a:rPr lang="en-US" sz="2000" smtClean="0">
                <a:solidFill>
                  <a:schemeClr val="tx2"/>
                </a:solidFill>
              </a:rPr>
              <a:t>that would push the portfolio value beyond $50,000 are not allowed.</a:t>
            </a:r>
          </a:p>
          <a:p>
            <a:pPr eaLnBrk="1" hangingPunct="1">
              <a:lnSpc>
                <a:spcPct val="90000"/>
              </a:lnSpc>
              <a:buFont typeface="Wingdings" pitchFamily="2" charset="2"/>
              <a:buNone/>
            </a:pPr>
            <a:endParaRPr lang="en-US" sz="1000" smtClean="0">
              <a:solidFill>
                <a:schemeClr val="tx2"/>
              </a:solidFill>
            </a:endParaRPr>
          </a:p>
          <a:p>
            <a:pPr eaLnBrk="1" hangingPunct="1">
              <a:lnSpc>
                <a:spcPct val="90000"/>
              </a:lnSpc>
              <a:buFont typeface="Wingdings" pitchFamily="2" charset="2"/>
              <a:buNone/>
            </a:pPr>
            <a:r>
              <a:rPr lang="en-US" sz="2000" smtClean="0">
                <a:solidFill>
                  <a:schemeClr val="tx2"/>
                </a:solidFill>
              </a:rPr>
              <a:t>	Commissions on trades made within </a:t>
            </a:r>
            <a:r>
              <a:rPr lang="en-US" sz="2000" i="1" smtClean="0">
                <a:solidFill>
                  <a:schemeClr val="tx2"/>
                </a:solidFill>
              </a:rPr>
              <a:t>InvestNow</a:t>
            </a:r>
            <a:r>
              <a:rPr lang="en-US" sz="2000" smtClean="0">
                <a:solidFill>
                  <a:schemeClr val="tx2"/>
                </a:solidFill>
              </a:rPr>
              <a:t> are to be calculated utilizing the company’s ComRate25 commission table.</a:t>
            </a:r>
          </a:p>
        </p:txBody>
      </p:sp>
    </p:spTree>
    <p:extLst>
      <p:ext uri="{BB962C8B-B14F-4D97-AF65-F5344CB8AC3E}">
        <p14:creationId xmlns:p14="http://schemas.microsoft.com/office/powerpoint/2010/main" val="4218967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4363</Words>
  <Application>Microsoft Office PowerPoint</Application>
  <PresentationFormat>On-screen Show (4:3)</PresentationFormat>
  <Paragraphs>603</Paragraphs>
  <Slides>66</Slides>
  <Notes>47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66</vt:i4>
      </vt:variant>
    </vt:vector>
  </HeadingPairs>
  <TitlesOfParts>
    <vt:vector size="69" baseType="lpstr">
      <vt:lpstr>Office Theme</vt:lpstr>
      <vt:lpstr>Microsoft Office Excel Chart</vt:lpstr>
      <vt:lpstr>Microsoft Excel Chart</vt:lpstr>
      <vt:lpstr>Writing Objectives and Requirements</vt:lpstr>
      <vt:lpstr>CONTENTS</vt:lpstr>
      <vt:lpstr>Different Kinds of Requirements</vt:lpstr>
      <vt:lpstr>What are Requirements?</vt:lpstr>
      <vt:lpstr>Different Types of Requirements</vt:lpstr>
      <vt:lpstr>Business Requirements</vt:lpstr>
      <vt:lpstr>User Requirements</vt:lpstr>
      <vt:lpstr>Functional Requirements</vt:lpstr>
      <vt:lpstr>Business Rules</vt:lpstr>
      <vt:lpstr>Quality Attributes</vt:lpstr>
      <vt:lpstr>External/Internal Interfaces</vt:lpstr>
      <vt:lpstr>Design and Implementation Constraints</vt:lpstr>
      <vt:lpstr>Relationships Among Types of Requirements</vt:lpstr>
      <vt:lpstr>Relationships Among Types of Requirements</vt:lpstr>
      <vt:lpstr>Goals, Objectives and Requirements</vt:lpstr>
      <vt:lpstr>Project Objectives</vt:lpstr>
      <vt:lpstr>PowerPoint Presentation</vt:lpstr>
      <vt:lpstr>Characteristics of Good Requirements</vt:lpstr>
      <vt:lpstr>The Requirements Analysis Process Reviewed</vt:lpstr>
      <vt:lpstr>Setting the Right Foundation</vt:lpstr>
      <vt:lpstr>What Makes a Good Requirement?</vt:lpstr>
      <vt:lpstr>Each Requirement Should Be Correct</vt:lpstr>
      <vt:lpstr>Each Requirement Should Be Feasible</vt:lpstr>
      <vt:lpstr>Each Requirement Should Be Necessary</vt:lpstr>
      <vt:lpstr>Each Requirement Should Be Unambiguous</vt:lpstr>
      <vt:lpstr>Each Requirement Should Be Verifiable/Testable</vt:lpstr>
      <vt:lpstr>What Makes a Good Requirements Document?</vt:lpstr>
      <vt:lpstr>A Requirements Document Should Be Complete</vt:lpstr>
      <vt:lpstr>A Requirements Document Should Be Consistent</vt:lpstr>
      <vt:lpstr>A Requirements Document Should Be Modifiable</vt:lpstr>
      <vt:lpstr>A Requirements Document Should Be Traceable</vt:lpstr>
      <vt:lpstr>Requirements Writing Tips</vt:lpstr>
      <vt:lpstr>The Requirements “Problem”</vt:lpstr>
      <vt:lpstr>Success Rate for IT Projects</vt:lpstr>
      <vt:lpstr>Success Rate for IT Projects – Some Progress</vt:lpstr>
      <vt:lpstr>What Challenges IT Projects?</vt:lpstr>
      <vt:lpstr>What Challenges IT Projects? (cont’d)</vt:lpstr>
      <vt:lpstr>The Critical Importance of Good Requirements: An Example</vt:lpstr>
      <vt:lpstr>Writing is an Art, Not a Science</vt:lpstr>
      <vt:lpstr>Some Requirements Writing Guidelines</vt:lpstr>
      <vt:lpstr>Some Requirements Writing Guidelines (cont’d)</vt:lpstr>
      <vt:lpstr>Some Requirements Writing Guidelines (cont’d)</vt:lpstr>
      <vt:lpstr>Some Requirements Writing Guidelines (cont’d)</vt:lpstr>
      <vt:lpstr>Some Requirements Writing Guidelines (cont’d)</vt:lpstr>
      <vt:lpstr>Some Requirements Writing Guidelines (cont’d)</vt:lpstr>
      <vt:lpstr>Writing is More Art Than Science</vt:lpstr>
      <vt:lpstr>Walkthroughs: Validating Requirements</vt:lpstr>
      <vt:lpstr>Practice Exercises</vt:lpstr>
      <vt:lpstr>Example #1</vt:lpstr>
      <vt:lpstr>Example #1: Possible Resolution</vt:lpstr>
      <vt:lpstr>Example #1: Possible Resolution (cont’d)</vt:lpstr>
      <vt:lpstr>Example #2</vt:lpstr>
      <vt:lpstr>Example #2: Possible Resolution</vt:lpstr>
      <vt:lpstr>A Case Study</vt:lpstr>
      <vt:lpstr>Case Study</vt:lpstr>
      <vt:lpstr> Team Activity</vt:lpstr>
      <vt:lpstr>PowerPoint Presentation</vt:lpstr>
      <vt:lpstr>The Inherent Difficulty of Requirements</vt:lpstr>
      <vt:lpstr>Requirements Development is a Difficult Task</vt:lpstr>
      <vt:lpstr>Requirement Principle #1</vt:lpstr>
      <vt:lpstr>Requirement Principle #2</vt:lpstr>
      <vt:lpstr>Requirement Principle #3</vt:lpstr>
      <vt:lpstr>Requirement Principle #4</vt:lpstr>
      <vt:lpstr>Requirement Principle #5</vt:lpstr>
      <vt:lpstr>Requirement Principle #6</vt:lpstr>
      <vt:lpstr>Requirement Principle #7</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Objectives and Requirements</dc:title>
  <dc:creator>peggy</dc:creator>
  <cp:lastModifiedBy>CS Dept</cp:lastModifiedBy>
  <cp:revision>4</cp:revision>
  <dcterms:created xsi:type="dcterms:W3CDTF">2012-09-02T23:51:00Z</dcterms:created>
  <dcterms:modified xsi:type="dcterms:W3CDTF">2012-09-13T18:18:31Z</dcterms:modified>
</cp:coreProperties>
</file>