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.xml" ContentType="application/vnd.openxmlformats-officedocument.presentationml.slide+xml"/>
  <Override PartName="/ppt/media/audio3.bin" ContentType="audio/unknown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media/audio5.bin" ContentType="audio/unknown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media/audio9.bin" ContentType="audio/unknown"/>
  <Override PartName="/ppt/media/audio7.bin" ContentType="audio/unknown"/>
  <Override PartName="/ppt/media/audio2.bin" ContentType="audio/unknown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media/audio1.bin" ContentType="audio/unknown"/>
  <Default Extension="pict" ContentType="image/pict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media/audio4.bin" ContentType="audio/unknown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Layouts/slideLayout13.xml" ContentType="application/vnd.openxmlformats-officedocument.presentationml.slideLayout+xml"/>
  <Override PartName="/ppt/media/audio8.bin" ContentType="audio/unknown"/>
  <Override PartName="/ppt/slides/slide8.xml" ContentType="application/vnd.openxmlformats-officedocument.presentationml.slide+xml"/>
  <Override PartName="/ppt/theme/themeOverride1.xml" ContentType="application/vnd.openxmlformats-officedocument.themeOverr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media/audio6.bin" ContentType="audio/unknown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71" r:id="rId8"/>
    <p:sldId id="262" r:id="rId9"/>
    <p:sldId id="263" r:id="rId10"/>
    <p:sldId id="267" r:id="rId11"/>
    <p:sldId id="264" r:id="rId12"/>
    <p:sldId id="266" r:id="rId13"/>
    <p:sldId id="265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ndale Mono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ndale Mono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ndale Mono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ndale Mono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ndale Mono" pitchFamily="18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ndale Mono" pitchFamily="18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ndale Mono" pitchFamily="18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ndale Mono" pitchFamily="18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ndale Mono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CECFF"/>
    <a:srgbClr val="660066"/>
    <a:srgbClr val="336600"/>
    <a:srgbClr val="CC6600"/>
    <a:srgbClr val="FF00FF"/>
    <a:srgbClr val="006600"/>
    <a:srgbClr val="00FF9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32787"/>
    <p:restoredTop sz="90929"/>
  </p:normalViewPr>
  <p:slideViewPr>
    <p:cSldViewPr>
      <p:cViewPr varScale="1">
        <p:scale>
          <a:sx n="84" d="100"/>
          <a:sy n="84" d="100"/>
        </p:scale>
        <p:origin x="-112" y="-5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heme" Target="theme/theme1.xml"/><Relationship Id="rId4" Type="http://schemas.openxmlformats.org/officeDocument/2006/relationships/slide" Target="slides/slide3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printerSettings" Target="printerSettings/printerSettings1.bin"/><Relationship Id="rId19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cover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over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over dir="r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r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over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over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over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over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over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cover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over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over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over dir="ru"/>
  </p:transition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</p:sldLayoutIdLst>
  <p:transition>
    <p:cover dir="r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harco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harco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harco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harco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harco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harco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harco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harco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ＭＳ Ｐゴシック" pitchFamily="18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ＭＳ Ｐゴシック" pitchFamily="18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18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18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18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18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18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1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bin"/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8.jpeg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image" Target="../media/image11.pict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pict"/><Relationship Id="rId3" Type="http://schemas.openxmlformats.org/officeDocument/2006/relationships/image" Target="../media/image10.png"/><Relationship Id="rId5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2.png"/><Relationship Id="rId1" Type="http://schemas.openxmlformats.org/officeDocument/2006/relationships/audio" Target="../media/audio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bin"/><Relationship Id="rId3" Type="http://schemas.openxmlformats.org/officeDocument/2006/relationships/audio" Target="../media/audio3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bin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audio" Target="../media/audio7.bin"/><Relationship Id="rId1" Type="http://schemas.openxmlformats.org/officeDocument/2006/relationships/slideLayout" Target="../slideLayouts/slideLayout12.xml"/><Relationship Id="rId2" Type="http://schemas.openxmlformats.org/officeDocument/2006/relationships/audio" Target="../media/audio5.bin"/><Relationship Id="rId3" Type="http://schemas.openxmlformats.org/officeDocument/2006/relationships/audio" Target="../media/audio6.bin"/><Relationship Id="rId5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bin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png"/><Relationship Id="rId1" Type="http://schemas.openxmlformats.org/officeDocument/2006/relationships/video" Target="file://localhost/Users/rlerion/Desktop/macppt/try2.mp4" TargetMode="External"/><Relationship Id="rId2" Type="http://schemas.openxmlformats.org/officeDocument/2006/relationships/slideLayout" Target="../slideLayouts/slideLayout6.xml"/><Relationship Id="rId3" Type="http://schemas.openxmlformats.org/officeDocument/2006/relationships/hyperlink" Target="try2.mp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r>
              <a:rPr lang="en-US"/>
              <a:t>PowerPoint Presentations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r>
              <a:rPr lang="en-US"/>
              <a:t>Some Things to Consider</a:t>
            </a:r>
          </a:p>
          <a:p>
            <a:endParaRPr lang="en-US"/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2209800" y="4876800"/>
            <a:ext cx="4648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accent2"/>
                    </a:gs>
                    <a:gs pos="100000">
                      <a:srgbClr val="FF00FF"/>
                    </a:gs>
                  </a:gsLst>
                  <a:lin ang="5400000" scaled="1"/>
                </a:gradFill>
                <a:effectLst>
                  <a:outerShdw blurRad="63500" dist="107763" dir="2700000" algn="ctr" rotWithShape="0">
                    <a:srgbClr val="990000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With Emphasis on Things to Avoid!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632325" y="5680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6096000" y="6019800"/>
            <a:ext cx="24574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 b="1">
                <a:latin typeface="Charcoal" charset="0"/>
              </a:rPr>
              <a:t>R. L. Erion</a:t>
            </a:r>
          </a:p>
          <a:p>
            <a:r>
              <a:rPr lang="en-US" sz="1200" b="1">
                <a:latin typeface="Charcoal" charset="0"/>
              </a:rPr>
              <a:t>South Dakota State University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build="p" autoUpdateAnimBg="0"/>
      <p:bldP spid="307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Ways to Make Text</a:t>
            </a:r>
            <a:br>
              <a:rPr lang="en-US"/>
            </a:br>
            <a:r>
              <a:rPr lang="en-US"/>
              <a:t>Difficult to Read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04800" y="1981200"/>
            <a:ext cx="3200400" cy="275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harcoal" charset="0"/>
              </a:rPr>
              <a:t>The “Font...” choice </a:t>
            </a:r>
          </a:p>
          <a:p>
            <a:r>
              <a:rPr lang="en-US" dirty="0">
                <a:latin typeface="Charcoal" charset="0"/>
              </a:rPr>
              <a:t>under “Format”</a:t>
            </a:r>
          </a:p>
          <a:p>
            <a:r>
              <a:rPr lang="en-US" dirty="0">
                <a:latin typeface="Charcoal" charset="0"/>
              </a:rPr>
              <a:t>provides several ways</a:t>
            </a:r>
          </a:p>
          <a:p>
            <a:r>
              <a:rPr lang="en-US" dirty="0">
                <a:latin typeface="Charcoal" charset="0"/>
              </a:rPr>
              <a:t>to make text harder to</a:t>
            </a:r>
          </a:p>
          <a:p>
            <a:r>
              <a:rPr lang="en-US" dirty="0">
                <a:latin typeface="Charcoal" charset="0"/>
              </a:rPr>
              <a:t>read.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81000" y="5181600"/>
            <a:ext cx="845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  <a:bevelB w="82550" h="38100" prst="coolSlant"/>
            </a:sp3d>
          </a:bodyPr>
          <a:lstStyle/>
          <a:p>
            <a:pPr lvl="1"/>
            <a:r>
              <a:rPr lang="en-US" sz="2000" i="1" dirty="0">
                <a:latin typeface="Charcoal" charset="0"/>
              </a:rPr>
              <a:t>Italics</a:t>
            </a:r>
            <a:r>
              <a:rPr 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harcoal" charset="0"/>
              </a:rPr>
              <a:t>, </a:t>
            </a:r>
            <a:r>
              <a:rPr lang="en-US" sz="2000" dirty="0" smtClean="0">
                <a:effectLst>
                  <a:glow rad="76200">
                    <a:srgbClr val="0000FF">
                      <a:alpha val="88000"/>
                    </a:srgbClr>
                  </a:glow>
                </a:effectLst>
                <a:latin typeface="Charcoal" charset="0"/>
              </a:rPr>
              <a:t>glowing</a:t>
            </a:r>
            <a:r>
              <a:rPr lang="en-US" sz="2000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Charcoal" charset="0"/>
              </a:rPr>
              <a:t>, </a:t>
            </a:r>
            <a:r>
              <a:rPr lang="en-US" sz="2000" dirty="0" smtClean="0">
                <a:latin typeface="Charcoal" charset="0"/>
              </a:rPr>
              <a:t>and </a:t>
            </a:r>
            <a:r>
              <a:rPr lang="en-US" sz="2000" dirty="0" smtClean="0">
                <a:effectLst>
                  <a:innerShdw blurRad="63500" dist="469900" dir="13500000">
                    <a:srgbClr val="000000">
                      <a:alpha val="96000"/>
                    </a:srgbClr>
                  </a:innerShdw>
                  <a:reflection stA="86000" endPos="91000" dist="25400" dir="5400000" sy="-100000" algn="bl" rotWithShape="0"/>
                </a:effectLst>
                <a:latin typeface="Charcoal" charset="0"/>
              </a:rPr>
              <a:t>reflection</a:t>
            </a:r>
            <a:r>
              <a:rPr lang="en-US" sz="2000" dirty="0" smtClean="0">
                <a:latin typeface="Charcoal" charset="0"/>
              </a:rPr>
              <a:t> can </a:t>
            </a:r>
            <a:r>
              <a:rPr lang="en-US" sz="2000" dirty="0">
                <a:latin typeface="Charcoal" charset="0"/>
              </a:rPr>
              <a:t>all cause some trouble.</a:t>
            </a:r>
            <a:endParaRPr lang="en-US" dirty="0">
              <a:latin typeface="Charcoal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914400" y="5791200"/>
            <a:ext cx="6705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Times" pitchFamily="18" charset="0"/>
              </a:rPr>
              <a:t>One </a:t>
            </a:r>
            <a:r>
              <a:rPr lang="en-US">
                <a:solidFill>
                  <a:srgbClr val="FF00FF"/>
                </a:solidFill>
                <a:latin typeface="Times" pitchFamily="18" charset="0"/>
              </a:rPr>
              <a:t>can </a:t>
            </a:r>
            <a:r>
              <a:rPr lang="en-US">
                <a:solidFill>
                  <a:srgbClr val="CC6600"/>
                </a:solidFill>
                <a:latin typeface="Times" pitchFamily="18" charset="0"/>
              </a:rPr>
              <a:t>play </a:t>
            </a:r>
            <a:r>
              <a:rPr lang="en-US">
                <a:solidFill>
                  <a:srgbClr val="006600"/>
                </a:solidFill>
                <a:latin typeface="Times" pitchFamily="18" charset="0"/>
              </a:rPr>
              <a:t>with </a:t>
            </a:r>
            <a:r>
              <a:rPr lang="en-US">
                <a:solidFill>
                  <a:srgbClr val="00FF99"/>
                </a:solidFill>
                <a:latin typeface="Times" pitchFamily="18" charset="0"/>
              </a:rPr>
              <a:t>colors </a:t>
            </a:r>
            <a:r>
              <a:rPr lang="en-US">
                <a:solidFill>
                  <a:srgbClr val="336600"/>
                </a:solidFill>
                <a:latin typeface="Times" pitchFamily="18" charset="0"/>
              </a:rPr>
              <a:t>here</a:t>
            </a:r>
            <a:r>
              <a:rPr lang="en-US">
                <a:solidFill>
                  <a:srgbClr val="00FF99"/>
                </a:solidFill>
                <a:latin typeface="Times" pitchFamily="18" charset="0"/>
              </a:rPr>
              <a:t> </a:t>
            </a:r>
            <a:r>
              <a:rPr lang="en-US">
                <a:solidFill>
                  <a:srgbClr val="660066"/>
                </a:solidFill>
                <a:latin typeface="Times" pitchFamily="18" charset="0"/>
              </a:rPr>
              <a:t>as</a:t>
            </a:r>
            <a:r>
              <a:rPr lang="en-US">
                <a:solidFill>
                  <a:srgbClr val="00FF99"/>
                </a:solidFill>
                <a:latin typeface="Times" pitchFamily="18" charset="0"/>
              </a:rPr>
              <a:t> </a:t>
            </a:r>
            <a:r>
              <a:rPr lang="en-US">
                <a:solidFill>
                  <a:srgbClr val="FF0000"/>
                </a:solidFill>
                <a:latin typeface="Times" pitchFamily="18" charset="0"/>
              </a:rPr>
              <a:t>well,</a:t>
            </a:r>
            <a:r>
              <a:rPr lang="en-US">
                <a:solidFill>
                  <a:srgbClr val="00FF99"/>
                </a:solidFill>
                <a:latin typeface="Times" pitchFamily="18" charset="0"/>
              </a:rPr>
              <a:t> </a:t>
            </a:r>
          </a:p>
          <a:p>
            <a:r>
              <a:rPr lang="en-US">
                <a:latin typeface="Times" pitchFamily="18" charset="0"/>
              </a:rPr>
              <a:t>which brings us to...</a:t>
            </a:r>
            <a:endParaRPr lang="en-US">
              <a:solidFill>
                <a:srgbClr val="FF0000"/>
              </a:solidFill>
              <a:latin typeface="Times" pitchFamily="18" charset="0"/>
            </a:endParaRPr>
          </a:p>
        </p:txBody>
      </p:sp>
      <p:pic>
        <p:nvPicPr>
          <p:cNvPr id="7" name="Picture 6" descr="Picture 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600" y="1905000"/>
            <a:ext cx="4759916" cy="3200400"/>
          </a:xfrm>
          <a:prstGeom prst="rect">
            <a:avLst/>
          </a:prstGeo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 autoUpdateAnimBg="0"/>
      <p:bldP spid="1639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Mismatch with Background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572000"/>
          </a:xfrm>
        </p:spPr>
        <p:txBody>
          <a:bodyPr/>
          <a:lstStyle/>
          <a:p>
            <a:endParaRPr lang="en-US">
              <a:solidFill>
                <a:schemeClr val="hlink"/>
              </a:solidFill>
            </a:endParaRPr>
          </a:p>
          <a:p>
            <a:r>
              <a:rPr lang="en-US">
                <a:solidFill>
                  <a:schemeClr val="folHlink"/>
                </a:solidFill>
              </a:rPr>
              <a:t>The choice of colors can make a big difference.</a:t>
            </a:r>
            <a:endParaRPr lang="en-US"/>
          </a:p>
          <a:p>
            <a:pPr lvl="1"/>
            <a:r>
              <a:rPr lang="en-US">
                <a:solidFill>
                  <a:srgbClr val="006600"/>
                </a:solidFill>
              </a:rPr>
              <a:t>	</a:t>
            </a:r>
          </a:p>
          <a:p>
            <a:pPr lvl="1"/>
            <a:r>
              <a:rPr lang="en-US">
                <a:solidFill>
                  <a:srgbClr val="006600"/>
                </a:solidFill>
              </a:rPr>
              <a:t>	</a:t>
            </a:r>
            <a:r>
              <a:rPr lang="en-US">
                <a:solidFill>
                  <a:srgbClr val="CCECFF"/>
                </a:solidFill>
              </a:rPr>
              <a:t>Backgrounds which have both light and dark areas can be particularly troublesome. 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Failure to Plan for Lighting </a:t>
            </a:r>
            <a:endParaRPr lang="en-US"/>
          </a:p>
        </p:txBody>
      </p:sp>
      <p:pic>
        <p:nvPicPr>
          <p:cNvPr id="14341" name="Picture 5"/>
          <p:cNvPicPr>
            <a:picLocks noGrp="1" noChangeAspect="1" noChangeArrowheads="1"/>
          </p:cNvPicPr>
          <p:nvPr>
            <p:ph type="clipArt" sz="half" idx="1"/>
          </p:nvPr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>
          <a:xfrm>
            <a:off x="704850" y="1981200"/>
            <a:ext cx="3771900" cy="4114800"/>
          </a:xfrm>
          <a:noFill/>
          <a:ln/>
        </p:spPr>
      </p:pic>
      <p:pic>
        <p:nvPicPr>
          <p:cNvPr id="14342" name="Picture 6"/>
          <p:cNvPicPr>
            <a:picLocks noGrp="1" noChangeAspect="1" noChangeArrowheads="1"/>
          </p:cNvPicPr>
          <p:nvPr>
            <p:ph type="body" sz="half" idx="2"/>
          </p:nvPr>
        </p:nvPicPr>
        <mc:AlternateContent>
          <mc:Choice xmlns:ma="http://schemas.microsoft.com/office/mac/drawingml/2008/main" Requires="ma">
            <p:blipFill>
              <a:blip r:embed="rId4"/>
              <a:srcRect/>
              <a:stretch>
                <a:fillRect/>
              </a:stretch>
            </p:blipFill>
          </mc:Choice>
          <mc:Fallback>
            <p:blipFill>
              <a:blip r:embed="rId5"/>
              <a:srcRect/>
              <a:stretch>
                <a:fillRect/>
              </a:stretch>
            </p:blipFill>
          </mc:Fallback>
        </mc:AlternateContent>
        <p:spPr>
          <a:xfrm>
            <a:off x="4667250" y="1981200"/>
            <a:ext cx="3771900" cy="4114800"/>
          </a:xfrm>
          <a:noFill/>
          <a:ln/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Size of Text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Generally recommended that the text go no smaller than 18.</a:t>
            </a:r>
          </a:p>
          <a:p>
            <a:pPr lvl="1"/>
            <a:r>
              <a:rPr lang="en-US"/>
              <a:t>Making </a:t>
            </a:r>
            <a:r>
              <a:rPr lang="en-US" sz="2400"/>
              <a:t>things</a:t>
            </a:r>
            <a:r>
              <a:rPr lang="en-US" sz="1600"/>
              <a:t> </a:t>
            </a:r>
            <a:r>
              <a:rPr lang="en-US" sz="1800"/>
              <a:t>smaller </a:t>
            </a:r>
            <a:r>
              <a:rPr lang="en-US" sz="1600"/>
              <a:t>can </a:t>
            </a:r>
            <a:r>
              <a:rPr lang="en-US" sz="1400"/>
              <a:t>create</a:t>
            </a:r>
            <a:r>
              <a:rPr lang="en-US" sz="1200"/>
              <a:t> problems </a:t>
            </a:r>
            <a:r>
              <a:rPr lang="en-US" sz="1000"/>
              <a:t>for </a:t>
            </a:r>
            <a:r>
              <a:rPr lang="en-US" sz="900"/>
              <a:t>some </a:t>
            </a:r>
            <a:r>
              <a:rPr lang="en-US" sz="800"/>
              <a:t>people.</a:t>
            </a:r>
            <a:endParaRPr lang="en-US"/>
          </a:p>
        </p:txBody>
      </p:sp>
      <p:sp>
        <p:nvSpPr>
          <p:cNvPr id="13319" name="Freeform 7"/>
          <p:cNvSpPr>
            <a:spLocks/>
          </p:cNvSpPr>
          <p:nvPr/>
        </p:nvSpPr>
        <p:spPr bwMode="auto">
          <a:xfrm>
            <a:off x="3582988" y="3198813"/>
            <a:ext cx="973137" cy="466725"/>
          </a:xfrm>
          <a:custGeom>
            <a:avLst/>
            <a:gdLst/>
            <a:ahLst/>
            <a:cxnLst>
              <a:cxn ang="0">
                <a:pos x="14" y="20"/>
              </a:cxn>
              <a:cxn ang="0">
                <a:pos x="558" y="49"/>
              </a:cxn>
              <a:cxn ang="0">
                <a:pos x="587" y="59"/>
              </a:cxn>
              <a:cxn ang="0">
                <a:pos x="577" y="227"/>
              </a:cxn>
              <a:cxn ang="0">
                <a:pos x="459" y="286"/>
              </a:cxn>
              <a:cxn ang="0">
                <a:pos x="24" y="207"/>
              </a:cxn>
              <a:cxn ang="0">
                <a:pos x="14" y="89"/>
              </a:cxn>
              <a:cxn ang="0">
                <a:pos x="34" y="30"/>
              </a:cxn>
              <a:cxn ang="0">
                <a:pos x="64" y="10"/>
              </a:cxn>
              <a:cxn ang="0">
                <a:pos x="93" y="0"/>
              </a:cxn>
            </a:cxnLst>
            <a:rect l="0" t="0" r="r" b="b"/>
            <a:pathLst>
              <a:path w="613" h="294">
                <a:moveTo>
                  <a:pt x="14" y="20"/>
                </a:moveTo>
                <a:cubicBezTo>
                  <a:pt x="195" y="29"/>
                  <a:pt x="376" y="41"/>
                  <a:pt x="558" y="49"/>
                </a:cubicBezTo>
                <a:cubicBezTo>
                  <a:pt x="567" y="52"/>
                  <a:pt x="580" y="50"/>
                  <a:pt x="587" y="59"/>
                </a:cubicBezTo>
                <a:cubicBezTo>
                  <a:pt x="613" y="93"/>
                  <a:pt x="578" y="224"/>
                  <a:pt x="577" y="227"/>
                </a:cubicBezTo>
                <a:cubicBezTo>
                  <a:pt x="550" y="262"/>
                  <a:pt x="459" y="286"/>
                  <a:pt x="459" y="286"/>
                </a:cubicBezTo>
                <a:cubicBezTo>
                  <a:pt x="305" y="279"/>
                  <a:pt x="155" y="294"/>
                  <a:pt x="24" y="207"/>
                </a:cubicBezTo>
                <a:cubicBezTo>
                  <a:pt x="7" y="159"/>
                  <a:pt x="0" y="142"/>
                  <a:pt x="14" y="89"/>
                </a:cubicBezTo>
                <a:cubicBezTo>
                  <a:pt x="18" y="68"/>
                  <a:pt x="16" y="41"/>
                  <a:pt x="34" y="30"/>
                </a:cubicBezTo>
                <a:cubicBezTo>
                  <a:pt x="44" y="23"/>
                  <a:pt x="53" y="15"/>
                  <a:pt x="64" y="10"/>
                </a:cubicBezTo>
                <a:cubicBezTo>
                  <a:pt x="73" y="5"/>
                  <a:pt x="93" y="0"/>
                  <a:pt x="93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  <p:bldP spid="133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066800"/>
            <a:ext cx="7772400" cy="1143000"/>
          </a:xfrm>
        </p:spPr>
        <p:txBody>
          <a:bodyPr/>
          <a:lstStyle/>
          <a:p>
            <a:r>
              <a:rPr lang="en-US" sz="3600"/>
              <a:t>Now That You’ve Prepared the </a:t>
            </a:r>
            <a:br>
              <a:rPr lang="en-US" sz="3600"/>
            </a:br>
            <a:r>
              <a:rPr lang="en-US" sz="3600"/>
              <a:t>Presentation, What Else Can You </a:t>
            </a:r>
            <a:br>
              <a:rPr lang="en-US" sz="3600"/>
            </a:br>
            <a:r>
              <a:rPr lang="en-US" sz="3600"/>
              <a:t>Do to Make it Unbearable?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124200"/>
            <a:ext cx="7086600" cy="1600200"/>
          </a:xfrm>
        </p:spPr>
        <p:txBody>
          <a:bodyPr/>
          <a:lstStyle/>
          <a:p>
            <a:pPr algn="l"/>
            <a:r>
              <a:rPr lang="en-US" sz="2000"/>
              <a:t>Even if you have failed to use any really annoying things from PowerPoint, you can still make the presentation an unpleasant experience.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133600"/>
          </a:xfrm>
        </p:spPr>
        <p:txBody>
          <a:bodyPr/>
          <a:lstStyle/>
          <a:p>
            <a:pPr algn="l"/>
            <a:r>
              <a:rPr lang="en-US" sz="3200"/>
              <a:t>PowerPoint has given us something even worse than doing a presentation by reading a paper. </a:t>
            </a:r>
            <a:br>
              <a:rPr lang="en-US" sz="3200"/>
            </a:br>
            <a:endParaRPr lang="en-US" sz="36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895600"/>
            <a:ext cx="9144000" cy="2667000"/>
          </a:xfrm>
        </p:spPr>
        <p:txBody>
          <a:bodyPr/>
          <a:lstStyle/>
          <a:p>
            <a:r>
              <a:rPr lang="en-US" sz="2400"/>
              <a:t>	Reading the slides to people can be annoying.  People will be unhappy if you have to read the slides (because the text is too small or the projector too dim).</a:t>
            </a:r>
          </a:p>
          <a:p>
            <a:r>
              <a:rPr lang="en-US" sz="2400"/>
              <a:t>	People will be  </a:t>
            </a:r>
            <a:r>
              <a:rPr lang="en-US" sz="2400" u="sng"/>
              <a:t>really</a:t>
            </a:r>
            <a:r>
              <a:rPr lang="en-US" sz="2400"/>
              <a:t> annoyed if the slides are wonderfully legible and you read to them anyway.  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447800" y="5791200"/>
            <a:ext cx="624840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harcoal" charset="0"/>
              </a:rPr>
              <a:t>Of course, you could read each slide at least twice...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  <p:bldP spid="1843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685800"/>
            <a:ext cx="7772400" cy="1143000"/>
          </a:xfrm>
        </p:spPr>
        <p:txBody>
          <a:bodyPr/>
          <a:lstStyle/>
          <a:p>
            <a:pPr algn="l"/>
            <a:r>
              <a:rPr lang="en-US" sz="3200"/>
              <a:t>PowerPoint provides a tremendous variety of special effects.  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889125" y="4906963"/>
            <a:ext cx="1841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>
              <a:latin typeface="Charcoal" charset="0"/>
            </a:endParaRPr>
          </a:p>
        </p:txBody>
      </p:sp>
      <p:pic>
        <p:nvPicPr>
          <p:cNvPr id="19466" name="Picture 10">
            <a:hlinkClick r:id="" action="ppaction://media"/>
          </p:cNvPr>
          <p:cNvPicPr>
            <a:picLocks noRot="1" noChangeAspect="1" noChangeArrowheads="1"/>
          </p:cNvPicPr>
          <p:nvPr>
            <a:wavAudioFile r:embed="rId1" name="lipsyncii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368800" y="3225800"/>
            <a:ext cx="406400" cy="406400"/>
          </a:xfrm>
          <a:prstGeom prst="rect">
            <a:avLst/>
          </a:prstGeom>
          <a:noFill/>
        </p:spPr>
      </p:pic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1066800" y="4343400"/>
            <a:ext cx="6462713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harcoal" charset="0"/>
              </a:rPr>
              <a:t>Of course, all that power is easily abused.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lipsyncii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Areas to Be Covered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889125" y="2392363"/>
            <a:ext cx="3773488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harcoal" charset="0"/>
              </a:rPr>
              <a:t>Really irritating effects</a:t>
            </a:r>
            <a:r>
              <a:rPr lang="en-US">
                <a:latin typeface="Times" pitchFamily="18" charset="0"/>
              </a:rPr>
              <a:t> 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905000" y="3048000"/>
            <a:ext cx="5145088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harcoal" charset="0"/>
              </a:rPr>
              <a:t>Ways to Make Text Hard to Read</a:t>
            </a:r>
            <a:r>
              <a:rPr lang="en-US">
                <a:latin typeface="Times" pitchFamily="18" charset="0"/>
              </a:rPr>
              <a:t> 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905000" y="3657600"/>
            <a:ext cx="51689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harcoal" charset="0"/>
              </a:rPr>
              <a:t>Now That You’ve Prepared the </a:t>
            </a:r>
          </a:p>
          <a:p>
            <a:r>
              <a:rPr lang="en-US">
                <a:latin typeface="Charcoal" charset="0"/>
              </a:rPr>
              <a:t>Presentation, What Else Can You </a:t>
            </a:r>
          </a:p>
          <a:p>
            <a:r>
              <a:rPr lang="en-US">
                <a:latin typeface="Charcoal" charset="0"/>
              </a:rPr>
              <a:t>Do to Make it Unbearable?</a:t>
            </a:r>
            <a:endParaRPr lang="en-US">
              <a:latin typeface="Times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creeching Brake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 autoUpdateAnimBg="0"/>
      <p:bldP spid="5127" grpId="0" build="p" autoUpdateAnimBg="0"/>
      <p:bldP spid="512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Really Irritating Effects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2667000" cy="44196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 dirty="0"/>
              <a:t>Sound </a:t>
            </a:r>
            <a:r>
              <a:rPr lang="en-US" dirty="0" smtClean="0"/>
              <a:t>Effects with Transitions</a:t>
            </a:r>
          </a:p>
          <a:p>
            <a:pPr marL="457200" lvl="1" indent="0">
              <a:lnSpc>
                <a:spcPct val="90000"/>
              </a:lnSpc>
            </a:pPr>
            <a:r>
              <a:rPr lang="en-US" dirty="0"/>
              <a:t>Cool Noises </a:t>
            </a:r>
            <a:r>
              <a:rPr lang="en-US" dirty="0" smtClean="0"/>
              <a:t>as Each </a:t>
            </a:r>
            <a:r>
              <a:rPr lang="en-US" dirty="0"/>
              <a:t>Slide </a:t>
            </a:r>
          </a:p>
          <a:p>
            <a:pPr marL="457200" lvl="1" indent="0">
              <a:lnSpc>
                <a:spcPct val="90000"/>
              </a:lnSpc>
            </a:pPr>
            <a:r>
              <a:rPr lang="en-US" dirty="0"/>
              <a:t>Changes</a:t>
            </a:r>
          </a:p>
          <a:p>
            <a:pPr marL="457200" lvl="1" indent="0">
              <a:lnSpc>
                <a:spcPct val="90000"/>
              </a:lnSpc>
            </a:pPr>
            <a:r>
              <a:rPr lang="en-US" dirty="0"/>
              <a:t>(avoid by selecting “no sound” )</a:t>
            </a:r>
          </a:p>
          <a:p>
            <a:pPr marL="457200" lvl="1" indent="0">
              <a:lnSpc>
                <a:spcPct val="90000"/>
              </a:lnSpc>
            </a:pPr>
            <a:endParaRPr lang="en-US" dirty="0"/>
          </a:p>
        </p:txBody>
      </p:sp>
      <p:pic>
        <p:nvPicPr>
          <p:cNvPr id="7" name="Picture 6" descr="Picture 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600200"/>
            <a:ext cx="4711111" cy="4495238"/>
          </a:xfrm>
          <a:prstGeom prst="rect">
            <a:avLst/>
          </a:prstGeom>
        </p:spPr>
      </p:pic>
      <p:sp>
        <p:nvSpPr>
          <p:cNvPr id="6156" name="Line 12"/>
          <p:cNvSpPr>
            <a:spLocks noChangeShapeType="1"/>
          </p:cNvSpPr>
          <p:nvPr/>
        </p:nvSpPr>
        <p:spPr bwMode="auto">
          <a:xfrm flipV="1">
            <a:off x="2743200" y="3124200"/>
            <a:ext cx="1295400" cy="14478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>
    <p:cover dir="ru"/>
    <p:sndAc>
      <p:stSnd>
        <p:snd r:embed="rId2" name="Clapping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5029200" cy="1143000"/>
          </a:xfrm>
        </p:spPr>
        <p:txBody>
          <a:bodyPr/>
          <a:lstStyle/>
          <a:p>
            <a:r>
              <a:rPr lang="en-US" dirty="0"/>
              <a:t>Really Irritating Effects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3276600" cy="23622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 sz="2400"/>
              <a:t>Noises as Animated Text Comes In</a:t>
            </a:r>
          </a:p>
          <a:p>
            <a:pPr marL="0" indent="0">
              <a:lnSpc>
                <a:spcPct val="90000"/>
              </a:lnSpc>
            </a:pPr>
            <a:r>
              <a:rPr lang="en-US" sz="2000"/>
              <a:t>May be best to avoid</a:t>
            </a:r>
          </a:p>
          <a:p>
            <a:pPr marL="0" indent="0">
              <a:lnSpc>
                <a:spcPct val="90000"/>
              </a:lnSpc>
            </a:pPr>
            <a:r>
              <a:rPr lang="en-US" sz="2000"/>
              <a:t>  </a:t>
            </a:r>
            <a:endParaRPr lang="en-US" sz="2400"/>
          </a:p>
          <a:p>
            <a:pPr marL="457200" lvl="1" indent="0">
              <a:lnSpc>
                <a:spcPct val="90000"/>
              </a:lnSpc>
            </a:pPr>
            <a:endParaRPr lang="en-US" sz="2000"/>
          </a:p>
          <a:p>
            <a:pPr marL="457200" lvl="1" indent="0">
              <a:lnSpc>
                <a:spcPct val="90000"/>
              </a:lnSpc>
            </a:pPr>
            <a:endParaRPr lang="en-US" sz="2000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304800" y="4495800"/>
            <a:ext cx="3429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harcoal" charset="0"/>
              </a:rPr>
              <a:t>They are particularly bad when the text is relatively </a:t>
            </a:r>
            <a:r>
              <a:rPr lang="en-US" dirty="0" smtClean="0">
                <a:latin typeface="Charcoal" charset="0"/>
              </a:rPr>
              <a:t>long and is brought in by letter.</a:t>
            </a:r>
            <a:endParaRPr lang="en-US" dirty="0">
              <a:latin typeface="Times" pitchFamily="18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2819400"/>
            <a:ext cx="1598613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Charcoal" charset="0"/>
              </a:rPr>
              <a:t>Typewriter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1676400" y="2819400"/>
            <a:ext cx="21018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Charcoal" charset="0"/>
              </a:rPr>
              <a:t>and Laser Text.</a:t>
            </a:r>
            <a:endParaRPr lang="en-US">
              <a:latin typeface="Times" pitchFamily="18" charset="0"/>
            </a:endParaRPr>
          </a:p>
        </p:txBody>
      </p:sp>
      <p:pic>
        <p:nvPicPr>
          <p:cNvPr id="10" name="Picture 9" descr="Picture 5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0" y="609600"/>
            <a:ext cx="2717191" cy="5867400"/>
          </a:xfrm>
          <a:prstGeom prst="rect">
            <a:avLst/>
          </a:prstGeom>
        </p:spPr>
      </p:pic>
      <p:sp>
        <p:nvSpPr>
          <p:cNvPr id="7189" name="Line 21"/>
          <p:cNvSpPr>
            <a:spLocks noChangeShapeType="1"/>
          </p:cNvSpPr>
          <p:nvPr/>
        </p:nvSpPr>
        <p:spPr bwMode="auto">
          <a:xfrm flipV="1">
            <a:off x="3581400" y="1600200"/>
            <a:ext cx="2667000" cy="14478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1295400" y="3048000"/>
            <a:ext cx="4800600" cy="236220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"/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writer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75" fill="hold"/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" fill="hold"/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80" grpId="0" build="p" autoUpdateAnimBg="0"/>
      <p:bldP spid="7182" grpId="0" build="p" autoUpdateAnimBg="0"/>
      <p:bldP spid="7183" grpId="0" build="p" autoUpdateAnimBg="0"/>
      <p:bldP spid="7189" grpId="0" animBg="1"/>
      <p:bldP spid="718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Really Irritating Effects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76400"/>
            <a:ext cx="3505200" cy="2209800"/>
          </a:xfrm>
        </p:spPr>
        <p:txBody>
          <a:bodyPr/>
          <a:lstStyle/>
          <a:p>
            <a:pPr marL="0" indent="0"/>
            <a:r>
              <a:rPr lang="en-US" sz="2800"/>
              <a:t>Visual Effects</a:t>
            </a:r>
          </a:p>
          <a:p>
            <a:pPr marL="457200" lvl="1" indent="0"/>
            <a:r>
              <a:rPr lang="en-US" sz="2400"/>
              <a:t>“Drop In” is quite annoying with relatively long text segments.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62000" y="5715000"/>
            <a:ext cx="8001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dirty="0" smtClean="0">
                <a:latin typeface="Charcoal" charset="0"/>
              </a:rPr>
              <a:t>Did </a:t>
            </a:r>
            <a:r>
              <a:rPr lang="en-US" sz="2000" dirty="0">
                <a:latin typeface="Charcoal" charset="0"/>
              </a:rPr>
              <a:t>Andy Rooney</a:t>
            </a:r>
            <a:r>
              <a:rPr lang="en-US" sz="2000" dirty="0" smtClean="0">
                <a:latin typeface="Charcoal" charset="0"/>
              </a:rPr>
              <a:t> ever discover </a:t>
            </a:r>
            <a:r>
              <a:rPr lang="en-US" sz="2000" dirty="0">
                <a:latin typeface="Charcoal" charset="0"/>
              </a:rPr>
              <a:t>“Custom Animation?”  There</a:t>
            </a:r>
            <a:r>
              <a:rPr lang="en-US" sz="2000" dirty="0" smtClean="0">
                <a:latin typeface="Charcoal" charset="0"/>
              </a:rPr>
              <a:t> was a lot to complain about.</a:t>
            </a:r>
            <a:endParaRPr lang="en-US" dirty="0">
              <a:latin typeface="Times" pitchFamily="18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990600" y="4038600"/>
            <a:ext cx="335280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Charcoal" charset="0"/>
              </a:rPr>
              <a:t>Crawling under “Custom</a:t>
            </a:r>
          </a:p>
          <a:p>
            <a:r>
              <a:rPr lang="en-US" sz="2000">
                <a:latin typeface="Charcoal" charset="0"/>
              </a:rPr>
              <a:t>Animation” can be excruciating.</a:t>
            </a:r>
            <a:endParaRPr lang="en-US" sz="2000"/>
          </a:p>
        </p:txBody>
      </p:sp>
      <p:pic>
        <p:nvPicPr>
          <p:cNvPr id="8" name="Picture 7" descr="Picture 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676400"/>
            <a:ext cx="2108922" cy="3886200"/>
          </a:xfrm>
          <a:prstGeom prst="rect">
            <a:avLst/>
          </a:prstGeo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sion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  <p:bldP spid="8197" grpId="0" autoUpdateAnimBg="0"/>
      <p:bldP spid="819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One wouldn’t want to leave out video that is too small and poorly conceived...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85800" y="4724400"/>
            <a:ext cx="787913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harcoal" charset="0"/>
              </a:rPr>
              <a:t>And ends up leaving you in the dark</a:t>
            </a:r>
            <a:r>
              <a:rPr lang="en-US" dirty="0" smtClean="0">
                <a:latin typeface="Charcoal" charset="0"/>
              </a:rPr>
              <a:t>!  </a:t>
            </a:r>
          </a:p>
          <a:p>
            <a:endParaRPr lang="en-US" dirty="0" smtClean="0">
              <a:latin typeface="Charcoal" charset="0"/>
            </a:endParaRPr>
          </a:p>
          <a:p>
            <a:r>
              <a:rPr lang="en-US" dirty="0" smtClean="0">
                <a:latin typeface="Charcoal" charset="0"/>
              </a:rPr>
              <a:t>It is often better </a:t>
            </a:r>
            <a:r>
              <a:rPr lang="en-US" dirty="0" smtClean="0">
                <a:latin typeface="Charcoal" charset="0"/>
              </a:rPr>
              <a:t>to make a </a:t>
            </a:r>
            <a:r>
              <a:rPr lang="en-US" dirty="0" smtClean="0">
                <a:latin typeface="Charcoal" charset="0"/>
                <a:hlinkClick r:id="rId3" action="ppaction://hlinkfile"/>
              </a:rPr>
              <a:t>link</a:t>
            </a:r>
            <a:r>
              <a:rPr lang="en-US" dirty="0" smtClean="0">
                <a:latin typeface="Charcoal" charset="0"/>
              </a:rPr>
              <a:t> to a video file and have it </a:t>
            </a:r>
          </a:p>
          <a:p>
            <a:r>
              <a:rPr lang="en-US" dirty="0" smtClean="0">
                <a:latin typeface="Charcoal" charset="0"/>
              </a:rPr>
              <a:t>open in a media player. </a:t>
            </a:r>
            <a:endParaRPr lang="en-US" dirty="0">
              <a:latin typeface="Charcoal" charset="0"/>
            </a:endParaRPr>
          </a:p>
        </p:txBody>
      </p:sp>
      <p:pic>
        <p:nvPicPr>
          <p:cNvPr id="5" name="try2.mp4">
            <a:hlinkClick r:id="" action="ppaction://media"/>
          </p:cNvPr>
          <p:cNvPicPr/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540000" y="1905000"/>
            <a:ext cx="2946400" cy="2209800"/>
          </a:xfrm>
          <a:prstGeom prst="rect">
            <a:avLst/>
          </a:prstGeo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9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  <p:bldLst>
      <p:bldP spid="22530" grpId="0" autoUpdateAnimBg="0"/>
      <p:bldP spid="2253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Ways to Make Text </a:t>
            </a:r>
            <a:br>
              <a:rPr lang="en-US"/>
            </a:br>
            <a:r>
              <a:rPr lang="en-US"/>
              <a:t>Hard to Read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/>
              <a:t>Poor Choice of Font</a:t>
            </a:r>
          </a:p>
          <a:p>
            <a:pPr>
              <a:buFontTx/>
              <a:buChar char="•"/>
            </a:pPr>
            <a:r>
              <a:rPr lang="en-US"/>
              <a:t>Mismatch with Background</a:t>
            </a:r>
          </a:p>
          <a:p>
            <a:pPr>
              <a:buFontTx/>
              <a:buChar char="•"/>
            </a:pPr>
            <a:r>
              <a:rPr lang="en-US"/>
              <a:t>Failure to Plan for Lighting</a:t>
            </a:r>
          </a:p>
          <a:p>
            <a:pPr>
              <a:buFontTx/>
              <a:buChar char="•"/>
            </a:pPr>
            <a:r>
              <a:rPr lang="en-US"/>
              <a:t>Too Small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Poor Choice of Font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1371600"/>
          </a:xfrm>
        </p:spPr>
        <p:txBody>
          <a:bodyPr/>
          <a:lstStyle/>
          <a:p>
            <a:r>
              <a:rPr lang="en-US"/>
              <a:t>PowerPoint offers the opportunity to use </a:t>
            </a:r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1143000" y="2667000"/>
            <a:ext cx="6451600" cy="55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blurRad="63500" dist="38099" dir="2700000" algn="ctr" rotWithShape="0">
                    <a:srgbClr val="C0C0C0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WordArt.  Not always a wise choice.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0" y="5486400"/>
            <a:ext cx="132905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>
              <a:latin typeface="Charcoal" charset="0"/>
            </a:endParaRPr>
          </a:p>
          <a:p>
            <a:endParaRPr lang="en-US">
              <a:latin typeface="Charcoal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762000" y="3429000"/>
            <a:ext cx="76962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harcoal" charset="0"/>
              </a:rPr>
              <a:t>There are also a lot of fonts to choose from such as </a:t>
            </a:r>
            <a:r>
              <a:rPr lang="en-US" dirty="0" smtClean="0">
                <a:latin typeface="Charcoal" charset="0"/>
              </a:rPr>
              <a:t> </a:t>
            </a:r>
            <a:r>
              <a:rPr lang="en-US" dirty="0" smtClean="0">
                <a:latin typeface="Brush Script MT"/>
              </a:rPr>
              <a:t>Brush Script MT</a:t>
            </a:r>
            <a:r>
              <a:rPr lang="en-US" dirty="0" smtClean="0">
                <a:latin typeface="Charcoal" charset="0"/>
              </a:rPr>
              <a:t>, </a:t>
            </a:r>
            <a:r>
              <a:rPr lang="en-US" dirty="0" err="1" smtClean="0">
                <a:latin typeface="Herculanum"/>
              </a:rPr>
              <a:t>Herculanum</a:t>
            </a:r>
            <a:r>
              <a:rPr lang="en-US" dirty="0" smtClean="0">
                <a:latin typeface="Charcoal" charset="0"/>
              </a:rPr>
              <a:t>, </a:t>
            </a:r>
            <a:r>
              <a:rPr lang="en-US" dirty="0">
                <a:latin typeface="Stencil" pitchFamily="18" charset="0"/>
              </a:rPr>
              <a:t>Stencil</a:t>
            </a:r>
            <a:r>
              <a:rPr lang="en-US" dirty="0">
                <a:latin typeface="Charcoal" charset="0"/>
              </a:rPr>
              <a:t>,</a:t>
            </a:r>
            <a:r>
              <a:rPr lang="en-US" dirty="0" smtClean="0">
                <a:latin typeface="Charcoal" charset="0"/>
              </a:rPr>
              <a:t> </a:t>
            </a:r>
            <a:r>
              <a:rPr lang="en-US" dirty="0" smtClean="0">
                <a:latin typeface="Playbill"/>
              </a:rPr>
              <a:t>Playbill</a:t>
            </a:r>
            <a:r>
              <a:rPr lang="en-US" dirty="0" smtClean="0">
                <a:latin typeface="Charcoal" charset="0"/>
              </a:rPr>
              <a:t>, </a:t>
            </a:r>
            <a:r>
              <a:rPr lang="en-US" dirty="0">
                <a:latin typeface="Charcoal" charset="0"/>
              </a:rPr>
              <a:t>and</a:t>
            </a:r>
            <a:r>
              <a:rPr lang="en-US" dirty="0" smtClean="0">
                <a:latin typeface="Charcoal" charset="0"/>
              </a:rPr>
              <a:t> </a:t>
            </a:r>
            <a:r>
              <a:rPr lang="en-US" dirty="0" smtClean="0">
                <a:latin typeface="Lucida Calligraphy"/>
              </a:rPr>
              <a:t>Lucida Calligraphy</a:t>
            </a:r>
            <a:r>
              <a:rPr lang="en-US" dirty="0" smtClean="0">
                <a:latin typeface="Charcoal" charset="0"/>
              </a:rPr>
              <a:t>.  </a:t>
            </a:r>
            <a:r>
              <a:rPr lang="en-US" dirty="0">
                <a:latin typeface="Charcoal" charset="0"/>
              </a:rPr>
              <a:t>Many are hard to read.  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828800" y="5334000"/>
            <a:ext cx="61214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harcoal" charset="0"/>
              </a:rPr>
              <a:t>Aren’t you glad that text can come in word by word</a:t>
            </a:r>
          </a:p>
          <a:p>
            <a:r>
              <a:rPr lang="en-US" sz="1800">
                <a:latin typeface="Charcoal" charset="0"/>
              </a:rPr>
              <a:t> with Custom Animation?</a:t>
            </a:r>
            <a:endParaRPr lang="en-US" sz="2000">
              <a:latin typeface="Charcoal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 Roll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1" grpId="0" autoUpdateAnimBg="0"/>
      <p:bldP spid="11272" grpId="0" autoUpdateAnimBg="0"/>
    </p:bldLst>
  </p:timing>
</p:sld>
</file>

<file path=ppt/theme/theme1.xml><?xml version="1.0" encoding="utf-8"?>
<a:theme xmlns:a="http://schemas.openxmlformats.org/drawingml/2006/main" name="bluewgreen">
  <a:themeElements>
    <a:clrScheme name="bluewgre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uewgreen">
      <a:majorFont>
        <a:latin typeface="Charcoal"/>
        <a:ea typeface=""/>
        <a:cs typeface=""/>
      </a:majorFont>
      <a:minorFont>
        <a:latin typeface="Charco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ndale Mono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ndale Mono" pitchFamily="18" charset="0"/>
          </a:defRPr>
        </a:defPPr>
      </a:lstStyle>
    </a:lnDef>
  </a:objectDefaults>
  <a:extraClrSchemeLst>
    <a:extraClrScheme>
      <a:clrScheme name="bluewgre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wgre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wgre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wgre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wgre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wgre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wgre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CC66FF"/>
    </a:lt1>
    <a:dk2>
      <a:srgbClr val="0000FF"/>
    </a:dk2>
    <a:lt2>
      <a:srgbClr val="0099FF"/>
    </a:lt2>
    <a:accent1>
      <a:srgbClr val="FF9900"/>
    </a:accent1>
    <a:accent2>
      <a:srgbClr val="00FFFF"/>
    </a:accent2>
    <a:accent3>
      <a:srgbClr val="AAAAFF"/>
    </a:accent3>
    <a:accent4>
      <a:srgbClr val="AE56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98:Templates:Presentation Designs:bluewgreen</Template>
  <TotalTime>776</TotalTime>
  <Words>556</Words>
  <Application>Microsoft PowerPoint</Application>
  <PresentationFormat>On-screen Show (4:3)</PresentationFormat>
  <Paragraphs>71</Paragraphs>
  <Slides>15</Slides>
  <Notes>0</Notes>
  <HiddenSlides>0</HiddenSlides>
  <MMClips>2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bluewgreen</vt:lpstr>
      <vt:lpstr>PowerPoint Presentations</vt:lpstr>
      <vt:lpstr>PowerPoint provides a tremendous variety of special effects.  </vt:lpstr>
      <vt:lpstr>Areas to Be Covered</vt:lpstr>
      <vt:lpstr>Really Irritating Effects</vt:lpstr>
      <vt:lpstr>Really Irritating Effects</vt:lpstr>
      <vt:lpstr>Really Irritating Effects</vt:lpstr>
      <vt:lpstr>One wouldn’t want to leave out video that is too small and poorly conceived...</vt:lpstr>
      <vt:lpstr>Ways to Make Text  Hard to Read</vt:lpstr>
      <vt:lpstr>Poor Choice of Font</vt:lpstr>
      <vt:lpstr>Other Ways to Make Text Difficult to Read</vt:lpstr>
      <vt:lpstr>Mismatch with Background</vt:lpstr>
      <vt:lpstr>Failure to Plan for Lighting </vt:lpstr>
      <vt:lpstr>Size of Text</vt:lpstr>
      <vt:lpstr>Now That You’ve Prepared the  Presentation, What Else Can You  Do to Make it Unbearable?</vt:lpstr>
      <vt:lpstr>PowerPoint has given us something even worse than doing a presentation by reading a paper.  </vt:lpstr>
    </vt:vector>
  </TitlesOfParts>
  <Company>SDSU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Presentations</dc:title>
  <dc:creator>College of Education and Counseling</dc:creator>
  <cp:lastModifiedBy>RL Erion</cp:lastModifiedBy>
  <cp:revision>34</cp:revision>
  <dcterms:created xsi:type="dcterms:W3CDTF">2008-11-16T21:14:37Z</dcterms:created>
  <dcterms:modified xsi:type="dcterms:W3CDTF">2008-11-16T21:20:55Z</dcterms:modified>
</cp:coreProperties>
</file>