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trictFirstAndLastChars="0" saveSubsetFonts="1">
  <p:sldMasterIdLst>
    <p:sldMasterId id="2147483650" r:id="rId1"/>
  </p:sldMasterIdLst>
  <p:notesMasterIdLst>
    <p:notesMasterId r:id="rId62"/>
  </p:notesMasterIdLst>
  <p:handoutMasterIdLst>
    <p:handoutMasterId r:id="rId63"/>
  </p:handoutMasterIdLst>
  <p:sldIdLst>
    <p:sldId id="534" r:id="rId2"/>
    <p:sldId id="529" r:id="rId3"/>
    <p:sldId id="530" r:id="rId4"/>
    <p:sldId id="531" r:id="rId5"/>
    <p:sldId id="532" r:id="rId6"/>
    <p:sldId id="533" r:id="rId7"/>
    <p:sldId id="425" r:id="rId8"/>
    <p:sldId id="510" r:id="rId9"/>
    <p:sldId id="526" r:id="rId10"/>
    <p:sldId id="509" r:id="rId11"/>
    <p:sldId id="485" r:id="rId12"/>
    <p:sldId id="524" r:id="rId13"/>
    <p:sldId id="512" r:id="rId14"/>
    <p:sldId id="513" r:id="rId15"/>
    <p:sldId id="521" r:id="rId16"/>
    <p:sldId id="520" r:id="rId17"/>
    <p:sldId id="516" r:id="rId18"/>
    <p:sldId id="514" r:id="rId19"/>
    <p:sldId id="515" r:id="rId20"/>
    <p:sldId id="517" r:id="rId21"/>
    <p:sldId id="527" r:id="rId22"/>
    <p:sldId id="523" r:id="rId23"/>
    <p:sldId id="518" r:id="rId24"/>
    <p:sldId id="522" r:id="rId25"/>
    <p:sldId id="519" r:id="rId26"/>
    <p:sldId id="427" r:id="rId27"/>
    <p:sldId id="426" r:id="rId28"/>
    <p:sldId id="428" r:id="rId29"/>
    <p:sldId id="429" r:id="rId30"/>
    <p:sldId id="430" r:id="rId31"/>
    <p:sldId id="431" r:id="rId32"/>
    <p:sldId id="432" r:id="rId33"/>
    <p:sldId id="433" r:id="rId34"/>
    <p:sldId id="434" r:id="rId35"/>
    <p:sldId id="435" r:id="rId36"/>
    <p:sldId id="436" r:id="rId37"/>
    <p:sldId id="437" r:id="rId38"/>
    <p:sldId id="439" r:id="rId39"/>
    <p:sldId id="449" r:id="rId40"/>
    <p:sldId id="486" r:id="rId41"/>
    <p:sldId id="487" r:id="rId42"/>
    <p:sldId id="450" r:id="rId43"/>
    <p:sldId id="466" r:id="rId44"/>
    <p:sldId id="467" r:id="rId45"/>
    <p:sldId id="488" r:id="rId46"/>
    <p:sldId id="460" r:id="rId47"/>
    <p:sldId id="465" r:id="rId48"/>
    <p:sldId id="461" r:id="rId49"/>
    <p:sldId id="451" r:id="rId50"/>
    <p:sldId id="452" r:id="rId51"/>
    <p:sldId id="453" r:id="rId52"/>
    <p:sldId id="454" r:id="rId53"/>
    <p:sldId id="459" r:id="rId54"/>
    <p:sldId id="462" r:id="rId55"/>
    <p:sldId id="463" r:id="rId56"/>
    <p:sldId id="468" r:id="rId57"/>
    <p:sldId id="525" r:id="rId58"/>
    <p:sldId id="528" r:id="rId59"/>
    <p:sldId id="457" r:id="rId60"/>
    <p:sldId id="458" r:id="rId61"/>
  </p:sldIdLst>
  <p:sldSz cx="9144000" cy="6858000" type="screen4x3"/>
  <p:notesSz cx="7102475" cy="9388475"/>
  <p:custDataLst>
    <p:tags r:id="rId64"/>
  </p:custDataLst>
  <p:defaultTextStyle>
    <a:defPPr>
      <a:defRPr lang="en-US"/>
    </a:defPPr>
    <a:lvl1pPr algn="ctr" rtl="0" eaLnBrk="0" fontAlgn="base" hangingPunct="0">
      <a:lnSpc>
        <a:spcPct val="90000"/>
      </a:lnSpc>
      <a:spcBef>
        <a:spcPct val="30000"/>
      </a:spcBef>
      <a:spcAft>
        <a:spcPct val="10000"/>
      </a:spcAft>
      <a:defRPr sz="2400" kern="1200">
        <a:solidFill>
          <a:schemeClr val="tx1"/>
        </a:solidFill>
        <a:latin typeface="Arial" charset="0"/>
        <a:ea typeface="Arial Unicode MS" pitchFamily="34" charset="-128"/>
        <a:cs typeface="Arial Unicode MS" pitchFamily="34" charset="-128"/>
      </a:defRPr>
    </a:lvl1pPr>
    <a:lvl2pPr marL="457200" algn="ctr" rtl="0" eaLnBrk="0" fontAlgn="base" hangingPunct="0">
      <a:lnSpc>
        <a:spcPct val="90000"/>
      </a:lnSpc>
      <a:spcBef>
        <a:spcPct val="30000"/>
      </a:spcBef>
      <a:spcAft>
        <a:spcPct val="10000"/>
      </a:spcAft>
      <a:defRPr sz="2400" kern="1200">
        <a:solidFill>
          <a:schemeClr val="tx1"/>
        </a:solidFill>
        <a:latin typeface="Arial" charset="0"/>
        <a:ea typeface="Arial Unicode MS" pitchFamily="34" charset="-128"/>
        <a:cs typeface="Arial Unicode MS" pitchFamily="34" charset="-128"/>
      </a:defRPr>
    </a:lvl2pPr>
    <a:lvl3pPr marL="914400" algn="ctr" rtl="0" eaLnBrk="0" fontAlgn="base" hangingPunct="0">
      <a:lnSpc>
        <a:spcPct val="90000"/>
      </a:lnSpc>
      <a:spcBef>
        <a:spcPct val="30000"/>
      </a:spcBef>
      <a:spcAft>
        <a:spcPct val="10000"/>
      </a:spcAft>
      <a:defRPr sz="2400" kern="1200">
        <a:solidFill>
          <a:schemeClr val="tx1"/>
        </a:solidFill>
        <a:latin typeface="Arial" charset="0"/>
        <a:ea typeface="Arial Unicode MS" pitchFamily="34" charset="-128"/>
        <a:cs typeface="Arial Unicode MS" pitchFamily="34" charset="-128"/>
      </a:defRPr>
    </a:lvl3pPr>
    <a:lvl4pPr marL="1371600" algn="ctr" rtl="0" eaLnBrk="0" fontAlgn="base" hangingPunct="0">
      <a:lnSpc>
        <a:spcPct val="90000"/>
      </a:lnSpc>
      <a:spcBef>
        <a:spcPct val="30000"/>
      </a:spcBef>
      <a:spcAft>
        <a:spcPct val="10000"/>
      </a:spcAft>
      <a:defRPr sz="2400" kern="1200">
        <a:solidFill>
          <a:schemeClr val="tx1"/>
        </a:solidFill>
        <a:latin typeface="Arial" charset="0"/>
        <a:ea typeface="Arial Unicode MS" pitchFamily="34" charset="-128"/>
        <a:cs typeface="Arial Unicode MS" pitchFamily="34" charset="-128"/>
      </a:defRPr>
    </a:lvl4pPr>
    <a:lvl5pPr marL="1828800" algn="ctr" rtl="0" eaLnBrk="0" fontAlgn="base" hangingPunct="0">
      <a:lnSpc>
        <a:spcPct val="90000"/>
      </a:lnSpc>
      <a:spcBef>
        <a:spcPct val="30000"/>
      </a:spcBef>
      <a:spcAft>
        <a:spcPct val="10000"/>
      </a:spcAft>
      <a:defRPr sz="2400" kern="1200">
        <a:solidFill>
          <a:schemeClr val="tx1"/>
        </a:solidFill>
        <a:latin typeface="Arial" charset="0"/>
        <a:ea typeface="Arial Unicode MS" pitchFamily="34" charset="-128"/>
        <a:cs typeface="Arial Unicode MS" pitchFamily="34" charset="-128"/>
      </a:defRPr>
    </a:lvl5pPr>
    <a:lvl6pPr marL="2286000" algn="l" defTabSz="914400" rtl="0" eaLnBrk="1" latinLnBrk="0" hangingPunct="1">
      <a:defRPr sz="2400" kern="1200">
        <a:solidFill>
          <a:schemeClr val="tx1"/>
        </a:solidFill>
        <a:latin typeface="Arial" charset="0"/>
        <a:ea typeface="Arial Unicode MS" pitchFamily="34" charset="-128"/>
        <a:cs typeface="Arial Unicode MS" pitchFamily="34" charset="-128"/>
      </a:defRPr>
    </a:lvl6pPr>
    <a:lvl7pPr marL="2743200" algn="l" defTabSz="914400" rtl="0" eaLnBrk="1" latinLnBrk="0" hangingPunct="1">
      <a:defRPr sz="2400" kern="1200">
        <a:solidFill>
          <a:schemeClr val="tx1"/>
        </a:solidFill>
        <a:latin typeface="Arial" charset="0"/>
        <a:ea typeface="Arial Unicode MS" pitchFamily="34" charset="-128"/>
        <a:cs typeface="Arial Unicode MS" pitchFamily="34" charset="-128"/>
      </a:defRPr>
    </a:lvl7pPr>
    <a:lvl8pPr marL="3200400" algn="l" defTabSz="914400" rtl="0" eaLnBrk="1" latinLnBrk="0" hangingPunct="1">
      <a:defRPr sz="2400" kern="1200">
        <a:solidFill>
          <a:schemeClr val="tx1"/>
        </a:solidFill>
        <a:latin typeface="Arial" charset="0"/>
        <a:ea typeface="Arial Unicode MS" pitchFamily="34" charset="-128"/>
        <a:cs typeface="Arial Unicode MS" pitchFamily="34" charset="-128"/>
      </a:defRPr>
    </a:lvl8pPr>
    <a:lvl9pPr marL="3657600" algn="l" defTabSz="914400" rtl="0" eaLnBrk="1" latinLnBrk="0" hangingPunct="1">
      <a:defRPr sz="2400" kern="1200">
        <a:solidFill>
          <a:schemeClr val="tx1"/>
        </a:solidFill>
        <a:latin typeface="Arial" charset="0"/>
        <a:ea typeface="Arial Unicode MS" pitchFamily="34" charset="-128"/>
        <a:cs typeface="Arial Unicode MS" pitchFamily="34"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00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6E96D5"/>
    <a:srgbClr val="000000"/>
    <a:srgbClr val="CC6600"/>
    <a:srgbClr val="993366"/>
    <a:srgbClr val="00529B"/>
    <a:srgbClr val="CDCDCD"/>
    <a:srgbClr val="969696"/>
    <a:srgbClr val="B000B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207" autoAdjust="0"/>
    <p:restoredTop sz="89878" autoAdjust="0"/>
  </p:normalViewPr>
  <p:slideViewPr>
    <p:cSldViewPr>
      <p:cViewPr varScale="1">
        <p:scale>
          <a:sx n="56" d="100"/>
          <a:sy n="56" d="100"/>
        </p:scale>
        <p:origin x="-902" y="-72"/>
      </p:cViewPr>
      <p:guideLst>
        <p:guide orient="horz" pos="1647"/>
        <p:guide orient="horz" pos="4178"/>
        <p:guide orient="horz" pos="596"/>
        <p:guide orient="horz" pos="1087"/>
        <p:guide pos="251"/>
        <p:guide pos="288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0" d="100"/>
        <a:sy n="90" d="100"/>
      </p:scale>
      <p:origin x="0" y="0"/>
    </p:cViewPr>
  </p:sorterViewPr>
  <p:notesViewPr>
    <p:cSldViewPr>
      <p:cViewPr varScale="1">
        <p:scale>
          <a:sx n="58" d="100"/>
          <a:sy n="58" d="100"/>
        </p:scale>
        <p:origin x="-1930" y="-58"/>
      </p:cViewPr>
      <p:guideLst>
        <p:guide orient="horz" pos="2957"/>
        <p:guide orient="horz" pos="5757"/>
        <p:guide pos="2237"/>
        <p:guide pos="16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1"/>
    </mc:Choice>
    <mc:Fallback>
      <c:style val="11"/>
    </mc:Fallback>
  </mc:AlternateContent>
  <c:chart>
    <c:autoTitleDeleted val="1"/>
    <c:plotArea>
      <c:layout/>
      <c:pieChart>
        <c:varyColors val="1"/>
        <c:ser>
          <c:idx val="0"/>
          <c:order val="0"/>
          <c:tx>
            <c:strRef>
              <c:f>Sheet1!$B$1</c:f>
              <c:strCache>
                <c:ptCount val="1"/>
                <c:pt idx="0">
                  <c:v>Which Big Data characteristic is the biggest issue for your organization?</c:v>
                </c:pt>
              </c:strCache>
            </c:strRef>
          </c:tx>
          <c:dLbls>
            <c:dLbl>
              <c:idx val="2"/>
              <c:layout>
                <c:manualLayout>
                  <c:x val="0.15078541318698799"/>
                  <c:y val="0.16797085023462974"/>
                </c:manualLayout>
              </c:layout>
              <c:dLblPos val="bestFit"/>
              <c:showLegendKey val="0"/>
              <c:showVal val="1"/>
              <c:showCatName val="1"/>
              <c:showSerName val="0"/>
              <c:showPercent val="0"/>
              <c:showBubbleSize val="0"/>
              <c:separator>
</c:separator>
            </c:dLbl>
            <c:txPr>
              <a:bodyPr/>
              <a:lstStyle/>
              <a:p>
                <a:pPr>
                  <a:defRPr sz="2000" b="1">
                    <a:solidFill>
                      <a:schemeClr val="tx1"/>
                    </a:solidFill>
                    <a:effectLst/>
                  </a:defRPr>
                </a:pPr>
                <a:endParaRPr lang="en-US"/>
              </a:p>
            </c:txPr>
            <c:dLblPos val="ctr"/>
            <c:showLegendKey val="0"/>
            <c:showVal val="1"/>
            <c:showCatName val="1"/>
            <c:showSerName val="0"/>
            <c:showPercent val="0"/>
            <c:showBubbleSize val="0"/>
            <c:separator>
</c:separator>
            <c:showLeaderLines val="0"/>
          </c:dLbls>
          <c:cat>
            <c:strRef>
              <c:f>Sheet1!$A$2:$A$4</c:f>
              <c:strCache>
                <c:ptCount val="3"/>
                <c:pt idx="0">
                  <c:v>Variety of data</c:v>
                </c:pt>
                <c:pt idx="1">
                  <c:v>Volume of data</c:v>
                </c:pt>
                <c:pt idx="2">
                  <c:v>Velocity of data</c:v>
                </c:pt>
              </c:strCache>
            </c:strRef>
          </c:cat>
          <c:val>
            <c:numRef>
              <c:f>Sheet1!$B$2:$B$4</c:f>
              <c:numCache>
                <c:formatCode>0%</c:formatCode>
                <c:ptCount val="3"/>
                <c:pt idx="0">
                  <c:v>0.48427672955974843</c:v>
                </c:pt>
                <c:pt idx="1">
                  <c:v>0.3522012578616352</c:v>
                </c:pt>
                <c:pt idx="2">
                  <c:v>0.16352201257861634</c:v>
                </c:pt>
              </c:numCache>
            </c:numRef>
          </c:val>
        </c:ser>
        <c:dLbls>
          <c:showLegendKey val="0"/>
          <c:showVal val="0"/>
          <c:showCatName val="0"/>
          <c:showSerName val="0"/>
          <c:showPercent val="0"/>
          <c:showBubbleSize val="0"/>
          <c:showLeaderLines val="0"/>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76575" cy="468313"/>
          </a:xfrm>
          <a:prstGeom prst="rect">
            <a:avLst/>
          </a:prstGeom>
          <a:noFill/>
          <a:ln w="9525">
            <a:noFill/>
            <a:miter lim="800000"/>
            <a:headEnd/>
            <a:tailEnd/>
          </a:ln>
          <a:effectLst/>
        </p:spPr>
        <p:txBody>
          <a:bodyPr vert="horz" wrap="square" lIns="19324" tIns="0" rIns="19324" bIns="0" numCol="1" anchor="t" anchorCtr="0" compatLnSpc="1">
            <a:prstTxWarp prst="textNoShape">
              <a:avLst/>
            </a:prstTxWarp>
          </a:bodyPr>
          <a:lstStyle>
            <a:lvl1pPr algn="l" defTabSz="962025">
              <a:lnSpc>
                <a:spcPct val="100000"/>
              </a:lnSpc>
              <a:spcBef>
                <a:spcPct val="0"/>
              </a:spcBef>
              <a:spcAft>
                <a:spcPct val="0"/>
              </a:spcAft>
              <a:defRPr sz="1000" i="1">
                <a:ea typeface="+mn-ea"/>
                <a:cs typeface="+mn-cs"/>
              </a:defRPr>
            </a:lvl1pPr>
          </a:lstStyle>
          <a:p>
            <a:pPr>
              <a:defRPr/>
            </a:pPr>
            <a:endParaRPr lang="en-US" dirty="0"/>
          </a:p>
        </p:txBody>
      </p:sp>
      <p:sp>
        <p:nvSpPr>
          <p:cNvPr id="3075" name="Rectangle 3"/>
          <p:cNvSpPr>
            <a:spLocks noGrp="1" noChangeArrowheads="1"/>
          </p:cNvSpPr>
          <p:nvPr>
            <p:ph type="dt" sz="quarter" idx="1"/>
          </p:nvPr>
        </p:nvSpPr>
        <p:spPr bwMode="auto">
          <a:xfrm>
            <a:off x="4025900" y="0"/>
            <a:ext cx="3076575" cy="468313"/>
          </a:xfrm>
          <a:prstGeom prst="rect">
            <a:avLst/>
          </a:prstGeom>
          <a:noFill/>
          <a:ln w="9525">
            <a:noFill/>
            <a:miter lim="800000"/>
            <a:headEnd/>
            <a:tailEnd/>
          </a:ln>
          <a:effectLst/>
        </p:spPr>
        <p:txBody>
          <a:bodyPr vert="horz" wrap="square" lIns="19324" tIns="0" rIns="19324" bIns="0" numCol="1" anchor="t" anchorCtr="0" compatLnSpc="1">
            <a:prstTxWarp prst="textNoShape">
              <a:avLst/>
            </a:prstTxWarp>
          </a:bodyPr>
          <a:lstStyle>
            <a:lvl1pPr algn="r" defTabSz="962025">
              <a:lnSpc>
                <a:spcPct val="100000"/>
              </a:lnSpc>
              <a:spcBef>
                <a:spcPct val="0"/>
              </a:spcBef>
              <a:spcAft>
                <a:spcPct val="0"/>
              </a:spcAft>
              <a:defRPr sz="1000" i="1">
                <a:ea typeface="+mn-ea"/>
                <a:cs typeface="+mn-cs"/>
              </a:defRPr>
            </a:lvl1pPr>
          </a:lstStyle>
          <a:p>
            <a:pPr>
              <a:defRPr/>
            </a:pPr>
            <a:endParaRPr lang="en-US" dirty="0"/>
          </a:p>
        </p:txBody>
      </p:sp>
      <p:sp>
        <p:nvSpPr>
          <p:cNvPr id="3076" name="Rectangle 4"/>
          <p:cNvSpPr>
            <a:spLocks noGrp="1" noChangeArrowheads="1"/>
          </p:cNvSpPr>
          <p:nvPr>
            <p:ph type="ftr" sz="quarter" idx="2"/>
          </p:nvPr>
        </p:nvSpPr>
        <p:spPr bwMode="auto">
          <a:xfrm>
            <a:off x="0" y="8920163"/>
            <a:ext cx="3076575" cy="468312"/>
          </a:xfrm>
          <a:prstGeom prst="rect">
            <a:avLst/>
          </a:prstGeom>
          <a:noFill/>
          <a:ln w="9525">
            <a:noFill/>
            <a:miter lim="800000"/>
            <a:headEnd/>
            <a:tailEnd/>
          </a:ln>
          <a:effectLst/>
        </p:spPr>
        <p:txBody>
          <a:bodyPr vert="horz" wrap="square" lIns="19324" tIns="0" rIns="19324" bIns="0" numCol="1" anchor="b" anchorCtr="0" compatLnSpc="1">
            <a:prstTxWarp prst="textNoShape">
              <a:avLst/>
            </a:prstTxWarp>
          </a:bodyPr>
          <a:lstStyle>
            <a:lvl1pPr algn="l" defTabSz="962025">
              <a:lnSpc>
                <a:spcPct val="100000"/>
              </a:lnSpc>
              <a:spcBef>
                <a:spcPct val="0"/>
              </a:spcBef>
              <a:spcAft>
                <a:spcPct val="0"/>
              </a:spcAft>
              <a:defRPr sz="1000" i="1">
                <a:ea typeface="+mn-ea"/>
                <a:cs typeface="+mn-cs"/>
              </a:defRPr>
            </a:lvl1pPr>
          </a:lstStyle>
          <a:p>
            <a:pPr>
              <a:defRPr/>
            </a:pPr>
            <a:endParaRPr lang="en-US" dirty="0"/>
          </a:p>
        </p:txBody>
      </p:sp>
      <p:sp>
        <p:nvSpPr>
          <p:cNvPr id="3077" name="Rectangle 5"/>
          <p:cNvSpPr>
            <a:spLocks noGrp="1" noChangeArrowheads="1"/>
          </p:cNvSpPr>
          <p:nvPr>
            <p:ph type="sldNum" sz="quarter" idx="3"/>
          </p:nvPr>
        </p:nvSpPr>
        <p:spPr bwMode="auto">
          <a:xfrm>
            <a:off x="4025900" y="8920163"/>
            <a:ext cx="3076575" cy="468312"/>
          </a:xfrm>
          <a:prstGeom prst="rect">
            <a:avLst/>
          </a:prstGeom>
          <a:noFill/>
          <a:ln w="9525">
            <a:noFill/>
            <a:miter lim="800000"/>
            <a:headEnd/>
            <a:tailEnd/>
          </a:ln>
          <a:effectLst/>
        </p:spPr>
        <p:txBody>
          <a:bodyPr vert="horz" wrap="square" lIns="19324" tIns="0" rIns="19324" bIns="0" numCol="1" anchor="b" anchorCtr="0" compatLnSpc="1">
            <a:prstTxWarp prst="textNoShape">
              <a:avLst/>
            </a:prstTxWarp>
          </a:bodyPr>
          <a:lstStyle>
            <a:lvl1pPr algn="r" defTabSz="962025">
              <a:lnSpc>
                <a:spcPct val="100000"/>
              </a:lnSpc>
              <a:spcBef>
                <a:spcPct val="0"/>
              </a:spcBef>
              <a:spcAft>
                <a:spcPct val="0"/>
              </a:spcAft>
              <a:defRPr sz="1000" i="1">
                <a:ea typeface="+mn-ea"/>
                <a:cs typeface="+mn-cs"/>
              </a:defRPr>
            </a:lvl1pPr>
          </a:lstStyle>
          <a:p>
            <a:pPr>
              <a:defRPr/>
            </a:pPr>
            <a:fld id="{5F8EE95B-547E-472A-8178-E65FCEC5AD0F}" type="slidenum">
              <a:rPr lang="en-US"/>
              <a:pPr>
                <a:defRPr/>
              </a:pPr>
              <a:t>‹#›</a:t>
            </a:fld>
            <a:endParaRPr lang="en-US" dirty="0"/>
          </a:p>
        </p:txBody>
      </p:sp>
    </p:spTree>
    <p:extLst>
      <p:ext uri="{BB962C8B-B14F-4D97-AF65-F5344CB8AC3E}">
        <p14:creationId xmlns:p14="http://schemas.microsoft.com/office/powerpoint/2010/main" val="29380958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28" name="Rectangle 80"/>
          <p:cNvSpPr>
            <a:spLocks noGrp="1" noChangeArrowheads="1"/>
          </p:cNvSpPr>
          <p:nvPr>
            <p:ph type="body" sz="quarter" idx="3"/>
          </p:nvPr>
        </p:nvSpPr>
        <p:spPr bwMode="gray">
          <a:xfrm>
            <a:off x="150813" y="5724525"/>
            <a:ext cx="6799262" cy="3022600"/>
          </a:xfrm>
          <a:prstGeom prst="rect">
            <a:avLst/>
          </a:prstGeom>
          <a:noFill/>
          <a:ln w="9525">
            <a:noFill/>
            <a:miter lim="800000"/>
            <a:headEnd/>
            <a:tailEnd/>
          </a:ln>
          <a:effectLst/>
        </p:spPr>
        <p:txBody>
          <a:bodyPr vert="horz" wrap="square" lIns="93587" tIns="47586" rIns="93587" bIns="47586" numCol="1" anchor="t" anchorCtr="0" compatLnSpc="1">
            <a:prstTxWarp prst="textNoShape">
              <a:avLst/>
            </a:prstTxWarp>
          </a:bodyPr>
          <a:lstStyle/>
          <a:p>
            <a:pPr lvl="0"/>
            <a:r>
              <a:rPr lang="en-US" noProof="0" dirty="0" smtClean="0"/>
              <a:t>Click to edit Master text styles</a:t>
            </a:r>
          </a:p>
        </p:txBody>
      </p:sp>
      <p:sp>
        <p:nvSpPr>
          <p:cNvPr id="14341" name="Rectangle 90"/>
          <p:cNvSpPr>
            <a:spLocks noGrp="1" noRot="1" noChangeAspect="1" noChangeArrowheads="1" noTextEdit="1"/>
          </p:cNvSpPr>
          <p:nvPr>
            <p:ph type="sldImg" idx="2"/>
          </p:nvPr>
        </p:nvSpPr>
        <p:spPr bwMode="gray">
          <a:xfrm>
            <a:off x="1116807" y="1725613"/>
            <a:ext cx="4867275" cy="3651250"/>
          </a:xfrm>
          <a:prstGeom prst="rect">
            <a:avLst/>
          </a:prstGeom>
          <a:noFill/>
          <a:ln w="9525">
            <a:solidFill>
              <a:schemeClr val="tx1"/>
            </a:solidFill>
            <a:miter lim="800000"/>
            <a:headEnd/>
            <a:tailEnd/>
          </a:ln>
        </p:spPr>
      </p:sp>
      <p:sp>
        <p:nvSpPr>
          <p:cNvPr id="2135" name="Rectangle 87"/>
          <p:cNvSpPr>
            <a:spLocks noChangeArrowheads="1"/>
          </p:cNvSpPr>
          <p:nvPr/>
        </p:nvSpPr>
        <p:spPr bwMode="gray">
          <a:xfrm>
            <a:off x="6226175" y="9134475"/>
            <a:ext cx="492125" cy="165100"/>
          </a:xfrm>
          <a:prstGeom prst="rect">
            <a:avLst/>
          </a:prstGeom>
          <a:noFill/>
          <a:ln w="9525">
            <a:noFill/>
            <a:miter lim="800000"/>
            <a:headEnd/>
            <a:tailEnd/>
          </a:ln>
          <a:effectLst/>
        </p:spPr>
        <p:txBody>
          <a:bodyPr wrap="none" lIns="0" tIns="0" rIns="0" bIns="0">
            <a:spAutoFit/>
          </a:bodyPr>
          <a:lstStyle/>
          <a:p>
            <a:pPr defTabSz="944563">
              <a:lnSpc>
                <a:spcPct val="108000"/>
              </a:lnSpc>
              <a:spcBef>
                <a:spcPct val="0"/>
              </a:spcBef>
              <a:spcAft>
                <a:spcPct val="0"/>
              </a:spcAft>
              <a:defRPr/>
            </a:pPr>
            <a:r>
              <a:rPr lang="en-US" sz="1000" b="1" dirty="0">
                <a:ea typeface="+mn-ea"/>
                <a:cs typeface="+mn-cs"/>
              </a:rPr>
              <a:t>Page </a:t>
            </a:r>
            <a:fld id="{AD3CB4DA-0FAA-4B3E-BE81-41344522CDD3}" type="slidenum">
              <a:rPr lang="en-US" sz="1000" b="1">
                <a:ea typeface="+mn-ea"/>
                <a:cs typeface="+mn-cs"/>
              </a:rPr>
              <a:pPr defTabSz="944563">
                <a:lnSpc>
                  <a:spcPct val="108000"/>
                </a:lnSpc>
                <a:spcBef>
                  <a:spcPct val="0"/>
                </a:spcBef>
                <a:spcAft>
                  <a:spcPct val="0"/>
                </a:spcAft>
                <a:defRPr/>
              </a:pPr>
              <a:t>‹#›</a:t>
            </a:fld>
            <a:endParaRPr lang="en-US" sz="1000" b="1" dirty="0">
              <a:ea typeface="+mn-ea"/>
              <a:cs typeface="+mn-cs"/>
            </a:endParaRPr>
          </a:p>
        </p:txBody>
      </p:sp>
      <p:sp>
        <p:nvSpPr>
          <p:cNvPr id="2136" name="Rectangle 88"/>
          <p:cNvSpPr>
            <a:spLocks noChangeArrowheads="1"/>
          </p:cNvSpPr>
          <p:nvPr/>
        </p:nvSpPr>
        <p:spPr bwMode="gray">
          <a:xfrm>
            <a:off x="3959225" y="8828088"/>
            <a:ext cx="2933700" cy="153888"/>
          </a:xfrm>
          <a:prstGeom prst="rect">
            <a:avLst/>
          </a:prstGeom>
          <a:noFill/>
          <a:ln w="9525">
            <a:noFill/>
            <a:miter lim="800000"/>
            <a:headEnd/>
            <a:tailEnd/>
          </a:ln>
        </p:spPr>
        <p:txBody>
          <a:bodyPr lIns="0" tIns="0" rIns="0" bIns="0">
            <a:spAutoFit/>
          </a:bodyPr>
          <a:lstStyle/>
          <a:p>
            <a:pPr algn="l" defTabSz="912813">
              <a:lnSpc>
                <a:spcPct val="100000"/>
              </a:lnSpc>
              <a:spcBef>
                <a:spcPct val="0"/>
              </a:spcBef>
              <a:spcAft>
                <a:spcPct val="0"/>
              </a:spcAft>
              <a:defRPr/>
            </a:pPr>
            <a:r>
              <a:rPr lang="en-US" sz="1000" dirty="0" smtClean="0">
                <a:solidFill>
                  <a:srgbClr val="000000"/>
                </a:solidFill>
                <a:ea typeface="+mn-ea"/>
                <a:cs typeface="+mn-cs"/>
              </a:rPr>
              <a:t>David Newman</a:t>
            </a:r>
            <a:endParaRPr lang="en-US" sz="1000" b="1" dirty="0">
              <a:ea typeface="+mn-ea"/>
              <a:cs typeface="+mn-cs"/>
            </a:endParaRPr>
          </a:p>
        </p:txBody>
      </p:sp>
      <p:sp>
        <p:nvSpPr>
          <p:cNvPr id="2137" name="Rectangle 89"/>
          <p:cNvSpPr>
            <a:spLocks noChangeArrowheads="1"/>
          </p:cNvSpPr>
          <p:nvPr/>
        </p:nvSpPr>
        <p:spPr bwMode="gray">
          <a:xfrm>
            <a:off x="3959225" y="9147175"/>
            <a:ext cx="2005013" cy="152400"/>
          </a:xfrm>
          <a:prstGeom prst="rect">
            <a:avLst/>
          </a:prstGeom>
          <a:noFill/>
          <a:ln w="9525">
            <a:noFill/>
            <a:miter lim="800000"/>
            <a:headEnd/>
            <a:tailEnd/>
          </a:ln>
        </p:spPr>
        <p:txBody>
          <a:bodyPr lIns="0" tIns="0" rIns="0" bIns="0">
            <a:spAutoFit/>
          </a:bodyPr>
          <a:lstStyle/>
          <a:p>
            <a:pPr algn="l" defTabSz="912813">
              <a:lnSpc>
                <a:spcPct val="100000"/>
              </a:lnSpc>
              <a:spcBef>
                <a:spcPct val="0"/>
              </a:spcBef>
              <a:spcAft>
                <a:spcPct val="0"/>
              </a:spcAft>
              <a:defRPr/>
            </a:pPr>
            <a:r>
              <a:rPr lang="en-US" sz="1000" kern="1200" dirty="0" smtClean="0">
                <a:solidFill>
                  <a:srgbClr val="000000"/>
                </a:solidFill>
                <a:latin typeface="Arial" charset="0"/>
                <a:ea typeface="Arial Unicode MS" pitchFamily="34" charset="-128"/>
                <a:cs typeface="Arial Unicode MS" pitchFamily="34" charset="-128"/>
              </a:rPr>
              <a:t>EPAEU12_G5_122, 5/12</a:t>
            </a:r>
            <a:endParaRPr lang="en-US" sz="1000" b="1" kern="1200" dirty="0">
              <a:solidFill>
                <a:schemeClr val="tx1"/>
              </a:solidFill>
              <a:latin typeface="Arial" charset="0"/>
              <a:ea typeface="Arial Unicode MS" pitchFamily="34" charset="-128"/>
              <a:cs typeface="Arial Unicode MS" pitchFamily="34" charset="-128"/>
            </a:endParaRPr>
          </a:p>
        </p:txBody>
      </p:sp>
      <p:sp>
        <p:nvSpPr>
          <p:cNvPr id="2141" name="Rectangle 93"/>
          <p:cNvSpPr>
            <a:spLocks noChangeArrowheads="1"/>
          </p:cNvSpPr>
          <p:nvPr/>
        </p:nvSpPr>
        <p:spPr bwMode="gray">
          <a:xfrm>
            <a:off x="168275" y="8828088"/>
            <a:ext cx="3667125" cy="438582"/>
          </a:xfrm>
          <a:prstGeom prst="rect">
            <a:avLst/>
          </a:prstGeom>
          <a:noFill/>
          <a:ln w="12700">
            <a:noFill/>
            <a:miter lim="800000"/>
            <a:headEnd type="none" w="sm" len="sm"/>
            <a:tailEnd type="none" w="sm" len="sm"/>
          </a:ln>
          <a:effectLst/>
        </p:spPr>
        <p:txBody>
          <a:bodyPr>
            <a:spAutoFit/>
          </a:bodyPr>
          <a:lstStyle/>
          <a:p>
            <a:pPr algn="l">
              <a:spcBef>
                <a:spcPct val="0"/>
              </a:spcBef>
              <a:spcAft>
                <a:spcPct val="0"/>
              </a:spcAft>
              <a:defRPr/>
            </a:pPr>
            <a:r>
              <a:rPr lang="en-US" sz="500" dirty="0" smtClean="0">
                <a:solidFill>
                  <a:srgbClr val="000000"/>
                </a:solidFill>
                <a:ea typeface="Times New Roman" pitchFamily="18" charset="0"/>
                <a:cs typeface="Arial" charset="0"/>
              </a:rPr>
              <a:t>This presentation, including any supporting materials, is owned by Gartner, Inc. and/or its affiliates and is for the sole use of the intended Gartner audience or other authorized recipients. This presentation may contain information that is confidential, proprietary or otherwise legally protected, and it may not be further copied, distributed or publicly displayed without the express written permission of Gartner, Inc. or its affiliates.</a:t>
            </a:r>
            <a:br>
              <a:rPr lang="en-US" sz="500" dirty="0" smtClean="0">
                <a:solidFill>
                  <a:srgbClr val="000000"/>
                </a:solidFill>
                <a:ea typeface="Times New Roman" pitchFamily="18" charset="0"/>
                <a:cs typeface="Arial" charset="0"/>
              </a:rPr>
            </a:br>
            <a:r>
              <a:rPr lang="en-US" sz="500" dirty="0" smtClean="0">
                <a:solidFill>
                  <a:srgbClr val="000000"/>
                </a:solidFill>
                <a:ea typeface="Times New Roman" pitchFamily="18" charset="0"/>
                <a:cs typeface="Arial" charset="0"/>
              </a:rPr>
              <a:t>© 2012 Gartner, Inc. and/or its affiliates. All rights reserved.</a:t>
            </a:r>
          </a:p>
        </p:txBody>
      </p:sp>
      <p:sp>
        <p:nvSpPr>
          <p:cNvPr id="2143" name="Freeform 95"/>
          <p:cNvSpPr>
            <a:spLocks/>
          </p:cNvSpPr>
          <p:nvPr/>
        </p:nvSpPr>
        <p:spPr bwMode="auto">
          <a:xfrm>
            <a:off x="211932" y="8801100"/>
            <a:ext cx="6677025" cy="0"/>
          </a:xfrm>
          <a:custGeom>
            <a:avLst/>
            <a:gdLst>
              <a:gd name="connsiteX0" fmla="*/ 0 w 10000"/>
              <a:gd name="connsiteY0" fmla="*/ 0 h 0"/>
              <a:gd name="connsiteX1" fmla="*/ 10000 w 10000"/>
              <a:gd name="connsiteY1" fmla="*/ 0 h 0"/>
            </a:gdLst>
            <a:ahLst/>
            <a:cxnLst>
              <a:cxn ang="0">
                <a:pos x="connsiteX0" y="connsiteY0"/>
              </a:cxn>
              <a:cxn ang="0">
                <a:pos x="connsiteX1" y="connsiteY1"/>
              </a:cxn>
            </a:cxnLst>
            <a:rect l="l" t="t" r="r" b="b"/>
            <a:pathLst>
              <a:path w="10000">
                <a:moveTo>
                  <a:pt x="0" y="0"/>
                </a:moveTo>
                <a:lnTo>
                  <a:pt x="10000" y="0"/>
                </a:lnTo>
              </a:path>
            </a:pathLst>
          </a:custGeom>
          <a:noFill/>
          <a:ln w="12700" cap="flat" cmpd="sng">
            <a:solidFill>
              <a:schemeClr val="tx1"/>
            </a:solidFill>
            <a:prstDash val="solid"/>
            <a:round/>
            <a:headEnd/>
            <a:tailEnd/>
          </a:ln>
          <a:effectLst/>
        </p:spPr>
        <p:txBody>
          <a:bodyPr anchor="ctr">
            <a:spAutoFit/>
          </a:bodyPr>
          <a:lstStyle/>
          <a:p>
            <a:pPr>
              <a:defRPr/>
            </a:pPr>
            <a:endParaRPr lang="en-US" dirty="0">
              <a:ea typeface="+mn-ea"/>
              <a:cs typeface="+mn-cs"/>
            </a:endParaRPr>
          </a:p>
        </p:txBody>
      </p:sp>
      <p:sp>
        <p:nvSpPr>
          <p:cNvPr id="2147" name="Line 99"/>
          <p:cNvSpPr>
            <a:spLocks noChangeShapeType="1"/>
          </p:cNvSpPr>
          <p:nvPr/>
        </p:nvSpPr>
        <p:spPr bwMode="gray">
          <a:xfrm>
            <a:off x="212884" y="5702300"/>
            <a:ext cx="6675120" cy="0"/>
          </a:xfrm>
          <a:prstGeom prst="line">
            <a:avLst/>
          </a:prstGeom>
          <a:noFill/>
          <a:ln w="12700">
            <a:solidFill>
              <a:schemeClr val="tx1"/>
            </a:solidFill>
            <a:round/>
            <a:headEnd type="none" w="sm" len="sm"/>
            <a:tailEnd type="none" w="sm" len="sm"/>
          </a:ln>
          <a:effectLst/>
        </p:spPr>
        <p:txBody>
          <a:bodyPr wrap="none" anchor="ctr"/>
          <a:lstStyle/>
          <a:p>
            <a:pPr>
              <a:defRPr/>
            </a:pPr>
            <a:endParaRPr lang="en-US" dirty="0">
              <a:ea typeface="+mn-ea"/>
              <a:cs typeface="+mn-cs"/>
            </a:endParaRPr>
          </a:p>
        </p:txBody>
      </p:sp>
      <p:sp>
        <p:nvSpPr>
          <p:cNvPr id="12" name="Line 79"/>
          <p:cNvSpPr>
            <a:spLocks noChangeShapeType="1"/>
          </p:cNvSpPr>
          <p:nvPr/>
        </p:nvSpPr>
        <p:spPr bwMode="gray">
          <a:xfrm>
            <a:off x="212884" y="341313"/>
            <a:ext cx="6675120" cy="0"/>
          </a:xfrm>
          <a:prstGeom prst="line">
            <a:avLst/>
          </a:prstGeom>
          <a:noFill/>
          <a:ln w="12700">
            <a:solidFill>
              <a:schemeClr val="tx1"/>
            </a:solidFill>
            <a:round/>
            <a:headEnd type="none" w="sm" len="sm"/>
            <a:tailEnd type="none" w="sm" len="sm"/>
          </a:ln>
          <a:effectLst/>
        </p:spPr>
        <p:txBody>
          <a:bodyPr wrap="none" anchor="ctr"/>
          <a:lstStyle/>
          <a:p>
            <a:pPr>
              <a:defRPr/>
            </a:pPr>
            <a:endParaRPr lang="en-US" dirty="0">
              <a:ea typeface="+mn-ea"/>
              <a:cs typeface="+mn-cs"/>
            </a:endParaRPr>
          </a:p>
        </p:txBody>
      </p:sp>
      <p:sp>
        <p:nvSpPr>
          <p:cNvPr id="13" name="Text Box 86"/>
          <p:cNvSpPr txBox="1">
            <a:spLocks noChangeArrowheads="1"/>
          </p:cNvSpPr>
          <p:nvPr/>
        </p:nvSpPr>
        <p:spPr bwMode="gray">
          <a:xfrm>
            <a:off x="154782" y="31750"/>
            <a:ext cx="6835775" cy="276924"/>
          </a:xfrm>
          <a:prstGeom prst="rect">
            <a:avLst/>
          </a:prstGeom>
          <a:noFill/>
          <a:ln w="12700">
            <a:noFill/>
            <a:miter lim="800000"/>
            <a:headEnd type="none" w="sm" len="sm"/>
            <a:tailEnd type="none" w="sm" len="sm"/>
          </a:ln>
          <a:effectLst/>
        </p:spPr>
        <p:txBody>
          <a:bodyPr lIns="91366" tIns="45683" rIns="91366" bIns="45683">
            <a:spAutoFit/>
          </a:bodyPr>
          <a:lstStyle/>
          <a:p>
            <a:pPr algn="l" defTabSz="912813">
              <a:lnSpc>
                <a:spcPct val="100000"/>
              </a:lnSpc>
              <a:spcBef>
                <a:spcPct val="0"/>
              </a:spcBef>
              <a:spcAft>
                <a:spcPct val="0"/>
              </a:spcAft>
            </a:pPr>
            <a:r>
              <a:rPr lang="en-US" sz="1200" b="1" baseline="0" dirty="0" smtClean="0">
                <a:solidFill>
                  <a:srgbClr val="000000"/>
                </a:solidFill>
                <a:latin typeface="Arial"/>
              </a:rPr>
              <a:t>Bigger Than Big Data: How to Win in the Data Economy</a:t>
            </a:r>
            <a:endParaRPr lang="en-US" sz="1200" b="1" dirty="0"/>
          </a:p>
        </p:txBody>
      </p:sp>
    </p:spTree>
    <p:extLst>
      <p:ext uri="{BB962C8B-B14F-4D97-AF65-F5344CB8AC3E}">
        <p14:creationId xmlns:p14="http://schemas.microsoft.com/office/powerpoint/2010/main" val="4114620973"/>
      </p:ext>
    </p:extLst>
  </p:cSld>
  <p:clrMap bg1="lt1" tx1="dk1" bg2="lt2" tx2="dk2" accent1="accent1" accent2="accent2" accent3="accent3" accent4="accent4" accent5="accent5" accent6="accent6" hlink="hlink" folHlink="folHlink"/>
  <p:notesStyle>
    <a:lvl1pPr algn="l" defTabSz="949325" rtl="0" eaLnBrk="0" fontAlgn="base" hangingPunct="0">
      <a:spcBef>
        <a:spcPct val="30000"/>
      </a:spcBef>
      <a:spcAft>
        <a:spcPct val="0"/>
      </a:spcAft>
      <a:defRPr sz="1200" kern="1200">
        <a:solidFill>
          <a:schemeClr val="tx1"/>
        </a:solidFill>
        <a:latin typeface="Times" pitchFamily="18" charset="0"/>
        <a:ea typeface="+mn-ea"/>
        <a:cs typeface="+mn-cs"/>
      </a:defRPr>
    </a:lvl1pPr>
    <a:lvl2pPr marL="742950" indent="-285750" algn="l" defTabSz="949325" rtl="0" eaLnBrk="0" fontAlgn="base" hangingPunct="0">
      <a:spcBef>
        <a:spcPct val="30000"/>
      </a:spcBef>
      <a:spcAft>
        <a:spcPct val="0"/>
      </a:spcAft>
      <a:defRPr sz="1200" kern="1200">
        <a:solidFill>
          <a:schemeClr val="tx1"/>
        </a:solidFill>
        <a:latin typeface="Arial" charset="0"/>
        <a:ea typeface="+mn-ea"/>
        <a:cs typeface="+mn-cs"/>
      </a:defRPr>
    </a:lvl2pPr>
    <a:lvl3pPr marL="1143000" indent="-228600" algn="l" defTabSz="949325" rtl="0" eaLnBrk="0" fontAlgn="base" hangingPunct="0">
      <a:spcBef>
        <a:spcPct val="30000"/>
      </a:spcBef>
      <a:spcAft>
        <a:spcPct val="0"/>
      </a:spcAft>
      <a:defRPr sz="1200" kern="1200">
        <a:solidFill>
          <a:schemeClr val="tx1"/>
        </a:solidFill>
        <a:latin typeface="Arial" charset="0"/>
        <a:ea typeface="+mn-ea"/>
        <a:cs typeface="+mn-cs"/>
      </a:defRPr>
    </a:lvl3pPr>
    <a:lvl4pPr marL="1600200" indent="-228600" algn="l" defTabSz="949325" rtl="0" eaLnBrk="0" fontAlgn="base" hangingPunct="0">
      <a:spcBef>
        <a:spcPct val="30000"/>
      </a:spcBef>
      <a:spcAft>
        <a:spcPct val="0"/>
      </a:spcAft>
      <a:defRPr sz="1200" kern="1200">
        <a:solidFill>
          <a:schemeClr val="tx1"/>
        </a:solidFill>
        <a:latin typeface="Arial" charset="0"/>
        <a:ea typeface="+mn-ea"/>
        <a:cs typeface="+mn-cs"/>
      </a:defRPr>
    </a:lvl4pPr>
    <a:lvl5pPr marL="2057400" indent="-228600" algn="l" defTabSz="949325"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my.gartner.com/portal/server.pt?open=512&amp;objID=260&amp;mode=2&amp;PageID=3460706&amp;authorId=38961"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my.gartner.com/portal/server.pt?open=512&amp;objID=260&amp;mode=2&amp;PageID=3460706&amp;authorId=20711"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1725613"/>
            <a:ext cx="4867275" cy="365125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1203325" y="706438"/>
            <a:ext cx="4814888" cy="3609975"/>
          </a:xfrm>
          <a:noFill/>
          <a:ln>
            <a:solidFill>
              <a:srgbClr val="000000"/>
            </a:solidFill>
            <a:miter lim="800000"/>
            <a:headEnd/>
            <a:tailEnd/>
          </a:ln>
        </p:spPr>
      </p:sp>
      <p:sp>
        <p:nvSpPr>
          <p:cNvPr id="3" name="Notes Placeholder 2"/>
          <p:cNvSpPr>
            <a:spLocks noGrp="1"/>
          </p:cNvSpPr>
          <p:nvPr>
            <p:ph type="body" idx="1"/>
          </p:nvPr>
        </p:nvSpPr>
        <p:spPr>
          <a:xfrm>
            <a:off x="708605" y="4460167"/>
            <a:ext cx="5685268" cy="2006450"/>
          </a:xfrm>
        </p:spPr>
        <p:txBody>
          <a:bodyPr>
            <a:noAutofit/>
          </a:bodyPr>
          <a:lstStyle/>
          <a:p>
            <a:pPr>
              <a:buFont typeface="Arial" pitchFamily="34" charset="0"/>
              <a:buNone/>
              <a:defRPr/>
            </a:pPr>
            <a:r>
              <a:rPr lang="en-US" dirty="0" smtClean="0"/>
              <a:t>Most people would say that an asset is something of value</a:t>
            </a:r>
            <a:r>
              <a:rPr lang="en-US" smtClean="0"/>
              <a:t>. </a:t>
            </a:r>
            <a:endParaRPr lang="en-US" dirty="0" smtClean="0"/>
          </a:p>
          <a:p>
            <a:pPr>
              <a:buFont typeface="Arial" pitchFamily="34" charset="0"/>
              <a:buNone/>
              <a:defRPr/>
            </a:pPr>
            <a:r>
              <a:rPr lang="en-US" dirty="0" smtClean="0"/>
              <a:t>Actually, however, an asset is formally defined as something that provides a, “</a:t>
            </a:r>
            <a:r>
              <a:rPr lang="en-US" i="1" dirty="0" smtClean="0"/>
              <a:t>probable future economic benefit.”  </a:t>
            </a:r>
            <a:r>
              <a:rPr lang="en-US" dirty="0" smtClean="0"/>
              <a:t>Not recognizing this distinction can get people hung-up over the fact that most data sitting in databases is stale, seldom used, or unused.  And, the bulk of data is so remotely tied to generating business value that it’s hard to conceive of information the way we do other assets, e.g., auto parts, or pharmaceutical ingredients, or stock certificates. </a:t>
            </a:r>
          </a:p>
          <a:p>
            <a:pPr>
              <a:buFont typeface="Arial" pitchFamily="34" charset="0"/>
              <a:buNone/>
              <a:defRPr/>
            </a:pPr>
            <a:r>
              <a:rPr lang="en-US" dirty="0" smtClean="0"/>
              <a:t>Perhaps when we start to think of information in terms of a portfolio or think about probabilities more, we can begin to think about information as a true asset</a:t>
            </a:r>
            <a:r>
              <a:rPr lang="en-US" smtClean="0"/>
              <a:t>. </a:t>
            </a:r>
            <a:endParaRPr lang="en-US" dirty="0" smtClean="0"/>
          </a:p>
          <a:p>
            <a:pPr>
              <a:buFont typeface="Arial" pitchFamily="34" charset="0"/>
              <a:buNone/>
              <a:defRPr/>
            </a:pPr>
            <a:r>
              <a:rPr lang="en-US" i="1" dirty="0" smtClean="0"/>
              <a:t>Note: The AICPA definition was updated in recent years to match the FASB definition. </a:t>
            </a:r>
          </a:p>
        </p:txBody>
      </p:sp>
      <p:sp>
        <p:nvSpPr>
          <p:cNvPr id="46084" name="Footer Placeholder 4"/>
          <p:cNvSpPr>
            <a:spLocks noGrp="1"/>
          </p:cNvSpPr>
          <p:nvPr>
            <p:ph type="ftr" sz="quarter" idx="4"/>
          </p:nvPr>
        </p:nvSpPr>
        <p:spPr>
          <a:xfrm>
            <a:off x="0" y="8918088"/>
            <a:ext cx="3078278" cy="468782"/>
          </a:xfrm>
          <a:prstGeom prst="rect">
            <a:avLst/>
          </a:prstGeom>
          <a:noFill/>
        </p:spPr>
        <p:txBody>
          <a:bodyPr lIns="92684" tIns="46342" rIns="92684" bIns="46342"/>
          <a:lstStyle/>
          <a:p>
            <a:pPr defTabSz="642266"/>
            <a:r>
              <a:rPr lang="en-GB" dirty="0" smtClean="0">
                <a:latin typeface="Arial" charset="0"/>
                <a:cs typeface="Arial" charset="0"/>
              </a:rPr>
              <a:t>MIT IQ Symposium: Data as an Asset</a:t>
            </a:r>
          </a:p>
        </p:txBody>
      </p:sp>
      <p:sp>
        <p:nvSpPr>
          <p:cNvPr id="46085" name="Slide Number Placeholder 5"/>
          <p:cNvSpPr>
            <a:spLocks noGrp="1"/>
          </p:cNvSpPr>
          <p:nvPr>
            <p:ph type="sldNum" sz="quarter" idx="5"/>
          </p:nvPr>
        </p:nvSpPr>
        <p:spPr>
          <a:xfrm>
            <a:off x="4022584" y="8918088"/>
            <a:ext cx="3078278" cy="468782"/>
          </a:xfrm>
          <a:prstGeom prst="rect">
            <a:avLst/>
          </a:prstGeom>
          <a:noFill/>
        </p:spPr>
        <p:txBody>
          <a:bodyPr lIns="92684" tIns="46342" rIns="92684" bIns="46342"/>
          <a:lstStyle/>
          <a:p>
            <a:pPr defTabSz="642266"/>
            <a:fld id="{8391245D-10AC-4EA2-8E5D-BB58B80AB05D}" type="slidenum">
              <a:rPr lang="en-GB" smtClean="0">
                <a:latin typeface="Arial" charset="0"/>
                <a:cs typeface="Arial" charset="0"/>
              </a:rPr>
              <a:pPr defTabSz="642266"/>
              <a:t>14</a:t>
            </a:fld>
            <a:endParaRPr lang="en-GB" dirty="0" smtClean="0">
              <a:latin typeface="Arial" charset="0"/>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xfrm>
            <a:off x="4022584" y="8918088"/>
            <a:ext cx="3078278" cy="468782"/>
          </a:xfrm>
          <a:prstGeom prst="rect">
            <a:avLst/>
          </a:prstGeom>
          <a:ln/>
        </p:spPr>
        <p:txBody>
          <a:bodyPr lIns="92684" tIns="46342" rIns="92684" bIns="46342"/>
          <a:lstStyle/>
          <a:p>
            <a:fld id="{131CFFD4-4018-4C70-8F03-82923473ABD9}" type="slidenum">
              <a:rPr lang="en-US">
                <a:solidFill>
                  <a:prstClr val="black"/>
                </a:solidFill>
              </a:rPr>
              <a:pPr/>
              <a:t>16</a:t>
            </a:fld>
            <a:endParaRPr lang="en-US" dirty="0">
              <a:solidFill>
                <a:prstClr val="black"/>
              </a:solidFill>
            </a:endParaRPr>
          </a:p>
        </p:txBody>
      </p:sp>
      <p:sp>
        <p:nvSpPr>
          <p:cNvPr id="356354" name="Rectangle 2"/>
          <p:cNvSpPr>
            <a:spLocks noGrp="1" noRot="1" noChangeAspect="1" noChangeArrowheads="1" noTextEdit="1"/>
          </p:cNvSpPr>
          <p:nvPr>
            <p:ph type="sldImg"/>
          </p:nvPr>
        </p:nvSpPr>
        <p:spPr>
          <a:xfrm>
            <a:off x="1203325" y="706438"/>
            <a:ext cx="4814888" cy="3609975"/>
          </a:xfrm>
          <a:ln/>
        </p:spPr>
      </p:sp>
      <p:sp>
        <p:nvSpPr>
          <p:cNvPr id="356355" name="Rectangle 3"/>
          <p:cNvSpPr>
            <a:spLocks noGrp="1" noChangeArrowheads="1"/>
          </p:cNvSpPr>
          <p:nvPr>
            <p:ph type="body" idx="1"/>
          </p:nvPr>
        </p:nvSpPr>
        <p:spPr>
          <a:xfrm>
            <a:off x="708605" y="4460168"/>
            <a:ext cx="5685268" cy="2567814"/>
          </a:xfrm>
        </p:spPr>
        <p:txBody>
          <a:bodyPr/>
          <a:lstStyle/>
          <a:p>
            <a:endParaRPr lang="en-US" i="1"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Image Placeholder 5"/>
          <p:cNvSpPr>
            <a:spLocks noGrp="1" noRot="1" noChangeAspect="1"/>
          </p:cNvSpPr>
          <p:nvPr>
            <p:ph type="sldImg"/>
          </p:nvPr>
        </p:nvSpPr>
        <p:spPr>
          <a:xfrm>
            <a:off x="1117600" y="1725613"/>
            <a:ext cx="4867275" cy="3651250"/>
          </a:xfrm>
        </p:spPr>
      </p:sp>
      <p:sp>
        <p:nvSpPr>
          <p:cNvPr id="7" name="Notes Placeholder 6"/>
          <p:cNvSpPr>
            <a:spLocks noGrp="1"/>
          </p:cNvSpPr>
          <p:nvPr>
            <p:ph type="body" idx="1"/>
          </p:nvPr>
        </p:nvSpPr>
        <p:spPr/>
        <p:txBody>
          <a:bodyPr>
            <a:normAutofit/>
          </a:bodyPr>
          <a:lstStyle/>
          <a:p>
            <a:endParaRPr lang="en-US" dirty="0"/>
          </a:p>
        </p:txBody>
      </p:sp>
      <p:sp>
        <p:nvSpPr>
          <p:cNvPr id="5" name="Rectangle 4"/>
          <p:cNvSpPr>
            <a:spLocks noChangeArrowheads="1"/>
          </p:cNvSpPr>
          <p:nvPr/>
        </p:nvSpPr>
        <p:spPr bwMode="auto">
          <a:xfrm>
            <a:off x="158750" y="420688"/>
            <a:ext cx="6811963" cy="1179513"/>
          </a:xfrm>
          <a:prstGeom prst="rect">
            <a:avLst/>
          </a:prstGeom>
          <a:noFill/>
          <a:ln w="12700" algn="ctr">
            <a:noFill/>
            <a:miter lim="800000"/>
            <a:headEnd/>
            <a:tailEnd/>
          </a:ln>
        </p:spPr>
        <p:txBody>
          <a:bodyPr lIns="94734" tIns="47367" rIns="94734" bIns="47367"/>
          <a:lstStyle/>
          <a:p>
            <a:pPr algn="l" defTabSz="946150">
              <a:lnSpc>
                <a:spcPct val="100000"/>
              </a:lnSpc>
              <a:spcBef>
                <a:spcPct val="0"/>
              </a:spcBef>
              <a:spcAft>
                <a:spcPct val="0"/>
              </a:spcAft>
            </a:pPr>
            <a:r>
              <a:rPr lang="en-US" sz="1200" b="1" dirty="0"/>
              <a:t>Placeholder for text </a:t>
            </a:r>
            <a:r>
              <a:rPr lang="en-US" sz="1200" b="1" dirty="0" smtClean="0"/>
              <a:t>(</a:t>
            </a:r>
            <a:r>
              <a:rPr lang="en-US" sz="1200" b="1" dirty="0"/>
              <a:t>substitute your own </a:t>
            </a:r>
            <a:r>
              <a:rPr lang="en-US" sz="1200" b="1" dirty="0" smtClean="0"/>
              <a:t>text; delete when not used)</a:t>
            </a:r>
            <a:endParaRPr lang="en-US" sz="1200" b="1"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otes Placeholder 9"/>
          <p:cNvSpPr>
            <a:spLocks noGrp="1"/>
          </p:cNvSpPr>
          <p:nvPr>
            <p:ph type="body" idx="1"/>
          </p:nvPr>
        </p:nvSpPr>
        <p:spPr/>
        <p:txBody>
          <a:bodyPr>
            <a:normAutofit/>
          </a:bodyPr>
          <a:lstStyle/>
          <a:p>
            <a:endParaRPr lang="en-US" dirty="0" smtClean="0"/>
          </a:p>
        </p:txBody>
      </p:sp>
      <p:sp>
        <p:nvSpPr>
          <p:cNvPr id="12" name="Slide Image Placeholder 11"/>
          <p:cNvSpPr>
            <a:spLocks noGrp="1" noRot="1" noChangeAspect="1"/>
          </p:cNvSpPr>
          <p:nvPr>
            <p:ph type="sldImg"/>
          </p:nvPr>
        </p:nvSpPr>
        <p:spPr>
          <a:xfrm>
            <a:off x="1117600" y="1725613"/>
            <a:ext cx="4867275" cy="3651250"/>
          </a:xfrm>
        </p:spPr>
      </p:sp>
      <p:sp>
        <p:nvSpPr>
          <p:cNvPr id="5" name="Rectangle 4"/>
          <p:cNvSpPr>
            <a:spLocks noChangeArrowheads="1"/>
          </p:cNvSpPr>
          <p:nvPr/>
        </p:nvSpPr>
        <p:spPr bwMode="auto">
          <a:xfrm>
            <a:off x="158750" y="420688"/>
            <a:ext cx="6811963" cy="1179513"/>
          </a:xfrm>
          <a:prstGeom prst="rect">
            <a:avLst/>
          </a:prstGeom>
          <a:noFill/>
          <a:ln w="12700" algn="ctr">
            <a:noFill/>
            <a:miter lim="800000"/>
            <a:headEnd/>
            <a:tailEnd/>
          </a:ln>
        </p:spPr>
        <p:txBody>
          <a:bodyPr lIns="94734" tIns="47367" rIns="94734" bIns="47367"/>
          <a:lstStyle/>
          <a:p>
            <a:pPr algn="l" defTabSz="946150">
              <a:lnSpc>
                <a:spcPct val="100000"/>
              </a:lnSpc>
              <a:spcBef>
                <a:spcPct val="0"/>
              </a:spcBef>
              <a:spcAft>
                <a:spcPct val="0"/>
              </a:spcAft>
            </a:pPr>
            <a:r>
              <a:rPr lang="en-US" sz="1200" b="1" dirty="0">
                <a:solidFill>
                  <a:prstClr val="black"/>
                </a:solidFill>
              </a:rPr>
              <a:t>Placeholder for text </a:t>
            </a:r>
            <a:r>
              <a:rPr lang="en-US" sz="1200" b="1" dirty="0" smtClean="0">
                <a:solidFill>
                  <a:prstClr val="black"/>
                </a:solidFill>
              </a:rPr>
              <a:t>(</a:t>
            </a:r>
            <a:r>
              <a:rPr lang="en-US" sz="1200" b="1" dirty="0">
                <a:solidFill>
                  <a:prstClr val="black"/>
                </a:solidFill>
              </a:rPr>
              <a:t>substitute your own </a:t>
            </a:r>
            <a:r>
              <a:rPr lang="en-US" sz="1200" b="1" dirty="0" smtClean="0">
                <a:solidFill>
                  <a:prstClr val="black"/>
                </a:solidFill>
              </a:rPr>
              <a:t>text; delete when not used)</a:t>
            </a:r>
            <a:endParaRPr lang="en-US" sz="1200" b="1" dirty="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1725613"/>
            <a:ext cx="4867275" cy="3651250"/>
          </a:xfrm>
        </p:spPr>
      </p:sp>
      <p:sp>
        <p:nvSpPr>
          <p:cNvPr id="3" name="Notes Placeholder 2"/>
          <p:cNvSpPr>
            <a:spLocks noGrp="1"/>
          </p:cNvSpPr>
          <p:nvPr>
            <p:ph type="body" idx="1"/>
          </p:nvPr>
        </p:nvSpPr>
        <p:spPr/>
        <p:txBody>
          <a:bodyPr>
            <a:normAutofit lnSpcReduction="10000"/>
          </a:bodyPr>
          <a:lstStyle/>
          <a:p>
            <a:r>
              <a:rPr lang="en-US" dirty="0" smtClean="0"/>
              <a:t>Exploring the wide range of specific asset management activities that exist for each of the traditional asset classes, we can understand, and begin to apply, these well-honed principles to our information assets as well.  </a:t>
            </a:r>
          </a:p>
          <a:p>
            <a:r>
              <a:rPr lang="en-US" dirty="0" smtClean="0"/>
              <a:t>To start with, making the distinction between raw materials, unfinished goods, and finished goods the way brick-and-mortar business do gives us a framework perhaps for thinking about and managing raw data, cleansed data. and integrated data. </a:t>
            </a:r>
          </a:p>
          <a:p>
            <a:endParaRPr lang="en-US" dirty="0" smtClean="0"/>
          </a:p>
          <a:p>
            <a:r>
              <a:rPr lang="en-US" dirty="0" smtClean="0"/>
              <a:t>Already we’ve seen where storage and distribution of information have taken a page out of the materials-management handbook. The data warehouse concept is a perfect example. Well, what else is there to learn? What epiphanies would we have about effectively storing, handling, and transporting information if we spent a day in the loading dock? Plenty. </a:t>
            </a:r>
          </a:p>
          <a:p>
            <a:r>
              <a:rPr lang="en-US" dirty="0" smtClean="0"/>
              <a:t>For example, a critical—and highly topical—issue of material asset management cost savings revolves around maintenance. To what degree should we expend up-front costs for planned information maintenance (e.g., cleansing) versus more costly, unplanned maintenance (e.g., data prep)? </a:t>
            </a:r>
          </a:p>
          <a:p>
            <a:r>
              <a:rPr lang="en-US" dirty="0" smtClean="0"/>
              <a:t>Our metadata managers and data administrators, too, could learn a lot about standardization from our brethren in hard hats.  And, we could perhaps even get some tips about data governance from material asset management policies and practices around safe handling, security and disposal. </a:t>
            </a:r>
          </a:p>
          <a:p>
            <a:endParaRPr lang="en-US" dirty="0" smtClean="0"/>
          </a:p>
          <a:p>
            <a:r>
              <a:rPr lang="en-US" dirty="0" smtClean="0"/>
              <a:t>Financial assets, much like information assets, are representative in nature. That is, they represent something else. Financial assets-at their core—represent accepted, portable value, pure and simple. Information assets are reflective of activities, or things, including, of course, financial transactions and financial assets themselves. </a:t>
            </a:r>
          </a:p>
          <a:p>
            <a:r>
              <a:rPr lang="en-US" dirty="0" smtClean="0"/>
              <a:t>Similar to material assets, we can, and should, borrow liberally from the age-old discipline of financial asset management. </a:t>
            </a:r>
          </a:p>
          <a:p>
            <a:r>
              <a:rPr lang="en-US" dirty="0" smtClean="0"/>
              <a:t>Concepts from financial asset management that stand out in comparison to material asset management include, for one, the notion of a portfolio, or a collection of like assets. This will come into play when we discuss what level of information granularity makes the most sense for valuation. Also liquidity—the ability to convert a financial asset into cash—is analogous to information accessibility. Financial assets that are less liquid carry more risk and, therefore. are discounted. Similarly, information assets that are less accessible because they are archived or compressed or offline are valued lower than others. </a:t>
            </a:r>
          </a:p>
          <a:p>
            <a:r>
              <a:rPr lang="en-US" dirty="0" smtClean="0"/>
              <a:t>Perhaps if we paid closer attention to the way money managers operate and the decisions they make regarding financial assets, then we could apply some of these principles to information asset management. </a:t>
            </a:r>
          </a:p>
          <a:p>
            <a:endParaRPr lang="en-US" dirty="0" smtClean="0"/>
          </a:p>
          <a:p>
            <a:r>
              <a:rPr lang="en-US" dirty="0" smtClean="0"/>
              <a:t>Finally, taking a look at human capital asset management, we can learn a lot about enrichment…and disposal.  Human resource (HR) managers are consumed with ensuring the right employees are hired then trained, evaluated and, perhaps terminated, when their value falls below what you’re paying them.  </a:t>
            </a:r>
          </a:p>
          <a:p>
            <a:r>
              <a:rPr lang="en-US" dirty="0" smtClean="0"/>
              <a:t>Similarly, those managing information assets should be concerned with ensuring the right data is acquired, that it’s enhanced, profiled and cleansed, and disposed of when its value slips below its total cost of ownership. </a:t>
            </a:r>
          </a:p>
          <a:p>
            <a:r>
              <a:rPr lang="en-US" dirty="0" smtClean="0"/>
              <a:t>In addition, the way functional managers organize employees into higher-functioning teams is a valid metaphor for how we organize and integrate data into higher-functioning data sets, or even data warehouses. </a:t>
            </a:r>
          </a:p>
          <a:p>
            <a:r>
              <a:rPr lang="en-US" dirty="0" smtClean="0"/>
              <a:t>Perhaps there’s also something new to be learned about information management by witnessing and adapting how HR managers go about the recruiting, on-boarding and educating and dismissing employees, and how functional managers get more out of groups of employees than they could if those employees were individually dispersed. </a:t>
            </a:r>
          </a:p>
          <a:p>
            <a:endParaRPr lang="en-US" dirty="0" smtClean="0"/>
          </a:p>
          <a:p>
            <a:endParaRPr lang="en-US" dirty="0" smtClean="0"/>
          </a:p>
          <a:p>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1725613"/>
            <a:ext cx="4867275" cy="36512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2847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Image Placeholder 5"/>
          <p:cNvSpPr>
            <a:spLocks noGrp="1" noRot="1" noChangeAspect="1"/>
          </p:cNvSpPr>
          <p:nvPr>
            <p:ph type="sldImg"/>
          </p:nvPr>
        </p:nvSpPr>
        <p:spPr>
          <a:xfrm>
            <a:off x="1117600" y="1725613"/>
            <a:ext cx="4867275" cy="3651250"/>
          </a:xfrm>
        </p:spPr>
      </p:sp>
      <p:sp>
        <p:nvSpPr>
          <p:cNvPr id="7" name="Notes Placeholder 6"/>
          <p:cNvSpPr>
            <a:spLocks noGrp="1"/>
          </p:cNvSpPr>
          <p:nvPr>
            <p:ph type="body" idx="1"/>
          </p:nvPr>
        </p:nvSpPr>
        <p:spPr/>
        <p:txBody>
          <a:bodyPr>
            <a:normAutofit/>
          </a:bodyPr>
          <a:lstStyle/>
          <a:p>
            <a:endParaRPr lang="en-US" dirty="0"/>
          </a:p>
        </p:txBody>
      </p:sp>
      <p:sp>
        <p:nvSpPr>
          <p:cNvPr id="5" name="Rectangle 4"/>
          <p:cNvSpPr>
            <a:spLocks noChangeArrowheads="1"/>
          </p:cNvSpPr>
          <p:nvPr/>
        </p:nvSpPr>
        <p:spPr bwMode="auto">
          <a:xfrm>
            <a:off x="158750" y="420689"/>
            <a:ext cx="6811963" cy="1179513"/>
          </a:xfrm>
          <a:prstGeom prst="rect">
            <a:avLst/>
          </a:prstGeom>
          <a:noFill/>
          <a:ln w="12700" algn="ctr">
            <a:noFill/>
            <a:miter lim="800000"/>
            <a:headEnd/>
            <a:tailEnd/>
          </a:ln>
        </p:spPr>
        <p:txBody>
          <a:bodyPr lIns="94724" tIns="47362" rIns="94724" bIns="47362"/>
          <a:lstStyle/>
          <a:p>
            <a:pPr defTabSz="946049">
              <a:spcBef>
                <a:spcPct val="0"/>
              </a:spcBef>
              <a:spcAft>
                <a:spcPct val="0"/>
              </a:spcAft>
            </a:pPr>
            <a:r>
              <a:rPr lang="en-US" sz="1200" b="1" dirty="0"/>
              <a:t>Placeholder for text (substitute your own text; delete when not used)</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1725613"/>
            <a:ext cx="4867275" cy="365125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1725613"/>
            <a:ext cx="4867275" cy="3651250"/>
          </a:xfrm>
        </p:spPr>
      </p:sp>
      <p:sp>
        <p:nvSpPr>
          <p:cNvPr id="3" name="Notes Placeholder 2"/>
          <p:cNvSpPr>
            <a:spLocks noGrp="1"/>
          </p:cNvSpPr>
          <p:nvPr>
            <p:ph type="body" idx="1"/>
          </p:nvPr>
        </p:nvSpPr>
        <p:spPr/>
        <p:txBody>
          <a:bodyPr/>
          <a:lstStyle/>
          <a:p>
            <a:pPr marL="0" marR="0" indent="0" algn="l" defTabSz="949325" rtl="0" eaLnBrk="0" fontAlgn="base" latinLnBrk="0" hangingPunct="0">
              <a:lnSpc>
                <a:spcPct val="100000"/>
              </a:lnSpc>
              <a:spcBef>
                <a:spcPct val="30000"/>
              </a:spcBef>
              <a:spcAft>
                <a:spcPct val="0"/>
              </a:spcAft>
              <a:buClrTx/>
              <a:buSzTx/>
              <a:buFontTx/>
              <a:buNone/>
              <a:tabLst/>
              <a:defRPr/>
            </a:pPr>
            <a:r>
              <a:rPr lang="en-US" dirty="0" smtClean="0"/>
              <a:t>Gartner case study 1/2012: </a:t>
            </a:r>
            <a:r>
              <a:rPr lang="en-US" b="1" dirty="0" smtClean="0"/>
              <a:t>http://www.gartner.com/resId=1906915</a:t>
            </a:r>
            <a:r>
              <a:rPr lang="en-US" dirty="0" smtClean="0"/>
              <a:t> </a:t>
            </a:r>
          </a:p>
          <a:p>
            <a:r>
              <a:rPr lang="en-US" b="1" dirty="0" err="1" smtClean="0"/>
              <a:t>Orbitz</a:t>
            </a:r>
            <a:r>
              <a:rPr lang="en-US" b="1" dirty="0" smtClean="0"/>
              <a:t> Worldwide Uses Hadoop to Unlock the Business Value of 'Big Data'</a:t>
            </a:r>
          </a:p>
          <a:p>
            <a:r>
              <a:rPr lang="en-US" b="1" dirty="0" smtClean="0"/>
              <a:t>Published: 27 January 2012</a:t>
            </a:r>
            <a:r>
              <a:rPr lang="en-US" dirty="0" smtClean="0"/>
              <a:t> ID:G00226454</a:t>
            </a:r>
          </a:p>
          <a:p>
            <a:r>
              <a:rPr lang="en-US" b="1" dirty="0" smtClean="0"/>
              <a:t>Analyst(s):</a:t>
            </a:r>
            <a:r>
              <a:rPr lang="en-US" dirty="0" smtClean="0"/>
              <a:t> </a:t>
            </a:r>
            <a:r>
              <a:rPr lang="en-US" dirty="0" err="1" smtClean="0">
                <a:hlinkClick r:id="rId3"/>
              </a:rPr>
              <a:t>Merv</a:t>
            </a:r>
            <a:r>
              <a:rPr lang="en-US" dirty="0" smtClean="0">
                <a:hlinkClick r:id="rId3"/>
              </a:rPr>
              <a:t> Adrian</a:t>
            </a:r>
            <a:r>
              <a:rPr lang="en-US" dirty="0" smtClean="0"/>
              <a:t> | </a:t>
            </a:r>
            <a:r>
              <a:rPr lang="en-US" dirty="0" smtClean="0">
                <a:hlinkClick r:id="rId4"/>
              </a:rPr>
              <a:t>Debra Chamberlin</a:t>
            </a:r>
            <a:r>
              <a:rPr lang="en-US" dirty="0" smtClean="0"/>
              <a:t> </a:t>
            </a:r>
          </a:p>
          <a:p>
            <a:endParaRPr lang="en-US" baseline="0" dirty="0" smtClean="0"/>
          </a:p>
          <a:p>
            <a:endParaRPr lang="en-US" dirty="0"/>
          </a:p>
        </p:txBody>
      </p:sp>
    </p:spTree>
    <p:extLst>
      <p:ext uri="{BB962C8B-B14F-4D97-AF65-F5344CB8AC3E}">
        <p14:creationId xmlns:p14="http://schemas.microsoft.com/office/powerpoint/2010/main" val="2832687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1725613"/>
            <a:ext cx="4867275" cy="36512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32687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ChangeArrowheads="1"/>
          </p:cNvSpPr>
          <p:nvPr/>
        </p:nvSpPr>
        <p:spPr bwMode="auto">
          <a:xfrm>
            <a:off x="158750" y="420688"/>
            <a:ext cx="6811963" cy="1179513"/>
          </a:xfrm>
          <a:prstGeom prst="rect">
            <a:avLst/>
          </a:prstGeom>
          <a:noFill/>
          <a:ln w="12700" algn="ctr">
            <a:noFill/>
            <a:miter lim="800000"/>
            <a:headEnd/>
            <a:tailEnd/>
          </a:ln>
        </p:spPr>
        <p:txBody>
          <a:bodyPr lIns="94724" tIns="47363" rIns="94724" bIns="47363"/>
          <a:lstStyle/>
          <a:p>
            <a:pPr defTabSz="946054">
              <a:spcBef>
                <a:spcPct val="0"/>
              </a:spcBef>
            </a:pPr>
            <a:r>
              <a:rPr lang="en-US" sz="1200" dirty="0"/>
              <a:t>Placeholder for text (substitute your own text; delete when not used)</a:t>
            </a:r>
          </a:p>
        </p:txBody>
      </p:sp>
      <p:sp>
        <p:nvSpPr>
          <p:cNvPr id="6" name="Slide Image Placeholder 5"/>
          <p:cNvSpPr>
            <a:spLocks noGrp="1" noRot="1" noChangeAspect="1"/>
          </p:cNvSpPr>
          <p:nvPr>
            <p:ph type="sldImg"/>
          </p:nvPr>
        </p:nvSpPr>
        <p:spPr>
          <a:xfrm>
            <a:off x="1117601" y="1725613"/>
            <a:ext cx="4867275" cy="3651250"/>
          </a:xfrm>
        </p:spPr>
      </p:sp>
      <p:sp>
        <p:nvSpPr>
          <p:cNvPr id="7" name="Notes Placeholder 6"/>
          <p:cNvSpPr>
            <a:spLocks noGrp="1"/>
          </p:cNvSpPr>
          <p:nvPr>
            <p:ph type="body" idx="1"/>
          </p:nvPr>
        </p:nvSpPr>
        <p:spPr/>
        <p:txBody>
          <a:bodyPr>
            <a:normAutofit/>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1725613"/>
            <a:ext cx="4867275" cy="3651250"/>
          </a:xfrm>
        </p:spPr>
      </p:sp>
      <p:sp>
        <p:nvSpPr>
          <p:cNvPr id="3" name="Notes Placeholder 2"/>
          <p:cNvSpPr>
            <a:spLocks noGrp="1"/>
          </p:cNvSpPr>
          <p:nvPr>
            <p:ph type="body" idx="1"/>
          </p:nvPr>
        </p:nvSpPr>
        <p:spPr/>
        <p:txBody>
          <a:bodyPr>
            <a:normAutofit/>
          </a:bodyPr>
          <a:lstStyle/>
          <a:p>
            <a:endParaRPr lang="en-GB"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1117600" y="1725613"/>
            <a:ext cx="4867275" cy="3651250"/>
          </a:xfrm>
          <a:ln/>
        </p:spPr>
      </p:sp>
      <p:sp>
        <p:nvSpPr>
          <p:cNvPr id="31747" name="Rectangle 3"/>
          <p:cNvSpPr>
            <a:spLocks noGrp="1" noChangeArrowheads="1"/>
          </p:cNvSpPr>
          <p:nvPr>
            <p:ph type="body" idx="1"/>
          </p:nvPr>
        </p:nvSpPr>
        <p:spPr>
          <a:noFill/>
          <a:ln/>
        </p:spPr>
        <p:txBody>
          <a:bodyPr/>
          <a:lstStyle/>
          <a:p>
            <a:pPr eaLnBrk="1" hangingPunct="1"/>
            <a:endParaRPr lang="en-US" dirty="0" smtClean="0"/>
          </a:p>
        </p:txBody>
      </p:sp>
      <p:sp>
        <p:nvSpPr>
          <p:cNvPr id="5" name="Rectangle 4"/>
          <p:cNvSpPr>
            <a:spLocks noChangeArrowheads="1"/>
          </p:cNvSpPr>
          <p:nvPr/>
        </p:nvSpPr>
        <p:spPr bwMode="auto">
          <a:xfrm>
            <a:off x="158750" y="420689"/>
            <a:ext cx="6811963" cy="1179513"/>
          </a:xfrm>
          <a:prstGeom prst="rect">
            <a:avLst/>
          </a:prstGeom>
          <a:noFill/>
          <a:ln w="12700" algn="ctr">
            <a:noFill/>
            <a:miter lim="800000"/>
            <a:headEnd/>
            <a:tailEnd/>
          </a:ln>
        </p:spPr>
        <p:txBody>
          <a:bodyPr lIns="94724" tIns="47362" rIns="94724" bIns="47362"/>
          <a:lstStyle/>
          <a:p>
            <a:pPr defTabSz="946049">
              <a:spcBef>
                <a:spcPct val="0"/>
              </a:spcBef>
              <a:spcAft>
                <a:spcPct val="0"/>
              </a:spcAft>
            </a:pPr>
            <a:r>
              <a:rPr lang="en-US" sz="1200" b="1" dirty="0">
                <a:solidFill>
                  <a:prstClr val="black"/>
                </a:solidFill>
              </a:rPr>
              <a:t>Placeholder for text (substitute your own text; delete when not used)</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1725613"/>
            <a:ext cx="4867275" cy="365125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xfrm>
            <a:off x="1323975" y="1320800"/>
            <a:ext cx="4457700" cy="3343275"/>
          </a:xfrm>
          <a:ln/>
        </p:spPr>
      </p:sp>
      <p:sp>
        <p:nvSpPr>
          <p:cNvPr id="36867" name="Rectangle 3"/>
          <p:cNvSpPr>
            <a:spLocks noGrp="1" noChangeArrowheads="1"/>
          </p:cNvSpPr>
          <p:nvPr>
            <p:ph type="body" idx="1"/>
          </p:nvPr>
        </p:nvSpPr>
        <p:spPr>
          <a:noFill/>
          <a:ln/>
        </p:spPr>
        <p:txBody>
          <a:bodyPr/>
          <a:lstStyle/>
          <a:p>
            <a:pPr eaLnBrk="1" hangingPunct="1"/>
            <a:endParaRPr lang="en-US" smtClean="0"/>
          </a:p>
        </p:txBody>
      </p:sp>
      <p:sp>
        <p:nvSpPr>
          <p:cNvPr id="36868" name="Rectangle 4"/>
          <p:cNvSpPr>
            <a:spLocks noChangeArrowheads="1"/>
          </p:cNvSpPr>
          <p:nvPr/>
        </p:nvSpPr>
        <p:spPr bwMode="auto">
          <a:xfrm>
            <a:off x="160836" y="508861"/>
            <a:ext cx="6901431" cy="1181511"/>
          </a:xfrm>
          <a:prstGeom prst="rect">
            <a:avLst/>
          </a:prstGeom>
          <a:noFill/>
          <a:ln w="12700" algn="ctr">
            <a:noFill/>
            <a:miter lim="800000"/>
            <a:headEnd/>
            <a:tailEnd/>
          </a:ln>
        </p:spPr>
        <p:txBody>
          <a:bodyPr lIns="95691" tIns="47845" rIns="95691" bIns="47845"/>
          <a:lstStyle/>
          <a:p>
            <a:pPr defTabSz="955706"/>
            <a:r>
              <a:rPr lang="en-US" sz="1200"/>
              <a:t>Placeholder for text (substitute your own text; delete when not used)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1063283" y="389185"/>
            <a:ext cx="4987152" cy="3731687"/>
          </a:xfrm>
        </p:spPr>
      </p:sp>
      <p:sp>
        <p:nvSpPr>
          <p:cNvPr id="37891" name="Rectangle 3"/>
          <p:cNvSpPr>
            <a:spLocks noGrp="1" noChangeArrowheads="1"/>
          </p:cNvSpPr>
          <p:nvPr>
            <p:ph type="body" idx="1"/>
          </p:nvPr>
        </p:nvSpPr>
        <p:spPr>
          <a:xfrm>
            <a:off x="201916" y="4691133"/>
            <a:ext cx="6687855" cy="3928941"/>
          </a:xfrm>
          <a:noFill/>
          <a:ln/>
        </p:spPr>
        <p:txBody>
          <a:bodyPr lIns="92026" tIns="46016" rIns="92026" bIns="46016"/>
          <a:lstStyle/>
          <a:p>
            <a:endParaRPr lang="en-US" sz="1000" dirty="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xfrm>
            <a:off x="1063283" y="389185"/>
            <a:ext cx="4987152" cy="3731687"/>
          </a:xfrm>
        </p:spPr>
      </p:sp>
      <p:sp>
        <p:nvSpPr>
          <p:cNvPr id="36867" name="Rectangle 3"/>
          <p:cNvSpPr>
            <a:spLocks noGrp="1" noChangeArrowheads="1"/>
          </p:cNvSpPr>
          <p:nvPr>
            <p:ph type="body" idx="1"/>
          </p:nvPr>
        </p:nvSpPr>
        <p:spPr>
          <a:xfrm>
            <a:off x="201916" y="4691133"/>
            <a:ext cx="6687855" cy="3928941"/>
          </a:xfrm>
          <a:noFill/>
          <a:ln/>
        </p:spPr>
        <p:txBody>
          <a:bodyPr lIns="92026" tIns="46016" rIns="92026" bIns="46016"/>
          <a:lstStyle/>
          <a:p>
            <a:endParaRPr lang="en-US" sz="1000" dirty="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Rot="1" noChangeAspect="1" noChangeArrowheads="1" noTextEdit="1"/>
          </p:cNvSpPr>
          <p:nvPr>
            <p:ph type="sldImg"/>
          </p:nvPr>
        </p:nvSpPr>
        <p:spPr>
          <a:xfrm>
            <a:off x="1320270" y="1322907"/>
            <a:ext cx="4466754" cy="3340901"/>
          </a:xfrm>
          <a:ln/>
        </p:spPr>
      </p:sp>
      <p:sp>
        <p:nvSpPr>
          <p:cNvPr id="207875" name="Rectangle 3"/>
          <p:cNvSpPr>
            <a:spLocks noGrp="1" noChangeArrowheads="1"/>
          </p:cNvSpPr>
          <p:nvPr>
            <p:ph type="body" idx="1"/>
          </p:nvPr>
        </p:nvSpPr>
        <p:spPr>
          <a:xfrm>
            <a:off x="165660" y="5122299"/>
            <a:ext cx="6830663" cy="3366768"/>
          </a:xfrm>
        </p:spPr>
        <p:txBody>
          <a:bodyPr/>
          <a:lstStyle/>
          <a:p>
            <a:endParaRPr lang="en-US" dirty="0"/>
          </a:p>
          <a:p>
            <a:pPr>
              <a:buFontTx/>
              <a:buChar char="•"/>
            </a:pP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1725613"/>
            <a:ext cx="4867275" cy="3651250"/>
          </a:xfrm>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1725613"/>
            <a:ext cx="4867275" cy="3651250"/>
          </a:xfrm>
        </p:spPr>
      </p:sp>
      <p:sp>
        <p:nvSpPr>
          <p:cNvPr id="3" name="Notes Placeholder 2"/>
          <p:cNvSpPr>
            <a:spLocks noGrp="1"/>
          </p:cNvSpPr>
          <p:nvPr>
            <p:ph type="body" idx="1"/>
          </p:nvPr>
        </p:nvSpPr>
        <p:spPr/>
        <p:txBody>
          <a:bodyPr>
            <a:normAutofit lnSpcReduction="10000"/>
          </a:bodyPr>
          <a:lstStyle/>
          <a:p>
            <a:r>
              <a:rPr lang="en-US" dirty="0" smtClean="0"/>
              <a:t>Who</a:t>
            </a:r>
            <a:r>
              <a:rPr lang="en-US" baseline="0" dirty="0" smtClean="0"/>
              <a:t> cares about information? Of course </a:t>
            </a:r>
            <a:r>
              <a:rPr lang="en-US" i="1" baseline="0" dirty="0" smtClean="0"/>
              <a:t>everyone</a:t>
            </a:r>
            <a:r>
              <a:rPr lang="en-US" i="0" baseline="0" dirty="0" smtClean="0"/>
              <a:t> cares about information.  However everyone’s perspective on information and what it means to them is quite different. For some it’s a critical resource, for others a performance fuel, for others an organizational risk, and for others a technology challenge.  Regardless one’s perspective we find that nearly all people agree that information is a valuable asset to their organization….and increasingly so as business processes, customer &amp; supplier relationships, cost reduction, innovation, and compliance all rely evermore on information each day. </a:t>
            </a:r>
          </a:p>
          <a:p>
            <a:endParaRPr lang="en-US" i="0" baseline="0" dirty="0" smtClean="0"/>
          </a:p>
          <a:p>
            <a:r>
              <a:rPr lang="en-US" i="0" baseline="0" dirty="0" smtClean="0"/>
              <a:t>We might also ask “what is information”?  Is it a </a:t>
            </a:r>
          </a:p>
          <a:p>
            <a:endParaRPr lang="en-US" dirty="0" smtClean="0"/>
          </a:p>
          <a:p>
            <a:r>
              <a:rPr lang="en-US" dirty="0" smtClean="0"/>
              <a:t>Everyone has a different perspective on information--not only what it is, but what it means to them in as they perform their jobs. Some people see information as a tool or weapon, and others as a business by-product. Some see information as a performance fuel, and others as a hazard. And some see it as an actual asset, while others see it as a major annoyance. </a:t>
            </a:r>
          </a:p>
          <a:p>
            <a:r>
              <a:rPr lang="en-US" dirty="0" smtClean="0"/>
              <a:t>Interestingly, it seems that those that deal with managing information in their jobs typically see less value in it than those that do not.  This is ironic, because typically, these people are information stewards. </a:t>
            </a:r>
          </a:p>
          <a:p>
            <a:r>
              <a:rPr lang="en-US" dirty="0" smtClean="0"/>
              <a:t>What’s more, business executives regularly spout that information is a major asset, yet the investments they make in managing it frequently pale in comparison to those they make in managing traditional assets. </a:t>
            </a:r>
          </a:p>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1725613"/>
            <a:ext cx="4867275" cy="3651250"/>
          </a:xfrm>
        </p:spPr>
      </p:sp>
      <p:sp>
        <p:nvSpPr>
          <p:cNvPr id="3" name="Notes Placeholder 2"/>
          <p:cNvSpPr>
            <a:spLocks noGrp="1"/>
          </p:cNvSpPr>
          <p:nvPr>
            <p:ph type="body" idx="1"/>
          </p:nvPr>
        </p:nvSpPr>
        <p:spPr>
          <a:xfrm>
            <a:off x="708605" y="4460167"/>
            <a:ext cx="5685268" cy="3316470"/>
          </a:xfrm>
        </p:spPr>
        <p:txBody>
          <a:bodyPr>
            <a:normAutofit/>
          </a:bodyPr>
          <a:lstStyle/>
          <a:p>
            <a:r>
              <a:rPr lang="en-US" dirty="0" smtClean="0"/>
              <a:t>OK, so accountants recognize all sorts of things as providing probable economic benefit. And they require us to count them and list them on the balance sheet. </a:t>
            </a:r>
          </a:p>
          <a:p>
            <a:r>
              <a:rPr lang="en-US" dirty="0" smtClean="0"/>
              <a:t>If information provides probable economic value, then why is it left off the balance sheet?</a:t>
            </a:r>
          </a:p>
          <a:p>
            <a:r>
              <a:rPr lang="en-US" dirty="0" smtClean="0"/>
              <a:t>It’s lumped under “goodwill” you say?  The problem with this is that goodwill is really a fudge-factor that merely explains away the premium paid for acquiring something, e.g., another business.  It’s certainly no rigorous inventory or valuation of anything. (Goodwill is more like Einstein’s, “cosmological constant,” meant to stabilize the universe to make his generalized theory of relativity work.)  Moreover, If you didn’t purchase your information assets they they’re certainly not allowable under Goodwill. </a:t>
            </a:r>
          </a:p>
          <a:p>
            <a:r>
              <a:rPr lang="en-US" dirty="0" smtClean="0"/>
              <a:t>Intangible assets then?  Makes sense, but the closest items accountants to-date allow in this category are “customer lists.”  </a:t>
            </a:r>
          </a:p>
          <a:p>
            <a:r>
              <a:rPr lang="en-US" dirty="0" smtClean="0"/>
              <a:t>The answer is:  they’re not. Information is not considered an asset (or a liability) so you won’t find it on any balance sheet. </a:t>
            </a:r>
            <a:endParaRPr lang="en-US" dirty="0"/>
          </a:p>
        </p:txBody>
      </p:sp>
      <p:sp>
        <p:nvSpPr>
          <p:cNvPr id="4" name="Slide Number Placeholder 3"/>
          <p:cNvSpPr>
            <a:spLocks noGrp="1"/>
          </p:cNvSpPr>
          <p:nvPr>
            <p:ph type="sldNum" sz="quarter" idx="10"/>
          </p:nvPr>
        </p:nvSpPr>
        <p:spPr>
          <a:xfrm>
            <a:off x="4022584" y="8918088"/>
            <a:ext cx="3078278" cy="468782"/>
          </a:xfrm>
          <a:prstGeom prst="rect">
            <a:avLst/>
          </a:prstGeom>
        </p:spPr>
        <p:txBody>
          <a:bodyPr lIns="92684" tIns="46342" rIns="92684" bIns="46342"/>
          <a:lstStyle/>
          <a:p>
            <a:fld id="{F6715F80-3722-40A8-A13B-913CAEEA0A98}" type="slidenum">
              <a:rPr lang="en-GB" smtClean="0"/>
              <a:pPr/>
              <a:t>13</a:t>
            </a:fld>
            <a:endParaRPr lang="en-GB"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6" name="Picture 15" descr="swoosh-from-ppt.jpg"/>
          <p:cNvPicPr>
            <a:picLocks noChangeAspect="1"/>
          </p:cNvPicPr>
          <p:nvPr userDrawn="1"/>
        </p:nvPicPr>
        <p:blipFill>
          <a:blip r:embed="rId2" cstate="print"/>
          <a:stretch>
            <a:fillRect/>
          </a:stretch>
        </p:blipFill>
        <p:spPr bwMode="hidden">
          <a:xfrm>
            <a:off x="0" y="0"/>
            <a:ext cx="9144000" cy="3200400"/>
          </a:xfrm>
          <a:prstGeom prst="rect">
            <a:avLst/>
          </a:prstGeom>
        </p:spPr>
      </p:pic>
      <p:sp>
        <p:nvSpPr>
          <p:cNvPr id="5" name="Rectangle 288"/>
          <p:cNvSpPr>
            <a:spLocks noChangeArrowheads="1"/>
          </p:cNvSpPr>
          <p:nvPr userDrawn="1"/>
        </p:nvSpPr>
        <p:spPr bwMode="gray">
          <a:xfrm>
            <a:off x="381000" y="6278563"/>
            <a:ext cx="6577940" cy="414337"/>
          </a:xfrm>
          <a:prstGeom prst="rect">
            <a:avLst/>
          </a:prstGeom>
          <a:noFill/>
          <a:ln w="12700">
            <a:noFill/>
            <a:miter lim="800000"/>
            <a:headEnd type="none" w="sm" len="sm"/>
            <a:tailEnd type="none" w="sm" len="sm"/>
          </a:ln>
          <a:effectLst/>
        </p:spPr>
        <p:txBody>
          <a:bodyPr lIns="0" tIns="0" rIns="0" bIns="0"/>
          <a:lstStyle/>
          <a:p>
            <a:pPr algn="l" rtl="0" fontAlgn="base"/>
            <a:r>
              <a:rPr lang="en-US" sz="700" b="0" kern="1200" dirty="0" smtClean="0">
                <a:solidFill>
                  <a:srgbClr val="969696"/>
                </a:solidFill>
                <a:latin typeface="Arial" charset="0"/>
                <a:ea typeface="Arial Unicode MS" pitchFamily="34" charset="-128"/>
                <a:cs typeface="Arial Unicode MS" pitchFamily="34" charset="-128"/>
              </a:rPr>
              <a:t>This presentation, including any supporting materials, is owned by Gartner, Inc. and/or its affiliates and is for the sole use of the intended Gartner audience or other authorized recipients. This presentation may contain information that is confidential, proprietary or otherwise legally protected, and it may not be further copied, distributed or publicly displayed without the express written permission of Gartner, Inc. or its affiliates.</a:t>
            </a:r>
            <a:br>
              <a:rPr lang="en-US" sz="700" b="0" kern="1200" dirty="0" smtClean="0">
                <a:solidFill>
                  <a:srgbClr val="969696"/>
                </a:solidFill>
                <a:latin typeface="Arial" charset="0"/>
                <a:ea typeface="Arial Unicode MS" pitchFamily="34" charset="-128"/>
                <a:cs typeface="Arial Unicode MS" pitchFamily="34" charset="-128"/>
              </a:rPr>
            </a:br>
            <a:r>
              <a:rPr lang="en-US" sz="700" b="0" kern="1200" dirty="0" smtClean="0">
                <a:solidFill>
                  <a:srgbClr val="969696"/>
                </a:solidFill>
                <a:latin typeface="Arial" charset="0"/>
                <a:ea typeface="Arial Unicode MS" pitchFamily="34" charset="-128"/>
                <a:cs typeface="Arial Unicode MS" pitchFamily="34" charset="-128"/>
              </a:rPr>
              <a:t>© 2012 Gartner, Inc. and/or its affiliates. All rights reserved.</a:t>
            </a:r>
          </a:p>
        </p:txBody>
      </p:sp>
      <p:grpSp>
        <p:nvGrpSpPr>
          <p:cNvPr id="6" name="Group 292"/>
          <p:cNvGrpSpPr>
            <a:grpSpLocks noChangeAspect="1"/>
          </p:cNvGrpSpPr>
          <p:nvPr userDrawn="1"/>
        </p:nvGrpSpPr>
        <p:grpSpPr bwMode="auto">
          <a:xfrm>
            <a:off x="7493000" y="6369050"/>
            <a:ext cx="1143000" cy="257175"/>
            <a:chOff x="3020" y="3469"/>
            <a:chExt cx="1440" cy="326"/>
          </a:xfrm>
        </p:grpSpPr>
        <p:sp>
          <p:nvSpPr>
            <p:cNvPr id="7" name="Freeform 293"/>
            <p:cNvSpPr>
              <a:spLocks noChangeAspect="1"/>
            </p:cNvSpPr>
            <p:nvPr userDrawn="1"/>
          </p:nvSpPr>
          <p:spPr bwMode="gray">
            <a:xfrm>
              <a:off x="4322" y="3576"/>
              <a:ext cx="132" cy="211"/>
            </a:xfrm>
            <a:custGeom>
              <a:avLst/>
              <a:gdLst/>
              <a:ahLst/>
              <a:cxnLst>
                <a:cxn ang="0">
                  <a:pos x="132" y="0"/>
                </a:cxn>
                <a:cxn ang="0">
                  <a:pos x="128" y="50"/>
                </a:cxn>
                <a:cxn ang="0">
                  <a:pos x="106" y="50"/>
                </a:cxn>
                <a:cxn ang="0">
                  <a:pos x="106" y="50"/>
                </a:cxn>
                <a:cxn ang="0">
                  <a:pos x="96" y="50"/>
                </a:cxn>
                <a:cxn ang="0">
                  <a:pos x="86" y="54"/>
                </a:cxn>
                <a:cxn ang="0">
                  <a:pos x="78" y="60"/>
                </a:cxn>
                <a:cxn ang="0">
                  <a:pos x="70" y="66"/>
                </a:cxn>
                <a:cxn ang="0">
                  <a:pos x="64" y="74"/>
                </a:cxn>
                <a:cxn ang="0">
                  <a:pos x="60" y="82"/>
                </a:cxn>
                <a:cxn ang="0">
                  <a:pos x="58" y="92"/>
                </a:cxn>
                <a:cxn ang="0">
                  <a:pos x="58" y="100"/>
                </a:cxn>
                <a:cxn ang="0">
                  <a:pos x="58" y="212"/>
                </a:cxn>
                <a:cxn ang="0">
                  <a:pos x="0" y="212"/>
                </a:cxn>
                <a:cxn ang="0">
                  <a:pos x="0" y="0"/>
                </a:cxn>
                <a:cxn ang="0">
                  <a:pos x="54" y="0"/>
                </a:cxn>
                <a:cxn ang="0">
                  <a:pos x="56" y="26"/>
                </a:cxn>
                <a:cxn ang="0">
                  <a:pos x="56" y="26"/>
                </a:cxn>
                <a:cxn ang="0">
                  <a:pos x="66" y="14"/>
                </a:cxn>
                <a:cxn ang="0">
                  <a:pos x="78" y="6"/>
                </a:cxn>
                <a:cxn ang="0">
                  <a:pos x="94" y="2"/>
                </a:cxn>
                <a:cxn ang="0">
                  <a:pos x="112" y="0"/>
                </a:cxn>
                <a:cxn ang="0">
                  <a:pos x="132" y="0"/>
                </a:cxn>
              </a:cxnLst>
              <a:rect l="0" t="0" r="r" b="b"/>
              <a:pathLst>
                <a:path w="132" h="212">
                  <a:moveTo>
                    <a:pt x="132" y="0"/>
                  </a:moveTo>
                  <a:lnTo>
                    <a:pt x="128" y="50"/>
                  </a:lnTo>
                  <a:lnTo>
                    <a:pt x="106" y="50"/>
                  </a:lnTo>
                  <a:lnTo>
                    <a:pt x="106" y="50"/>
                  </a:lnTo>
                  <a:lnTo>
                    <a:pt x="96" y="50"/>
                  </a:lnTo>
                  <a:lnTo>
                    <a:pt x="86" y="54"/>
                  </a:lnTo>
                  <a:lnTo>
                    <a:pt x="78" y="60"/>
                  </a:lnTo>
                  <a:lnTo>
                    <a:pt x="70" y="66"/>
                  </a:lnTo>
                  <a:lnTo>
                    <a:pt x="64" y="74"/>
                  </a:lnTo>
                  <a:lnTo>
                    <a:pt x="60" y="82"/>
                  </a:lnTo>
                  <a:lnTo>
                    <a:pt x="58" y="92"/>
                  </a:lnTo>
                  <a:lnTo>
                    <a:pt x="58" y="100"/>
                  </a:lnTo>
                  <a:lnTo>
                    <a:pt x="58" y="212"/>
                  </a:lnTo>
                  <a:lnTo>
                    <a:pt x="0" y="212"/>
                  </a:lnTo>
                  <a:lnTo>
                    <a:pt x="0" y="0"/>
                  </a:lnTo>
                  <a:lnTo>
                    <a:pt x="54" y="0"/>
                  </a:lnTo>
                  <a:lnTo>
                    <a:pt x="56" y="26"/>
                  </a:lnTo>
                  <a:lnTo>
                    <a:pt x="56" y="26"/>
                  </a:lnTo>
                  <a:lnTo>
                    <a:pt x="66" y="14"/>
                  </a:lnTo>
                  <a:lnTo>
                    <a:pt x="78" y="6"/>
                  </a:lnTo>
                  <a:lnTo>
                    <a:pt x="94" y="2"/>
                  </a:lnTo>
                  <a:lnTo>
                    <a:pt x="112" y="0"/>
                  </a:lnTo>
                  <a:lnTo>
                    <a:pt x="132" y="0"/>
                  </a:lnTo>
                  <a:close/>
                </a:path>
              </a:pathLst>
            </a:custGeom>
            <a:solidFill>
              <a:srgbClr val="0065A4"/>
            </a:solidFill>
            <a:ln w="9525">
              <a:noFill/>
              <a:round/>
              <a:headEnd/>
              <a:tailEnd/>
            </a:ln>
          </p:spPr>
          <p:txBody>
            <a:bodyPr/>
            <a:lstStyle/>
            <a:p>
              <a:pPr>
                <a:defRPr/>
              </a:pPr>
              <a:endParaRPr lang="en-US" dirty="0">
                <a:ea typeface="+mn-ea"/>
                <a:cs typeface="+mn-cs"/>
              </a:endParaRPr>
            </a:p>
          </p:txBody>
        </p:sp>
        <p:sp>
          <p:nvSpPr>
            <p:cNvPr id="8" name="Freeform 294"/>
            <p:cNvSpPr>
              <a:spLocks noChangeAspect="1"/>
            </p:cNvSpPr>
            <p:nvPr userDrawn="1"/>
          </p:nvSpPr>
          <p:spPr bwMode="gray">
            <a:xfrm>
              <a:off x="3860" y="3570"/>
              <a:ext cx="194" cy="217"/>
            </a:xfrm>
            <a:custGeom>
              <a:avLst/>
              <a:gdLst/>
              <a:ahLst/>
              <a:cxnLst>
                <a:cxn ang="0">
                  <a:pos x="194" y="218"/>
                </a:cxn>
                <a:cxn ang="0">
                  <a:pos x="136" y="218"/>
                </a:cxn>
                <a:cxn ang="0">
                  <a:pos x="136" y="106"/>
                </a:cxn>
                <a:cxn ang="0">
                  <a:pos x="136" y="106"/>
                </a:cxn>
                <a:cxn ang="0">
                  <a:pos x="136" y="88"/>
                </a:cxn>
                <a:cxn ang="0">
                  <a:pos x="134" y="78"/>
                </a:cxn>
                <a:cxn ang="0">
                  <a:pos x="132" y="70"/>
                </a:cxn>
                <a:cxn ang="0">
                  <a:pos x="128" y="64"/>
                </a:cxn>
                <a:cxn ang="0">
                  <a:pos x="122" y="58"/>
                </a:cxn>
                <a:cxn ang="0">
                  <a:pos x="112" y="54"/>
                </a:cxn>
                <a:cxn ang="0">
                  <a:pos x="102" y="52"/>
                </a:cxn>
                <a:cxn ang="0">
                  <a:pos x="102" y="52"/>
                </a:cxn>
                <a:cxn ang="0">
                  <a:pos x="90" y="54"/>
                </a:cxn>
                <a:cxn ang="0">
                  <a:pos x="82" y="56"/>
                </a:cxn>
                <a:cxn ang="0">
                  <a:pos x="74" y="62"/>
                </a:cxn>
                <a:cxn ang="0">
                  <a:pos x="68" y="68"/>
                </a:cxn>
                <a:cxn ang="0">
                  <a:pos x="62" y="76"/>
                </a:cxn>
                <a:cxn ang="0">
                  <a:pos x="60" y="84"/>
                </a:cxn>
                <a:cxn ang="0">
                  <a:pos x="58" y="92"/>
                </a:cxn>
                <a:cxn ang="0">
                  <a:pos x="58" y="102"/>
                </a:cxn>
                <a:cxn ang="0">
                  <a:pos x="58" y="218"/>
                </a:cxn>
                <a:cxn ang="0">
                  <a:pos x="0" y="218"/>
                </a:cxn>
                <a:cxn ang="0">
                  <a:pos x="0" y="6"/>
                </a:cxn>
                <a:cxn ang="0">
                  <a:pos x="52" y="6"/>
                </a:cxn>
                <a:cxn ang="0">
                  <a:pos x="54" y="32"/>
                </a:cxn>
                <a:cxn ang="0">
                  <a:pos x="54" y="32"/>
                </a:cxn>
                <a:cxn ang="0">
                  <a:pos x="64" y="20"/>
                </a:cxn>
                <a:cxn ang="0">
                  <a:pos x="78" y="10"/>
                </a:cxn>
                <a:cxn ang="0">
                  <a:pos x="88" y="6"/>
                </a:cxn>
                <a:cxn ang="0">
                  <a:pos x="96" y="4"/>
                </a:cxn>
                <a:cxn ang="0">
                  <a:pos x="106" y="2"/>
                </a:cxn>
                <a:cxn ang="0">
                  <a:pos x="118" y="0"/>
                </a:cxn>
                <a:cxn ang="0">
                  <a:pos x="118" y="0"/>
                </a:cxn>
                <a:cxn ang="0">
                  <a:pos x="138" y="2"/>
                </a:cxn>
                <a:cxn ang="0">
                  <a:pos x="154" y="8"/>
                </a:cxn>
                <a:cxn ang="0">
                  <a:pos x="168" y="16"/>
                </a:cxn>
                <a:cxn ang="0">
                  <a:pos x="178" y="26"/>
                </a:cxn>
                <a:cxn ang="0">
                  <a:pos x="186" y="40"/>
                </a:cxn>
                <a:cxn ang="0">
                  <a:pos x="190" y="54"/>
                </a:cxn>
                <a:cxn ang="0">
                  <a:pos x="194" y="70"/>
                </a:cxn>
                <a:cxn ang="0">
                  <a:pos x="194" y="86"/>
                </a:cxn>
                <a:cxn ang="0">
                  <a:pos x="194" y="218"/>
                </a:cxn>
              </a:cxnLst>
              <a:rect l="0" t="0" r="r" b="b"/>
              <a:pathLst>
                <a:path w="194" h="218">
                  <a:moveTo>
                    <a:pt x="194" y="218"/>
                  </a:moveTo>
                  <a:lnTo>
                    <a:pt x="136" y="218"/>
                  </a:lnTo>
                  <a:lnTo>
                    <a:pt x="136" y="106"/>
                  </a:lnTo>
                  <a:lnTo>
                    <a:pt x="136" y="106"/>
                  </a:lnTo>
                  <a:lnTo>
                    <a:pt x="136" y="88"/>
                  </a:lnTo>
                  <a:lnTo>
                    <a:pt x="134" y="78"/>
                  </a:lnTo>
                  <a:lnTo>
                    <a:pt x="132" y="70"/>
                  </a:lnTo>
                  <a:lnTo>
                    <a:pt x="128" y="64"/>
                  </a:lnTo>
                  <a:lnTo>
                    <a:pt x="122" y="58"/>
                  </a:lnTo>
                  <a:lnTo>
                    <a:pt x="112" y="54"/>
                  </a:lnTo>
                  <a:lnTo>
                    <a:pt x="102" y="52"/>
                  </a:lnTo>
                  <a:lnTo>
                    <a:pt x="102" y="52"/>
                  </a:lnTo>
                  <a:lnTo>
                    <a:pt x="90" y="54"/>
                  </a:lnTo>
                  <a:lnTo>
                    <a:pt x="82" y="56"/>
                  </a:lnTo>
                  <a:lnTo>
                    <a:pt x="74" y="62"/>
                  </a:lnTo>
                  <a:lnTo>
                    <a:pt x="68" y="68"/>
                  </a:lnTo>
                  <a:lnTo>
                    <a:pt x="62" y="76"/>
                  </a:lnTo>
                  <a:lnTo>
                    <a:pt x="60" y="84"/>
                  </a:lnTo>
                  <a:lnTo>
                    <a:pt x="58" y="92"/>
                  </a:lnTo>
                  <a:lnTo>
                    <a:pt x="58" y="102"/>
                  </a:lnTo>
                  <a:lnTo>
                    <a:pt x="58" y="218"/>
                  </a:lnTo>
                  <a:lnTo>
                    <a:pt x="0" y="218"/>
                  </a:lnTo>
                  <a:lnTo>
                    <a:pt x="0" y="6"/>
                  </a:lnTo>
                  <a:lnTo>
                    <a:pt x="52" y="6"/>
                  </a:lnTo>
                  <a:lnTo>
                    <a:pt x="54" y="32"/>
                  </a:lnTo>
                  <a:lnTo>
                    <a:pt x="54" y="32"/>
                  </a:lnTo>
                  <a:lnTo>
                    <a:pt x="64" y="20"/>
                  </a:lnTo>
                  <a:lnTo>
                    <a:pt x="78" y="10"/>
                  </a:lnTo>
                  <a:lnTo>
                    <a:pt x="88" y="6"/>
                  </a:lnTo>
                  <a:lnTo>
                    <a:pt x="96" y="4"/>
                  </a:lnTo>
                  <a:lnTo>
                    <a:pt x="106" y="2"/>
                  </a:lnTo>
                  <a:lnTo>
                    <a:pt x="118" y="0"/>
                  </a:lnTo>
                  <a:lnTo>
                    <a:pt x="118" y="0"/>
                  </a:lnTo>
                  <a:lnTo>
                    <a:pt x="138" y="2"/>
                  </a:lnTo>
                  <a:lnTo>
                    <a:pt x="154" y="8"/>
                  </a:lnTo>
                  <a:lnTo>
                    <a:pt x="168" y="16"/>
                  </a:lnTo>
                  <a:lnTo>
                    <a:pt x="178" y="26"/>
                  </a:lnTo>
                  <a:lnTo>
                    <a:pt x="186" y="40"/>
                  </a:lnTo>
                  <a:lnTo>
                    <a:pt x="190" y="54"/>
                  </a:lnTo>
                  <a:lnTo>
                    <a:pt x="194" y="70"/>
                  </a:lnTo>
                  <a:lnTo>
                    <a:pt x="194" y="86"/>
                  </a:lnTo>
                  <a:lnTo>
                    <a:pt x="194" y="218"/>
                  </a:lnTo>
                  <a:close/>
                </a:path>
              </a:pathLst>
            </a:custGeom>
            <a:solidFill>
              <a:srgbClr val="0065A4"/>
            </a:solidFill>
            <a:ln w="9525">
              <a:noFill/>
              <a:round/>
              <a:headEnd/>
              <a:tailEnd/>
            </a:ln>
          </p:spPr>
          <p:txBody>
            <a:bodyPr/>
            <a:lstStyle/>
            <a:p>
              <a:pPr>
                <a:defRPr/>
              </a:pPr>
              <a:endParaRPr lang="en-US" dirty="0">
                <a:ea typeface="+mn-ea"/>
                <a:cs typeface="+mn-cs"/>
              </a:endParaRPr>
            </a:p>
          </p:txBody>
        </p:sp>
        <p:sp>
          <p:nvSpPr>
            <p:cNvPr id="9" name="Freeform 295"/>
            <p:cNvSpPr>
              <a:spLocks noChangeAspect="1"/>
            </p:cNvSpPr>
            <p:nvPr userDrawn="1"/>
          </p:nvSpPr>
          <p:spPr bwMode="gray">
            <a:xfrm>
              <a:off x="3720" y="3515"/>
              <a:ext cx="114" cy="276"/>
            </a:xfrm>
            <a:custGeom>
              <a:avLst/>
              <a:gdLst/>
              <a:ahLst/>
              <a:cxnLst>
                <a:cxn ang="0">
                  <a:pos x="114" y="224"/>
                </a:cxn>
                <a:cxn ang="0">
                  <a:pos x="110" y="272"/>
                </a:cxn>
                <a:cxn ang="0">
                  <a:pos x="110" y="272"/>
                </a:cxn>
                <a:cxn ang="0">
                  <a:pos x="90" y="276"/>
                </a:cxn>
                <a:cxn ang="0">
                  <a:pos x="70" y="276"/>
                </a:cxn>
                <a:cxn ang="0">
                  <a:pos x="70" y="276"/>
                </a:cxn>
                <a:cxn ang="0">
                  <a:pos x="50" y="276"/>
                </a:cxn>
                <a:cxn ang="0">
                  <a:pos x="36" y="272"/>
                </a:cxn>
                <a:cxn ang="0">
                  <a:pos x="24" y="266"/>
                </a:cxn>
                <a:cxn ang="0">
                  <a:pos x="14" y="258"/>
                </a:cxn>
                <a:cxn ang="0">
                  <a:pos x="8" y="248"/>
                </a:cxn>
                <a:cxn ang="0">
                  <a:pos x="2" y="234"/>
                </a:cxn>
                <a:cxn ang="0">
                  <a:pos x="0" y="220"/>
                </a:cxn>
                <a:cxn ang="0">
                  <a:pos x="0" y="202"/>
                </a:cxn>
                <a:cxn ang="0">
                  <a:pos x="0" y="0"/>
                </a:cxn>
                <a:cxn ang="0">
                  <a:pos x="58" y="0"/>
                </a:cxn>
                <a:cxn ang="0">
                  <a:pos x="58" y="60"/>
                </a:cxn>
                <a:cxn ang="0">
                  <a:pos x="114" y="60"/>
                </a:cxn>
                <a:cxn ang="0">
                  <a:pos x="110" y="110"/>
                </a:cxn>
                <a:cxn ang="0">
                  <a:pos x="58" y="110"/>
                </a:cxn>
                <a:cxn ang="0">
                  <a:pos x="58" y="198"/>
                </a:cxn>
                <a:cxn ang="0">
                  <a:pos x="58" y="198"/>
                </a:cxn>
                <a:cxn ang="0">
                  <a:pos x="58" y="210"/>
                </a:cxn>
                <a:cxn ang="0">
                  <a:pos x="62" y="220"/>
                </a:cxn>
                <a:cxn ang="0">
                  <a:pos x="66" y="224"/>
                </a:cxn>
                <a:cxn ang="0">
                  <a:pos x="70" y="226"/>
                </a:cxn>
                <a:cxn ang="0">
                  <a:pos x="84" y="228"/>
                </a:cxn>
                <a:cxn ang="0">
                  <a:pos x="84" y="228"/>
                </a:cxn>
                <a:cxn ang="0">
                  <a:pos x="98" y="228"/>
                </a:cxn>
                <a:cxn ang="0">
                  <a:pos x="114" y="224"/>
                </a:cxn>
                <a:cxn ang="0">
                  <a:pos x="114" y="224"/>
                </a:cxn>
              </a:cxnLst>
              <a:rect l="0" t="0" r="r" b="b"/>
              <a:pathLst>
                <a:path w="114" h="276">
                  <a:moveTo>
                    <a:pt x="114" y="224"/>
                  </a:moveTo>
                  <a:lnTo>
                    <a:pt x="110" y="272"/>
                  </a:lnTo>
                  <a:lnTo>
                    <a:pt x="110" y="272"/>
                  </a:lnTo>
                  <a:lnTo>
                    <a:pt x="90" y="276"/>
                  </a:lnTo>
                  <a:lnTo>
                    <a:pt x="70" y="276"/>
                  </a:lnTo>
                  <a:lnTo>
                    <a:pt x="70" y="276"/>
                  </a:lnTo>
                  <a:lnTo>
                    <a:pt x="50" y="276"/>
                  </a:lnTo>
                  <a:lnTo>
                    <a:pt x="36" y="272"/>
                  </a:lnTo>
                  <a:lnTo>
                    <a:pt x="24" y="266"/>
                  </a:lnTo>
                  <a:lnTo>
                    <a:pt x="14" y="258"/>
                  </a:lnTo>
                  <a:lnTo>
                    <a:pt x="8" y="248"/>
                  </a:lnTo>
                  <a:lnTo>
                    <a:pt x="2" y="234"/>
                  </a:lnTo>
                  <a:lnTo>
                    <a:pt x="0" y="220"/>
                  </a:lnTo>
                  <a:lnTo>
                    <a:pt x="0" y="202"/>
                  </a:lnTo>
                  <a:lnTo>
                    <a:pt x="0" y="0"/>
                  </a:lnTo>
                  <a:lnTo>
                    <a:pt x="58" y="0"/>
                  </a:lnTo>
                  <a:lnTo>
                    <a:pt x="58" y="60"/>
                  </a:lnTo>
                  <a:lnTo>
                    <a:pt x="114" y="60"/>
                  </a:lnTo>
                  <a:lnTo>
                    <a:pt x="110" y="110"/>
                  </a:lnTo>
                  <a:lnTo>
                    <a:pt x="58" y="110"/>
                  </a:lnTo>
                  <a:lnTo>
                    <a:pt x="58" y="198"/>
                  </a:lnTo>
                  <a:lnTo>
                    <a:pt x="58" y="198"/>
                  </a:lnTo>
                  <a:lnTo>
                    <a:pt x="58" y="210"/>
                  </a:lnTo>
                  <a:lnTo>
                    <a:pt x="62" y="220"/>
                  </a:lnTo>
                  <a:lnTo>
                    <a:pt x="66" y="224"/>
                  </a:lnTo>
                  <a:lnTo>
                    <a:pt x="70" y="226"/>
                  </a:lnTo>
                  <a:lnTo>
                    <a:pt x="84" y="228"/>
                  </a:lnTo>
                  <a:lnTo>
                    <a:pt x="84" y="228"/>
                  </a:lnTo>
                  <a:lnTo>
                    <a:pt x="98" y="228"/>
                  </a:lnTo>
                  <a:lnTo>
                    <a:pt x="114" y="224"/>
                  </a:lnTo>
                  <a:lnTo>
                    <a:pt x="114" y="224"/>
                  </a:lnTo>
                  <a:close/>
                </a:path>
              </a:pathLst>
            </a:custGeom>
            <a:solidFill>
              <a:srgbClr val="0065A4"/>
            </a:solidFill>
            <a:ln w="9525">
              <a:noFill/>
              <a:round/>
              <a:headEnd/>
              <a:tailEnd/>
            </a:ln>
          </p:spPr>
          <p:txBody>
            <a:bodyPr/>
            <a:lstStyle/>
            <a:p>
              <a:pPr>
                <a:defRPr/>
              </a:pPr>
              <a:endParaRPr lang="en-US" dirty="0">
                <a:ea typeface="+mn-ea"/>
                <a:cs typeface="+mn-cs"/>
              </a:endParaRPr>
            </a:p>
          </p:txBody>
        </p:sp>
        <p:sp>
          <p:nvSpPr>
            <p:cNvPr id="10" name="Freeform 296"/>
            <p:cNvSpPr>
              <a:spLocks noChangeAspect="1"/>
            </p:cNvSpPr>
            <p:nvPr userDrawn="1"/>
          </p:nvSpPr>
          <p:spPr bwMode="gray">
            <a:xfrm>
              <a:off x="3574" y="3576"/>
              <a:ext cx="126" cy="211"/>
            </a:xfrm>
            <a:custGeom>
              <a:avLst/>
              <a:gdLst/>
              <a:ahLst/>
              <a:cxnLst>
                <a:cxn ang="0">
                  <a:pos x="126" y="0"/>
                </a:cxn>
                <a:cxn ang="0">
                  <a:pos x="122" y="50"/>
                </a:cxn>
                <a:cxn ang="0">
                  <a:pos x="106" y="50"/>
                </a:cxn>
                <a:cxn ang="0">
                  <a:pos x="106" y="50"/>
                </a:cxn>
                <a:cxn ang="0">
                  <a:pos x="96" y="50"/>
                </a:cxn>
                <a:cxn ang="0">
                  <a:pos x="86" y="54"/>
                </a:cxn>
                <a:cxn ang="0">
                  <a:pos x="76" y="60"/>
                </a:cxn>
                <a:cxn ang="0">
                  <a:pos x="70" y="66"/>
                </a:cxn>
                <a:cxn ang="0">
                  <a:pos x="64" y="74"/>
                </a:cxn>
                <a:cxn ang="0">
                  <a:pos x="60" y="82"/>
                </a:cxn>
                <a:cxn ang="0">
                  <a:pos x="58" y="92"/>
                </a:cxn>
                <a:cxn ang="0">
                  <a:pos x="58" y="100"/>
                </a:cxn>
                <a:cxn ang="0">
                  <a:pos x="58" y="212"/>
                </a:cxn>
                <a:cxn ang="0">
                  <a:pos x="0" y="212"/>
                </a:cxn>
                <a:cxn ang="0">
                  <a:pos x="0" y="0"/>
                </a:cxn>
                <a:cxn ang="0">
                  <a:pos x="54" y="0"/>
                </a:cxn>
                <a:cxn ang="0">
                  <a:pos x="56" y="26"/>
                </a:cxn>
                <a:cxn ang="0">
                  <a:pos x="56" y="26"/>
                </a:cxn>
                <a:cxn ang="0">
                  <a:pos x="66" y="14"/>
                </a:cxn>
                <a:cxn ang="0">
                  <a:pos x="80" y="6"/>
                </a:cxn>
                <a:cxn ang="0">
                  <a:pos x="94" y="2"/>
                </a:cxn>
                <a:cxn ang="0">
                  <a:pos x="112" y="0"/>
                </a:cxn>
                <a:cxn ang="0">
                  <a:pos x="126" y="0"/>
                </a:cxn>
              </a:cxnLst>
              <a:rect l="0" t="0" r="r" b="b"/>
              <a:pathLst>
                <a:path w="126" h="212">
                  <a:moveTo>
                    <a:pt x="126" y="0"/>
                  </a:moveTo>
                  <a:lnTo>
                    <a:pt x="122" y="50"/>
                  </a:lnTo>
                  <a:lnTo>
                    <a:pt x="106" y="50"/>
                  </a:lnTo>
                  <a:lnTo>
                    <a:pt x="106" y="50"/>
                  </a:lnTo>
                  <a:lnTo>
                    <a:pt x="96" y="50"/>
                  </a:lnTo>
                  <a:lnTo>
                    <a:pt x="86" y="54"/>
                  </a:lnTo>
                  <a:lnTo>
                    <a:pt x="76" y="60"/>
                  </a:lnTo>
                  <a:lnTo>
                    <a:pt x="70" y="66"/>
                  </a:lnTo>
                  <a:lnTo>
                    <a:pt x="64" y="74"/>
                  </a:lnTo>
                  <a:lnTo>
                    <a:pt x="60" y="82"/>
                  </a:lnTo>
                  <a:lnTo>
                    <a:pt x="58" y="92"/>
                  </a:lnTo>
                  <a:lnTo>
                    <a:pt x="58" y="100"/>
                  </a:lnTo>
                  <a:lnTo>
                    <a:pt x="58" y="212"/>
                  </a:lnTo>
                  <a:lnTo>
                    <a:pt x="0" y="212"/>
                  </a:lnTo>
                  <a:lnTo>
                    <a:pt x="0" y="0"/>
                  </a:lnTo>
                  <a:lnTo>
                    <a:pt x="54" y="0"/>
                  </a:lnTo>
                  <a:lnTo>
                    <a:pt x="56" y="26"/>
                  </a:lnTo>
                  <a:lnTo>
                    <a:pt x="56" y="26"/>
                  </a:lnTo>
                  <a:lnTo>
                    <a:pt x="66" y="14"/>
                  </a:lnTo>
                  <a:lnTo>
                    <a:pt x="80" y="6"/>
                  </a:lnTo>
                  <a:lnTo>
                    <a:pt x="94" y="2"/>
                  </a:lnTo>
                  <a:lnTo>
                    <a:pt x="112" y="0"/>
                  </a:lnTo>
                  <a:lnTo>
                    <a:pt x="126" y="0"/>
                  </a:lnTo>
                  <a:close/>
                </a:path>
              </a:pathLst>
            </a:custGeom>
            <a:solidFill>
              <a:srgbClr val="0065A4"/>
            </a:solidFill>
            <a:ln w="9525">
              <a:noFill/>
              <a:round/>
              <a:headEnd/>
              <a:tailEnd/>
            </a:ln>
          </p:spPr>
          <p:txBody>
            <a:bodyPr/>
            <a:lstStyle/>
            <a:p>
              <a:pPr>
                <a:defRPr/>
              </a:pPr>
              <a:endParaRPr lang="en-US" dirty="0">
                <a:ea typeface="+mn-ea"/>
                <a:cs typeface="+mn-cs"/>
              </a:endParaRPr>
            </a:p>
          </p:txBody>
        </p:sp>
        <p:sp>
          <p:nvSpPr>
            <p:cNvPr id="11" name="Freeform 297"/>
            <p:cNvSpPr>
              <a:spLocks noChangeAspect="1"/>
            </p:cNvSpPr>
            <p:nvPr userDrawn="1"/>
          </p:nvSpPr>
          <p:spPr bwMode="gray">
            <a:xfrm>
              <a:off x="3020" y="3469"/>
              <a:ext cx="294" cy="326"/>
            </a:xfrm>
            <a:custGeom>
              <a:avLst/>
              <a:gdLst/>
              <a:ahLst/>
              <a:cxnLst>
                <a:cxn ang="0">
                  <a:pos x="294" y="296"/>
                </a:cxn>
                <a:cxn ang="0">
                  <a:pos x="234" y="320"/>
                </a:cxn>
                <a:cxn ang="0">
                  <a:pos x="202" y="326"/>
                </a:cxn>
                <a:cxn ang="0">
                  <a:pos x="164" y="326"/>
                </a:cxn>
                <a:cxn ang="0">
                  <a:pos x="148" y="326"/>
                </a:cxn>
                <a:cxn ang="0">
                  <a:pos x="114" y="320"/>
                </a:cxn>
                <a:cxn ang="0">
                  <a:pos x="84" y="308"/>
                </a:cxn>
                <a:cxn ang="0">
                  <a:pos x="58" y="292"/>
                </a:cxn>
                <a:cxn ang="0">
                  <a:pos x="36" y="272"/>
                </a:cxn>
                <a:cxn ang="0">
                  <a:pos x="20" y="246"/>
                </a:cxn>
                <a:cxn ang="0">
                  <a:pos x="8" y="216"/>
                </a:cxn>
                <a:cxn ang="0">
                  <a:pos x="2" y="182"/>
                </a:cxn>
                <a:cxn ang="0">
                  <a:pos x="0" y="164"/>
                </a:cxn>
                <a:cxn ang="0">
                  <a:pos x="4" y="128"/>
                </a:cxn>
                <a:cxn ang="0">
                  <a:pos x="12" y="96"/>
                </a:cxn>
                <a:cxn ang="0">
                  <a:pos x="28" y="68"/>
                </a:cxn>
                <a:cxn ang="0">
                  <a:pos x="48" y="44"/>
                </a:cxn>
                <a:cxn ang="0">
                  <a:pos x="72" y="26"/>
                </a:cxn>
                <a:cxn ang="0">
                  <a:pos x="100" y="12"/>
                </a:cxn>
                <a:cxn ang="0">
                  <a:pos x="130" y="2"/>
                </a:cxn>
                <a:cxn ang="0">
                  <a:pos x="164" y="0"/>
                </a:cxn>
                <a:cxn ang="0">
                  <a:pos x="182" y="0"/>
                </a:cxn>
                <a:cxn ang="0">
                  <a:pos x="216" y="4"/>
                </a:cxn>
                <a:cxn ang="0">
                  <a:pos x="248" y="14"/>
                </a:cxn>
                <a:cxn ang="0">
                  <a:pos x="276" y="30"/>
                </a:cxn>
                <a:cxn ang="0">
                  <a:pos x="250" y="82"/>
                </a:cxn>
                <a:cxn ang="0">
                  <a:pos x="232" y="70"/>
                </a:cxn>
                <a:cxn ang="0">
                  <a:pos x="188" y="56"/>
                </a:cxn>
                <a:cxn ang="0">
                  <a:pos x="162" y="56"/>
                </a:cxn>
                <a:cxn ang="0">
                  <a:pos x="122" y="64"/>
                </a:cxn>
                <a:cxn ang="0">
                  <a:pos x="90" y="86"/>
                </a:cxn>
                <a:cxn ang="0">
                  <a:pos x="72" y="120"/>
                </a:cxn>
                <a:cxn ang="0">
                  <a:pos x="64" y="160"/>
                </a:cxn>
                <a:cxn ang="0">
                  <a:pos x="66" y="184"/>
                </a:cxn>
                <a:cxn ang="0">
                  <a:pos x="80" y="224"/>
                </a:cxn>
                <a:cxn ang="0">
                  <a:pos x="106" y="254"/>
                </a:cxn>
                <a:cxn ang="0">
                  <a:pos x="144" y="270"/>
                </a:cxn>
                <a:cxn ang="0">
                  <a:pos x="166" y="272"/>
                </a:cxn>
                <a:cxn ang="0">
                  <a:pos x="204" y="270"/>
                </a:cxn>
                <a:cxn ang="0">
                  <a:pos x="234" y="260"/>
                </a:cxn>
                <a:cxn ang="0">
                  <a:pos x="170" y="194"/>
                </a:cxn>
                <a:cxn ang="0">
                  <a:pos x="294" y="140"/>
                </a:cxn>
              </a:cxnLst>
              <a:rect l="0" t="0" r="r" b="b"/>
              <a:pathLst>
                <a:path w="294" h="326">
                  <a:moveTo>
                    <a:pt x="294" y="296"/>
                  </a:moveTo>
                  <a:lnTo>
                    <a:pt x="294" y="296"/>
                  </a:lnTo>
                  <a:lnTo>
                    <a:pt x="266" y="310"/>
                  </a:lnTo>
                  <a:lnTo>
                    <a:pt x="234" y="320"/>
                  </a:lnTo>
                  <a:lnTo>
                    <a:pt x="218" y="322"/>
                  </a:lnTo>
                  <a:lnTo>
                    <a:pt x="202" y="326"/>
                  </a:lnTo>
                  <a:lnTo>
                    <a:pt x="184" y="326"/>
                  </a:lnTo>
                  <a:lnTo>
                    <a:pt x="164" y="326"/>
                  </a:lnTo>
                  <a:lnTo>
                    <a:pt x="164" y="326"/>
                  </a:lnTo>
                  <a:lnTo>
                    <a:pt x="148" y="326"/>
                  </a:lnTo>
                  <a:lnTo>
                    <a:pt x="130" y="324"/>
                  </a:lnTo>
                  <a:lnTo>
                    <a:pt x="114" y="320"/>
                  </a:lnTo>
                  <a:lnTo>
                    <a:pt x="98" y="314"/>
                  </a:lnTo>
                  <a:lnTo>
                    <a:pt x="84" y="308"/>
                  </a:lnTo>
                  <a:lnTo>
                    <a:pt x="70" y="300"/>
                  </a:lnTo>
                  <a:lnTo>
                    <a:pt x="58" y="292"/>
                  </a:lnTo>
                  <a:lnTo>
                    <a:pt x="46" y="282"/>
                  </a:lnTo>
                  <a:lnTo>
                    <a:pt x="36" y="272"/>
                  </a:lnTo>
                  <a:lnTo>
                    <a:pt x="28" y="258"/>
                  </a:lnTo>
                  <a:lnTo>
                    <a:pt x="20" y="246"/>
                  </a:lnTo>
                  <a:lnTo>
                    <a:pt x="12" y="232"/>
                  </a:lnTo>
                  <a:lnTo>
                    <a:pt x="8" y="216"/>
                  </a:lnTo>
                  <a:lnTo>
                    <a:pt x="4" y="200"/>
                  </a:lnTo>
                  <a:lnTo>
                    <a:pt x="2" y="182"/>
                  </a:lnTo>
                  <a:lnTo>
                    <a:pt x="0" y="164"/>
                  </a:lnTo>
                  <a:lnTo>
                    <a:pt x="0" y="164"/>
                  </a:lnTo>
                  <a:lnTo>
                    <a:pt x="2" y="146"/>
                  </a:lnTo>
                  <a:lnTo>
                    <a:pt x="4" y="128"/>
                  </a:lnTo>
                  <a:lnTo>
                    <a:pt x="8" y="112"/>
                  </a:lnTo>
                  <a:lnTo>
                    <a:pt x="12" y="96"/>
                  </a:lnTo>
                  <a:lnTo>
                    <a:pt x="20" y="82"/>
                  </a:lnTo>
                  <a:lnTo>
                    <a:pt x="28" y="68"/>
                  </a:lnTo>
                  <a:lnTo>
                    <a:pt x="36" y="56"/>
                  </a:lnTo>
                  <a:lnTo>
                    <a:pt x="48" y="44"/>
                  </a:lnTo>
                  <a:lnTo>
                    <a:pt x="58" y="34"/>
                  </a:lnTo>
                  <a:lnTo>
                    <a:pt x="72" y="26"/>
                  </a:lnTo>
                  <a:lnTo>
                    <a:pt x="84" y="18"/>
                  </a:lnTo>
                  <a:lnTo>
                    <a:pt x="100" y="12"/>
                  </a:lnTo>
                  <a:lnTo>
                    <a:pt x="114" y="6"/>
                  </a:lnTo>
                  <a:lnTo>
                    <a:pt x="130" y="2"/>
                  </a:lnTo>
                  <a:lnTo>
                    <a:pt x="148" y="0"/>
                  </a:lnTo>
                  <a:lnTo>
                    <a:pt x="164" y="0"/>
                  </a:lnTo>
                  <a:lnTo>
                    <a:pt x="164" y="0"/>
                  </a:lnTo>
                  <a:lnTo>
                    <a:pt x="182" y="0"/>
                  </a:lnTo>
                  <a:lnTo>
                    <a:pt x="200" y="2"/>
                  </a:lnTo>
                  <a:lnTo>
                    <a:pt x="216" y="4"/>
                  </a:lnTo>
                  <a:lnTo>
                    <a:pt x="232" y="8"/>
                  </a:lnTo>
                  <a:lnTo>
                    <a:pt x="248" y="14"/>
                  </a:lnTo>
                  <a:lnTo>
                    <a:pt x="262" y="22"/>
                  </a:lnTo>
                  <a:lnTo>
                    <a:pt x="276" y="30"/>
                  </a:lnTo>
                  <a:lnTo>
                    <a:pt x="290" y="40"/>
                  </a:lnTo>
                  <a:lnTo>
                    <a:pt x="250" y="82"/>
                  </a:lnTo>
                  <a:lnTo>
                    <a:pt x="250" y="82"/>
                  </a:lnTo>
                  <a:lnTo>
                    <a:pt x="232" y="70"/>
                  </a:lnTo>
                  <a:lnTo>
                    <a:pt x="212" y="62"/>
                  </a:lnTo>
                  <a:lnTo>
                    <a:pt x="188" y="56"/>
                  </a:lnTo>
                  <a:lnTo>
                    <a:pt x="162" y="56"/>
                  </a:lnTo>
                  <a:lnTo>
                    <a:pt x="162" y="56"/>
                  </a:lnTo>
                  <a:lnTo>
                    <a:pt x="140" y="58"/>
                  </a:lnTo>
                  <a:lnTo>
                    <a:pt x="122" y="64"/>
                  </a:lnTo>
                  <a:lnTo>
                    <a:pt x="104" y="74"/>
                  </a:lnTo>
                  <a:lnTo>
                    <a:pt x="90" y="86"/>
                  </a:lnTo>
                  <a:lnTo>
                    <a:pt x="80" y="102"/>
                  </a:lnTo>
                  <a:lnTo>
                    <a:pt x="72" y="120"/>
                  </a:lnTo>
                  <a:lnTo>
                    <a:pt x="66" y="140"/>
                  </a:lnTo>
                  <a:lnTo>
                    <a:pt x="64" y="160"/>
                  </a:lnTo>
                  <a:lnTo>
                    <a:pt x="64" y="160"/>
                  </a:lnTo>
                  <a:lnTo>
                    <a:pt x="66" y="184"/>
                  </a:lnTo>
                  <a:lnTo>
                    <a:pt x="72" y="206"/>
                  </a:lnTo>
                  <a:lnTo>
                    <a:pt x="80" y="224"/>
                  </a:lnTo>
                  <a:lnTo>
                    <a:pt x="92" y="240"/>
                  </a:lnTo>
                  <a:lnTo>
                    <a:pt x="106" y="254"/>
                  </a:lnTo>
                  <a:lnTo>
                    <a:pt x="124" y="262"/>
                  </a:lnTo>
                  <a:lnTo>
                    <a:pt x="144" y="270"/>
                  </a:lnTo>
                  <a:lnTo>
                    <a:pt x="166" y="272"/>
                  </a:lnTo>
                  <a:lnTo>
                    <a:pt x="166" y="272"/>
                  </a:lnTo>
                  <a:lnTo>
                    <a:pt x="186" y="272"/>
                  </a:lnTo>
                  <a:lnTo>
                    <a:pt x="204" y="270"/>
                  </a:lnTo>
                  <a:lnTo>
                    <a:pt x="220" y="266"/>
                  </a:lnTo>
                  <a:lnTo>
                    <a:pt x="234" y="260"/>
                  </a:lnTo>
                  <a:lnTo>
                    <a:pt x="234" y="194"/>
                  </a:lnTo>
                  <a:lnTo>
                    <a:pt x="170" y="194"/>
                  </a:lnTo>
                  <a:lnTo>
                    <a:pt x="174" y="140"/>
                  </a:lnTo>
                  <a:lnTo>
                    <a:pt x="294" y="140"/>
                  </a:lnTo>
                  <a:lnTo>
                    <a:pt x="294" y="296"/>
                  </a:lnTo>
                  <a:close/>
                </a:path>
              </a:pathLst>
            </a:custGeom>
            <a:solidFill>
              <a:srgbClr val="0065A4"/>
            </a:solidFill>
            <a:ln w="9525">
              <a:noFill/>
              <a:round/>
              <a:headEnd/>
              <a:tailEnd/>
            </a:ln>
          </p:spPr>
          <p:txBody>
            <a:bodyPr/>
            <a:lstStyle/>
            <a:p>
              <a:pPr>
                <a:defRPr/>
              </a:pPr>
              <a:endParaRPr lang="en-US" dirty="0">
                <a:ea typeface="+mn-ea"/>
                <a:cs typeface="+mn-cs"/>
              </a:endParaRPr>
            </a:p>
          </p:txBody>
        </p:sp>
        <p:sp>
          <p:nvSpPr>
            <p:cNvPr id="12" name="Freeform 298"/>
            <p:cNvSpPr>
              <a:spLocks noChangeAspect="1" noEditPoints="1"/>
            </p:cNvSpPr>
            <p:nvPr userDrawn="1"/>
          </p:nvSpPr>
          <p:spPr bwMode="gray">
            <a:xfrm>
              <a:off x="4080" y="3570"/>
              <a:ext cx="216" cy="223"/>
            </a:xfrm>
            <a:custGeom>
              <a:avLst/>
              <a:gdLst/>
              <a:ahLst/>
              <a:cxnLst>
                <a:cxn ang="0">
                  <a:pos x="58" y="132"/>
                </a:cxn>
                <a:cxn ang="0">
                  <a:pos x="60" y="142"/>
                </a:cxn>
                <a:cxn ang="0">
                  <a:pos x="70" y="158"/>
                </a:cxn>
                <a:cxn ang="0">
                  <a:pos x="84" y="170"/>
                </a:cxn>
                <a:cxn ang="0">
                  <a:pos x="102" y="176"/>
                </a:cxn>
                <a:cxn ang="0">
                  <a:pos x="112" y="176"/>
                </a:cxn>
                <a:cxn ang="0">
                  <a:pos x="144" y="172"/>
                </a:cxn>
                <a:cxn ang="0">
                  <a:pos x="170" y="150"/>
                </a:cxn>
                <a:cxn ang="0">
                  <a:pos x="208" y="180"/>
                </a:cxn>
                <a:cxn ang="0">
                  <a:pos x="188" y="200"/>
                </a:cxn>
                <a:cxn ang="0">
                  <a:pos x="164" y="214"/>
                </a:cxn>
                <a:cxn ang="0">
                  <a:pos x="140" y="222"/>
                </a:cxn>
                <a:cxn ang="0">
                  <a:pos x="112" y="224"/>
                </a:cxn>
                <a:cxn ang="0">
                  <a:pos x="90" y="222"/>
                </a:cxn>
                <a:cxn ang="0">
                  <a:pos x="50" y="206"/>
                </a:cxn>
                <a:cxn ang="0">
                  <a:pos x="20" y="178"/>
                </a:cxn>
                <a:cxn ang="0">
                  <a:pos x="2" y="136"/>
                </a:cxn>
                <a:cxn ang="0">
                  <a:pos x="0" y="112"/>
                </a:cxn>
                <a:cxn ang="0">
                  <a:pos x="8" y="66"/>
                </a:cxn>
                <a:cxn ang="0">
                  <a:pos x="32" y="32"/>
                </a:cxn>
                <a:cxn ang="0">
                  <a:pos x="68" y="8"/>
                </a:cxn>
                <a:cxn ang="0">
                  <a:pos x="110" y="0"/>
                </a:cxn>
                <a:cxn ang="0">
                  <a:pos x="134" y="2"/>
                </a:cxn>
                <a:cxn ang="0">
                  <a:pos x="174" y="18"/>
                </a:cxn>
                <a:cxn ang="0">
                  <a:pos x="200" y="46"/>
                </a:cxn>
                <a:cxn ang="0">
                  <a:pos x="214" y="90"/>
                </a:cxn>
                <a:cxn ang="0">
                  <a:pos x="216" y="132"/>
                </a:cxn>
                <a:cxn ang="0">
                  <a:pos x="158" y="88"/>
                </a:cxn>
                <a:cxn ang="0">
                  <a:pos x="154" y="70"/>
                </a:cxn>
                <a:cxn ang="0">
                  <a:pos x="144" y="56"/>
                </a:cxn>
                <a:cxn ang="0">
                  <a:pos x="128" y="48"/>
                </a:cxn>
                <a:cxn ang="0">
                  <a:pos x="108" y="46"/>
                </a:cxn>
                <a:cxn ang="0">
                  <a:pos x="98" y="46"/>
                </a:cxn>
                <a:cxn ang="0">
                  <a:pos x="82" y="52"/>
                </a:cxn>
                <a:cxn ang="0">
                  <a:pos x="68" y="64"/>
                </a:cxn>
                <a:cxn ang="0">
                  <a:pos x="60" y="80"/>
                </a:cxn>
                <a:cxn ang="0">
                  <a:pos x="158" y="88"/>
                </a:cxn>
              </a:cxnLst>
              <a:rect l="0" t="0" r="r" b="b"/>
              <a:pathLst>
                <a:path w="216" h="224">
                  <a:moveTo>
                    <a:pt x="216" y="132"/>
                  </a:moveTo>
                  <a:lnTo>
                    <a:pt x="58" y="132"/>
                  </a:lnTo>
                  <a:lnTo>
                    <a:pt x="58" y="132"/>
                  </a:lnTo>
                  <a:lnTo>
                    <a:pt x="60" y="142"/>
                  </a:lnTo>
                  <a:lnTo>
                    <a:pt x="64" y="150"/>
                  </a:lnTo>
                  <a:lnTo>
                    <a:pt x="70" y="158"/>
                  </a:lnTo>
                  <a:lnTo>
                    <a:pt x="76" y="164"/>
                  </a:lnTo>
                  <a:lnTo>
                    <a:pt x="84" y="170"/>
                  </a:lnTo>
                  <a:lnTo>
                    <a:pt x="92" y="174"/>
                  </a:lnTo>
                  <a:lnTo>
                    <a:pt x="102" y="176"/>
                  </a:lnTo>
                  <a:lnTo>
                    <a:pt x="112" y="176"/>
                  </a:lnTo>
                  <a:lnTo>
                    <a:pt x="112" y="176"/>
                  </a:lnTo>
                  <a:lnTo>
                    <a:pt x="128" y="176"/>
                  </a:lnTo>
                  <a:lnTo>
                    <a:pt x="144" y="172"/>
                  </a:lnTo>
                  <a:lnTo>
                    <a:pt x="156" y="162"/>
                  </a:lnTo>
                  <a:lnTo>
                    <a:pt x="170" y="150"/>
                  </a:lnTo>
                  <a:lnTo>
                    <a:pt x="208" y="180"/>
                  </a:lnTo>
                  <a:lnTo>
                    <a:pt x="208" y="180"/>
                  </a:lnTo>
                  <a:lnTo>
                    <a:pt x="198" y="190"/>
                  </a:lnTo>
                  <a:lnTo>
                    <a:pt x="188" y="200"/>
                  </a:lnTo>
                  <a:lnTo>
                    <a:pt x="176" y="208"/>
                  </a:lnTo>
                  <a:lnTo>
                    <a:pt x="164" y="214"/>
                  </a:lnTo>
                  <a:lnTo>
                    <a:pt x="152" y="218"/>
                  </a:lnTo>
                  <a:lnTo>
                    <a:pt x="140" y="222"/>
                  </a:lnTo>
                  <a:lnTo>
                    <a:pt x="126" y="224"/>
                  </a:lnTo>
                  <a:lnTo>
                    <a:pt x="112" y="224"/>
                  </a:lnTo>
                  <a:lnTo>
                    <a:pt x="112" y="224"/>
                  </a:lnTo>
                  <a:lnTo>
                    <a:pt x="90" y="222"/>
                  </a:lnTo>
                  <a:lnTo>
                    <a:pt x="68" y="216"/>
                  </a:lnTo>
                  <a:lnTo>
                    <a:pt x="50" y="206"/>
                  </a:lnTo>
                  <a:lnTo>
                    <a:pt x="32" y="194"/>
                  </a:lnTo>
                  <a:lnTo>
                    <a:pt x="20" y="178"/>
                  </a:lnTo>
                  <a:lnTo>
                    <a:pt x="10" y="158"/>
                  </a:lnTo>
                  <a:lnTo>
                    <a:pt x="2" y="136"/>
                  </a:lnTo>
                  <a:lnTo>
                    <a:pt x="0" y="112"/>
                  </a:lnTo>
                  <a:lnTo>
                    <a:pt x="0" y="112"/>
                  </a:lnTo>
                  <a:lnTo>
                    <a:pt x="2" y="88"/>
                  </a:lnTo>
                  <a:lnTo>
                    <a:pt x="8" y="66"/>
                  </a:lnTo>
                  <a:lnTo>
                    <a:pt x="18" y="48"/>
                  </a:lnTo>
                  <a:lnTo>
                    <a:pt x="32" y="32"/>
                  </a:lnTo>
                  <a:lnTo>
                    <a:pt x="48" y="18"/>
                  </a:lnTo>
                  <a:lnTo>
                    <a:pt x="68" y="8"/>
                  </a:lnTo>
                  <a:lnTo>
                    <a:pt x="88" y="2"/>
                  </a:lnTo>
                  <a:lnTo>
                    <a:pt x="110" y="0"/>
                  </a:lnTo>
                  <a:lnTo>
                    <a:pt x="110" y="0"/>
                  </a:lnTo>
                  <a:lnTo>
                    <a:pt x="134" y="2"/>
                  </a:lnTo>
                  <a:lnTo>
                    <a:pt x="156" y="8"/>
                  </a:lnTo>
                  <a:lnTo>
                    <a:pt x="174" y="18"/>
                  </a:lnTo>
                  <a:lnTo>
                    <a:pt x="190" y="30"/>
                  </a:lnTo>
                  <a:lnTo>
                    <a:pt x="200" y="46"/>
                  </a:lnTo>
                  <a:lnTo>
                    <a:pt x="210" y="66"/>
                  </a:lnTo>
                  <a:lnTo>
                    <a:pt x="214" y="90"/>
                  </a:lnTo>
                  <a:lnTo>
                    <a:pt x="216" y="116"/>
                  </a:lnTo>
                  <a:lnTo>
                    <a:pt x="216" y="132"/>
                  </a:lnTo>
                  <a:close/>
                  <a:moveTo>
                    <a:pt x="158" y="88"/>
                  </a:moveTo>
                  <a:lnTo>
                    <a:pt x="158" y="88"/>
                  </a:lnTo>
                  <a:lnTo>
                    <a:pt x="158" y="78"/>
                  </a:lnTo>
                  <a:lnTo>
                    <a:pt x="154" y="70"/>
                  </a:lnTo>
                  <a:lnTo>
                    <a:pt x="150" y="62"/>
                  </a:lnTo>
                  <a:lnTo>
                    <a:pt x="144" y="56"/>
                  </a:lnTo>
                  <a:lnTo>
                    <a:pt x="136" y="52"/>
                  </a:lnTo>
                  <a:lnTo>
                    <a:pt x="128" y="48"/>
                  </a:lnTo>
                  <a:lnTo>
                    <a:pt x="120" y="46"/>
                  </a:lnTo>
                  <a:lnTo>
                    <a:pt x="108" y="46"/>
                  </a:lnTo>
                  <a:lnTo>
                    <a:pt x="108" y="46"/>
                  </a:lnTo>
                  <a:lnTo>
                    <a:pt x="98" y="46"/>
                  </a:lnTo>
                  <a:lnTo>
                    <a:pt x="90" y="48"/>
                  </a:lnTo>
                  <a:lnTo>
                    <a:pt x="82" y="52"/>
                  </a:lnTo>
                  <a:lnTo>
                    <a:pt x="74" y="58"/>
                  </a:lnTo>
                  <a:lnTo>
                    <a:pt x="68" y="64"/>
                  </a:lnTo>
                  <a:lnTo>
                    <a:pt x="64" y="72"/>
                  </a:lnTo>
                  <a:lnTo>
                    <a:pt x="60" y="80"/>
                  </a:lnTo>
                  <a:lnTo>
                    <a:pt x="58" y="88"/>
                  </a:lnTo>
                  <a:lnTo>
                    <a:pt x="158" y="88"/>
                  </a:lnTo>
                  <a:close/>
                </a:path>
              </a:pathLst>
            </a:custGeom>
            <a:solidFill>
              <a:srgbClr val="0065A4"/>
            </a:solidFill>
            <a:ln w="9525">
              <a:noFill/>
              <a:round/>
              <a:headEnd/>
              <a:tailEnd/>
            </a:ln>
          </p:spPr>
          <p:txBody>
            <a:bodyPr/>
            <a:lstStyle/>
            <a:p>
              <a:pPr>
                <a:defRPr/>
              </a:pPr>
              <a:endParaRPr lang="en-US" dirty="0">
                <a:ea typeface="+mn-ea"/>
                <a:cs typeface="+mn-cs"/>
              </a:endParaRPr>
            </a:p>
          </p:txBody>
        </p:sp>
        <p:sp>
          <p:nvSpPr>
            <p:cNvPr id="13" name="Freeform 299"/>
            <p:cNvSpPr>
              <a:spLocks noChangeAspect="1" noEditPoints="1"/>
            </p:cNvSpPr>
            <p:nvPr userDrawn="1"/>
          </p:nvSpPr>
          <p:spPr bwMode="gray">
            <a:xfrm>
              <a:off x="3342" y="3570"/>
              <a:ext cx="196" cy="223"/>
            </a:xfrm>
            <a:custGeom>
              <a:avLst/>
              <a:gdLst/>
              <a:ahLst/>
              <a:cxnLst>
                <a:cxn ang="0">
                  <a:pos x="196" y="218"/>
                </a:cxn>
                <a:cxn ang="0">
                  <a:pos x="144" y="198"/>
                </a:cxn>
                <a:cxn ang="0">
                  <a:pos x="138" y="204"/>
                </a:cxn>
                <a:cxn ang="0">
                  <a:pos x="114" y="218"/>
                </a:cxn>
                <a:cxn ang="0">
                  <a:pos x="78" y="224"/>
                </a:cxn>
                <a:cxn ang="0">
                  <a:pos x="62" y="224"/>
                </a:cxn>
                <a:cxn ang="0">
                  <a:pos x="36" y="216"/>
                </a:cxn>
                <a:cxn ang="0">
                  <a:pos x="14" y="200"/>
                </a:cxn>
                <a:cxn ang="0">
                  <a:pos x="2" y="176"/>
                </a:cxn>
                <a:cxn ang="0">
                  <a:pos x="0" y="160"/>
                </a:cxn>
                <a:cxn ang="0">
                  <a:pos x="4" y="136"/>
                </a:cxn>
                <a:cxn ang="0">
                  <a:pos x="12" y="118"/>
                </a:cxn>
                <a:cxn ang="0">
                  <a:pos x="28" y="104"/>
                </a:cxn>
                <a:cxn ang="0">
                  <a:pos x="46" y="96"/>
                </a:cxn>
                <a:cxn ang="0">
                  <a:pos x="88" y="86"/>
                </a:cxn>
                <a:cxn ang="0">
                  <a:pos x="130" y="84"/>
                </a:cxn>
                <a:cxn ang="0">
                  <a:pos x="140" y="82"/>
                </a:cxn>
                <a:cxn ang="0">
                  <a:pos x="140" y="72"/>
                </a:cxn>
                <a:cxn ang="0">
                  <a:pos x="134" y="60"/>
                </a:cxn>
                <a:cxn ang="0">
                  <a:pos x="124" y="50"/>
                </a:cxn>
                <a:cxn ang="0">
                  <a:pos x="106" y="46"/>
                </a:cxn>
                <a:cxn ang="0">
                  <a:pos x="96" y="46"/>
                </a:cxn>
                <a:cxn ang="0">
                  <a:pos x="66" y="52"/>
                </a:cxn>
                <a:cxn ang="0">
                  <a:pos x="40" y="68"/>
                </a:cxn>
                <a:cxn ang="0">
                  <a:pos x="6" y="34"/>
                </a:cxn>
                <a:cxn ang="0">
                  <a:pos x="28" y="18"/>
                </a:cxn>
                <a:cxn ang="0">
                  <a:pos x="76" y="2"/>
                </a:cxn>
                <a:cxn ang="0">
                  <a:pos x="100" y="0"/>
                </a:cxn>
                <a:cxn ang="0">
                  <a:pos x="144" y="6"/>
                </a:cxn>
                <a:cxn ang="0">
                  <a:pos x="174" y="22"/>
                </a:cxn>
                <a:cxn ang="0">
                  <a:pos x="190" y="46"/>
                </a:cxn>
                <a:cxn ang="0">
                  <a:pos x="196" y="80"/>
                </a:cxn>
                <a:cxn ang="0">
                  <a:pos x="140" y="126"/>
                </a:cxn>
                <a:cxn ang="0">
                  <a:pos x="132" y="126"/>
                </a:cxn>
                <a:cxn ang="0">
                  <a:pos x="96" y="128"/>
                </a:cxn>
                <a:cxn ang="0">
                  <a:pos x="74" y="134"/>
                </a:cxn>
                <a:cxn ang="0">
                  <a:pos x="60" y="146"/>
                </a:cxn>
                <a:cxn ang="0">
                  <a:pos x="58" y="156"/>
                </a:cxn>
                <a:cxn ang="0">
                  <a:pos x="62" y="168"/>
                </a:cxn>
                <a:cxn ang="0">
                  <a:pos x="70" y="176"/>
                </a:cxn>
                <a:cxn ang="0">
                  <a:pos x="84" y="180"/>
                </a:cxn>
                <a:cxn ang="0">
                  <a:pos x="114" y="174"/>
                </a:cxn>
                <a:cxn ang="0">
                  <a:pos x="128" y="164"/>
                </a:cxn>
                <a:cxn ang="0">
                  <a:pos x="138" y="152"/>
                </a:cxn>
                <a:cxn ang="0">
                  <a:pos x="140" y="134"/>
                </a:cxn>
              </a:cxnLst>
              <a:rect l="0" t="0" r="r" b="b"/>
              <a:pathLst>
                <a:path w="196" h="224">
                  <a:moveTo>
                    <a:pt x="196" y="80"/>
                  </a:moveTo>
                  <a:lnTo>
                    <a:pt x="196" y="218"/>
                  </a:lnTo>
                  <a:lnTo>
                    <a:pt x="146" y="218"/>
                  </a:lnTo>
                  <a:lnTo>
                    <a:pt x="144" y="198"/>
                  </a:lnTo>
                  <a:lnTo>
                    <a:pt x="144" y="198"/>
                  </a:lnTo>
                  <a:lnTo>
                    <a:pt x="138" y="204"/>
                  </a:lnTo>
                  <a:lnTo>
                    <a:pt x="130" y="210"/>
                  </a:lnTo>
                  <a:lnTo>
                    <a:pt x="114" y="218"/>
                  </a:lnTo>
                  <a:lnTo>
                    <a:pt x="96" y="222"/>
                  </a:lnTo>
                  <a:lnTo>
                    <a:pt x="78" y="224"/>
                  </a:lnTo>
                  <a:lnTo>
                    <a:pt x="78" y="224"/>
                  </a:lnTo>
                  <a:lnTo>
                    <a:pt x="62" y="224"/>
                  </a:lnTo>
                  <a:lnTo>
                    <a:pt x="48" y="220"/>
                  </a:lnTo>
                  <a:lnTo>
                    <a:pt x="36" y="216"/>
                  </a:lnTo>
                  <a:lnTo>
                    <a:pt x="24" y="208"/>
                  </a:lnTo>
                  <a:lnTo>
                    <a:pt x="14" y="200"/>
                  </a:lnTo>
                  <a:lnTo>
                    <a:pt x="8" y="188"/>
                  </a:lnTo>
                  <a:lnTo>
                    <a:pt x="2" y="176"/>
                  </a:lnTo>
                  <a:lnTo>
                    <a:pt x="0" y="160"/>
                  </a:lnTo>
                  <a:lnTo>
                    <a:pt x="0" y="160"/>
                  </a:lnTo>
                  <a:lnTo>
                    <a:pt x="0" y="148"/>
                  </a:lnTo>
                  <a:lnTo>
                    <a:pt x="4" y="136"/>
                  </a:lnTo>
                  <a:lnTo>
                    <a:pt x="8" y="126"/>
                  </a:lnTo>
                  <a:lnTo>
                    <a:pt x="12" y="118"/>
                  </a:lnTo>
                  <a:lnTo>
                    <a:pt x="20" y="110"/>
                  </a:lnTo>
                  <a:lnTo>
                    <a:pt x="28" y="104"/>
                  </a:lnTo>
                  <a:lnTo>
                    <a:pt x="36" y="100"/>
                  </a:lnTo>
                  <a:lnTo>
                    <a:pt x="46" y="96"/>
                  </a:lnTo>
                  <a:lnTo>
                    <a:pt x="66" y="90"/>
                  </a:lnTo>
                  <a:lnTo>
                    <a:pt x="88" y="86"/>
                  </a:lnTo>
                  <a:lnTo>
                    <a:pt x="110" y="84"/>
                  </a:lnTo>
                  <a:lnTo>
                    <a:pt x="130" y="84"/>
                  </a:lnTo>
                  <a:lnTo>
                    <a:pt x="140" y="84"/>
                  </a:lnTo>
                  <a:lnTo>
                    <a:pt x="140" y="82"/>
                  </a:lnTo>
                  <a:lnTo>
                    <a:pt x="140" y="82"/>
                  </a:lnTo>
                  <a:lnTo>
                    <a:pt x="140" y="72"/>
                  </a:lnTo>
                  <a:lnTo>
                    <a:pt x="138" y="66"/>
                  </a:lnTo>
                  <a:lnTo>
                    <a:pt x="134" y="60"/>
                  </a:lnTo>
                  <a:lnTo>
                    <a:pt x="130" y="54"/>
                  </a:lnTo>
                  <a:lnTo>
                    <a:pt x="124" y="50"/>
                  </a:lnTo>
                  <a:lnTo>
                    <a:pt x="116" y="48"/>
                  </a:lnTo>
                  <a:lnTo>
                    <a:pt x="106" y="46"/>
                  </a:lnTo>
                  <a:lnTo>
                    <a:pt x="96" y="46"/>
                  </a:lnTo>
                  <a:lnTo>
                    <a:pt x="96" y="46"/>
                  </a:lnTo>
                  <a:lnTo>
                    <a:pt x="80" y="46"/>
                  </a:lnTo>
                  <a:lnTo>
                    <a:pt x="66" y="52"/>
                  </a:lnTo>
                  <a:lnTo>
                    <a:pt x="52" y="58"/>
                  </a:lnTo>
                  <a:lnTo>
                    <a:pt x="40" y="68"/>
                  </a:lnTo>
                  <a:lnTo>
                    <a:pt x="6" y="34"/>
                  </a:lnTo>
                  <a:lnTo>
                    <a:pt x="6" y="34"/>
                  </a:lnTo>
                  <a:lnTo>
                    <a:pt x="18" y="26"/>
                  </a:lnTo>
                  <a:lnTo>
                    <a:pt x="28" y="18"/>
                  </a:lnTo>
                  <a:lnTo>
                    <a:pt x="52" y="8"/>
                  </a:lnTo>
                  <a:lnTo>
                    <a:pt x="76" y="2"/>
                  </a:lnTo>
                  <a:lnTo>
                    <a:pt x="100" y="0"/>
                  </a:lnTo>
                  <a:lnTo>
                    <a:pt x="100" y="0"/>
                  </a:lnTo>
                  <a:lnTo>
                    <a:pt x="124" y="2"/>
                  </a:lnTo>
                  <a:lnTo>
                    <a:pt x="144" y="6"/>
                  </a:lnTo>
                  <a:lnTo>
                    <a:pt x="160" y="12"/>
                  </a:lnTo>
                  <a:lnTo>
                    <a:pt x="174" y="22"/>
                  </a:lnTo>
                  <a:lnTo>
                    <a:pt x="184" y="34"/>
                  </a:lnTo>
                  <a:lnTo>
                    <a:pt x="190" y="46"/>
                  </a:lnTo>
                  <a:lnTo>
                    <a:pt x="194" y="62"/>
                  </a:lnTo>
                  <a:lnTo>
                    <a:pt x="196" y="80"/>
                  </a:lnTo>
                  <a:lnTo>
                    <a:pt x="196" y="80"/>
                  </a:lnTo>
                  <a:close/>
                  <a:moveTo>
                    <a:pt x="140" y="126"/>
                  </a:moveTo>
                  <a:lnTo>
                    <a:pt x="132" y="126"/>
                  </a:lnTo>
                  <a:lnTo>
                    <a:pt x="132" y="126"/>
                  </a:lnTo>
                  <a:lnTo>
                    <a:pt x="110" y="126"/>
                  </a:lnTo>
                  <a:lnTo>
                    <a:pt x="96" y="128"/>
                  </a:lnTo>
                  <a:lnTo>
                    <a:pt x="84" y="130"/>
                  </a:lnTo>
                  <a:lnTo>
                    <a:pt x="74" y="134"/>
                  </a:lnTo>
                  <a:lnTo>
                    <a:pt x="66" y="140"/>
                  </a:lnTo>
                  <a:lnTo>
                    <a:pt x="60" y="146"/>
                  </a:lnTo>
                  <a:lnTo>
                    <a:pt x="58" y="156"/>
                  </a:lnTo>
                  <a:lnTo>
                    <a:pt x="58" y="156"/>
                  </a:lnTo>
                  <a:lnTo>
                    <a:pt x="58" y="162"/>
                  </a:lnTo>
                  <a:lnTo>
                    <a:pt x="62" y="168"/>
                  </a:lnTo>
                  <a:lnTo>
                    <a:pt x="66" y="172"/>
                  </a:lnTo>
                  <a:lnTo>
                    <a:pt x="70" y="176"/>
                  </a:lnTo>
                  <a:lnTo>
                    <a:pt x="78" y="178"/>
                  </a:lnTo>
                  <a:lnTo>
                    <a:pt x="84" y="180"/>
                  </a:lnTo>
                  <a:lnTo>
                    <a:pt x="100" y="178"/>
                  </a:lnTo>
                  <a:lnTo>
                    <a:pt x="114" y="174"/>
                  </a:lnTo>
                  <a:lnTo>
                    <a:pt x="122" y="170"/>
                  </a:lnTo>
                  <a:lnTo>
                    <a:pt x="128" y="164"/>
                  </a:lnTo>
                  <a:lnTo>
                    <a:pt x="134" y="158"/>
                  </a:lnTo>
                  <a:lnTo>
                    <a:pt x="138" y="152"/>
                  </a:lnTo>
                  <a:lnTo>
                    <a:pt x="140" y="144"/>
                  </a:lnTo>
                  <a:lnTo>
                    <a:pt x="140" y="134"/>
                  </a:lnTo>
                  <a:lnTo>
                    <a:pt x="140" y="126"/>
                  </a:lnTo>
                  <a:close/>
                </a:path>
              </a:pathLst>
            </a:custGeom>
            <a:solidFill>
              <a:srgbClr val="0065A4"/>
            </a:solidFill>
            <a:ln w="9525">
              <a:noFill/>
              <a:round/>
              <a:headEnd/>
              <a:tailEnd/>
            </a:ln>
          </p:spPr>
          <p:txBody>
            <a:bodyPr/>
            <a:lstStyle/>
            <a:p>
              <a:pPr>
                <a:defRPr/>
              </a:pPr>
              <a:endParaRPr lang="en-US" dirty="0">
                <a:ea typeface="+mn-ea"/>
                <a:cs typeface="+mn-cs"/>
              </a:endParaRPr>
            </a:p>
          </p:txBody>
        </p:sp>
        <p:sp>
          <p:nvSpPr>
            <p:cNvPr id="14" name="Freeform 300"/>
            <p:cNvSpPr>
              <a:spLocks noChangeAspect="1" noEditPoints="1"/>
            </p:cNvSpPr>
            <p:nvPr userDrawn="1"/>
          </p:nvSpPr>
          <p:spPr bwMode="gray">
            <a:xfrm>
              <a:off x="4402" y="3735"/>
              <a:ext cx="58" cy="56"/>
            </a:xfrm>
            <a:custGeom>
              <a:avLst/>
              <a:gdLst/>
              <a:ahLst/>
              <a:cxnLst>
                <a:cxn ang="0">
                  <a:pos x="6" y="28"/>
                </a:cxn>
                <a:cxn ang="0">
                  <a:pos x="14" y="12"/>
                </a:cxn>
                <a:cxn ang="0">
                  <a:pos x="30" y="4"/>
                </a:cxn>
                <a:cxn ang="0">
                  <a:pos x="38" y="6"/>
                </a:cxn>
                <a:cxn ang="0">
                  <a:pos x="52" y="18"/>
                </a:cxn>
                <a:cxn ang="0">
                  <a:pos x="54" y="28"/>
                </a:cxn>
                <a:cxn ang="0">
                  <a:pos x="46" y="46"/>
                </a:cxn>
                <a:cxn ang="0">
                  <a:pos x="30" y="52"/>
                </a:cxn>
                <a:cxn ang="0">
                  <a:pos x="20" y="50"/>
                </a:cxn>
                <a:cxn ang="0">
                  <a:pos x="8" y="38"/>
                </a:cxn>
                <a:cxn ang="0">
                  <a:pos x="6" y="28"/>
                </a:cxn>
                <a:cxn ang="0">
                  <a:pos x="30" y="56"/>
                </a:cxn>
                <a:cxn ang="0">
                  <a:pos x="50" y="48"/>
                </a:cxn>
                <a:cxn ang="0">
                  <a:pos x="58" y="34"/>
                </a:cxn>
                <a:cxn ang="0">
                  <a:pos x="58" y="28"/>
                </a:cxn>
                <a:cxn ang="0">
                  <a:pos x="56" y="16"/>
                </a:cxn>
                <a:cxn ang="0">
                  <a:pos x="42" y="2"/>
                </a:cxn>
                <a:cxn ang="0">
                  <a:pos x="30" y="0"/>
                </a:cxn>
                <a:cxn ang="0">
                  <a:pos x="10" y="8"/>
                </a:cxn>
                <a:cxn ang="0">
                  <a:pos x="2" y="22"/>
                </a:cxn>
                <a:cxn ang="0">
                  <a:pos x="0" y="28"/>
                </a:cxn>
                <a:cxn ang="0">
                  <a:pos x="4" y="40"/>
                </a:cxn>
                <a:cxn ang="0">
                  <a:pos x="18" y="54"/>
                </a:cxn>
                <a:cxn ang="0">
                  <a:pos x="30" y="56"/>
                </a:cxn>
                <a:cxn ang="0">
                  <a:pos x="30" y="30"/>
                </a:cxn>
                <a:cxn ang="0">
                  <a:pos x="44" y="44"/>
                </a:cxn>
                <a:cxn ang="0">
                  <a:pos x="34" y="30"/>
                </a:cxn>
                <a:cxn ang="0">
                  <a:pos x="42" y="24"/>
                </a:cxn>
                <a:cxn ang="0">
                  <a:pos x="44" y="22"/>
                </a:cxn>
                <a:cxn ang="0">
                  <a:pos x="40" y="14"/>
                </a:cxn>
                <a:cxn ang="0">
                  <a:pos x="32" y="12"/>
                </a:cxn>
                <a:cxn ang="0">
                  <a:pos x="18" y="44"/>
                </a:cxn>
                <a:cxn ang="0">
                  <a:pos x="24" y="30"/>
                </a:cxn>
                <a:cxn ang="0">
                  <a:pos x="24" y="16"/>
                </a:cxn>
                <a:cxn ang="0">
                  <a:pos x="30" y="16"/>
                </a:cxn>
                <a:cxn ang="0">
                  <a:pos x="38" y="18"/>
                </a:cxn>
                <a:cxn ang="0">
                  <a:pos x="38" y="20"/>
                </a:cxn>
                <a:cxn ang="0">
                  <a:pos x="36" y="26"/>
                </a:cxn>
                <a:cxn ang="0">
                  <a:pos x="24" y="26"/>
                </a:cxn>
              </a:cxnLst>
              <a:rect l="0" t="0" r="r" b="b"/>
              <a:pathLst>
                <a:path w="58" h="56">
                  <a:moveTo>
                    <a:pt x="6" y="28"/>
                  </a:moveTo>
                  <a:lnTo>
                    <a:pt x="6" y="28"/>
                  </a:lnTo>
                  <a:lnTo>
                    <a:pt x="8" y="18"/>
                  </a:lnTo>
                  <a:lnTo>
                    <a:pt x="14" y="12"/>
                  </a:lnTo>
                  <a:lnTo>
                    <a:pt x="20" y="6"/>
                  </a:lnTo>
                  <a:lnTo>
                    <a:pt x="30" y="4"/>
                  </a:lnTo>
                  <a:lnTo>
                    <a:pt x="30" y="4"/>
                  </a:lnTo>
                  <a:lnTo>
                    <a:pt x="38" y="6"/>
                  </a:lnTo>
                  <a:lnTo>
                    <a:pt x="46" y="12"/>
                  </a:lnTo>
                  <a:lnTo>
                    <a:pt x="52" y="18"/>
                  </a:lnTo>
                  <a:lnTo>
                    <a:pt x="54" y="28"/>
                  </a:lnTo>
                  <a:lnTo>
                    <a:pt x="54" y="28"/>
                  </a:lnTo>
                  <a:lnTo>
                    <a:pt x="52" y="38"/>
                  </a:lnTo>
                  <a:lnTo>
                    <a:pt x="46" y="46"/>
                  </a:lnTo>
                  <a:lnTo>
                    <a:pt x="38" y="50"/>
                  </a:lnTo>
                  <a:lnTo>
                    <a:pt x="30" y="52"/>
                  </a:lnTo>
                  <a:lnTo>
                    <a:pt x="30" y="52"/>
                  </a:lnTo>
                  <a:lnTo>
                    <a:pt x="20" y="50"/>
                  </a:lnTo>
                  <a:lnTo>
                    <a:pt x="14" y="46"/>
                  </a:lnTo>
                  <a:lnTo>
                    <a:pt x="8" y="38"/>
                  </a:lnTo>
                  <a:lnTo>
                    <a:pt x="6" y="28"/>
                  </a:lnTo>
                  <a:lnTo>
                    <a:pt x="6" y="28"/>
                  </a:lnTo>
                  <a:close/>
                  <a:moveTo>
                    <a:pt x="30" y="56"/>
                  </a:moveTo>
                  <a:lnTo>
                    <a:pt x="30" y="56"/>
                  </a:lnTo>
                  <a:lnTo>
                    <a:pt x="42" y="54"/>
                  </a:lnTo>
                  <a:lnTo>
                    <a:pt x="50" y="48"/>
                  </a:lnTo>
                  <a:lnTo>
                    <a:pt x="56" y="40"/>
                  </a:lnTo>
                  <a:lnTo>
                    <a:pt x="58" y="34"/>
                  </a:lnTo>
                  <a:lnTo>
                    <a:pt x="58" y="28"/>
                  </a:lnTo>
                  <a:lnTo>
                    <a:pt x="58" y="28"/>
                  </a:lnTo>
                  <a:lnTo>
                    <a:pt x="58" y="22"/>
                  </a:lnTo>
                  <a:lnTo>
                    <a:pt x="56" y="16"/>
                  </a:lnTo>
                  <a:lnTo>
                    <a:pt x="50" y="8"/>
                  </a:lnTo>
                  <a:lnTo>
                    <a:pt x="42" y="2"/>
                  </a:lnTo>
                  <a:lnTo>
                    <a:pt x="30" y="0"/>
                  </a:lnTo>
                  <a:lnTo>
                    <a:pt x="30" y="0"/>
                  </a:lnTo>
                  <a:lnTo>
                    <a:pt x="18" y="2"/>
                  </a:lnTo>
                  <a:lnTo>
                    <a:pt x="10" y="8"/>
                  </a:lnTo>
                  <a:lnTo>
                    <a:pt x="4" y="16"/>
                  </a:lnTo>
                  <a:lnTo>
                    <a:pt x="2" y="22"/>
                  </a:lnTo>
                  <a:lnTo>
                    <a:pt x="0" y="28"/>
                  </a:lnTo>
                  <a:lnTo>
                    <a:pt x="0" y="28"/>
                  </a:lnTo>
                  <a:lnTo>
                    <a:pt x="2" y="34"/>
                  </a:lnTo>
                  <a:lnTo>
                    <a:pt x="4" y="40"/>
                  </a:lnTo>
                  <a:lnTo>
                    <a:pt x="10" y="48"/>
                  </a:lnTo>
                  <a:lnTo>
                    <a:pt x="18" y="54"/>
                  </a:lnTo>
                  <a:lnTo>
                    <a:pt x="30" y="56"/>
                  </a:lnTo>
                  <a:lnTo>
                    <a:pt x="30" y="56"/>
                  </a:lnTo>
                  <a:close/>
                  <a:moveTo>
                    <a:pt x="24" y="30"/>
                  </a:moveTo>
                  <a:lnTo>
                    <a:pt x="30" y="30"/>
                  </a:lnTo>
                  <a:lnTo>
                    <a:pt x="38" y="44"/>
                  </a:lnTo>
                  <a:lnTo>
                    <a:pt x="44" y="44"/>
                  </a:lnTo>
                  <a:lnTo>
                    <a:pt x="34" y="30"/>
                  </a:lnTo>
                  <a:lnTo>
                    <a:pt x="34" y="30"/>
                  </a:lnTo>
                  <a:lnTo>
                    <a:pt x="40" y="28"/>
                  </a:lnTo>
                  <a:lnTo>
                    <a:pt x="42" y="24"/>
                  </a:lnTo>
                  <a:lnTo>
                    <a:pt x="44" y="22"/>
                  </a:lnTo>
                  <a:lnTo>
                    <a:pt x="44" y="22"/>
                  </a:lnTo>
                  <a:lnTo>
                    <a:pt x="42" y="16"/>
                  </a:lnTo>
                  <a:lnTo>
                    <a:pt x="40" y="14"/>
                  </a:lnTo>
                  <a:lnTo>
                    <a:pt x="36" y="12"/>
                  </a:lnTo>
                  <a:lnTo>
                    <a:pt x="32" y="12"/>
                  </a:lnTo>
                  <a:lnTo>
                    <a:pt x="18" y="12"/>
                  </a:lnTo>
                  <a:lnTo>
                    <a:pt x="18" y="44"/>
                  </a:lnTo>
                  <a:lnTo>
                    <a:pt x="24" y="44"/>
                  </a:lnTo>
                  <a:lnTo>
                    <a:pt x="24" y="30"/>
                  </a:lnTo>
                  <a:close/>
                  <a:moveTo>
                    <a:pt x="24" y="26"/>
                  </a:moveTo>
                  <a:lnTo>
                    <a:pt x="24" y="16"/>
                  </a:lnTo>
                  <a:lnTo>
                    <a:pt x="30" y="16"/>
                  </a:lnTo>
                  <a:lnTo>
                    <a:pt x="30" y="16"/>
                  </a:lnTo>
                  <a:lnTo>
                    <a:pt x="36" y="16"/>
                  </a:lnTo>
                  <a:lnTo>
                    <a:pt x="38" y="18"/>
                  </a:lnTo>
                  <a:lnTo>
                    <a:pt x="38" y="20"/>
                  </a:lnTo>
                  <a:lnTo>
                    <a:pt x="38" y="20"/>
                  </a:lnTo>
                  <a:lnTo>
                    <a:pt x="38" y="24"/>
                  </a:lnTo>
                  <a:lnTo>
                    <a:pt x="36" y="26"/>
                  </a:lnTo>
                  <a:lnTo>
                    <a:pt x="30" y="26"/>
                  </a:lnTo>
                  <a:lnTo>
                    <a:pt x="24" y="26"/>
                  </a:lnTo>
                  <a:close/>
                </a:path>
              </a:pathLst>
            </a:custGeom>
            <a:solidFill>
              <a:srgbClr val="0065A4"/>
            </a:solidFill>
            <a:ln w="9525">
              <a:noFill/>
              <a:round/>
              <a:headEnd/>
              <a:tailEnd/>
            </a:ln>
          </p:spPr>
          <p:txBody>
            <a:bodyPr/>
            <a:lstStyle/>
            <a:p>
              <a:pPr>
                <a:defRPr/>
              </a:pPr>
              <a:endParaRPr lang="en-US" dirty="0">
                <a:ea typeface="+mn-ea"/>
                <a:cs typeface="+mn-cs"/>
              </a:endParaRPr>
            </a:p>
          </p:txBody>
        </p:sp>
      </p:grpSp>
      <p:sp>
        <p:nvSpPr>
          <p:cNvPr id="280799" name="Rectangle 223"/>
          <p:cNvSpPr>
            <a:spLocks noGrp="1" noChangeArrowheads="1"/>
          </p:cNvSpPr>
          <p:nvPr>
            <p:ph type="subTitle" idx="1"/>
          </p:nvPr>
        </p:nvSpPr>
        <p:spPr>
          <a:xfrm>
            <a:off x="381000" y="3468688"/>
            <a:ext cx="8291513" cy="2203450"/>
          </a:xfrm>
          <a:ln/>
        </p:spPr>
        <p:txBody>
          <a:bodyPr rIns="0"/>
          <a:lstStyle>
            <a:lvl1pPr marL="0" indent="0" algn="r">
              <a:buFont typeface="Times" pitchFamily="18" charset="0"/>
              <a:buNone/>
              <a:defRPr sz="2600"/>
            </a:lvl1pPr>
          </a:lstStyle>
          <a:p>
            <a:r>
              <a:rPr lang="en-US" smtClean="0"/>
              <a:t>Click to edit Master subtitle style</a:t>
            </a:r>
            <a:endParaRPr lang="en-US"/>
          </a:p>
        </p:txBody>
      </p:sp>
      <p:sp>
        <p:nvSpPr>
          <p:cNvPr id="280698" name="Rectangle 122"/>
          <p:cNvSpPr>
            <a:spLocks noGrp="1" noChangeArrowheads="1"/>
          </p:cNvSpPr>
          <p:nvPr>
            <p:ph type="ctrTitle"/>
          </p:nvPr>
        </p:nvSpPr>
        <p:spPr bwMode="black">
          <a:xfrm>
            <a:off x="381000" y="420688"/>
            <a:ext cx="8305800" cy="2352675"/>
          </a:xfrm>
          <a:ln/>
        </p:spPr>
        <p:txBody>
          <a:bodyPr tIns="45720" bIns="45720" anchor="b"/>
          <a:lstStyle>
            <a:lvl1pPr>
              <a:defRPr sz="3800">
                <a:solidFill>
                  <a:schemeClr val="bg1"/>
                </a:solidFill>
              </a:defRPr>
            </a:lvl1pPr>
          </a:lstStyle>
          <a:p>
            <a:r>
              <a:rPr lang="en-US" smtClean="0"/>
              <a:t>Click to edit Master title style</a:t>
            </a:r>
            <a:endParaRPr lang="en-US"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dirty="0"/>
              <a:t> </a:t>
            </a:r>
            <a:fld id="{6B94FA92-FD85-4028-8A65-25E5DEB3133D}" type="slidenum">
              <a:rPr lang="en-US"/>
              <a:pPr>
                <a:defRPr/>
              </a:pPr>
              <a:t>‹#›</a:t>
            </a:fld>
            <a:endParaRPr lang="en-US" dirty="0"/>
          </a:p>
        </p:txBody>
      </p:sp>
      <p:cxnSp>
        <p:nvCxnSpPr>
          <p:cNvPr id="5" name="Straight Connector 4"/>
          <p:cNvCxnSpPr>
            <a:cxnSpLocks noChangeShapeType="1"/>
          </p:cNvCxnSpPr>
          <p:nvPr userDrawn="1"/>
        </p:nvCxnSpPr>
        <p:spPr bwMode="auto">
          <a:xfrm>
            <a:off x="357188" y="1073150"/>
            <a:ext cx="8786812" cy="0"/>
          </a:xfrm>
          <a:prstGeom prst="line">
            <a:avLst/>
          </a:prstGeom>
          <a:noFill/>
          <a:ln w="12700" algn="ctr">
            <a:solidFill>
              <a:srgbClr val="6E96D5"/>
            </a:solidFill>
            <a:round/>
            <a:headEnd/>
            <a:tailEnd/>
          </a:ln>
        </p:spPr>
      </p:cxn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85750" y="1362075"/>
            <a:ext cx="41021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40250" y="1362075"/>
            <a:ext cx="41021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r>
              <a:rPr lang="en-US" dirty="0"/>
              <a:t> </a:t>
            </a:r>
            <a:fld id="{D5E3B240-5227-4A99-994B-07F74ECCACB0}" type="slidenum">
              <a:rPr lang="en-US"/>
              <a:pPr>
                <a:defRPr/>
              </a:pPr>
              <a:t>‹#›</a:t>
            </a:fld>
            <a:endParaRPr lang="en-US" dirty="0"/>
          </a:p>
        </p:txBody>
      </p:sp>
      <p:cxnSp>
        <p:nvCxnSpPr>
          <p:cNvPr id="6" name="Straight Connector 4"/>
          <p:cNvCxnSpPr>
            <a:cxnSpLocks noChangeShapeType="1"/>
          </p:cNvCxnSpPr>
          <p:nvPr userDrawn="1"/>
        </p:nvCxnSpPr>
        <p:spPr bwMode="auto">
          <a:xfrm>
            <a:off x="357188" y="1073150"/>
            <a:ext cx="8786812" cy="0"/>
          </a:xfrm>
          <a:prstGeom prst="line">
            <a:avLst/>
          </a:prstGeom>
          <a:noFill/>
          <a:ln w="12700" algn="ctr">
            <a:solidFill>
              <a:srgbClr val="6E96D5"/>
            </a:solidFill>
            <a:round/>
            <a:headEnd/>
            <a:tailEnd/>
          </a:ln>
        </p:spPr>
      </p:cxn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5"/>
          <p:cNvSpPr>
            <a:spLocks noGrp="1" noChangeArrowheads="1"/>
          </p:cNvSpPr>
          <p:nvPr>
            <p:ph type="ftr" sz="quarter" idx="10"/>
          </p:nvPr>
        </p:nvSpPr>
        <p:spPr>
          <a:ln/>
        </p:spPr>
        <p:txBody>
          <a:bodyPr/>
          <a:lstStyle>
            <a:lvl1pPr>
              <a:defRPr/>
            </a:lvl1pPr>
          </a:lstStyle>
          <a:p>
            <a:pPr>
              <a:defRPr/>
            </a:pPr>
            <a:r>
              <a:rPr lang="en-US" dirty="0"/>
              <a:t> </a:t>
            </a:r>
            <a:fld id="{1AC61E8B-D7D6-4EC1-BA02-1B652BB20EBC}" type="slidenum">
              <a:rPr lang="en-US"/>
              <a:pPr>
                <a:defRPr/>
              </a:pPr>
              <a:t>‹#›</a:t>
            </a:fld>
            <a:endParaRPr lang="en-US" dirty="0"/>
          </a:p>
        </p:txBody>
      </p:sp>
      <p:cxnSp>
        <p:nvCxnSpPr>
          <p:cNvPr id="4" name="Straight Connector 4"/>
          <p:cNvCxnSpPr>
            <a:cxnSpLocks noChangeShapeType="1"/>
          </p:cNvCxnSpPr>
          <p:nvPr userDrawn="1"/>
        </p:nvCxnSpPr>
        <p:spPr bwMode="auto">
          <a:xfrm>
            <a:off x="357188" y="1073150"/>
            <a:ext cx="8786812" cy="0"/>
          </a:xfrm>
          <a:prstGeom prst="line">
            <a:avLst/>
          </a:prstGeom>
          <a:noFill/>
          <a:ln w="12700" algn="ctr">
            <a:solidFill>
              <a:srgbClr val="6E96D5"/>
            </a:solidFill>
            <a:round/>
            <a:headEnd/>
            <a:tailEnd/>
          </a:ln>
        </p:spPr>
      </p:cxnSp>
      <p:sp>
        <p:nvSpPr>
          <p:cNvPr id="5" name="Title 4"/>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en-US" dirty="0"/>
              <a:t> </a:t>
            </a:r>
            <a:fld id="{283718F9-5F50-4E65-A3A8-480894E809EE}" type="slidenum">
              <a:rPr lang="en-US"/>
              <a:pPr>
                <a:defRPr/>
              </a:pPr>
              <a:t>‹#›</a:t>
            </a:fld>
            <a:endParaRPr lang="en-US"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pic>
        <p:nvPicPr>
          <p:cNvPr id="15" name="Picture 14" descr="divider-from-ppt.jpg"/>
          <p:cNvPicPr>
            <a:picLocks noChangeAspect="1"/>
          </p:cNvPicPr>
          <p:nvPr userDrawn="1"/>
        </p:nvPicPr>
        <p:blipFill>
          <a:blip r:embed="rId2" cstate="print"/>
          <a:stretch>
            <a:fillRect/>
          </a:stretch>
        </p:blipFill>
        <p:spPr bwMode="hidden">
          <a:xfrm>
            <a:off x="0" y="0"/>
            <a:ext cx="9144000" cy="6858000"/>
          </a:xfrm>
          <a:prstGeom prst="rect">
            <a:avLst/>
          </a:prstGeom>
        </p:spPr>
      </p:pic>
      <p:grpSp>
        <p:nvGrpSpPr>
          <p:cNvPr id="6" name="Group 11"/>
          <p:cNvGrpSpPr>
            <a:grpSpLocks noChangeAspect="1"/>
          </p:cNvGrpSpPr>
          <p:nvPr userDrawn="1"/>
        </p:nvGrpSpPr>
        <p:grpSpPr bwMode="black">
          <a:xfrm>
            <a:off x="7493000" y="6369050"/>
            <a:ext cx="1143000" cy="257175"/>
            <a:chOff x="3020" y="3469"/>
            <a:chExt cx="1440" cy="326"/>
          </a:xfrm>
        </p:grpSpPr>
        <p:sp>
          <p:nvSpPr>
            <p:cNvPr id="7" name="Freeform 12"/>
            <p:cNvSpPr>
              <a:spLocks noChangeAspect="1"/>
            </p:cNvSpPr>
            <p:nvPr/>
          </p:nvSpPr>
          <p:spPr bwMode="black">
            <a:xfrm>
              <a:off x="4322" y="3575"/>
              <a:ext cx="132" cy="212"/>
            </a:xfrm>
            <a:custGeom>
              <a:avLst/>
              <a:gdLst>
                <a:gd name="T0" fmla="*/ 132 w 132"/>
                <a:gd name="T1" fmla="*/ 0 h 212"/>
                <a:gd name="T2" fmla="*/ 128 w 132"/>
                <a:gd name="T3" fmla="*/ 50 h 212"/>
                <a:gd name="T4" fmla="*/ 106 w 132"/>
                <a:gd name="T5" fmla="*/ 50 h 212"/>
                <a:gd name="T6" fmla="*/ 106 w 132"/>
                <a:gd name="T7" fmla="*/ 50 h 212"/>
                <a:gd name="T8" fmla="*/ 96 w 132"/>
                <a:gd name="T9" fmla="*/ 50 h 212"/>
                <a:gd name="T10" fmla="*/ 86 w 132"/>
                <a:gd name="T11" fmla="*/ 54 h 212"/>
                <a:gd name="T12" fmla="*/ 78 w 132"/>
                <a:gd name="T13" fmla="*/ 60 h 212"/>
                <a:gd name="T14" fmla="*/ 70 w 132"/>
                <a:gd name="T15" fmla="*/ 66 h 212"/>
                <a:gd name="T16" fmla="*/ 64 w 132"/>
                <a:gd name="T17" fmla="*/ 74 h 212"/>
                <a:gd name="T18" fmla="*/ 60 w 132"/>
                <a:gd name="T19" fmla="*/ 82 h 212"/>
                <a:gd name="T20" fmla="*/ 58 w 132"/>
                <a:gd name="T21" fmla="*/ 92 h 212"/>
                <a:gd name="T22" fmla="*/ 58 w 132"/>
                <a:gd name="T23" fmla="*/ 100 h 212"/>
                <a:gd name="T24" fmla="*/ 58 w 132"/>
                <a:gd name="T25" fmla="*/ 212 h 212"/>
                <a:gd name="T26" fmla="*/ 0 w 132"/>
                <a:gd name="T27" fmla="*/ 212 h 212"/>
                <a:gd name="T28" fmla="*/ 0 w 132"/>
                <a:gd name="T29" fmla="*/ 0 h 212"/>
                <a:gd name="T30" fmla="*/ 54 w 132"/>
                <a:gd name="T31" fmla="*/ 0 h 212"/>
                <a:gd name="T32" fmla="*/ 56 w 132"/>
                <a:gd name="T33" fmla="*/ 26 h 212"/>
                <a:gd name="T34" fmla="*/ 56 w 132"/>
                <a:gd name="T35" fmla="*/ 26 h 212"/>
                <a:gd name="T36" fmla="*/ 66 w 132"/>
                <a:gd name="T37" fmla="*/ 14 h 212"/>
                <a:gd name="T38" fmla="*/ 78 w 132"/>
                <a:gd name="T39" fmla="*/ 6 h 212"/>
                <a:gd name="T40" fmla="*/ 94 w 132"/>
                <a:gd name="T41" fmla="*/ 2 h 212"/>
                <a:gd name="T42" fmla="*/ 112 w 132"/>
                <a:gd name="T43" fmla="*/ 0 h 212"/>
                <a:gd name="T44" fmla="*/ 132 w 132"/>
                <a:gd name="T45" fmla="*/ 0 h 2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2"/>
                <a:gd name="T70" fmla="*/ 0 h 212"/>
                <a:gd name="T71" fmla="*/ 132 w 132"/>
                <a:gd name="T72" fmla="*/ 212 h 21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2" h="212">
                  <a:moveTo>
                    <a:pt x="132" y="0"/>
                  </a:moveTo>
                  <a:lnTo>
                    <a:pt x="128" y="50"/>
                  </a:lnTo>
                  <a:lnTo>
                    <a:pt x="106" y="50"/>
                  </a:lnTo>
                  <a:lnTo>
                    <a:pt x="96" y="50"/>
                  </a:lnTo>
                  <a:lnTo>
                    <a:pt x="86" y="54"/>
                  </a:lnTo>
                  <a:lnTo>
                    <a:pt x="78" y="60"/>
                  </a:lnTo>
                  <a:lnTo>
                    <a:pt x="70" y="66"/>
                  </a:lnTo>
                  <a:lnTo>
                    <a:pt x="64" y="74"/>
                  </a:lnTo>
                  <a:lnTo>
                    <a:pt x="60" y="82"/>
                  </a:lnTo>
                  <a:lnTo>
                    <a:pt x="58" y="92"/>
                  </a:lnTo>
                  <a:lnTo>
                    <a:pt x="58" y="100"/>
                  </a:lnTo>
                  <a:lnTo>
                    <a:pt x="58" y="212"/>
                  </a:lnTo>
                  <a:lnTo>
                    <a:pt x="0" y="212"/>
                  </a:lnTo>
                  <a:lnTo>
                    <a:pt x="0" y="0"/>
                  </a:lnTo>
                  <a:lnTo>
                    <a:pt x="54" y="0"/>
                  </a:lnTo>
                  <a:lnTo>
                    <a:pt x="56" y="26"/>
                  </a:lnTo>
                  <a:lnTo>
                    <a:pt x="66" y="14"/>
                  </a:lnTo>
                  <a:lnTo>
                    <a:pt x="78" y="6"/>
                  </a:lnTo>
                  <a:lnTo>
                    <a:pt x="94" y="2"/>
                  </a:lnTo>
                  <a:lnTo>
                    <a:pt x="112" y="0"/>
                  </a:lnTo>
                  <a:lnTo>
                    <a:pt x="132" y="0"/>
                  </a:lnTo>
                  <a:close/>
                </a:path>
              </a:pathLst>
            </a:custGeom>
            <a:solidFill>
              <a:schemeClr val="bg1"/>
            </a:solidFill>
            <a:ln w="9525">
              <a:noFill/>
              <a:round/>
              <a:headEnd/>
              <a:tailEnd/>
            </a:ln>
          </p:spPr>
          <p:txBody>
            <a:bodyPr/>
            <a:lstStyle/>
            <a:p>
              <a:endParaRPr lang="en-US" dirty="0"/>
            </a:p>
          </p:txBody>
        </p:sp>
        <p:sp>
          <p:nvSpPr>
            <p:cNvPr id="8" name="Freeform 13"/>
            <p:cNvSpPr>
              <a:spLocks noChangeAspect="1"/>
            </p:cNvSpPr>
            <p:nvPr/>
          </p:nvSpPr>
          <p:spPr bwMode="black">
            <a:xfrm>
              <a:off x="3860" y="3569"/>
              <a:ext cx="194" cy="218"/>
            </a:xfrm>
            <a:custGeom>
              <a:avLst/>
              <a:gdLst>
                <a:gd name="T0" fmla="*/ 194 w 194"/>
                <a:gd name="T1" fmla="*/ 218 h 218"/>
                <a:gd name="T2" fmla="*/ 136 w 194"/>
                <a:gd name="T3" fmla="*/ 218 h 218"/>
                <a:gd name="T4" fmla="*/ 136 w 194"/>
                <a:gd name="T5" fmla="*/ 106 h 218"/>
                <a:gd name="T6" fmla="*/ 136 w 194"/>
                <a:gd name="T7" fmla="*/ 106 h 218"/>
                <a:gd name="T8" fmla="*/ 136 w 194"/>
                <a:gd name="T9" fmla="*/ 88 h 218"/>
                <a:gd name="T10" fmla="*/ 134 w 194"/>
                <a:gd name="T11" fmla="*/ 78 h 218"/>
                <a:gd name="T12" fmla="*/ 132 w 194"/>
                <a:gd name="T13" fmla="*/ 70 h 218"/>
                <a:gd name="T14" fmla="*/ 128 w 194"/>
                <a:gd name="T15" fmla="*/ 64 h 218"/>
                <a:gd name="T16" fmla="*/ 122 w 194"/>
                <a:gd name="T17" fmla="*/ 58 h 218"/>
                <a:gd name="T18" fmla="*/ 112 w 194"/>
                <a:gd name="T19" fmla="*/ 54 h 218"/>
                <a:gd name="T20" fmla="*/ 102 w 194"/>
                <a:gd name="T21" fmla="*/ 52 h 218"/>
                <a:gd name="T22" fmla="*/ 102 w 194"/>
                <a:gd name="T23" fmla="*/ 52 h 218"/>
                <a:gd name="T24" fmla="*/ 90 w 194"/>
                <a:gd name="T25" fmla="*/ 54 h 218"/>
                <a:gd name="T26" fmla="*/ 82 w 194"/>
                <a:gd name="T27" fmla="*/ 56 h 218"/>
                <a:gd name="T28" fmla="*/ 74 w 194"/>
                <a:gd name="T29" fmla="*/ 62 h 218"/>
                <a:gd name="T30" fmla="*/ 68 w 194"/>
                <a:gd name="T31" fmla="*/ 68 h 218"/>
                <a:gd name="T32" fmla="*/ 62 w 194"/>
                <a:gd name="T33" fmla="*/ 76 h 218"/>
                <a:gd name="T34" fmla="*/ 60 w 194"/>
                <a:gd name="T35" fmla="*/ 84 h 218"/>
                <a:gd name="T36" fmla="*/ 58 w 194"/>
                <a:gd name="T37" fmla="*/ 92 h 218"/>
                <a:gd name="T38" fmla="*/ 58 w 194"/>
                <a:gd name="T39" fmla="*/ 102 h 218"/>
                <a:gd name="T40" fmla="*/ 58 w 194"/>
                <a:gd name="T41" fmla="*/ 218 h 218"/>
                <a:gd name="T42" fmla="*/ 0 w 194"/>
                <a:gd name="T43" fmla="*/ 218 h 218"/>
                <a:gd name="T44" fmla="*/ 0 w 194"/>
                <a:gd name="T45" fmla="*/ 6 h 218"/>
                <a:gd name="T46" fmla="*/ 52 w 194"/>
                <a:gd name="T47" fmla="*/ 6 h 218"/>
                <a:gd name="T48" fmla="*/ 54 w 194"/>
                <a:gd name="T49" fmla="*/ 32 h 218"/>
                <a:gd name="T50" fmla="*/ 54 w 194"/>
                <a:gd name="T51" fmla="*/ 32 h 218"/>
                <a:gd name="T52" fmla="*/ 64 w 194"/>
                <a:gd name="T53" fmla="*/ 20 h 218"/>
                <a:gd name="T54" fmla="*/ 78 w 194"/>
                <a:gd name="T55" fmla="*/ 10 h 218"/>
                <a:gd name="T56" fmla="*/ 88 w 194"/>
                <a:gd name="T57" fmla="*/ 6 h 218"/>
                <a:gd name="T58" fmla="*/ 96 w 194"/>
                <a:gd name="T59" fmla="*/ 4 h 218"/>
                <a:gd name="T60" fmla="*/ 106 w 194"/>
                <a:gd name="T61" fmla="*/ 2 h 218"/>
                <a:gd name="T62" fmla="*/ 118 w 194"/>
                <a:gd name="T63" fmla="*/ 0 h 218"/>
                <a:gd name="T64" fmla="*/ 118 w 194"/>
                <a:gd name="T65" fmla="*/ 0 h 218"/>
                <a:gd name="T66" fmla="*/ 138 w 194"/>
                <a:gd name="T67" fmla="*/ 2 h 218"/>
                <a:gd name="T68" fmla="*/ 154 w 194"/>
                <a:gd name="T69" fmla="*/ 8 h 218"/>
                <a:gd name="T70" fmla="*/ 168 w 194"/>
                <a:gd name="T71" fmla="*/ 16 h 218"/>
                <a:gd name="T72" fmla="*/ 178 w 194"/>
                <a:gd name="T73" fmla="*/ 26 h 218"/>
                <a:gd name="T74" fmla="*/ 186 w 194"/>
                <a:gd name="T75" fmla="*/ 40 h 218"/>
                <a:gd name="T76" fmla="*/ 190 w 194"/>
                <a:gd name="T77" fmla="*/ 54 h 218"/>
                <a:gd name="T78" fmla="*/ 194 w 194"/>
                <a:gd name="T79" fmla="*/ 70 h 218"/>
                <a:gd name="T80" fmla="*/ 194 w 194"/>
                <a:gd name="T81" fmla="*/ 86 h 218"/>
                <a:gd name="T82" fmla="*/ 194 w 194"/>
                <a:gd name="T83" fmla="*/ 218 h 21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94"/>
                <a:gd name="T127" fmla="*/ 0 h 218"/>
                <a:gd name="T128" fmla="*/ 194 w 194"/>
                <a:gd name="T129" fmla="*/ 218 h 21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94" h="218">
                  <a:moveTo>
                    <a:pt x="194" y="218"/>
                  </a:moveTo>
                  <a:lnTo>
                    <a:pt x="136" y="218"/>
                  </a:lnTo>
                  <a:lnTo>
                    <a:pt x="136" y="106"/>
                  </a:lnTo>
                  <a:lnTo>
                    <a:pt x="136" y="88"/>
                  </a:lnTo>
                  <a:lnTo>
                    <a:pt x="134" y="78"/>
                  </a:lnTo>
                  <a:lnTo>
                    <a:pt x="132" y="70"/>
                  </a:lnTo>
                  <a:lnTo>
                    <a:pt x="128" y="64"/>
                  </a:lnTo>
                  <a:lnTo>
                    <a:pt x="122" y="58"/>
                  </a:lnTo>
                  <a:lnTo>
                    <a:pt x="112" y="54"/>
                  </a:lnTo>
                  <a:lnTo>
                    <a:pt x="102" y="52"/>
                  </a:lnTo>
                  <a:lnTo>
                    <a:pt x="90" y="54"/>
                  </a:lnTo>
                  <a:lnTo>
                    <a:pt x="82" y="56"/>
                  </a:lnTo>
                  <a:lnTo>
                    <a:pt x="74" y="62"/>
                  </a:lnTo>
                  <a:lnTo>
                    <a:pt x="68" y="68"/>
                  </a:lnTo>
                  <a:lnTo>
                    <a:pt x="62" y="76"/>
                  </a:lnTo>
                  <a:lnTo>
                    <a:pt x="60" y="84"/>
                  </a:lnTo>
                  <a:lnTo>
                    <a:pt x="58" y="92"/>
                  </a:lnTo>
                  <a:lnTo>
                    <a:pt x="58" y="102"/>
                  </a:lnTo>
                  <a:lnTo>
                    <a:pt x="58" y="218"/>
                  </a:lnTo>
                  <a:lnTo>
                    <a:pt x="0" y="218"/>
                  </a:lnTo>
                  <a:lnTo>
                    <a:pt x="0" y="6"/>
                  </a:lnTo>
                  <a:lnTo>
                    <a:pt x="52" y="6"/>
                  </a:lnTo>
                  <a:lnTo>
                    <a:pt x="54" y="32"/>
                  </a:lnTo>
                  <a:lnTo>
                    <a:pt x="64" y="20"/>
                  </a:lnTo>
                  <a:lnTo>
                    <a:pt x="78" y="10"/>
                  </a:lnTo>
                  <a:lnTo>
                    <a:pt x="88" y="6"/>
                  </a:lnTo>
                  <a:lnTo>
                    <a:pt x="96" y="4"/>
                  </a:lnTo>
                  <a:lnTo>
                    <a:pt x="106" y="2"/>
                  </a:lnTo>
                  <a:lnTo>
                    <a:pt x="118" y="0"/>
                  </a:lnTo>
                  <a:lnTo>
                    <a:pt x="138" y="2"/>
                  </a:lnTo>
                  <a:lnTo>
                    <a:pt x="154" y="8"/>
                  </a:lnTo>
                  <a:lnTo>
                    <a:pt x="168" y="16"/>
                  </a:lnTo>
                  <a:lnTo>
                    <a:pt x="178" y="26"/>
                  </a:lnTo>
                  <a:lnTo>
                    <a:pt x="186" y="40"/>
                  </a:lnTo>
                  <a:lnTo>
                    <a:pt x="190" y="54"/>
                  </a:lnTo>
                  <a:lnTo>
                    <a:pt x="194" y="70"/>
                  </a:lnTo>
                  <a:lnTo>
                    <a:pt x="194" y="86"/>
                  </a:lnTo>
                  <a:lnTo>
                    <a:pt x="194" y="218"/>
                  </a:lnTo>
                  <a:close/>
                </a:path>
              </a:pathLst>
            </a:custGeom>
            <a:solidFill>
              <a:schemeClr val="bg1"/>
            </a:solidFill>
            <a:ln w="9525">
              <a:noFill/>
              <a:round/>
              <a:headEnd/>
              <a:tailEnd/>
            </a:ln>
          </p:spPr>
          <p:txBody>
            <a:bodyPr/>
            <a:lstStyle/>
            <a:p>
              <a:endParaRPr lang="en-US" dirty="0"/>
            </a:p>
          </p:txBody>
        </p:sp>
        <p:sp>
          <p:nvSpPr>
            <p:cNvPr id="9" name="Freeform 14"/>
            <p:cNvSpPr>
              <a:spLocks noChangeAspect="1"/>
            </p:cNvSpPr>
            <p:nvPr/>
          </p:nvSpPr>
          <p:spPr bwMode="black">
            <a:xfrm>
              <a:off x="3720" y="3515"/>
              <a:ext cx="114" cy="276"/>
            </a:xfrm>
            <a:custGeom>
              <a:avLst/>
              <a:gdLst>
                <a:gd name="T0" fmla="*/ 114 w 114"/>
                <a:gd name="T1" fmla="*/ 224 h 276"/>
                <a:gd name="T2" fmla="*/ 110 w 114"/>
                <a:gd name="T3" fmla="*/ 272 h 276"/>
                <a:gd name="T4" fmla="*/ 110 w 114"/>
                <a:gd name="T5" fmla="*/ 272 h 276"/>
                <a:gd name="T6" fmla="*/ 90 w 114"/>
                <a:gd name="T7" fmla="*/ 276 h 276"/>
                <a:gd name="T8" fmla="*/ 70 w 114"/>
                <a:gd name="T9" fmla="*/ 276 h 276"/>
                <a:gd name="T10" fmla="*/ 70 w 114"/>
                <a:gd name="T11" fmla="*/ 276 h 276"/>
                <a:gd name="T12" fmla="*/ 50 w 114"/>
                <a:gd name="T13" fmla="*/ 276 h 276"/>
                <a:gd name="T14" fmla="*/ 36 w 114"/>
                <a:gd name="T15" fmla="*/ 272 h 276"/>
                <a:gd name="T16" fmla="*/ 24 w 114"/>
                <a:gd name="T17" fmla="*/ 266 h 276"/>
                <a:gd name="T18" fmla="*/ 14 w 114"/>
                <a:gd name="T19" fmla="*/ 258 h 276"/>
                <a:gd name="T20" fmla="*/ 8 w 114"/>
                <a:gd name="T21" fmla="*/ 248 h 276"/>
                <a:gd name="T22" fmla="*/ 2 w 114"/>
                <a:gd name="T23" fmla="*/ 234 h 276"/>
                <a:gd name="T24" fmla="*/ 0 w 114"/>
                <a:gd name="T25" fmla="*/ 220 h 276"/>
                <a:gd name="T26" fmla="*/ 0 w 114"/>
                <a:gd name="T27" fmla="*/ 202 h 276"/>
                <a:gd name="T28" fmla="*/ 0 w 114"/>
                <a:gd name="T29" fmla="*/ 0 h 276"/>
                <a:gd name="T30" fmla="*/ 58 w 114"/>
                <a:gd name="T31" fmla="*/ 0 h 276"/>
                <a:gd name="T32" fmla="*/ 58 w 114"/>
                <a:gd name="T33" fmla="*/ 60 h 276"/>
                <a:gd name="T34" fmla="*/ 114 w 114"/>
                <a:gd name="T35" fmla="*/ 60 h 276"/>
                <a:gd name="T36" fmla="*/ 110 w 114"/>
                <a:gd name="T37" fmla="*/ 110 h 276"/>
                <a:gd name="T38" fmla="*/ 58 w 114"/>
                <a:gd name="T39" fmla="*/ 110 h 276"/>
                <a:gd name="T40" fmla="*/ 58 w 114"/>
                <a:gd name="T41" fmla="*/ 198 h 276"/>
                <a:gd name="T42" fmla="*/ 58 w 114"/>
                <a:gd name="T43" fmla="*/ 198 h 276"/>
                <a:gd name="T44" fmla="*/ 58 w 114"/>
                <a:gd name="T45" fmla="*/ 210 h 276"/>
                <a:gd name="T46" fmla="*/ 62 w 114"/>
                <a:gd name="T47" fmla="*/ 220 h 276"/>
                <a:gd name="T48" fmla="*/ 66 w 114"/>
                <a:gd name="T49" fmla="*/ 224 h 276"/>
                <a:gd name="T50" fmla="*/ 70 w 114"/>
                <a:gd name="T51" fmla="*/ 226 h 276"/>
                <a:gd name="T52" fmla="*/ 84 w 114"/>
                <a:gd name="T53" fmla="*/ 228 h 276"/>
                <a:gd name="T54" fmla="*/ 84 w 114"/>
                <a:gd name="T55" fmla="*/ 228 h 276"/>
                <a:gd name="T56" fmla="*/ 98 w 114"/>
                <a:gd name="T57" fmla="*/ 228 h 276"/>
                <a:gd name="T58" fmla="*/ 114 w 114"/>
                <a:gd name="T59" fmla="*/ 224 h 276"/>
                <a:gd name="T60" fmla="*/ 114 w 114"/>
                <a:gd name="T61" fmla="*/ 224 h 27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4"/>
                <a:gd name="T94" fmla="*/ 0 h 276"/>
                <a:gd name="T95" fmla="*/ 114 w 114"/>
                <a:gd name="T96" fmla="*/ 276 h 27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4" h="276">
                  <a:moveTo>
                    <a:pt x="114" y="224"/>
                  </a:moveTo>
                  <a:lnTo>
                    <a:pt x="110" y="272"/>
                  </a:lnTo>
                  <a:lnTo>
                    <a:pt x="90" y="276"/>
                  </a:lnTo>
                  <a:lnTo>
                    <a:pt x="70" y="276"/>
                  </a:lnTo>
                  <a:lnTo>
                    <a:pt x="50" y="276"/>
                  </a:lnTo>
                  <a:lnTo>
                    <a:pt x="36" y="272"/>
                  </a:lnTo>
                  <a:lnTo>
                    <a:pt x="24" y="266"/>
                  </a:lnTo>
                  <a:lnTo>
                    <a:pt x="14" y="258"/>
                  </a:lnTo>
                  <a:lnTo>
                    <a:pt x="8" y="248"/>
                  </a:lnTo>
                  <a:lnTo>
                    <a:pt x="2" y="234"/>
                  </a:lnTo>
                  <a:lnTo>
                    <a:pt x="0" y="220"/>
                  </a:lnTo>
                  <a:lnTo>
                    <a:pt x="0" y="202"/>
                  </a:lnTo>
                  <a:lnTo>
                    <a:pt x="0" y="0"/>
                  </a:lnTo>
                  <a:lnTo>
                    <a:pt x="58" y="0"/>
                  </a:lnTo>
                  <a:lnTo>
                    <a:pt x="58" y="60"/>
                  </a:lnTo>
                  <a:lnTo>
                    <a:pt x="114" y="60"/>
                  </a:lnTo>
                  <a:lnTo>
                    <a:pt x="110" y="110"/>
                  </a:lnTo>
                  <a:lnTo>
                    <a:pt x="58" y="110"/>
                  </a:lnTo>
                  <a:lnTo>
                    <a:pt x="58" y="198"/>
                  </a:lnTo>
                  <a:lnTo>
                    <a:pt x="58" y="210"/>
                  </a:lnTo>
                  <a:lnTo>
                    <a:pt x="62" y="220"/>
                  </a:lnTo>
                  <a:lnTo>
                    <a:pt x="66" y="224"/>
                  </a:lnTo>
                  <a:lnTo>
                    <a:pt x="70" y="226"/>
                  </a:lnTo>
                  <a:lnTo>
                    <a:pt x="84" y="228"/>
                  </a:lnTo>
                  <a:lnTo>
                    <a:pt x="98" y="228"/>
                  </a:lnTo>
                  <a:lnTo>
                    <a:pt x="114" y="224"/>
                  </a:lnTo>
                  <a:close/>
                </a:path>
              </a:pathLst>
            </a:custGeom>
            <a:solidFill>
              <a:schemeClr val="bg1"/>
            </a:solidFill>
            <a:ln w="9525">
              <a:noFill/>
              <a:round/>
              <a:headEnd/>
              <a:tailEnd/>
            </a:ln>
          </p:spPr>
          <p:txBody>
            <a:bodyPr/>
            <a:lstStyle/>
            <a:p>
              <a:endParaRPr lang="en-US" dirty="0"/>
            </a:p>
          </p:txBody>
        </p:sp>
        <p:sp>
          <p:nvSpPr>
            <p:cNvPr id="10" name="Freeform 15"/>
            <p:cNvSpPr>
              <a:spLocks noChangeAspect="1"/>
            </p:cNvSpPr>
            <p:nvPr/>
          </p:nvSpPr>
          <p:spPr bwMode="black">
            <a:xfrm>
              <a:off x="3574" y="3575"/>
              <a:ext cx="126" cy="212"/>
            </a:xfrm>
            <a:custGeom>
              <a:avLst/>
              <a:gdLst>
                <a:gd name="T0" fmla="*/ 126 w 126"/>
                <a:gd name="T1" fmla="*/ 0 h 212"/>
                <a:gd name="T2" fmla="*/ 122 w 126"/>
                <a:gd name="T3" fmla="*/ 50 h 212"/>
                <a:gd name="T4" fmla="*/ 106 w 126"/>
                <a:gd name="T5" fmla="*/ 50 h 212"/>
                <a:gd name="T6" fmla="*/ 106 w 126"/>
                <a:gd name="T7" fmla="*/ 50 h 212"/>
                <a:gd name="T8" fmla="*/ 96 w 126"/>
                <a:gd name="T9" fmla="*/ 50 h 212"/>
                <a:gd name="T10" fmla="*/ 86 w 126"/>
                <a:gd name="T11" fmla="*/ 54 h 212"/>
                <a:gd name="T12" fmla="*/ 76 w 126"/>
                <a:gd name="T13" fmla="*/ 60 h 212"/>
                <a:gd name="T14" fmla="*/ 70 w 126"/>
                <a:gd name="T15" fmla="*/ 66 h 212"/>
                <a:gd name="T16" fmla="*/ 64 w 126"/>
                <a:gd name="T17" fmla="*/ 74 h 212"/>
                <a:gd name="T18" fmla="*/ 60 w 126"/>
                <a:gd name="T19" fmla="*/ 82 h 212"/>
                <a:gd name="T20" fmla="*/ 58 w 126"/>
                <a:gd name="T21" fmla="*/ 92 h 212"/>
                <a:gd name="T22" fmla="*/ 58 w 126"/>
                <a:gd name="T23" fmla="*/ 100 h 212"/>
                <a:gd name="T24" fmla="*/ 58 w 126"/>
                <a:gd name="T25" fmla="*/ 212 h 212"/>
                <a:gd name="T26" fmla="*/ 0 w 126"/>
                <a:gd name="T27" fmla="*/ 212 h 212"/>
                <a:gd name="T28" fmla="*/ 0 w 126"/>
                <a:gd name="T29" fmla="*/ 0 h 212"/>
                <a:gd name="T30" fmla="*/ 54 w 126"/>
                <a:gd name="T31" fmla="*/ 0 h 212"/>
                <a:gd name="T32" fmla="*/ 56 w 126"/>
                <a:gd name="T33" fmla="*/ 26 h 212"/>
                <a:gd name="T34" fmla="*/ 56 w 126"/>
                <a:gd name="T35" fmla="*/ 26 h 212"/>
                <a:gd name="T36" fmla="*/ 66 w 126"/>
                <a:gd name="T37" fmla="*/ 14 h 212"/>
                <a:gd name="T38" fmla="*/ 80 w 126"/>
                <a:gd name="T39" fmla="*/ 6 h 212"/>
                <a:gd name="T40" fmla="*/ 94 w 126"/>
                <a:gd name="T41" fmla="*/ 2 h 212"/>
                <a:gd name="T42" fmla="*/ 112 w 126"/>
                <a:gd name="T43" fmla="*/ 0 h 212"/>
                <a:gd name="T44" fmla="*/ 126 w 126"/>
                <a:gd name="T45" fmla="*/ 0 h 21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26"/>
                <a:gd name="T70" fmla="*/ 0 h 212"/>
                <a:gd name="T71" fmla="*/ 126 w 126"/>
                <a:gd name="T72" fmla="*/ 212 h 21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26" h="212">
                  <a:moveTo>
                    <a:pt x="126" y="0"/>
                  </a:moveTo>
                  <a:lnTo>
                    <a:pt x="122" y="50"/>
                  </a:lnTo>
                  <a:lnTo>
                    <a:pt x="106" y="50"/>
                  </a:lnTo>
                  <a:lnTo>
                    <a:pt x="96" y="50"/>
                  </a:lnTo>
                  <a:lnTo>
                    <a:pt x="86" y="54"/>
                  </a:lnTo>
                  <a:lnTo>
                    <a:pt x="76" y="60"/>
                  </a:lnTo>
                  <a:lnTo>
                    <a:pt x="70" y="66"/>
                  </a:lnTo>
                  <a:lnTo>
                    <a:pt x="64" y="74"/>
                  </a:lnTo>
                  <a:lnTo>
                    <a:pt x="60" y="82"/>
                  </a:lnTo>
                  <a:lnTo>
                    <a:pt x="58" y="92"/>
                  </a:lnTo>
                  <a:lnTo>
                    <a:pt x="58" y="100"/>
                  </a:lnTo>
                  <a:lnTo>
                    <a:pt x="58" y="212"/>
                  </a:lnTo>
                  <a:lnTo>
                    <a:pt x="0" y="212"/>
                  </a:lnTo>
                  <a:lnTo>
                    <a:pt x="0" y="0"/>
                  </a:lnTo>
                  <a:lnTo>
                    <a:pt x="54" y="0"/>
                  </a:lnTo>
                  <a:lnTo>
                    <a:pt x="56" y="26"/>
                  </a:lnTo>
                  <a:lnTo>
                    <a:pt x="66" y="14"/>
                  </a:lnTo>
                  <a:lnTo>
                    <a:pt x="80" y="6"/>
                  </a:lnTo>
                  <a:lnTo>
                    <a:pt x="94" y="2"/>
                  </a:lnTo>
                  <a:lnTo>
                    <a:pt x="112" y="0"/>
                  </a:lnTo>
                  <a:lnTo>
                    <a:pt x="126" y="0"/>
                  </a:lnTo>
                  <a:close/>
                </a:path>
              </a:pathLst>
            </a:custGeom>
            <a:solidFill>
              <a:schemeClr val="bg1"/>
            </a:solidFill>
            <a:ln w="9525">
              <a:noFill/>
              <a:round/>
              <a:headEnd/>
              <a:tailEnd/>
            </a:ln>
          </p:spPr>
          <p:txBody>
            <a:bodyPr/>
            <a:lstStyle/>
            <a:p>
              <a:endParaRPr lang="en-US" dirty="0"/>
            </a:p>
          </p:txBody>
        </p:sp>
        <p:sp>
          <p:nvSpPr>
            <p:cNvPr id="11" name="Freeform 16"/>
            <p:cNvSpPr>
              <a:spLocks noChangeAspect="1"/>
            </p:cNvSpPr>
            <p:nvPr/>
          </p:nvSpPr>
          <p:spPr bwMode="black">
            <a:xfrm>
              <a:off x="3020" y="3469"/>
              <a:ext cx="294" cy="326"/>
            </a:xfrm>
            <a:custGeom>
              <a:avLst/>
              <a:gdLst>
                <a:gd name="T0" fmla="*/ 294 w 294"/>
                <a:gd name="T1" fmla="*/ 296 h 326"/>
                <a:gd name="T2" fmla="*/ 234 w 294"/>
                <a:gd name="T3" fmla="*/ 320 h 326"/>
                <a:gd name="T4" fmla="*/ 202 w 294"/>
                <a:gd name="T5" fmla="*/ 326 h 326"/>
                <a:gd name="T6" fmla="*/ 164 w 294"/>
                <a:gd name="T7" fmla="*/ 326 h 326"/>
                <a:gd name="T8" fmla="*/ 148 w 294"/>
                <a:gd name="T9" fmla="*/ 326 h 326"/>
                <a:gd name="T10" fmla="*/ 114 w 294"/>
                <a:gd name="T11" fmla="*/ 320 h 326"/>
                <a:gd name="T12" fmla="*/ 84 w 294"/>
                <a:gd name="T13" fmla="*/ 308 h 326"/>
                <a:gd name="T14" fmla="*/ 58 w 294"/>
                <a:gd name="T15" fmla="*/ 292 h 326"/>
                <a:gd name="T16" fmla="*/ 36 w 294"/>
                <a:gd name="T17" fmla="*/ 272 h 326"/>
                <a:gd name="T18" fmla="*/ 20 w 294"/>
                <a:gd name="T19" fmla="*/ 246 h 326"/>
                <a:gd name="T20" fmla="*/ 8 w 294"/>
                <a:gd name="T21" fmla="*/ 216 h 326"/>
                <a:gd name="T22" fmla="*/ 2 w 294"/>
                <a:gd name="T23" fmla="*/ 182 h 326"/>
                <a:gd name="T24" fmla="*/ 0 w 294"/>
                <a:gd name="T25" fmla="*/ 164 h 326"/>
                <a:gd name="T26" fmla="*/ 4 w 294"/>
                <a:gd name="T27" fmla="*/ 128 h 326"/>
                <a:gd name="T28" fmla="*/ 12 w 294"/>
                <a:gd name="T29" fmla="*/ 96 h 326"/>
                <a:gd name="T30" fmla="*/ 28 w 294"/>
                <a:gd name="T31" fmla="*/ 68 h 326"/>
                <a:gd name="T32" fmla="*/ 48 w 294"/>
                <a:gd name="T33" fmla="*/ 44 h 326"/>
                <a:gd name="T34" fmla="*/ 72 w 294"/>
                <a:gd name="T35" fmla="*/ 26 h 326"/>
                <a:gd name="T36" fmla="*/ 100 w 294"/>
                <a:gd name="T37" fmla="*/ 12 h 326"/>
                <a:gd name="T38" fmla="*/ 130 w 294"/>
                <a:gd name="T39" fmla="*/ 2 h 326"/>
                <a:gd name="T40" fmla="*/ 164 w 294"/>
                <a:gd name="T41" fmla="*/ 0 h 326"/>
                <a:gd name="T42" fmla="*/ 182 w 294"/>
                <a:gd name="T43" fmla="*/ 0 h 326"/>
                <a:gd name="T44" fmla="*/ 216 w 294"/>
                <a:gd name="T45" fmla="*/ 4 h 326"/>
                <a:gd name="T46" fmla="*/ 248 w 294"/>
                <a:gd name="T47" fmla="*/ 14 h 326"/>
                <a:gd name="T48" fmla="*/ 276 w 294"/>
                <a:gd name="T49" fmla="*/ 30 h 326"/>
                <a:gd name="T50" fmla="*/ 250 w 294"/>
                <a:gd name="T51" fmla="*/ 82 h 326"/>
                <a:gd name="T52" fmla="*/ 232 w 294"/>
                <a:gd name="T53" fmla="*/ 70 h 326"/>
                <a:gd name="T54" fmla="*/ 188 w 294"/>
                <a:gd name="T55" fmla="*/ 56 h 326"/>
                <a:gd name="T56" fmla="*/ 162 w 294"/>
                <a:gd name="T57" fmla="*/ 56 h 326"/>
                <a:gd name="T58" fmla="*/ 122 w 294"/>
                <a:gd name="T59" fmla="*/ 64 h 326"/>
                <a:gd name="T60" fmla="*/ 90 w 294"/>
                <a:gd name="T61" fmla="*/ 86 h 326"/>
                <a:gd name="T62" fmla="*/ 72 w 294"/>
                <a:gd name="T63" fmla="*/ 120 h 326"/>
                <a:gd name="T64" fmla="*/ 64 w 294"/>
                <a:gd name="T65" fmla="*/ 160 h 326"/>
                <a:gd name="T66" fmla="*/ 66 w 294"/>
                <a:gd name="T67" fmla="*/ 184 h 326"/>
                <a:gd name="T68" fmla="*/ 80 w 294"/>
                <a:gd name="T69" fmla="*/ 224 h 326"/>
                <a:gd name="T70" fmla="*/ 106 w 294"/>
                <a:gd name="T71" fmla="*/ 254 h 326"/>
                <a:gd name="T72" fmla="*/ 144 w 294"/>
                <a:gd name="T73" fmla="*/ 270 h 326"/>
                <a:gd name="T74" fmla="*/ 166 w 294"/>
                <a:gd name="T75" fmla="*/ 272 h 326"/>
                <a:gd name="T76" fmla="*/ 204 w 294"/>
                <a:gd name="T77" fmla="*/ 270 h 326"/>
                <a:gd name="T78" fmla="*/ 234 w 294"/>
                <a:gd name="T79" fmla="*/ 260 h 326"/>
                <a:gd name="T80" fmla="*/ 170 w 294"/>
                <a:gd name="T81" fmla="*/ 194 h 326"/>
                <a:gd name="T82" fmla="*/ 294 w 294"/>
                <a:gd name="T83" fmla="*/ 140 h 32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94"/>
                <a:gd name="T127" fmla="*/ 0 h 326"/>
                <a:gd name="T128" fmla="*/ 294 w 294"/>
                <a:gd name="T129" fmla="*/ 326 h 32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94" h="326">
                  <a:moveTo>
                    <a:pt x="294" y="296"/>
                  </a:moveTo>
                  <a:lnTo>
                    <a:pt x="294" y="296"/>
                  </a:lnTo>
                  <a:lnTo>
                    <a:pt x="266" y="310"/>
                  </a:lnTo>
                  <a:lnTo>
                    <a:pt x="234" y="320"/>
                  </a:lnTo>
                  <a:lnTo>
                    <a:pt x="218" y="322"/>
                  </a:lnTo>
                  <a:lnTo>
                    <a:pt x="202" y="326"/>
                  </a:lnTo>
                  <a:lnTo>
                    <a:pt x="184" y="326"/>
                  </a:lnTo>
                  <a:lnTo>
                    <a:pt x="164" y="326"/>
                  </a:lnTo>
                  <a:lnTo>
                    <a:pt x="148" y="326"/>
                  </a:lnTo>
                  <a:lnTo>
                    <a:pt x="130" y="324"/>
                  </a:lnTo>
                  <a:lnTo>
                    <a:pt x="114" y="320"/>
                  </a:lnTo>
                  <a:lnTo>
                    <a:pt x="98" y="314"/>
                  </a:lnTo>
                  <a:lnTo>
                    <a:pt x="84" y="308"/>
                  </a:lnTo>
                  <a:lnTo>
                    <a:pt x="70" y="300"/>
                  </a:lnTo>
                  <a:lnTo>
                    <a:pt x="58" y="292"/>
                  </a:lnTo>
                  <a:lnTo>
                    <a:pt x="46" y="282"/>
                  </a:lnTo>
                  <a:lnTo>
                    <a:pt x="36" y="272"/>
                  </a:lnTo>
                  <a:lnTo>
                    <a:pt x="28" y="258"/>
                  </a:lnTo>
                  <a:lnTo>
                    <a:pt x="20" y="246"/>
                  </a:lnTo>
                  <a:lnTo>
                    <a:pt x="12" y="232"/>
                  </a:lnTo>
                  <a:lnTo>
                    <a:pt x="8" y="216"/>
                  </a:lnTo>
                  <a:lnTo>
                    <a:pt x="4" y="200"/>
                  </a:lnTo>
                  <a:lnTo>
                    <a:pt x="2" y="182"/>
                  </a:lnTo>
                  <a:lnTo>
                    <a:pt x="0" y="164"/>
                  </a:lnTo>
                  <a:lnTo>
                    <a:pt x="2" y="146"/>
                  </a:lnTo>
                  <a:lnTo>
                    <a:pt x="4" y="128"/>
                  </a:lnTo>
                  <a:lnTo>
                    <a:pt x="8" y="112"/>
                  </a:lnTo>
                  <a:lnTo>
                    <a:pt x="12" y="96"/>
                  </a:lnTo>
                  <a:lnTo>
                    <a:pt x="20" y="82"/>
                  </a:lnTo>
                  <a:lnTo>
                    <a:pt x="28" y="68"/>
                  </a:lnTo>
                  <a:lnTo>
                    <a:pt x="36" y="56"/>
                  </a:lnTo>
                  <a:lnTo>
                    <a:pt x="48" y="44"/>
                  </a:lnTo>
                  <a:lnTo>
                    <a:pt x="58" y="34"/>
                  </a:lnTo>
                  <a:lnTo>
                    <a:pt x="72" y="26"/>
                  </a:lnTo>
                  <a:lnTo>
                    <a:pt x="84" y="18"/>
                  </a:lnTo>
                  <a:lnTo>
                    <a:pt x="100" y="12"/>
                  </a:lnTo>
                  <a:lnTo>
                    <a:pt x="114" y="6"/>
                  </a:lnTo>
                  <a:lnTo>
                    <a:pt x="130" y="2"/>
                  </a:lnTo>
                  <a:lnTo>
                    <a:pt x="148" y="0"/>
                  </a:lnTo>
                  <a:lnTo>
                    <a:pt x="164" y="0"/>
                  </a:lnTo>
                  <a:lnTo>
                    <a:pt x="182" y="0"/>
                  </a:lnTo>
                  <a:lnTo>
                    <a:pt x="200" y="2"/>
                  </a:lnTo>
                  <a:lnTo>
                    <a:pt x="216" y="4"/>
                  </a:lnTo>
                  <a:lnTo>
                    <a:pt x="232" y="8"/>
                  </a:lnTo>
                  <a:lnTo>
                    <a:pt x="248" y="14"/>
                  </a:lnTo>
                  <a:lnTo>
                    <a:pt x="262" y="22"/>
                  </a:lnTo>
                  <a:lnTo>
                    <a:pt x="276" y="30"/>
                  </a:lnTo>
                  <a:lnTo>
                    <a:pt x="290" y="40"/>
                  </a:lnTo>
                  <a:lnTo>
                    <a:pt x="250" y="82"/>
                  </a:lnTo>
                  <a:lnTo>
                    <a:pt x="232" y="70"/>
                  </a:lnTo>
                  <a:lnTo>
                    <a:pt x="212" y="62"/>
                  </a:lnTo>
                  <a:lnTo>
                    <a:pt x="188" y="56"/>
                  </a:lnTo>
                  <a:lnTo>
                    <a:pt x="162" y="56"/>
                  </a:lnTo>
                  <a:lnTo>
                    <a:pt x="140" y="58"/>
                  </a:lnTo>
                  <a:lnTo>
                    <a:pt x="122" y="64"/>
                  </a:lnTo>
                  <a:lnTo>
                    <a:pt x="104" y="74"/>
                  </a:lnTo>
                  <a:lnTo>
                    <a:pt x="90" y="86"/>
                  </a:lnTo>
                  <a:lnTo>
                    <a:pt x="80" y="102"/>
                  </a:lnTo>
                  <a:lnTo>
                    <a:pt x="72" y="120"/>
                  </a:lnTo>
                  <a:lnTo>
                    <a:pt x="66" y="140"/>
                  </a:lnTo>
                  <a:lnTo>
                    <a:pt x="64" y="160"/>
                  </a:lnTo>
                  <a:lnTo>
                    <a:pt x="66" y="184"/>
                  </a:lnTo>
                  <a:lnTo>
                    <a:pt x="72" y="206"/>
                  </a:lnTo>
                  <a:lnTo>
                    <a:pt x="80" y="224"/>
                  </a:lnTo>
                  <a:lnTo>
                    <a:pt x="92" y="240"/>
                  </a:lnTo>
                  <a:lnTo>
                    <a:pt x="106" y="254"/>
                  </a:lnTo>
                  <a:lnTo>
                    <a:pt x="124" y="262"/>
                  </a:lnTo>
                  <a:lnTo>
                    <a:pt x="144" y="270"/>
                  </a:lnTo>
                  <a:lnTo>
                    <a:pt x="166" y="272"/>
                  </a:lnTo>
                  <a:lnTo>
                    <a:pt x="186" y="272"/>
                  </a:lnTo>
                  <a:lnTo>
                    <a:pt x="204" y="270"/>
                  </a:lnTo>
                  <a:lnTo>
                    <a:pt x="220" y="266"/>
                  </a:lnTo>
                  <a:lnTo>
                    <a:pt x="234" y="260"/>
                  </a:lnTo>
                  <a:lnTo>
                    <a:pt x="234" y="194"/>
                  </a:lnTo>
                  <a:lnTo>
                    <a:pt x="170" y="194"/>
                  </a:lnTo>
                  <a:lnTo>
                    <a:pt x="174" y="140"/>
                  </a:lnTo>
                  <a:lnTo>
                    <a:pt x="294" y="140"/>
                  </a:lnTo>
                  <a:lnTo>
                    <a:pt x="294" y="296"/>
                  </a:lnTo>
                  <a:close/>
                </a:path>
              </a:pathLst>
            </a:custGeom>
            <a:solidFill>
              <a:schemeClr val="bg1"/>
            </a:solidFill>
            <a:ln w="9525">
              <a:noFill/>
              <a:round/>
              <a:headEnd/>
              <a:tailEnd/>
            </a:ln>
          </p:spPr>
          <p:txBody>
            <a:bodyPr/>
            <a:lstStyle/>
            <a:p>
              <a:endParaRPr lang="en-US" dirty="0"/>
            </a:p>
          </p:txBody>
        </p:sp>
        <p:sp>
          <p:nvSpPr>
            <p:cNvPr id="12" name="Freeform 17"/>
            <p:cNvSpPr>
              <a:spLocks noChangeAspect="1" noEditPoints="1"/>
            </p:cNvSpPr>
            <p:nvPr/>
          </p:nvSpPr>
          <p:spPr bwMode="black">
            <a:xfrm>
              <a:off x="4080" y="3569"/>
              <a:ext cx="216" cy="224"/>
            </a:xfrm>
            <a:custGeom>
              <a:avLst/>
              <a:gdLst>
                <a:gd name="T0" fmla="*/ 58 w 216"/>
                <a:gd name="T1" fmla="*/ 132 h 224"/>
                <a:gd name="T2" fmla="*/ 60 w 216"/>
                <a:gd name="T3" fmla="*/ 142 h 224"/>
                <a:gd name="T4" fmla="*/ 70 w 216"/>
                <a:gd name="T5" fmla="*/ 158 h 224"/>
                <a:gd name="T6" fmla="*/ 84 w 216"/>
                <a:gd name="T7" fmla="*/ 170 h 224"/>
                <a:gd name="T8" fmla="*/ 102 w 216"/>
                <a:gd name="T9" fmla="*/ 176 h 224"/>
                <a:gd name="T10" fmla="*/ 112 w 216"/>
                <a:gd name="T11" fmla="*/ 176 h 224"/>
                <a:gd name="T12" fmla="*/ 144 w 216"/>
                <a:gd name="T13" fmla="*/ 172 h 224"/>
                <a:gd name="T14" fmla="*/ 170 w 216"/>
                <a:gd name="T15" fmla="*/ 150 h 224"/>
                <a:gd name="T16" fmla="*/ 208 w 216"/>
                <a:gd name="T17" fmla="*/ 180 h 224"/>
                <a:gd name="T18" fmla="*/ 188 w 216"/>
                <a:gd name="T19" fmla="*/ 200 h 224"/>
                <a:gd name="T20" fmla="*/ 164 w 216"/>
                <a:gd name="T21" fmla="*/ 214 h 224"/>
                <a:gd name="T22" fmla="*/ 140 w 216"/>
                <a:gd name="T23" fmla="*/ 222 h 224"/>
                <a:gd name="T24" fmla="*/ 112 w 216"/>
                <a:gd name="T25" fmla="*/ 224 h 224"/>
                <a:gd name="T26" fmla="*/ 90 w 216"/>
                <a:gd name="T27" fmla="*/ 222 h 224"/>
                <a:gd name="T28" fmla="*/ 50 w 216"/>
                <a:gd name="T29" fmla="*/ 206 h 224"/>
                <a:gd name="T30" fmla="*/ 20 w 216"/>
                <a:gd name="T31" fmla="*/ 178 h 224"/>
                <a:gd name="T32" fmla="*/ 2 w 216"/>
                <a:gd name="T33" fmla="*/ 136 h 224"/>
                <a:gd name="T34" fmla="*/ 0 w 216"/>
                <a:gd name="T35" fmla="*/ 112 h 224"/>
                <a:gd name="T36" fmla="*/ 8 w 216"/>
                <a:gd name="T37" fmla="*/ 66 h 224"/>
                <a:gd name="T38" fmla="*/ 32 w 216"/>
                <a:gd name="T39" fmla="*/ 32 h 224"/>
                <a:gd name="T40" fmla="*/ 68 w 216"/>
                <a:gd name="T41" fmla="*/ 8 h 224"/>
                <a:gd name="T42" fmla="*/ 110 w 216"/>
                <a:gd name="T43" fmla="*/ 0 h 224"/>
                <a:gd name="T44" fmla="*/ 134 w 216"/>
                <a:gd name="T45" fmla="*/ 2 h 224"/>
                <a:gd name="T46" fmla="*/ 174 w 216"/>
                <a:gd name="T47" fmla="*/ 18 h 224"/>
                <a:gd name="T48" fmla="*/ 200 w 216"/>
                <a:gd name="T49" fmla="*/ 46 h 224"/>
                <a:gd name="T50" fmla="*/ 214 w 216"/>
                <a:gd name="T51" fmla="*/ 90 h 224"/>
                <a:gd name="T52" fmla="*/ 216 w 216"/>
                <a:gd name="T53" fmla="*/ 132 h 224"/>
                <a:gd name="T54" fmla="*/ 158 w 216"/>
                <a:gd name="T55" fmla="*/ 88 h 224"/>
                <a:gd name="T56" fmla="*/ 154 w 216"/>
                <a:gd name="T57" fmla="*/ 70 h 224"/>
                <a:gd name="T58" fmla="*/ 144 w 216"/>
                <a:gd name="T59" fmla="*/ 56 h 224"/>
                <a:gd name="T60" fmla="*/ 128 w 216"/>
                <a:gd name="T61" fmla="*/ 48 h 224"/>
                <a:gd name="T62" fmla="*/ 108 w 216"/>
                <a:gd name="T63" fmla="*/ 46 h 224"/>
                <a:gd name="T64" fmla="*/ 98 w 216"/>
                <a:gd name="T65" fmla="*/ 46 h 224"/>
                <a:gd name="T66" fmla="*/ 82 w 216"/>
                <a:gd name="T67" fmla="*/ 52 h 224"/>
                <a:gd name="T68" fmla="*/ 68 w 216"/>
                <a:gd name="T69" fmla="*/ 64 h 224"/>
                <a:gd name="T70" fmla="*/ 60 w 216"/>
                <a:gd name="T71" fmla="*/ 80 h 224"/>
                <a:gd name="T72" fmla="*/ 158 w 216"/>
                <a:gd name="T73" fmla="*/ 88 h 22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16"/>
                <a:gd name="T112" fmla="*/ 0 h 224"/>
                <a:gd name="T113" fmla="*/ 216 w 216"/>
                <a:gd name="T114" fmla="*/ 224 h 22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16" h="224">
                  <a:moveTo>
                    <a:pt x="216" y="132"/>
                  </a:moveTo>
                  <a:lnTo>
                    <a:pt x="58" y="132"/>
                  </a:lnTo>
                  <a:lnTo>
                    <a:pt x="60" y="142"/>
                  </a:lnTo>
                  <a:lnTo>
                    <a:pt x="64" y="150"/>
                  </a:lnTo>
                  <a:lnTo>
                    <a:pt x="70" y="158"/>
                  </a:lnTo>
                  <a:lnTo>
                    <a:pt x="76" y="164"/>
                  </a:lnTo>
                  <a:lnTo>
                    <a:pt x="84" y="170"/>
                  </a:lnTo>
                  <a:lnTo>
                    <a:pt x="92" y="174"/>
                  </a:lnTo>
                  <a:lnTo>
                    <a:pt x="102" y="176"/>
                  </a:lnTo>
                  <a:lnTo>
                    <a:pt x="112" y="176"/>
                  </a:lnTo>
                  <a:lnTo>
                    <a:pt x="128" y="176"/>
                  </a:lnTo>
                  <a:lnTo>
                    <a:pt x="144" y="172"/>
                  </a:lnTo>
                  <a:lnTo>
                    <a:pt x="156" y="162"/>
                  </a:lnTo>
                  <a:lnTo>
                    <a:pt x="170" y="150"/>
                  </a:lnTo>
                  <a:lnTo>
                    <a:pt x="208" y="180"/>
                  </a:lnTo>
                  <a:lnTo>
                    <a:pt x="198" y="190"/>
                  </a:lnTo>
                  <a:lnTo>
                    <a:pt x="188" y="200"/>
                  </a:lnTo>
                  <a:lnTo>
                    <a:pt x="176" y="208"/>
                  </a:lnTo>
                  <a:lnTo>
                    <a:pt x="164" y="214"/>
                  </a:lnTo>
                  <a:lnTo>
                    <a:pt x="152" y="218"/>
                  </a:lnTo>
                  <a:lnTo>
                    <a:pt x="140" y="222"/>
                  </a:lnTo>
                  <a:lnTo>
                    <a:pt x="126" y="224"/>
                  </a:lnTo>
                  <a:lnTo>
                    <a:pt x="112" y="224"/>
                  </a:lnTo>
                  <a:lnTo>
                    <a:pt x="90" y="222"/>
                  </a:lnTo>
                  <a:lnTo>
                    <a:pt x="68" y="216"/>
                  </a:lnTo>
                  <a:lnTo>
                    <a:pt x="50" y="206"/>
                  </a:lnTo>
                  <a:lnTo>
                    <a:pt x="32" y="194"/>
                  </a:lnTo>
                  <a:lnTo>
                    <a:pt x="20" y="178"/>
                  </a:lnTo>
                  <a:lnTo>
                    <a:pt x="10" y="158"/>
                  </a:lnTo>
                  <a:lnTo>
                    <a:pt x="2" y="136"/>
                  </a:lnTo>
                  <a:lnTo>
                    <a:pt x="0" y="112"/>
                  </a:lnTo>
                  <a:lnTo>
                    <a:pt x="2" y="88"/>
                  </a:lnTo>
                  <a:lnTo>
                    <a:pt x="8" y="66"/>
                  </a:lnTo>
                  <a:lnTo>
                    <a:pt x="18" y="48"/>
                  </a:lnTo>
                  <a:lnTo>
                    <a:pt x="32" y="32"/>
                  </a:lnTo>
                  <a:lnTo>
                    <a:pt x="48" y="18"/>
                  </a:lnTo>
                  <a:lnTo>
                    <a:pt x="68" y="8"/>
                  </a:lnTo>
                  <a:lnTo>
                    <a:pt x="88" y="2"/>
                  </a:lnTo>
                  <a:lnTo>
                    <a:pt x="110" y="0"/>
                  </a:lnTo>
                  <a:lnTo>
                    <a:pt x="134" y="2"/>
                  </a:lnTo>
                  <a:lnTo>
                    <a:pt x="156" y="8"/>
                  </a:lnTo>
                  <a:lnTo>
                    <a:pt x="174" y="18"/>
                  </a:lnTo>
                  <a:lnTo>
                    <a:pt x="190" y="30"/>
                  </a:lnTo>
                  <a:lnTo>
                    <a:pt x="200" y="46"/>
                  </a:lnTo>
                  <a:lnTo>
                    <a:pt x="210" y="66"/>
                  </a:lnTo>
                  <a:lnTo>
                    <a:pt x="214" y="90"/>
                  </a:lnTo>
                  <a:lnTo>
                    <a:pt x="216" y="116"/>
                  </a:lnTo>
                  <a:lnTo>
                    <a:pt x="216" y="132"/>
                  </a:lnTo>
                  <a:close/>
                  <a:moveTo>
                    <a:pt x="158" y="88"/>
                  </a:moveTo>
                  <a:lnTo>
                    <a:pt x="158" y="88"/>
                  </a:lnTo>
                  <a:lnTo>
                    <a:pt x="158" y="78"/>
                  </a:lnTo>
                  <a:lnTo>
                    <a:pt x="154" y="70"/>
                  </a:lnTo>
                  <a:lnTo>
                    <a:pt x="150" y="62"/>
                  </a:lnTo>
                  <a:lnTo>
                    <a:pt x="144" y="56"/>
                  </a:lnTo>
                  <a:lnTo>
                    <a:pt x="136" y="52"/>
                  </a:lnTo>
                  <a:lnTo>
                    <a:pt x="128" y="48"/>
                  </a:lnTo>
                  <a:lnTo>
                    <a:pt x="120" y="46"/>
                  </a:lnTo>
                  <a:lnTo>
                    <a:pt x="108" y="46"/>
                  </a:lnTo>
                  <a:lnTo>
                    <a:pt x="98" y="46"/>
                  </a:lnTo>
                  <a:lnTo>
                    <a:pt x="90" y="48"/>
                  </a:lnTo>
                  <a:lnTo>
                    <a:pt x="82" y="52"/>
                  </a:lnTo>
                  <a:lnTo>
                    <a:pt x="74" y="58"/>
                  </a:lnTo>
                  <a:lnTo>
                    <a:pt x="68" y="64"/>
                  </a:lnTo>
                  <a:lnTo>
                    <a:pt x="64" y="72"/>
                  </a:lnTo>
                  <a:lnTo>
                    <a:pt x="60" y="80"/>
                  </a:lnTo>
                  <a:lnTo>
                    <a:pt x="58" y="88"/>
                  </a:lnTo>
                  <a:lnTo>
                    <a:pt x="158" y="88"/>
                  </a:lnTo>
                  <a:close/>
                </a:path>
              </a:pathLst>
            </a:custGeom>
            <a:solidFill>
              <a:schemeClr val="bg1"/>
            </a:solidFill>
            <a:ln w="9525">
              <a:noFill/>
              <a:round/>
              <a:headEnd/>
              <a:tailEnd/>
            </a:ln>
          </p:spPr>
          <p:txBody>
            <a:bodyPr/>
            <a:lstStyle/>
            <a:p>
              <a:endParaRPr lang="en-US" dirty="0"/>
            </a:p>
          </p:txBody>
        </p:sp>
        <p:sp>
          <p:nvSpPr>
            <p:cNvPr id="13" name="Freeform 18"/>
            <p:cNvSpPr>
              <a:spLocks noChangeAspect="1" noEditPoints="1"/>
            </p:cNvSpPr>
            <p:nvPr/>
          </p:nvSpPr>
          <p:spPr bwMode="black">
            <a:xfrm>
              <a:off x="3342" y="3569"/>
              <a:ext cx="196" cy="224"/>
            </a:xfrm>
            <a:custGeom>
              <a:avLst/>
              <a:gdLst>
                <a:gd name="T0" fmla="*/ 196 w 196"/>
                <a:gd name="T1" fmla="*/ 218 h 224"/>
                <a:gd name="T2" fmla="*/ 144 w 196"/>
                <a:gd name="T3" fmla="*/ 198 h 224"/>
                <a:gd name="T4" fmla="*/ 138 w 196"/>
                <a:gd name="T5" fmla="*/ 204 h 224"/>
                <a:gd name="T6" fmla="*/ 114 w 196"/>
                <a:gd name="T7" fmla="*/ 218 h 224"/>
                <a:gd name="T8" fmla="*/ 78 w 196"/>
                <a:gd name="T9" fmla="*/ 224 h 224"/>
                <a:gd name="T10" fmla="*/ 62 w 196"/>
                <a:gd name="T11" fmla="*/ 224 h 224"/>
                <a:gd name="T12" fmla="*/ 36 w 196"/>
                <a:gd name="T13" fmla="*/ 216 h 224"/>
                <a:gd name="T14" fmla="*/ 14 w 196"/>
                <a:gd name="T15" fmla="*/ 200 h 224"/>
                <a:gd name="T16" fmla="*/ 2 w 196"/>
                <a:gd name="T17" fmla="*/ 176 h 224"/>
                <a:gd name="T18" fmla="*/ 0 w 196"/>
                <a:gd name="T19" fmla="*/ 160 h 224"/>
                <a:gd name="T20" fmla="*/ 4 w 196"/>
                <a:gd name="T21" fmla="*/ 136 h 224"/>
                <a:gd name="T22" fmla="*/ 12 w 196"/>
                <a:gd name="T23" fmla="*/ 118 h 224"/>
                <a:gd name="T24" fmla="*/ 28 w 196"/>
                <a:gd name="T25" fmla="*/ 104 h 224"/>
                <a:gd name="T26" fmla="*/ 46 w 196"/>
                <a:gd name="T27" fmla="*/ 96 h 224"/>
                <a:gd name="T28" fmla="*/ 88 w 196"/>
                <a:gd name="T29" fmla="*/ 86 h 224"/>
                <a:gd name="T30" fmla="*/ 130 w 196"/>
                <a:gd name="T31" fmla="*/ 84 h 224"/>
                <a:gd name="T32" fmla="*/ 140 w 196"/>
                <a:gd name="T33" fmla="*/ 82 h 224"/>
                <a:gd name="T34" fmla="*/ 140 w 196"/>
                <a:gd name="T35" fmla="*/ 72 h 224"/>
                <a:gd name="T36" fmla="*/ 134 w 196"/>
                <a:gd name="T37" fmla="*/ 60 h 224"/>
                <a:gd name="T38" fmla="*/ 124 w 196"/>
                <a:gd name="T39" fmla="*/ 50 h 224"/>
                <a:gd name="T40" fmla="*/ 106 w 196"/>
                <a:gd name="T41" fmla="*/ 46 h 224"/>
                <a:gd name="T42" fmla="*/ 96 w 196"/>
                <a:gd name="T43" fmla="*/ 46 h 224"/>
                <a:gd name="T44" fmla="*/ 66 w 196"/>
                <a:gd name="T45" fmla="*/ 52 h 224"/>
                <a:gd name="T46" fmla="*/ 40 w 196"/>
                <a:gd name="T47" fmla="*/ 68 h 224"/>
                <a:gd name="T48" fmla="*/ 6 w 196"/>
                <a:gd name="T49" fmla="*/ 34 h 224"/>
                <a:gd name="T50" fmla="*/ 28 w 196"/>
                <a:gd name="T51" fmla="*/ 18 h 224"/>
                <a:gd name="T52" fmla="*/ 76 w 196"/>
                <a:gd name="T53" fmla="*/ 2 h 224"/>
                <a:gd name="T54" fmla="*/ 100 w 196"/>
                <a:gd name="T55" fmla="*/ 0 h 224"/>
                <a:gd name="T56" fmla="*/ 144 w 196"/>
                <a:gd name="T57" fmla="*/ 6 h 224"/>
                <a:gd name="T58" fmla="*/ 174 w 196"/>
                <a:gd name="T59" fmla="*/ 22 h 224"/>
                <a:gd name="T60" fmla="*/ 190 w 196"/>
                <a:gd name="T61" fmla="*/ 46 h 224"/>
                <a:gd name="T62" fmla="*/ 196 w 196"/>
                <a:gd name="T63" fmla="*/ 80 h 224"/>
                <a:gd name="T64" fmla="*/ 140 w 196"/>
                <a:gd name="T65" fmla="*/ 126 h 224"/>
                <a:gd name="T66" fmla="*/ 132 w 196"/>
                <a:gd name="T67" fmla="*/ 126 h 224"/>
                <a:gd name="T68" fmla="*/ 96 w 196"/>
                <a:gd name="T69" fmla="*/ 128 h 224"/>
                <a:gd name="T70" fmla="*/ 74 w 196"/>
                <a:gd name="T71" fmla="*/ 134 h 224"/>
                <a:gd name="T72" fmla="*/ 60 w 196"/>
                <a:gd name="T73" fmla="*/ 146 h 224"/>
                <a:gd name="T74" fmla="*/ 58 w 196"/>
                <a:gd name="T75" fmla="*/ 156 h 224"/>
                <a:gd name="T76" fmla="*/ 62 w 196"/>
                <a:gd name="T77" fmla="*/ 168 h 224"/>
                <a:gd name="T78" fmla="*/ 70 w 196"/>
                <a:gd name="T79" fmla="*/ 176 h 224"/>
                <a:gd name="T80" fmla="*/ 84 w 196"/>
                <a:gd name="T81" fmla="*/ 180 h 224"/>
                <a:gd name="T82" fmla="*/ 114 w 196"/>
                <a:gd name="T83" fmla="*/ 174 h 224"/>
                <a:gd name="T84" fmla="*/ 128 w 196"/>
                <a:gd name="T85" fmla="*/ 164 h 224"/>
                <a:gd name="T86" fmla="*/ 138 w 196"/>
                <a:gd name="T87" fmla="*/ 152 h 224"/>
                <a:gd name="T88" fmla="*/ 140 w 196"/>
                <a:gd name="T89" fmla="*/ 134 h 22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6"/>
                <a:gd name="T136" fmla="*/ 0 h 224"/>
                <a:gd name="T137" fmla="*/ 196 w 196"/>
                <a:gd name="T138" fmla="*/ 224 h 22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6" h="224">
                  <a:moveTo>
                    <a:pt x="196" y="80"/>
                  </a:moveTo>
                  <a:lnTo>
                    <a:pt x="196" y="218"/>
                  </a:lnTo>
                  <a:lnTo>
                    <a:pt x="146" y="218"/>
                  </a:lnTo>
                  <a:lnTo>
                    <a:pt x="144" y="198"/>
                  </a:lnTo>
                  <a:lnTo>
                    <a:pt x="138" y="204"/>
                  </a:lnTo>
                  <a:lnTo>
                    <a:pt x="130" y="210"/>
                  </a:lnTo>
                  <a:lnTo>
                    <a:pt x="114" y="218"/>
                  </a:lnTo>
                  <a:lnTo>
                    <a:pt x="96" y="222"/>
                  </a:lnTo>
                  <a:lnTo>
                    <a:pt x="78" y="224"/>
                  </a:lnTo>
                  <a:lnTo>
                    <a:pt x="62" y="224"/>
                  </a:lnTo>
                  <a:lnTo>
                    <a:pt x="48" y="220"/>
                  </a:lnTo>
                  <a:lnTo>
                    <a:pt x="36" y="216"/>
                  </a:lnTo>
                  <a:lnTo>
                    <a:pt x="24" y="208"/>
                  </a:lnTo>
                  <a:lnTo>
                    <a:pt x="14" y="200"/>
                  </a:lnTo>
                  <a:lnTo>
                    <a:pt x="8" y="188"/>
                  </a:lnTo>
                  <a:lnTo>
                    <a:pt x="2" y="176"/>
                  </a:lnTo>
                  <a:lnTo>
                    <a:pt x="0" y="160"/>
                  </a:lnTo>
                  <a:lnTo>
                    <a:pt x="0" y="148"/>
                  </a:lnTo>
                  <a:lnTo>
                    <a:pt x="4" y="136"/>
                  </a:lnTo>
                  <a:lnTo>
                    <a:pt x="8" y="126"/>
                  </a:lnTo>
                  <a:lnTo>
                    <a:pt x="12" y="118"/>
                  </a:lnTo>
                  <a:lnTo>
                    <a:pt x="20" y="110"/>
                  </a:lnTo>
                  <a:lnTo>
                    <a:pt x="28" y="104"/>
                  </a:lnTo>
                  <a:lnTo>
                    <a:pt x="36" y="100"/>
                  </a:lnTo>
                  <a:lnTo>
                    <a:pt x="46" y="96"/>
                  </a:lnTo>
                  <a:lnTo>
                    <a:pt x="66" y="90"/>
                  </a:lnTo>
                  <a:lnTo>
                    <a:pt x="88" y="86"/>
                  </a:lnTo>
                  <a:lnTo>
                    <a:pt x="110" y="84"/>
                  </a:lnTo>
                  <a:lnTo>
                    <a:pt x="130" y="84"/>
                  </a:lnTo>
                  <a:lnTo>
                    <a:pt x="140" y="84"/>
                  </a:lnTo>
                  <a:lnTo>
                    <a:pt x="140" y="82"/>
                  </a:lnTo>
                  <a:lnTo>
                    <a:pt x="140" y="72"/>
                  </a:lnTo>
                  <a:lnTo>
                    <a:pt x="138" y="66"/>
                  </a:lnTo>
                  <a:lnTo>
                    <a:pt x="134" y="60"/>
                  </a:lnTo>
                  <a:lnTo>
                    <a:pt x="130" y="54"/>
                  </a:lnTo>
                  <a:lnTo>
                    <a:pt x="124" y="50"/>
                  </a:lnTo>
                  <a:lnTo>
                    <a:pt x="116" y="48"/>
                  </a:lnTo>
                  <a:lnTo>
                    <a:pt x="106" y="46"/>
                  </a:lnTo>
                  <a:lnTo>
                    <a:pt x="96" y="46"/>
                  </a:lnTo>
                  <a:lnTo>
                    <a:pt x="80" y="46"/>
                  </a:lnTo>
                  <a:lnTo>
                    <a:pt x="66" y="52"/>
                  </a:lnTo>
                  <a:lnTo>
                    <a:pt x="52" y="58"/>
                  </a:lnTo>
                  <a:lnTo>
                    <a:pt x="40" y="68"/>
                  </a:lnTo>
                  <a:lnTo>
                    <a:pt x="6" y="34"/>
                  </a:lnTo>
                  <a:lnTo>
                    <a:pt x="18" y="26"/>
                  </a:lnTo>
                  <a:lnTo>
                    <a:pt x="28" y="18"/>
                  </a:lnTo>
                  <a:lnTo>
                    <a:pt x="52" y="8"/>
                  </a:lnTo>
                  <a:lnTo>
                    <a:pt x="76" y="2"/>
                  </a:lnTo>
                  <a:lnTo>
                    <a:pt x="100" y="0"/>
                  </a:lnTo>
                  <a:lnTo>
                    <a:pt x="124" y="2"/>
                  </a:lnTo>
                  <a:lnTo>
                    <a:pt x="144" y="6"/>
                  </a:lnTo>
                  <a:lnTo>
                    <a:pt x="160" y="12"/>
                  </a:lnTo>
                  <a:lnTo>
                    <a:pt x="174" y="22"/>
                  </a:lnTo>
                  <a:lnTo>
                    <a:pt x="184" y="34"/>
                  </a:lnTo>
                  <a:lnTo>
                    <a:pt x="190" y="46"/>
                  </a:lnTo>
                  <a:lnTo>
                    <a:pt x="194" y="62"/>
                  </a:lnTo>
                  <a:lnTo>
                    <a:pt x="196" y="80"/>
                  </a:lnTo>
                  <a:close/>
                  <a:moveTo>
                    <a:pt x="140" y="126"/>
                  </a:moveTo>
                  <a:lnTo>
                    <a:pt x="132" y="126"/>
                  </a:lnTo>
                  <a:lnTo>
                    <a:pt x="110" y="126"/>
                  </a:lnTo>
                  <a:lnTo>
                    <a:pt x="96" y="128"/>
                  </a:lnTo>
                  <a:lnTo>
                    <a:pt x="84" y="130"/>
                  </a:lnTo>
                  <a:lnTo>
                    <a:pt x="74" y="134"/>
                  </a:lnTo>
                  <a:lnTo>
                    <a:pt x="66" y="140"/>
                  </a:lnTo>
                  <a:lnTo>
                    <a:pt x="60" y="146"/>
                  </a:lnTo>
                  <a:lnTo>
                    <a:pt x="58" y="156"/>
                  </a:lnTo>
                  <a:lnTo>
                    <a:pt x="58" y="162"/>
                  </a:lnTo>
                  <a:lnTo>
                    <a:pt x="62" y="168"/>
                  </a:lnTo>
                  <a:lnTo>
                    <a:pt x="66" y="172"/>
                  </a:lnTo>
                  <a:lnTo>
                    <a:pt x="70" y="176"/>
                  </a:lnTo>
                  <a:lnTo>
                    <a:pt x="78" y="178"/>
                  </a:lnTo>
                  <a:lnTo>
                    <a:pt x="84" y="180"/>
                  </a:lnTo>
                  <a:lnTo>
                    <a:pt x="100" y="178"/>
                  </a:lnTo>
                  <a:lnTo>
                    <a:pt x="114" y="174"/>
                  </a:lnTo>
                  <a:lnTo>
                    <a:pt x="122" y="170"/>
                  </a:lnTo>
                  <a:lnTo>
                    <a:pt x="128" y="164"/>
                  </a:lnTo>
                  <a:lnTo>
                    <a:pt x="134" y="158"/>
                  </a:lnTo>
                  <a:lnTo>
                    <a:pt x="138" y="152"/>
                  </a:lnTo>
                  <a:lnTo>
                    <a:pt x="140" y="144"/>
                  </a:lnTo>
                  <a:lnTo>
                    <a:pt x="140" y="134"/>
                  </a:lnTo>
                  <a:lnTo>
                    <a:pt x="140" y="126"/>
                  </a:lnTo>
                  <a:close/>
                </a:path>
              </a:pathLst>
            </a:custGeom>
            <a:solidFill>
              <a:schemeClr val="bg1"/>
            </a:solidFill>
            <a:ln w="9525">
              <a:noFill/>
              <a:round/>
              <a:headEnd/>
              <a:tailEnd/>
            </a:ln>
          </p:spPr>
          <p:txBody>
            <a:bodyPr/>
            <a:lstStyle/>
            <a:p>
              <a:endParaRPr lang="en-US" dirty="0"/>
            </a:p>
          </p:txBody>
        </p:sp>
        <p:sp>
          <p:nvSpPr>
            <p:cNvPr id="14" name="Freeform 19"/>
            <p:cNvSpPr>
              <a:spLocks noChangeAspect="1" noEditPoints="1"/>
            </p:cNvSpPr>
            <p:nvPr/>
          </p:nvSpPr>
          <p:spPr bwMode="black">
            <a:xfrm>
              <a:off x="4402" y="3735"/>
              <a:ext cx="58" cy="56"/>
            </a:xfrm>
            <a:custGeom>
              <a:avLst/>
              <a:gdLst>
                <a:gd name="T0" fmla="*/ 6 w 58"/>
                <a:gd name="T1" fmla="*/ 28 h 56"/>
                <a:gd name="T2" fmla="*/ 14 w 58"/>
                <a:gd name="T3" fmla="*/ 12 h 56"/>
                <a:gd name="T4" fmla="*/ 30 w 58"/>
                <a:gd name="T5" fmla="*/ 4 h 56"/>
                <a:gd name="T6" fmla="*/ 38 w 58"/>
                <a:gd name="T7" fmla="*/ 6 h 56"/>
                <a:gd name="T8" fmla="*/ 52 w 58"/>
                <a:gd name="T9" fmla="*/ 18 h 56"/>
                <a:gd name="T10" fmla="*/ 54 w 58"/>
                <a:gd name="T11" fmla="*/ 28 h 56"/>
                <a:gd name="T12" fmla="*/ 46 w 58"/>
                <a:gd name="T13" fmla="*/ 46 h 56"/>
                <a:gd name="T14" fmla="*/ 30 w 58"/>
                <a:gd name="T15" fmla="*/ 52 h 56"/>
                <a:gd name="T16" fmla="*/ 20 w 58"/>
                <a:gd name="T17" fmla="*/ 50 h 56"/>
                <a:gd name="T18" fmla="*/ 8 w 58"/>
                <a:gd name="T19" fmla="*/ 38 h 56"/>
                <a:gd name="T20" fmla="*/ 6 w 58"/>
                <a:gd name="T21" fmla="*/ 28 h 56"/>
                <a:gd name="T22" fmla="*/ 30 w 58"/>
                <a:gd name="T23" fmla="*/ 56 h 56"/>
                <a:gd name="T24" fmla="*/ 50 w 58"/>
                <a:gd name="T25" fmla="*/ 48 h 56"/>
                <a:gd name="T26" fmla="*/ 58 w 58"/>
                <a:gd name="T27" fmla="*/ 34 h 56"/>
                <a:gd name="T28" fmla="*/ 58 w 58"/>
                <a:gd name="T29" fmla="*/ 28 h 56"/>
                <a:gd name="T30" fmla="*/ 56 w 58"/>
                <a:gd name="T31" fmla="*/ 16 h 56"/>
                <a:gd name="T32" fmla="*/ 42 w 58"/>
                <a:gd name="T33" fmla="*/ 2 h 56"/>
                <a:gd name="T34" fmla="*/ 30 w 58"/>
                <a:gd name="T35" fmla="*/ 0 h 56"/>
                <a:gd name="T36" fmla="*/ 10 w 58"/>
                <a:gd name="T37" fmla="*/ 8 h 56"/>
                <a:gd name="T38" fmla="*/ 2 w 58"/>
                <a:gd name="T39" fmla="*/ 22 h 56"/>
                <a:gd name="T40" fmla="*/ 0 w 58"/>
                <a:gd name="T41" fmla="*/ 28 h 56"/>
                <a:gd name="T42" fmla="*/ 4 w 58"/>
                <a:gd name="T43" fmla="*/ 40 h 56"/>
                <a:gd name="T44" fmla="*/ 18 w 58"/>
                <a:gd name="T45" fmla="*/ 54 h 56"/>
                <a:gd name="T46" fmla="*/ 30 w 58"/>
                <a:gd name="T47" fmla="*/ 56 h 56"/>
                <a:gd name="T48" fmla="*/ 30 w 58"/>
                <a:gd name="T49" fmla="*/ 30 h 56"/>
                <a:gd name="T50" fmla="*/ 44 w 58"/>
                <a:gd name="T51" fmla="*/ 44 h 56"/>
                <a:gd name="T52" fmla="*/ 34 w 58"/>
                <a:gd name="T53" fmla="*/ 30 h 56"/>
                <a:gd name="T54" fmla="*/ 42 w 58"/>
                <a:gd name="T55" fmla="*/ 24 h 56"/>
                <a:gd name="T56" fmla="*/ 44 w 58"/>
                <a:gd name="T57" fmla="*/ 22 h 56"/>
                <a:gd name="T58" fmla="*/ 40 w 58"/>
                <a:gd name="T59" fmla="*/ 14 h 56"/>
                <a:gd name="T60" fmla="*/ 32 w 58"/>
                <a:gd name="T61" fmla="*/ 12 h 56"/>
                <a:gd name="T62" fmla="*/ 18 w 58"/>
                <a:gd name="T63" fmla="*/ 44 h 56"/>
                <a:gd name="T64" fmla="*/ 24 w 58"/>
                <a:gd name="T65" fmla="*/ 30 h 56"/>
                <a:gd name="T66" fmla="*/ 24 w 58"/>
                <a:gd name="T67" fmla="*/ 16 h 56"/>
                <a:gd name="T68" fmla="*/ 30 w 58"/>
                <a:gd name="T69" fmla="*/ 16 h 56"/>
                <a:gd name="T70" fmla="*/ 38 w 58"/>
                <a:gd name="T71" fmla="*/ 18 h 56"/>
                <a:gd name="T72" fmla="*/ 38 w 58"/>
                <a:gd name="T73" fmla="*/ 20 h 56"/>
                <a:gd name="T74" fmla="*/ 36 w 58"/>
                <a:gd name="T75" fmla="*/ 26 h 56"/>
                <a:gd name="T76" fmla="*/ 24 w 58"/>
                <a:gd name="T77" fmla="*/ 26 h 5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8"/>
                <a:gd name="T118" fmla="*/ 0 h 56"/>
                <a:gd name="T119" fmla="*/ 58 w 58"/>
                <a:gd name="T120" fmla="*/ 56 h 5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8" h="56">
                  <a:moveTo>
                    <a:pt x="6" y="28"/>
                  </a:moveTo>
                  <a:lnTo>
                    <a:pt x="6" y="28"/>
                  </a:lnTo>
                  <a:lnTo>
                    <a:pt x="8" y="18"/>
                  </a:lnTo>
                  <a:lnTo>
                    <a:pt x="14" y="12"/>
                  </a:lnTo>
                  <a:lnTo>
                    <a:pt x="20" y="6"/>
                  </a:lnTo>
                  <a:lnTo>
                    <a:pt x="30" y="4"/>
                  </a:lnTo>
                  <a:lnTo>
                    <a:pt x="38" y="6"/>
                  </a:lnTo>
                  <a:lnTo>
                    <a:pt x="46" y="12"/>
                  </a:lnTo>
                  <a:lnTo>
                    <a:pt x="52" y="18"/>
                  </a:lnTo>
                  <a:lnTo>
                    <a:pt x="54" y="28"/>
                  </a:lnTo>
                  <a:lnTo>
                    <a:pt x="52" y="38"/>
                  </a:lnTo>
                  <a:lnTo>
                    <a:pt x="46" y="46"/>
                  </a:lnTo>
                  <a:lnTo>
                    <a:pt x="38" y="50"/>
                  </a:lnTo>
                  <a:lnTo>
                    <a:pt x="30" y="52"/>
                  </a:lnTo>
                  <a:lnTo>
                    <a:pt x="20" y="50"/>
                  </a:lnTo>
                  <a:lnTo>
                    <a:pt x="14" y="46"/>
                  </a:lnTo>
                  <a:lnTo>
                    <a:pt x="8" y="38"/>
                  </a:lnTo>
                  <a:lnTo>
                    <a:pt x="6" y="28"/>
                  </a:lnTo>
                  <a:close/>
                  <a:moveTo>
                    <a:pt x="30" y="56"/>
                  </a:moveTo>
                  <a:lnTo>
                    <a:pt x="30" y="56"/>
                  </a:lnTo>
                  <a:lnTo>
                    <a:pt x="42" y="54"/>
                  </a:lnTo>
                  <a:lnTo>
                    <a:pt x="50" y="48"/>
                  </a:lnTo>
                  <a:lnTo>
                    <a:pt x="56" y="40"/>
                  </a:lnTo>
                  <a:lnTo>
                    <a:pt x="58" y="34"/>
                  </a:lnTo>
                  <a:lnTo>
                    <a:pt x="58" y="28"/>
                  </a:lnTo>
                  <a:lnTo>
                    <a:pt x="58" y="22"/>
                  </a:lnTo>
                  <a:lnTo>
                    <a:pt x="56" y="16"/>
                  </a:lnTo>
                  <a:lnTo>
                    <a:pt x="50" y="8"/>
                  </a:lnTo>
                  <a:lnTo>
                    <a:pt x="42" y="2"/>
                  </a:lnTo>
                  <a:lnTo>
                    <a:pt x="30" y="0"/>
                  </a:lnTo>
                  <a:lnTo>
                    <a:pt x="18" y="2"/>
                  </a:lnTo>
                  <a:lnTo>
                    <a:pt x="10" y="8"/>
                  </a:lnTo>
                  <a:lnTo>
                    <a:pt x="4" y="16"/>
                  </a:lnTo>
                  <a:lnTo>
                    <a:pt x="2" y="22"/>
                  </a:lnTo>
                  <a:lnTo>
                    <a:pt x="0" y="28"/>
                  </a:lnTo>
                  <a:lnTo>
                    <a:pt x="2" y="34"/>
                  </a:lnTo>
                  <a:lnTo>
                    <a:pt x="4" y="40"/>
                  </a:lnTo>
                  <a:lnTo>
                    <a:pt x="10" y="48"/>
                  </a:lnTo>
                  <a:lnTo>
                    <a:pt x="18" y="54"/>
                  </a:lnTo>
                  <a:lnTo>
                    <a:pt x="30" y="56"/>
                  </a:lnTo>
                  <a:close/>
                  <a:moveTo>
                    <a:pt x="24" y="30"/>
                  </a:moveTo>
                  <a:lnTo>
                    <a:pt x="30" y="30"/>
                  </a:lnTo>
                  <a:lnTo>
                    <a:pt x="38" y="44"/>
                  </a:lnTo>
                  <a:lnTo>
                    <a:pt x="44" y="44"/>
                  </a:lnTo>
                  <a:lnTo>
                    <a:pt x="34" y="30"/>
                  </a:lnTo>
                  <a:lnTo>
                    <a:pt x="40" y="28"/>
                  </a:lnTo>
                  <a:lnTo>
                    <a:pt x="42" y="24"/>
                  </a:lnTo>
                  <a:lnTo>
                    <a:pt x="44" y="22"/>
                  </a:lnTo>
                  <a:lnTo>
                    <a:pt x="42" y="16"/>
                  </a:lnTo>
                  <a:lnTo>
                    <a:pt x="40" y="14"/>
                  </a:lnTo>
                  <a:lnTo>
                    <a:pt x="36" y="12"/>
                  </a:lnTo>
                  <a:lnTo>
                    <a:pt x="32" y="12"/>
                  </a:lnTo>
                  <a:lnTo>
                    <a:pt x="18" y="12"/>
                  </a:lnTo>
                  <a:lnTo>
                    <a:pt x="18" y="44"/>
                  </a:lnTo>
                  <a:lnTo>
                    <a:pt x="24" y="44"/>
                  </a:lnTo>
                  <a:lnTo>
                    <a:pt x="24" y="30"/>
                  </a:lnTo>
                  <a:close/>
                  <a:moveTo>
                    <a:pt x="24" y="26"/>
                  </a:moveTo>
                  <a:lnTo>
                    <a:pt x="24" y="16"/>
                  </a:lnTo>
                  <a:lnTo>
                    <a:pt x="30" y="16"/>
                  </a:lnTo>
                  <a:lnTo>
                    <a:pt x="36" y="16"/>
                  </a:lnTo>
                  <a:lnTo>
                    <a:pt x="38" y="18"/>
                  </a:lnTo>
                  <a:lnTo>
                    <a:pt x="38" y="20"/>
                  </a:lnTo>
                  <a:lnTo>
                    <a:pt x="38" y="24"/>
                  </a:lnTo>
                  <a:lnTo>
                    <a:pt x="36" y="26"/>
                  </a:lnTo>
                  <a:lnTo>
                    <a:pt x="30" y="26"/>
                  </a:lnTo>
                  <a:lnTo>
                    <a:pt x="24" y="26"/>
                  </a:lnTo>
                  <a:close/>
                </a:path>
              </a:pathLst>
            </a:custGeom>
            <a:solidFill>
              <a:schemeClr val="bg1"/>
            </a:solidFill>
            <a:ln w="9525">
              <a:noFill/>
              <a:round/>
              <a:headEnd/>
              <a:tailEnd/>
            </a:ln>
          </p:spPr>
          <p:txBody>
            <a:bodyPr/>
            <a:lstStyle/>
            <a:p>
              <a:endParaRPr lang="en-US" dirty="0"/>
            </a:p>
          </p:txBody>
        </p:sp>
      </p:grpSp>
      <p:sp>
        <p:nvSpPr>
          <p:cNvPr id="17" name="Rectangle 223"/>
          <p:cNvSpPr>
            <a:spLocks noGrp="1" noChangeArrowheads="1"/>
          </p:cNvSpPr>
          <p:nvPr>
            <p:ph type="subTitle" idx="1" hasCustomPrompt="1"/>
          </p:nvPr>
        </p:nvSpPr>
        <p:spPr bwMode="black">
          <a:xfrm>
            <a:off x="381000" y="3468688"/>
            <a:ext cx="8291513" cy="2203450"/>
          </a:xfrm>
          <a:noFill/>
          <a:ln w="9525">
            <a:noFill/>
            <a:miter lim="800000"/>
            <a:headEnd/>
            <a:tailEnd/>
          </a:ln>
        </p:spPr>
        <p:txBody>
          <a:bodyPr rIns="0"/>
          <a:lstStyle>
            <a:lvl1pPr marL="347663" marR="0" indent="-347663" algn="l" defTabSz="914400" rtl="0" eaLnBrk="1" fontAlgn="base" latinLnBrk="0" hangingPunct="1">
              <a:lnSpc>
                <a:spcPct val="90000"/>
              </a:lnSpc>
              <a:spcBef>
                <a:spcPct val="30000"/>
              </a:spcBef>
              <a:spcAft>
                <a:spcPct val="10000"/>
              </a:spcAft>
              <a:buClr>
                <a:srgbClr val="00529B"/>
              </a:buClr>
              <a:buSzTx/>
              <a:buFont typeface="Times" pitchFamily="18" charset="0"/>
              <a:buNone/>
              <a:tabLst/>
              <a:defRPr lang="en-US" sz="2600" b="1" kern="1200">
                <a:solidFill>
                  <a:schemeClr val="bg1"/>
                </a:solidFill>
                <a:latin typeface="Arial" charset="0"/>
                <a:ea typeface="Arial Unicode MS" pitchFamily="34" charset="-128"/>
                <a:cs typeface="Arial Unicode MS" pitchFamily="34" charset="-128"/>
              </a:defRPr>
            </a:lvl1pPr>
          </a:lstStyle>
          <a:p>
            <a:r>
              <a:rPr lang="en-US" dirty="0" smtClean="0"/>
              <a:t>Divider Page Subtitle</a:t>
            </a:r>
          </a:p>
        </p:txBody>
      </p:sp>
      <p:sp>
        <p:nvSpPr>
          <p:cNvPr id="18" name="Rectangle 122"/>
          <p:cNvSpPr>
            <a:spLocks noGrp="1" noChangeArrowheads="1"/>
          </p:cNvSpPr>
          <p:nvPr>
            <p:ph type="ctrTitle" hasCustomPrompt="1"/>
          </p:nvPr>
        </p:nvSpPr>
        <p:spPr bwMode="black">
          <a:xfrm>
            <a:off x="381000" y="420688"/>
            <a:ext cx="8305800" cy="2352675"/>
          </a:xfrm>
          <a:ln/>
        </p:spPr>
        <p:txBody>
          <a:bodyPr tIns="45720" bIns="45720" anchor="b"/>
          <a:lstStyle>
            <a:lvl1pPr eaLnBrk="1" hangingPunct="1">
              <a:lnSpc>
                <a:spcPct val="100000"/>
              </a:lnSpc>
              <a:spcBef>
                <a:spcPct val="0"/>
              </a:spcBef>
              <a:spcAft>
                <a:spcPct val="0"/>
              </a:spcAft>
              <a:defRPr sz="3800">
                <a:solidFill>
                  <a:schemeClr val="bg1"/>
                </a:solidFill>
              </a:defRPr>
            </a:lvl1pPr>
          </a:lstStyle>
          <a:p>
            <a:pPr eaLnBrk="1" hangingPunct="1">
              <a:lnSpc>
                <a:spcPct val="100000"/>
              </a:lnSpc>
              <a:spcBef>
                <a:spcPct val="0"/>
              </a:spcBef>
              <a:spcAft>
                <a:spcPct val="0"/>
              </a:spcAft>
            </a:pPr>
            <a:r>
              <a:rPr lang="en-US" sz="3800" b="1" dirty="0" smtClean="0">
                <a:solidFill>
                  <a:schemeClr val="bg1"/>
                </a:solidFill>
              </a:rPr>
              <a:t>Divider Page Title </a:t>
            </a:r>
            <a:endParaRPr lang="en-US" sz="3800" b="1" dirty="0">
              <a:solidFill>
                <a:schemeClr val="bg1"/>
              </a:solidFill>
            </a:endParaRPr>
          </a:p>
        </p:txBody>
      </p:sp>
      <p:sp>
        <p:nvSpPr>
          <p:cNvPr id="22" name="Rectangle 5"/>
          <p:cNvSpPr>
            <a:spLocks noGrp="1" noChangeArrowheads="1"/>
          </p:cNvSpPr>
          <p:nvPr>
            <p:ph type="ftr" sz="quarter" idx="10"/>
          </p:nvPr>
        </p:nvSpPr>
        <p:spPr bwMode="black">
          <a:xfrm>
            <a:off x="4343400" y="6489641"/>
            <a:ext cx="457200" cy="228600"/>
          </a:xfrm>
          <a:ln/>
        </p:spPr>
        <p:txBody>
          <a:bodyPr/>
          <a:lstStyle>
            <a:lvl1pPr>
              <a:defRPr>
                <a:solidFill>
                  <a:schemeClr val="bg1"/>
                </a:solidFill>
              </a:defRPr>
            </a:lvl1pPr>
          </a:lstStyle>
          <a:p>
            <a:pPr>
              <a:defRPr/>
            </a:pPr>
            <a:r>
              <a:rPr lang="en-US" dirty="0" smtClean="0"/>
              <a:t> </a:t>
            </a:r>
            <a:fld id="{6B94FA92-FD85-4028-8A65-25E5DEB3133D}" type="slidenum">
              <a:rPr lang="en-US" smtClean="0"/>
              <a:pPr>
                <a:defRPr/>
              </a:pPr>
              <a:t>‹#›</a:t>
            </a:fld>
            <a:endParaRPr lang="en-US" dirty="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pic>
        <p:nvPicPr>
          <p:cNvPr id="7" name="Picture 6" descr="PPT_inside1.png"/>
          <p:cNvPicPr>
            <a:picLocks noChangeAspect="1"/>
          </p:cNvPicPr>
          <p:nvPr userDrawn="1"/>
        </p:nvPicPr>
        <p:blipFill>
          <a:blip r:embed="rId2" cstate="print"/>
          <a:stretch>
            <a:fillRect/>
          </a:stretch>
        </p:blipFill>
        <p:spPr>
          <a:xfrm>
            <a:off x="0" y="6361545"/>
            <a:ext cx="9144000" cy="496454"/>
          </a:xfrm>
          <a:prstGeom prst="rect">
            <a:avLst/>
          </a:prstGeom>
        </p:spPr>
      </p:pic>
      <p:sp>
        <p:nvSpPr>
          <p:cNvPr id="2" name="Title 1"/>
          <p:cNvSpPr>
            <a:spLocks noGrp="1"/>
          </p:cNvSpPr>
          <p:nvPr>
            <p:ph type="title" hasCustomPrompt="1"/>
          </p:nvPr>
        </p:nvSpPr>
        <p:spPr>
          <a:xfrm>
            <a:off x="722313" y="4406900"/>
            <a:ext cx="7772400" cy="1362075"/>
          </a:xfrm>
        </p:spPr>
        <p:txBody>
          <a:bodyPr anchor="t"/>
          <a:lstStyle>
            <a:lvl1pPr algn="l">
              <a:defRPr sz="4000" b="0" cap="none"/>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r>
              <a:rPr lang="en-US" smtClean="0"/>
              <a:t>February 12</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A862502-6073-481F-96F3-2A596A77E77F}" type="slidenum">
              <a:rPr lang="en-US" smtClean="0"/>
              <a:pPr/>
              <a:t>‹#›</a:t>
            </a:fld>
            <a:endParaRPr lang="en-US"/>
          </a:p>
        </p:txBody>
      </p:sp>
      <p:pic>
        <p:nvPicPr>
          <p:cNvPr id="8" name="Picture 7" descr="PPT_interior_logo.png"/>
          <p:cNvPicPr>
            <a:picLocks noChangeAspect="1"/>
          </p:cNvPicPr>
          <p:nvPr userDrawn="1"/>
        </p:nvPicPr>
        <p:blipFill>
          <a:blip r:embed="rId3" cstate="print"/>
          <a:stretch>
            <a:fillRect/>
          </a:stretch>
        </p:blipFill>
        <p:spPr>
          <a:xfrm>
            <a:off x="7467600" y="152400"/>
            <a:ext cx="1218972" cy="736462"/>
          </a:xfrm>
          <a:prstGeom prst="rect">
            <a:avLst/>
          </a:prstGeom>
        </p:spPr>
      </p:pic>
    </p:spTree>
    <p:extLst>
      <p:ext uri="{BB962C8B-B14F-4D97-AF65-F5344CB8AC3E}">
        <p14:creationId xmlns:p14="http://schemas.microsoft.com/office/powerpoint/2010/main" val="1681416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1026" name="Rectangle 52"/>
          <p:cNvSpPr>
            <a:spLocks noGrp="1" noChangeArrowheads="1"/>
          </p:cNvSpPr>
          <p:nvPr>
            <p:ph type="body" idx="1"/>
          </p:nvPr>
        </p:nvSpPr>
        <p:spPr bwMode="gray">
          <a:xfrm>
            <a:off x="285750" y="1362075"/>
            <a:ext cx="8356600" cy="4419600"/>
          </a:xfrm>
          <a:prstGeom prst="rect">
            <a:avLst/>
          </a:prstGeom>
          <a:noFill/>
          <a:ln w="9525" algn="ctr">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7" name="Rectangle 53"/>
          <p:cNvSpPr>
            <a:spLocks noGrp="1" noChangeArrowheads="1"/>
          </p:cNvSpPr>
          <p:nvPr>
            <p:ph type="title"/>
          </p:nvPr>
        </p:nvSpPr>
        <p:spPr bwMode="auto">
          <a:xfrm>
            <a:off x="277813" y="190500"/>
            <a:ext cx="8362950" cy="885825"/>
          </a:xfrm>
          <a:prstGeom prst="rect">
            <a:avLst/>
          </a:prstGeom>
          <a:noFill/>
          <a:ln w="9525" algn="ctr">
            <a:noFill/>
            <a:miter lim="800000"/>
            <a:headEnd/>
            <a:tailEnd/>
          </a:ln>
        </p:spPr>
        <p:txBody>
          <a:bodyPr vert="horz" wrap="square" lIns="91440" tIns="91440" rIns="91440" bIns="91440" numCol="1" anchor="b" anchorCtr="0" compatLnSpc="1">
            <a:prstTxWarp prst="textNoShape">
              <a:avLst/>
            </a:prstTxWarp>
          </a:bodyPr>
          <a:lstStyle/>
          <a:p>
            <a:pPr lvl="0"/>
            <a:r>
              <a:rPr lang="en-US" smtClean="0"/>
              <a:t>Click to edit Master title style</a:t>
            </a:r>
          </a:p>
        </p:txBody>
      </p:sp>
      <p:grpSp>
        <p:nvGrpSpPr>
          <p:cNvPr id="1028" name="Group 95"/>
          <p:cNvGrpSpPr>
            <a:grpSpLocks noChangeAspect="1"/>
          </p:cNvGrpSpPr>
          <p:nvPr/>
        </p:nvGrpSpPr>
        <p:grpSpPr bwMode="auto">
          <a:xfrm>
            <a:off x="7493000" y="6369050"/>
            <a:ext cx="1143000" cy="257175"/>
            <a:chOff x="3020" y="3469"/>
            <a:chExt cx="1440" cy="326"/>
          </a:xfrm>
        </p:grpSpPr>
        <p:sp>
          <p:nvSpPr>
            <p:cNvPr id="279648" name="Freeform 96"/>
            <p:cNvSpPr>
              <a:spLocks noChangeAspect="1"/>
            </p:cNvSpPr>
            <p:nvPr userDrawn="1"/>
          </p:nvSpPr>
          <p:spPr bwMode="gray">
            <a:xfrm>
              <a:off x="4322" y="3576"/>
              <a:ext cx="132" cy="211"/>
            </a:xfrm>
            <a:custGeom>
              <a:avLst/>
              <a:gdLst/>
              <a:ahLst/>
              <a:cxnLst>
                <a:cxn ang="0">
                  <a:pos x="132" y="0"/>
                </a:cxn>
                <a:cxn ang="0">
                  <a:pos x="128" y="50"/>
                </a:cxn>
                <a:cxn ang="0">
                  <a:pos x="106" y="50"/>
                </a:cxn>
                <a:cxn ang="0">
                  <a:pos x="106" y="50"/>
                </a:cxn>
                <a:cxn ang="0">
                  <a:pos x="96" y="50"/>
                </a:cxn>
                <a:cxn ang="0">
                  <a:pos x="86" y="54"/>
                </a:cxn>
                <a:cxn ang="0">
                  <a:pos x="78" y="60"/>
                </a:cxn>
                <a:cxn ang="0">
                  <a:pos x="70" y="66"/>
                </a:cxn>
                <a:cxn ang="0">
                  <a:pos x="64" y="74"/>
                </a:cxn>
                <a:cxn ang="0">
                  <a:pos x="60" y="82"/>
                </a:cxn>
                <a:cxn ang="0">
                  <a:pos x="58" y="92"/>
                </a:cxn>
                <a:cxn ang="0">
                  <a:pos x="58" y="100"/>
                </a:cxn>
                <a:cxn ang="0">
                  <a:pos x="58" y="212"/>
                </a:cxn>
                <a:cxn ang="0">
                  <a:pos x="0" y="212"/>
                </a:cxn>
                <a:cxn ang="0">
                  <a:pos x="0" y="0"/>
                </a:cxn>
                <a:cxn ang="0">
                  <a:pos x="54" y="0"/>
                </a:cxn>
                <a:cxn ang="0">
                  <a:pos x="56" y="26"/>
                </a:cxn>
                <a:cxn ang="0">
                  <a:pos x="56" y="26"/>
                </a:cxn>
                <a:cxn ang="0">
                  <a:pos x="66" y="14"/>
                </a:cxn>
                <a:cxn ang="0">
                  <a:pos x="78" y="6"/>
                </a:cxn>
                <a:cxn ang="0">
                  <a:pos x="94" y="2"/>
                </a:cxn>
                <a:cxn ang="0">
                  <a:pos x="112" y="0"/>
                </a:cxn>
                <a:cxn ang="0">
                  <a:pos x="132" y="0"/>
                </a:cxn>
              </a:cxnLst>
              <a:rect l="0" t="0" r="r" b="b"/>
              <a:pathLst>
                <a:path w="132" h="212">
                  <a:moveTo>
                    <a:pt x="132" y="0"/>
                  </a:moveTo>
                  <a:lnTo>
                    <a:pt x="128" y="50"/>
                  </a:lnTo>
                  <a:lnTo>
                    <a:pt x="106" y="50"/>
                  </a:lnTo>
                  <a:lnTo>
                    <a:pt x="106" y="50"/>
                  </a:lnTo>
                  <a:lnTo>
                    <a:pt x="96" y="50"/>
                  </a:lnTo>
                  <a:lnTo>
                    <a:pt x="86" y="54"/>
                  </a:lnTo>
                  <a:lnTo>
                    <a:pt x="78" y="60"/>
                  </a:lnTo>
                  <a:lnTo>
                    <a:pt x="70" y="66"/>
                  </a:lnTo>
                  <a:lnTo>
                    <a:pt x="64" y="74"/>
                  </a:lnTo>
                  <a:lnTo>
                    <a:pt x="60" y="82"/>
                  </a:lnTo>
                  <a:lnTo>
                    <a:pt x="58" y="92"/>
                  </a:lnTo>
                  <a:lnTo>
                    <a:pt x="58" y="100"/>
                  </a:lnTo>
                  <a:lnTo>
                    <a:pt x="58" y="212"/>
                  </a:lnTo>
                  <a:lnTo>
                    <a:pt x="0" y="212"/>
                  </a:lnTo>
                  <a:lnTo>
                    <a:pt x="0" y="0"/>
                  </a:lnTo>
                  <a:lnTo>
                    <a:pt x="54" y="0"/>
                  </a:lnTo>
                  <a:lnTo>
                    <a:pt x="56" y="26"/>
                  </a:lnTo>
                  <a:lnTo>
                    <a:pt x="56" y="26"/>
                  </a:lnTo>
                  <a:lnTo>
                    <a:pt x="66" y="14"/>
                  </a:lnTo>
                  <a:lnTo>
                    <a:pt x="78" y="6"/>
                  </a:lnTo>
                  <a:lnTo>
                    <a:pt x="94" y="2"/>
                  </a:lnTo>
                  <a:lnTo>
                    <a:pt x="112" y="0"/>
                  </a:lnTo>
                  <a:lnTo>
                    <a:pt x="132" y="0"/>
                  </a:lnTo>
                  <a:close/>
                </a:path>
              </a:pathLst>
            </a:custGeom>
            <a:solidFill>
              <a:srgbClr val="0065A4"/>
            </a:solidFill>
            <a:ln w="9525">
              <a:noFill/>
              <a:round/>
              <a:headEnd/>
              <a:tailEnd/>
            </a:ln>
          </p:spPr>
          <p:txBody>
            <a:bodyPr/>
            <a:lstStyle/>
            <a:p>
              <a:pPr>
                <a:defRPr/>
              </a:pPr>
              <a:endParaRPr lang="en-US" dirty="0">
                <a:ea typeface="+mn-ea"/>
                <a:cs typeface="+mn-cs"/>
              </a:endParaRPr>
            </a:p>
          </p:txBody>
        </p:sp>
        <p:sp>
          <p:nvSpPr>
            <p:cNvPr id="279649" name="Freeform 97"/>
            <p:cNvSpPr>
              <a:spLocks noChangeAspect="1"/>
            </p:cNvSpPr>
            <p:nvPr userDrawn="1"/>
          </p:nvSpPr>
          <p:spPr bwMode="gray">
            <a:xfrm>
              <a:off x="3860" y="3570"/>
              <a:ext cx="194" cy="217"/>
            </a:xfrm>
            <a:custGeom>
              <a:avLst/>
              <a:gdLst/>
              <a:ahLst/>
              <a:cxnLst>
                <a:cxn ang="0">
                  <a:pos x="194" y="218"/>
                </a:cxn>
                <a:cxn ang="0">
                  <a:pos x="136" y="218"/>
                </a:cxn>
                <a:cxn ang="0">
                  <a:pos x="136" y="106"/>
                </a:cxn>
                <a:cxn ang="0">
                  <a:pos x="136" y="106"/>
                </a:cxn>
                <a:cxn ang="0">
                  <a:pos x="136" y="88"/>
                </a:cxn>
                <a:cxn ang="0">
                  <a:pos x="134" y="78"/>
                </a:cxn>
                <a:cxn ang="0">
                  <a:pos x="132" y="70"/>
                </a:cxn>
                <a:cxn ang="0">
                  <a:pos x="128" y="64"/>
                </a:cxn>
                <a:cxn ang="0">
                  <a:pos x="122" y="58"/>
                </a:cxn>
                <a:cxn ang="0">
                  <a:pos x="112" y="54"/>
                </a:cxn>
                <a:cxn ang="0">
                  <a:pos x="102" y="52"/>
                </a:cxn>
                <a:cxn ang="0">
                  <a:pos x="102" y="52"/>
                </a:cxn>
                <a:cxn ang="0">
                  <a:pos x="90" y="54"/>
                </a:cxn>
                <a:cxn ang="0">
                  <a:pos x="82" y="56"/>
                </a:cxn>
                <a:cxn ang="0">
                  <a:pos x="74" y="62"/>
                </a:cxn>
                <a:cxn ang="0">
                  <a:pos x="68" y="68"/>
                </a:cxn>
                <a:cxn ang="0">
                  <a:pos x="62" y="76"/>
                </a:cxn>
                <a:cxn ang="0">
                  <a:pos x="60" y="84"/>
                </a:cxn>
                <a:cxn ang="0">
                  <a:pos x="58" y="92"/>
                </a:cxn>
                <a:cxn ang="0">
                  <a:pos x="58" y="102"/>
                </a:cxn>
                <a:cxn ang="0">
                  <a:pos x="58" y="218"/>
                </a:cxn>
                <a:cxn ang="0">
                  <a:pos x="0" y="218"/>
                </a:cxn>
                <a:cxn ang="0">
                  <a:pos x="0" y="6"/>
                </a:cxn>
                <a:cxn ang="0">
                  <a:pos x="52" y="6"/>
                </a:cxn>
                <a:cxn ang="0">
                  <a:pos x="54" y="32"/>
                </a:cxn>
                <a:cxn ang="0">
                  <a:pos x="54" y="32"/>
                </a:cxn>
                <a:cxn ang="0">
                  <a:pos x="64" y="20"/>
                </a:cxn>
                <a:cxn ang="0">
                  <a:pos x="78" y="10"/>
                </a:cxn>
                <a:cxn ang="0">
                  <a:pos x="88" y="6"/>
                </a:cxn>
                <a:cxn ang="0">
                  <a:pos x="96" y="4"/>
                </a:cxn>
                <a:cxn ang="0">
                  <a:pos x="106" y="2"/>
                </a:cxn>
                <a:cxn ang="0">
                  <a:pos x="118" y="0"/>
                </a:cxn>
                <a:cxn ang="0">
                  <a:pos x="118" y="0"/>
                </a:cxn>
                <a:cxn ang="0">
                  <a:pos x="138" y="2"/>
                </a:cxn>
                <a:cxn ang="0">
                  <a:pos x="154" y="8"/>
                </a:cxn>
                <a:cxn ang="0">
                  <a:pos x="168" y="16"/>
                </a:cxn>
                <a:cxn ang="0">
                  <a:pos x="178" y="26"/>
                </a:cxn>
                <a:cxn ang="0">
                  <a:pos x="186" y="40"/>
                </a:cxn>
                <a:cxn ang="0">
                  <a:pos x="190" y="54"/>
                </a:cxn>
                <a:cxn ang="0">
                  <a:pos x="194" y="70"/>
                </a:cxn>
                <a:cxn ang="0">
                  <a:pos x="194" y="86"/>
                </a:cxn>
                <a:cxn ang="0">
                  <a:pos x="194" y="218"/>
                </a:cxn>
              </a:cxnLst>
              <a:rect l="0" t="0" r="r" b="b"/>
              <a:pathLst>
                <a:path w="194" h="218">
                  <a:moveTo>
                    <a:pt x="194" y="218"/>
                  </a:moveTo>
                  <a:lnTo>
                    <a:pt x="136" y="218"/>
                  </a:lnTo>
                  <a:lnTo>
                    <a:pt x="136" y="106"/>
                  </a:lnTo>
                  <a:lnTo>
                    <a:pt x="136" y="106"/>
                  </a:lnTo>
                  <a:lnTo>
                    <a:pt x="136" y="88"/>
                  </a:lnTo>
                  <a:lnTo>
                    <a:pt x="134" y="78"/>
                  </a:lnTo>
                  <a:lnTo>
                    <a:pt x="132" y="70"/>
                  </a:lnTo>
                  <a:lnTo>
                    <a:pt x="128" y="64"/>
                  </a:lnTo>
                  <a:lnTo>
                    <a:pt x="122" y="58"/>
                  </a:lnTo>
                  <a:lnTo>
                    <a:pt x="112" y="54"/>
                  </a:lnTo>
                  <a:lnTo>
                    <a:pt x="102" y="52"/>
                  </a:lnTo>
                  <a:lnTo>
                    <a:pt x="102" y="52"/>
                  </a:lnTo>
                  <a:lnTo>
                    <a:pt x="90" y="54"/>
                  </a:lnTo>
                  <a:lnTo>
                    <a:pt x="82" y="56"/>
                  </a:lnTo>
                  <a:lnTo>
                    <a:pt x="74" y="62"/>
                  </a:lnTo>
                  <a:lnTo>
                    <a:pt x="68" y="68"/>
                  </a:lnTo>
                  <a:lnTo>
                    <a:pt x="62" y="76"/>
                  </a:lnTo>
                  <a:lnTo>
                    <a:pt x="60" y="84"/>
                  </a:lnTo>
                  <a:lnTo>
                    <a:pt x="58" y="92"/>
                  </a:lnTo>
                  <a:lnTo>
                    <a:pt x="58" y="102"/>
                  </a:lnTo>
                  <a:lnTo>
                    <a:pt x="58" y="218"/>
                  </a:lnTo>
                  <a:lnTo>
                    <a:pt x="0" y="218"/>
                  </a:lnTo>
                  <a:lnTo>
                    <a:pt x="0" y="6"/>
                  </a:lnTo>
                  <a:lnTo>
                    <a:pt x="52" y="6"/>
                  </a:lnTo>
                  <a:lnTo>
                    <a:pt x="54" y="32"/>
                  </a:lnTo>
                  <a:lnTo>
                    <a:pt x="54" y="32"/>
                  </a:lnTo>
                  <a:lnTo>
                    <a:pt x="64" y="20"/>
                  </a:lnTo>
                  <a:lnTo>
                    <a:pt x="78" y="10"/>
                  </a:lnTo>
                  <a:lnTo>
                    <a:pt x="88" y="6"/>
                  </a:lnTo>
                  <a:lnTo>
                    <a:pt x="96" y="4"/>
                  </a:lnTo>
                  <a:lnTo>
                    <a:pt x="106" y="2"/>
                  </a:lnTo>
                  <a:lnTo>
                    <a:pt x="118" y="0"/>
                  </a:lnTo>
                  <a:lnTo>
                    <a:pt x="118" y="0"/>
                  </a:lnTo>
                  <a:lnTo>
                    <a:pt x="138" y="2"/>
                  </a:lnTo>
                  <a:lnTo>
                    <a:pt x="154" y="8"/>
                  </a:lnTo>
                  <a:lnTo>
                    <a:pt x="168" y="16"/>
                  </a:lnTo>
                  <a:lnTo>
                    <a:pt x="178" y="26"/>
                  </a:lnTo>
                  <a:lnTo>
                    <a:pt x="186" y="40"/>
                  </a:lnTo>
                  <a:lnTo>
                    <a:pt x="190" y="54"/>
                  </a:lnTo>
                  <a:lnTo>
                    <a:pt x="194" y="70"/>
                  </a:lnTo>
                  <a:lnTo>
                    <a:pt x="194" y="86"/>
                  </a:lnTo>
                  <a:lnTo>
                    <a:pt x="194" y="218"/>
                  </a:lnTo>
                  <a:close/>
                </a:path>
              </a:pathLst>
            </a:custGeom>
            <a:solidFill>
              <a:srgbClr val="0065A4"/>
            </a:solidFill>
            <a:ln w="9525">
              <a:noFill/>
              <a:round/>
              <a:headEnd/>
              <a:tailEnd/>
            </a:ln>
          </p:spPr>
          <p:txBody>
            <a:bodyPr/>
            <a:lstStyle/>
            <a:p>
              <a:pPr>
                <a:defRPr/>
              </a:pPr>
              <a:endParaRPr lang="en-US" dirty="0">
                <a:ea typeface="+mn-ea"/>
                <a:cs typeface="+mn-cs"/>
              </a:endParaRPr>
            </a:p>
          </p:txBody>
        </p:sp>
        <p:sp>
          <p:nvSpPr>
            <p:cNvPr id="279650" name="Freeform 98"/>
            <p:cNvSpPr>
              <a:spLocks noChangeAspect="1"/>
            </p:cNvSpPr>
            <p:nvPr userDrawn="1"/>
          </p:nvSpPr>
          <p:spPr bwMode="gray">
            <a:xfrm>
              <a:off x="3720" y="3515"/>
              <a:ext cx="114" cy="276"/>
            </a:xfrm>
            <a:custGeom>
              <a:avLst/>
              <a:gdLst/>
              <a:ahLst/>
              <a:cxnLst>
                <a:cxn ang="0">
                  <a:pos x="114" y="224"/>
                </a:cxn>
                <a:cxn ang="0">
                  <a:pos x="110" y="272"/>
                </a:cxn>
                <a:cxn ang="0">
                  <a:pos x="110" y="272"/>
                </a:cxn>
                <a:cxn ang="0">
                  <a:pos x="90" y="276"/>
                </a:cxn>
                <a:cxn ang="0">
                  <a:pos x="70" y="276"/>
                </a:cxn>
                <a:cxn ang="0">
                  <a:pos x="70" y="276"/>
                </a:cxn>
                <a:cxn ang="0">
                  <a:pos x="50" y="276"/>
                </a:cxn>
                <a:cxn ang="0">
                  <a:pos x="36" y="272"/>
                </a:cxn>
                <a:cxn ang="0">
                  <a:pos x="24" y="266"/>
                </a:cxn>
                <a:cxn ang="0">
                  <a:pos x="14" y="258"/>
                </a:cxn>
                <a:cxn ang="0">
                  <a:pos x="8" y="248"/>
                </a:cxn>
                <a:cxn ang="0">
                  <a:pos x="2" y="234"/>
                </a:cxn>
                <a:cxn ang="0">
                  <a:pos x="0" y="220"/>
                </a:cxn>
                <a:cxn ang="0">
                  <a:pos x="0" y="202"/>
                </a:cxn>
                <a:cxn ang="0">
                  <a:pos x="0" y="0"/>
                </a:cxn>
                <a:cxn ang="0">
                  <a:pos x="58" y="0"/>
                </a:cxn>
                <a:cxn ang="0">
                  <a:pos x="58" y="60"/>
                </a:cxn>
                <a:cxn ang="0">
                  <a:pos x="114" y="60"/>
                </a:cxn>
                <a:cxn ang="0">
                  <a:pos x="110" y="110"/>
                </a:cxn>
                <a:cxn ang="0">
                  <a:pos x="58" y="110"/>
                </a:cxn>
                <a:cxn ang="0">
                  <a:pos x="58" y="198"/>
                </a:cxn>
                <a:cxn ang="0">
                  <a:pos x="58" y="198"/>
                </a:cxn>
                <a:cxn ang="0">
                  <a:pos x="58" y="210"/>
                </a:cxn>
                <a:cxn ang="0">
                  <a:pos x="62" y="220"/>
                </a:cxn>
                <a:cxn ang="0">
                  <a:pos x="66" y="224"/>
                </a:cxn>
                <a:cxn ang="0">
                  <a:pos x="70" y="226"/>
                </a:cxn>
                <a:cxn ang="0">
                  <a:pos x="84" y="228"/>
                </a:cxn>
                <a:cxn ang="0">
                  <a:pos x="84" y="228"/>
                </a:cxn>
                <a:cxn ang="0">
                  <a:pos x="98" y="228"/>
                </a:cxn>
                <a:cxn ang="0">
                  <a:pos x="114" y="224"/>
                </a:cxn>
                <a:cxn ang="0">
                  <a:pos x="114" y="224"/>
                </a:cxn>
              </a:cxnLst>
              <a:rect l="0" t="0" r="r" b="b"/>
              <a:pathLst>
                <a:path w="114" h="276">
                  <a:moveTo>
                    <a:pt x="114" y="224"/>
                  </a:moveTo>
                  <a:lnTo>
                    <a:pt x="110" y="272"/>
                  </a:lnTo>
                  <a:lnTo>
                    <a:pt x="110" y="272"/>
                  </a:lnTo>
                  <a:lnTo>
                    <a:pt x="90" y="276"/>
                  </a:lnTo>
                  <a:lnTo>
                    <a:pt x="70" y="276"/>
                  </a:lnTo>
                  <a:lnTo>
                    <a:pt x="70" y="276"/>
                  </a:lnTo>
                  <a:lnTo>
                    <a:pt x="50" y="276"/>
                  </a:lnTo>
                  <a:lnTo>
                    <a:pt x="36" y="272"/>
                  </a:lnTo>
                  <a:lnTo>
                    <a:pt x="24" y="266"/>
                  </a:lnTo>
                  <a:lnTo>
                    <a:pt x="14" y="258"/>
                  </a:lnTo>
                  <a:lnTo>
                    <a:pt x="8" y="248"/>
                  </a:lnTo>
                  <a:lnTo>
                    <a:pt x="2" y="234"/>
                  </a:lnTo>
                  <a:lnTo>
                    <a:pt x="0" y="220"/>
                  </a:lnTo>
                  <a:lnTo>
                    <a:pt x="0" y="202"/>
                  </a:lnTo>
                  <a:lnTo>
                    <a:pt x="0" y="0"/>
                  </a:lnTo>
                  <a:lnTo>
                    <a:pt x="58" y="0"/>
                  </a:lnTo>
                  <a:lnTo>
                    <a:pt x="58" y="60"/>
                  </a:lnTo>
                  <a:lnTo>
                    <a:pt x="114" y="60"/>
                  </a:lnTo>
                  <a:lnTo>
                    <a:pt x="110" y="110"/>
                  </a:lnTo>
                  <a:lnTo>
                    <a:pt x="58" y="110"/>
                  </a:lnTo>
                  <a:lnTo>
                    <a:pt x="58" y="198"/>
                  </a:lnTo>
                  <a:lnTo>
                    <a:pt x="58" y="198"/>
                  </a:lnTo>
                  <a:lnTo>
                    <a:pt x="58" y="210"/>
                  </a:lnTo>
                  <a:lnTo>
                    <a:pt x="62" y="220"/>
                  </a:lnTo>
                  <a:lnTo>
                    <a:pt x="66" y="224"/>
                  </a:lnTo>
                  <a:lnTo>
                    <a:pt x="70" y="226"/>
                  </a:lnTo>
                  <a:lnTo>
                    <a:pt x="84" y="228"/>
                  </a:lnTo>
                  <a:lnTo>
                    <a:pt x="84" y="228"/>
                  </a:lnTo>
                  <a:lnTo>
                    <a:pt x="98" y="228"/>
                  </a:lnTo>
                  <a:lnTo>
                    <a:pt x="114" y="224"/>
                  </a:lnTo>
                  <a:lnTo>
                    <a:pt x="114" y="224"/>
                  </a:lnTo>
                  <a:close/>
                </a:path>
              </a:pathLst>
            </a:custGeom>
            <a:solidFill>
              <a:srgbClr val="0065A4"/>
            </a:solidFill>
            <a:ln w="9525">
              <a:noFill/>
              <a:round/>
              <a:headEnd/>
              <a:tailEnd/>
            </a:ln>
          </p:spPr>
          <p:txBody>
            <a:bodyPr/>
            <a:lstStyle/>
            <a:p>
              <a:pPr>
                <a:defRPr/>
              </a:pPr>
              <a:endParaRPr lang="en-US" dirty="0">
                <a:ea typeface="+mn-ea"/>
                <a:cs typeface="+mn-cs"/>
              </a:endParaRPr>
            </a:p>
          </p:txBody>
        </p:sp>
        <p:sp>
          <p:nvSpPr>
            <p:cNvPr id="279651" name="Freeform 99"/>
            <p:cNvSpPr>
              <a:spLocks noChangeAspect="1"/>
            </p:cNvSpPr>
            <p:nvPr userDrawn="1"/>
          </p:nvSpPr>
          <p:spPr bwMode="gray">
            <a:xfrm>
              <a:off x="3574" y="3576"/>
              <a:ext cx="126" cy="211"/>
            </a:xfrm>
            <a:custGeom>
              <a:avLst/>
              <a:gdLst/>
              <a:ahLst/>
              <a:cxnLst>
                <a:cxn ang="0">
                  <a:pos x="126" y="0"/>
                </a:cxn>
                <a:cxn ang="0">
                  <a:pos x="122" y="50"/>
                </a:cxn>
                <a:cxn ang="0">
                  <a:pos x="106" y="50"/>
                </a:cxn>
                <a:cxn ang="0">
                  <a:pos x="106" y="50"/>
                </a:cxn>
                <a:cxn ang="0">
                  <a:pos x="96" y="50"/>
                </a:cxn>
                <a:cxn ang="0">
                  <a:pos x="86" y="54"/>
                </a:cxn>
                <a:cxn ang="0">
                  <a:pos x="76" y="60"/>
                </a:cxn>
                <a:cxn ang="0">
                  <a:pos x="70" y="66"/>
                </a:cxn>
                <a:cxn ang="0">
                  <a:pos x="64" y="74"/>
                </a:cxn>
                <a:cxn ang="0">
                  <a:pos x="60" y="82"/>
                </a:cxn>
                <a:cxn ang="0">
                  <a:pos x="58" y="92"/>
                </a:cxn>
                <a:cxn ang="0">
                  <a:pos x="58" y="100"/>
                </a:cxn>
                <a:cxn ang="0">
                  <a:pos x="58" y="212"/>
                </a:cxn>
                <a:cxn ang="0">
                  <a:pos x="0" y="212"/>
                </a:cxn>
                <a:cxn ang="0">
                  <a:pos x="0" y="0"/>
                </a:cxn>
                <a:cxn ang="0">
                  <a:pos x="54" y="0"/>
                </a:cxn>
                <a:cxn ang="0">
                  <a:pos x="56" y="26"/>
                </a:cxn>
                <a:cxn ang="0">
                  <a:pos x="56" y="26"/>
                </a:cxn>
                <a:cxn ang="0">
                  <a:pos x="66" y="14"/>
                </a:cxn>
                <a:cxn ang="0">
                  <a:pos x="80" y="6"/>
                </a:cxn>
                <a:cxn ang="0">
                  <a:pos x="94" y="2"/>
                </a:cxn>
                <a:cxn ang="0">
                  <a:pos x="112" y="0"/>
                </a:cxn>
                <a:cxn ang="0">
                  <a:pos x="126" y="0"/>
                </a:cxn>
              </a:cxnLst>
              <a:rect l="0" t="0" r="r" b="b"/>
              <a:pathLst>
                <a:path w="126" h="212">
                  <a:moveTo>
                    <a:pt x="126" y="0"/>
                  </a:moveTo>
                  <a:lnTo>
                    <a:pt x="122" y="50"/>
                  </a:lnTo>
                  <a:lnTo>
                    <a:pt x="106" y="50"/>
                  </a:lnTo>
                  <a:lnTo>
                    <a:pt x="106" y="50"/>
                  </a:lnTo>
                  <a:lnTo>
                    <a:pt x="96" y="50"/>
                  </a:lnTo>
                  <a:lnTo>
                    <a:pt x="86" y="54"/>
                  </a:lnTo>
                  <a:lnTo>
                    <a:pt x="76" y="60"/>
                  </a:lnTo>
                  <a:lnTo>
                    <a:pt x="70" y="66"/>
                  </a:lnTo>
                  <a:lnTo>
                    <a:pt x="64" y="74"/>
                  </a:lnTo>
                  <a:lnTo>
                    <a:pt x="60" y="82"/>
                  </a:lnTo>
                  <a:lnTo>
                    <a:pt x="58" y="92"/>
                  </a:lnTo>
                  <a:lnTo>
                    <a:pt x="58" y="100"/>
                  </a:lnTo>
                  <a:lnTo>
                    <a:pt x="58" y="212"/>
                  </a:lnTo>
                  <a:lnTo>
                    <a:pt x="0" y="212"/>
                  </a:lnTo>
                  <a:lnTo>
                    <a:pt x="0" y="0"/>
                  </a:lnTo>
                  <a:lnTo>
                    <a:pt x="54" y="0"/>
                  </a:lnTo>
                  <a:lnTo>
                    <a:pt x="56" y="26"/>
                  </a:lnTo>
                  <a:lnTo>
                    <a:pt x="56" y="26"/>
                  </a:lnTo>
                  <a:lnTo>
                    <a:pt x="66" y="14"/>
                  </a:lnTo>
                  <a:lnTo>
                    <a:pt x="80" y="6"/>
                  </a:lnTo>
                  <a:lnTo>
                    <a:pt x="94" y="2"/>
                  </a:lnTo>
                  <a:lnTo>
                    <a:pt x="112" y="0"/>
                  </a:lnTo>
                  <a:lnTo>
                    <a:pt x="126" y="0"/>
                  </a:lnTo>
                  <a:close/>
                </a:path>
              </a:pathLst>
            </a:custGeom>
            <a:solidFill>
              <a:srgbClr val="0065A4"/>
            </a:solidFill>
            <a:ln w="9525">
              <a:noFill/>
              <a:round/>
              <a:headEnd/>
              <a:tailEnd/>
            </a:ln>
          </p:spPr>
          <p:txBody>
            <a:bodyPr/>
            <a:lstStyle/>
            <a:p>
              <a:pPr>
                <a:defRPr/>
              </a:pPr>
              <a:endParaRPr lang="en-US" dirty="0">
                <a:ea typeface="+mn-ea"/>
                <a:cs typeface="+mn-cs"/>
              </a:endParaRPr>
            </a:p>
          </p:txBody>
        </p:sp>
        <p:sp>
          <p:nvSpPr>
            <p:cNvPr id="279652" name="Freeform 100"/>
            <p:cNvSpPr>
              <a:spLocks noChangeAspect="1"/>
            </p:cNvSpPr>
            <p:nvPr userDrawn="1"/>
          </p:nvSpPr>
          <p:spPr bwMode="gray">
            <a:xfrm>
              <a:off x="3020" y="3469"/>
              <a:ext cx="294" cy="326"/>
            </a:xfrm>
            <a:custGeom>
              <a:avLst/>
              <a:gdLst/>
              <a:ahLst/>
              <a:cxnLst>
                <a:cxn ang="0">
                  <a:pos x="294" y="296"/>
                </a:cxn>
                <a:cxn ang="0">
                  <a:pos x="234" y="320"/>
                </a:cxn>
                <a:cxn ang="0">
                  <a:pos x="202" y="326"/>
                </a:cxn>
                <a:cxn ang="0">
                  <a:pos x="164" y="326"/>
                </a:cxn>
                <a:cxn ang="0">
                  <a:pos x="148" y="326"/>
                </a:cxn>
                <a:cxn ang="0">
                  <a:pos x="114" y="320"/>
                </a:cxn>
                <a:cxn ang="0">
                  <a:pos x="84" y="308"/>
                </a:cxn>
                <a:cxn ang="0">
                  <a:pos x="58" y="292"/>
                </a:cxn>
                <a:cxn ang="0">
                  <a:pos x="36" y="272"/>
                </a:cxn>
                <a:cxn ang="0">
                  <a:pos x="20" y="246"/>
                </a:cxn>
                <a:cxn ang="0">
                  <a:pos x="8" y="216"/>
                </a:cxn>
                <a:cxn ang="0">
                  <a:pos x="2" y="182"/>
                </a:cxn>
                <a:cxn ang="0">
                  <a:pos x="0" y="164"/>
                </a:cxn>
                <a:cxn ang="0">
                  <a:pos x="4" y="128"/>
                </a:cxn>
                <a:cxn ang="0">
                  <a:pos x="12" y="96"/>
                </a:cxn>
                <a:cxn ang="0">
                  <a:pos x="28" y="68"/>
                </a:cxn>
                <a:cxn ang="0">
                  <a:pos x="48" y="44"/>
                </a:cxn>
                <a:cxn ang="0">
                  <a:pos x="72" y="26"/>
                </a:cxn>
                <a:cxn ang="0">
                  <a:pos x="100" y="12"/>
                </a:cxn>
                <a:cxn ang="0">
                  <a:pos x="130" y="2"/>
                </a:cxn>
                <a:cxn ang="0">
                  <a:pos x="164" y="0"/>
                </a:cxn>
                <a:cxn ang="0">
                  <a:pos x="182" y="0"/>
                </a:cxn>
                <a:cxn ang="0">
                  <a:pos x="216" y="4"/>
                </a:cxn>
                <a:cxn ang="0">
                  <a:pos x="248" y="14"/>
                </a:cxn>
                <a:cxn ang="0">
                  <a:pos x="276" y="30"/>
                </a:cxn>
                <a:cxn ang="0">
                  <a:pos x="250" y="82"/>
                </a:cxn>
                <a:cxn ang="0">
                  <a:pos x="232" y="70"/>
                </a:cxn>
                <a:cxn ang="0">
                  <a:pos x="188" y="56"/>
                </a:cxn>
                <a:cxn ang="0">
                  <a:pos x="162" y="56"/>
                </a:cxn>
                <a:cxn ang="0">
                  <a:pos x="122" y="64"/>
                </a:cxn>
                <a:cxn ang="0">
                  <a:pos x="90" y="86"/>
                </a:cxn>
                <a:cxn ang="0">
                  <a:pos x="72" y="120"/>
                </a:cxn>
                <a:cxn ang="0">
                  <a:pos x="64" y="160"/>
                </a:cxn>
                <a:cxn ang="0">
                  <a:pos x="66" y="184"/>
                </a:cxn>
                <a:cxn ang="0">
                  <a:pos x="80" y="224"/>
                </a:cxn>
                <a:cxn ang="0">
                  <a:pos x="106" y="254"/>
                </a:cxn>
                <a:cxn ang="0">
                  <a:pos x="144" y="270"/>
                </a:cxn>
                <a:cxn ang="0">
                  <a:pos x="166" y="272"/>
                </a:cxn>
                <a:cxn ang="0">
                  <a:pos x="204" y="270"/>
                </a:cxn>
                <a:cxn ang="0">
                  <a:pos x="234" y="260"/>
                </a:cxn>
                <a:cxn ang="0">
                  <a:pos x="170" y="194"/>
                </a:cxn>
                <a:cxn ang="0">
                  <a:pos x="294" y="140"/>
                </a:cxn>
              </a:cxnLst>
              <a:rect l="0" t="0" r="r" b="b"/>
              <a:pathLst>
                <a:path w="294" h="326">
                  <a:moveTo>
                    <a:pt x="294" y="296"/>
                  </a:moveTo>
                  <a:lnTo>
                    <a:pt x="294" y="296"/>
                  </a:lnTo>
                  <a:lnTo>
                    <a:pt x="266" y="310"/>
                  </a:lnTo>
                  <a:lnTo>
                    <a:pt x="234" y="320"/>
                  </a:lnTo>
                  <a:lnTo>
                    <a:pt x="218" y="322"/>
                  </a:lnTo>
                  <a:lnTo>
                    <a:pt x="202" y="326"/>
                  </a:lnTo>
                  <a:lnTo>
                    <a:pt x="184" y="326"/>
                  </a:lnTo>
                  <a:lnTo>
                    <a:pt x="164" y="326"/>
                  </a:lnTo>
                  <a:lnTo>
                    <a:pt x="164" y="326"/>
                  </a:lnTo>
                  <a:lnTo>
                    <a:pt x="148" y="326"/>
                  </a:lnTo>
                  <a:lnTo>
                    <a:pt x="130" y="324"/>
                  </a:lnTo>
                  <a:lnTo>
                    <a:pt x="114" y="320"/>
                  </a:lnTo>
                  <a:lnTo>
                    <a:pt x="98" y="314"/>
                  </a:lnTo>
                  <a:lnTo>
                    <a:pt x="84" y="308"/>
                  </a:lnTo>
                  <a:lnTo>
                    <a:pt x="70" y="300"/>
                  </a:lnTo>
                  <a:lnTo>
                    <a:pt x="58" y="292"/>
                  </a:lnTo>
                  <a:lnTo>
                    <a:pt x="46" y="282"/>
                  </a:lnTo>
                  <a:lnTo>
                    <a:pt x="36" y="272"/>
                  </a:lnTo>
                  <a:lnTo>
                    <a:pt x="28" y="258"/>
                  </a:lnTo>
                  <a:lnTo>
                    <a:pt x="20" y="246"/>
                  </a:lnTo>
                  <a:lnTo>
                    <a:pt x="12" y="232"/>
                  </a:lnTo>
                  <a:lnTo>
                    <a:pt x="8" y="216"/>
                  </a:lnTo>
                  <a:lnTo>
                    <a:pt x="4" y="200"/>
                  </a:lnTo>
                  <a:lnTo>
                    <a:pt x="2" y="182"/>
                  </a:lnTo>
                  <a:lnTo>
                    <a:pt x="0" y="164"/>
                  </a:lnTo>
                  <a:lnTo>
                    <a:pt x="0" y="164"/>
                  </a:lnTo>
                  <a:lnTo>
                    <a:pt x="2" y="146"/>
                  </a:lnTo>
                  <a:lnTo>
                    <a:pt x="4" y="128"/>
                  </a:lnTo>
                  <a:lnTo>
                    <a:pt x="8" y="112"/>
                  </a:lnTo>
                  <a:lnTo>
                    <a:pt x="12" y="96"/>
                  </a:lnTo>
                  <a:lnTo>
                    <a:pt x="20" y="82"/>
                  </a:lnTo>
                  <a:lnTo>
                    <a:pt x="28" y="68"/>
                  </a:lnTo>
                  <a:lnTo>
                    <a:pt x="36" y="56"/>
                  </a:lnTo>
                  <a:lnTo>
                    <a:pt x="48" y="44"/>
                  </a:lnTo>
                  <a:lnTo>
                    <a:pt x="58" y="34"/>
                  </a:lnTo>
                  <a:lnTo>
                    <a:pt x="72" y="26"/>
                  </a:lnTo>
                  <a:lnTo>
                    <a:pt x="84" y="18"/>
                  </a:lnTo>
                  <a:lnTo>
                    <a:pt x="100" y="12"/>
                  </a:lnTo>
                  <a:lnTo>
                    <a:pt x="114" y="6"/>
                  </a:lnTo>
                  <a:lnTo>
                    <a:pt x="130" y="2"/>
                  </a:lnTo>
                  <a:lnTo>
                    <a:pt x="148" y="0"/>
                  </a:lnTo>
                  <a:lnTo>
                    <a:pt x="164" y="0"/>
                  </a:lnTo>
                  <a:lnTo>
                    <a:pt x="164" y="0"/>
                  </a:lnTo>
                  <a:lnTo>
                    <a:pt x="182" y="0"/>
                  </a:lnTo>
                  <a:lnTo>
                    <a:pt x="200" y="2"/>
                  </a:lnTo>
                  <a:lnTo>
                    <a:pt x="216" y="4"/>
                  </a:lnTo>
                  <a:lnTo>
                    <a:pt x="232" y="8"/>
                  </a:lnTo>
                  <a:lnTo>
                    <a:pt x="248" y="14"/>
                  </a:lnTo>
                  <a:lnTo>
                    <a:pt x="262" y="22"/>
                  </a:lnTo>
                  <a:lnTo>
                    <a:pt x="276" y="30"/>
                  </a:lnTo>
                  <a:lnTo>
                    <a:pt x="290" y="40"/>
                  </a:lnTo>
                  <a:lnTo>
                    <a:pt x="250" y="82"/>
                  </a:lnTo>
                  <a:lnTo>
                    <a:pt x="250" y="82"/>
                  </a:lnTo>
                  <a:lnTo>
                    <a:pt x="232" y="70"/>
                  </a:lnTo>
                  <a:lnTo>
                    <a:pt x="212" y="62"/>
                  </a:lnTo>
                  <a:lnTo>
                    <a:pt x="188" y="56"/>
                  </a:lnTo>
                  <a:lnTo>
                    <a:pt x="162" y="56"/>
                  </a:lnTo>
                  <a:lnTo>
                    <a:pt x="162" y="56"/>
                  </a:lnTo>
                  <a:lnTo>
                    <a:pt x="140" y="58"/>
                  </a:lnTo>
                  <a:lnTo>
                    <a:pt x="122" y="64"/>
                  </a:lnTo>
                  <a:lnTo>
                    <a:pt x="104" y="74"/>
                  </a:lnTo>
                  <a:lnTo>
                    <a:pt x="90" y="86"/>
                  </a:lnTo>
                  <a:lnTo>
                    <a:pt x="80" y="102"/>
                  </a:lnTo>
                  <a:lnTo>
                    <a:pt x="72" y="120"/>
                  </a:lnTo>
                  <a:lnTo>
                    <a:pt x="66" y="140"/>
                  </a:lnTo>
                  <a:lnTo>
                    <a:pt x="64" y="160"/>
                  </a:lnTo>
                  <a:lnTo>
                    <a:pt x="64" y="160"/>
                  </a:lnTo>
                  <a:lnTo>
                    <a:pt x="66" y="184"/>
                  </a:lnTo>
                  <a:lnTo>
                    <a:pt x="72" y="206"/>
                  </a:lnTo>
                  <a:lnTo>
                    <a:pt x="80" y="224"/>
                  </a:lnTo>
                  <a:lnTo>
                    <a:pt x="92" y="240"/>
                  </a:lnTo>
                  <a:lnTo>
                    <a:pt x="106" y="254"/>
                  </a:lnTo>
                  <a:lnTo>
                    <a:pt x="124" y="262"/>
                  </a:lnTo>
                  <a:lnTo>
                    <a:pt x="144" y="270"/>
                  </a:lnTo>
                  <a:lnTo>
                    <a:pt x="166" y="272"/>
                  </a:lnTo>
                  <a:lnTo>
                    <a:pt x="166" y="272"/>
                  </a:lnTo>
                  <a:lnTo>
                    <a:pt x="186" y="272"/>
                  </a:lnTo>
                  <a:lnTo>
                    <a:pt x="204" y="270"/>
                  </a:lnTo>
                  <a:lnTo>
                    <a:pt x="220" y="266"/>
                  </a:lnTo>
                  <a:lnTo>
                    <a:pt x="234" y="260"/>
                  </a:lnTo>
                  <a:lnTo>
                    <a:pt x="234" y="194"/>
                  </a:lnTo>
                  <a:lnTo>
                    <a:pt x="170" y="194"/>
                  </a:lnTo>
                  <a:lnTo>
                    <a:pt x="174" y="140"/>
                  </a:lnTo>
                  <a:lnTo>
                    <a:pt x="294" y="140"/>
                  </a:lnTo>
                  <a:lnTo>
                    <a:pt x="294" y="296"/>
                  </a:lnTo>
                  <a:close/>
                </a:path>
              </a:pathLst>
            </a:custGeom>
            <a:solidFill>
              <a:srgbClr val="0065A4"/>
            </a:solidFill>
            <a:ln w="9525">
              <a:noFill/>
              <a:round/>
              <a:headEnd/>
              <a:tailEnd/>
            </a:ln>
          </p:spPr>
          <p:txBody>
            <a:bodyPr/>
            <a:lstStyle/>
            <a:p>
              <a:pPr>
                <a:defRPr/>
              </a:pPr>
              <a:endParaRPr lang="en-US" dirty="0">
                <a:ea typeface="+mn-ea"/>
                <a:cs typeface="+mn-cs"/>
              </a:endParaRPr>
            </a:p>
          </p:txBody>
        </p:sp>
        <p:sp>
          <p:nvSpPr>
            <p:cNvPr id="279653" name="Freeform 101"/>
            <p:cNvSpPr>
              <a:spLocks noChangeAspect="1" noEditPoints="1"/>
            </p:cNvSpPr>
            <p:nvPr userDrawn="1"/>
          </p:nvSpPr>
          <p:spPr bwMode="gray">
            <a:xfrm>
              <a:off x="4080" y="3570"/>
              <a:ext cx="216" cy="223"/>
            </a:xfrm>
            <a:custGeom>
              <a:avLst/>
              <a:gdLst/>
              <a:ahLst/>
              <a:cxnLst>
                <a:cxn ang="0">
                  <a:pos x="58" y="132"/>
                </a:cxn>
                <a:cxn ang="0">
                  <a:pos x="60" y="142"/>
                </a:cxn>
                <a:cxn ang="0">
                  <a:pos x="70" y="158"/>
                </a:cxn>
                <a:cxn ang="0">
                  <a:pos x="84" y="170"/>
                </a:cxn>
                <a:cxn ang="0">
                  <a:pos x="102" y="176"/>
                </a:cxn>
                <a:cxn ang="0">
                  <a:pos x="112" y="176"/>
                </a:cxn>
                <a:cxn ang="0">
                  <a:pos x="144" y="172"/>
                </a:cxn>
                <a:cxn ang="0">
                  <a:pos x="170" y="150"/>
                </a:cxn>
                <a:cxn ang="0">
                  <a:pos x="208" y="180"/>
                </a:cxn>
                <a:cxn ang="0">
                  <a:pos x="188" y="200"/>
                </a:cxn>
                <a:cxn ang="0">
                  <a:pos x="164" y="214"/>
                </a:cxn>
                <a:cxn ang="0">
                  <a:pos x="140" y="222"/>
                </a:cxn>
                <a:cxn ang="0">
                  <a:pos x="112" y="224"/>
                </a:cxn>
                <a:cxn ang="0">
                  <a:pos x="90" y="222"/>
                </a:cxn>
                <a:cxn ang="0">
                  <a:pos x="50" y="206"/>
                </a:cxn>
                <a:cxn ang="0">
                  <a:pos x="20" y="178"/>
                </a:cxn>
                <a:cxn ang="0">
                  <a:pos x="2" y="136"/>
                </a:cxn>
                <a:cxn ang="0">
                  <a:pos x="0" y="112"/>
                </a:cxn>
                <a:cxn ang="0">
                  <a:pos x="8" y="66"/>
                </a:cxn>
                <a:cxn ang="0">
                  <a:pos x="32" y="32"/>
                </a:cxn>
                <a:cxn ang="0">
                  <a:pos x="68" y="8"/>
                </a:cxn>
                <a:cxn ang="0">
                  <a:pos x="110" y="0"/>
                </a:cxn>
                <a:cxn ang="0">
                  <a:pos x="134" y="2"/>
                </a:cxn>
                <a:cxn ang="0">
                  <a:pos x="174" y="18"/>
                </a:cxn>
                <a:cxn ang="0">
                  <a:pos x="200" y="46"/>
                </a:cxn>
                <a:cxn ang="0">
                  <a:pos x="214" y="90"/>
                </a:cxn>
                <a:cxn ang="0">
                  <a:pos x="216" y="132"/>
                </a:cxn>
                <a:cxn ang="0">
                  <a:pos x="158" y="88"/>
                </a:cxn>
                <a:cxn ang="0">
                  <a:pos x="154" y="70"/>
                </a:cxn>
                <a:cxn ang="0">
                  <a:pos x="144" y="56"/>
                </a:cxn>
                <a:cxn ang="0">
                  <a:pos x="128" y="48"/>
                </a:cxn>
                <a:cxn ang="0">
                  <a:pos x="108" y="46"/>
                </a:cxn>
                <a:cxn ang="0">
                  <a:pos x="98" y="46"/>
                </a:cxn>
                <a:cxn ang="0">
                  <a:pos x="82" y="52"/>
                </a:cxn>
                <a:cxn ang="0">
                  <a:pos x="68" y="64"/>
                </a:cxn>
                <a:cxn ang="0">
                  <a:pos x="60" y="80"/>
                </a:cxn>
                <a:cxn ang="0">
                  <a:pos x="158" y="88"/>
                </a:cxn>
              </a:cxnLst>
              <a:rect l="0" t="0" r="r" b="b"/>
              <a:pathLst>
                <a:path w="216" h="224">
                  <a:moveTo>
                    <a:pt x="216" y="132"/>
                  </a:moveTo>
                  <a:lnTo>
                    <a:pt x="58" y="132"/>
                  </a:lnTo>
                  <a:lnTo>
                    <a:pt x="58" y="132"/>
                  </a:lnTo>
                  <a:lnTo>
                    <a:pt x="60" y="142"/>
                  </a:lnTo>
                  <a:lnTo>
                    <a:pt x="64" y="150"/>
                  </a:lnTo>
                  <a:lnTo>
                    <a:pt x="70" y="158"/>
                  </a:lnTo>
                  <a:lnTo>
                    <a:pt x="76" y="164"/>
                  </a:lnTo>
                  <a:lnTo>
                    <a:pt x="84" y="170"/>
                  </a:lnTo>
                  <a:lnTo>
                    <a:pt x="92" y="174"/>
                  </a:lnTo>
                  <a:lnTo>
                    <a:pt x="102" y="176"/>
                  </a:lnTo>
                  <a:lnTo>
                    <a:pt x="112" y="176"/>
                  </a:lnTo>
                  <a:lnTo>
                    <a:pt x="112" y="176"/>
                  </a:lnTo>
                  <a:lnTo>
                    <a:pt x="128" y="176"/>
                  </a:lnTo>
                  <a:lnTo>
                    <a:pt x="144" y="172"/>
                  </a:lnTo>
                  <a:lnTo>
                    <a:pt x="156" y="162"/>
                  </a:lnTo>
                  <a:lnTo>
                    <a:pt x="170" y="150"/>
                  </a:lnTo>
                  <a:lnTo>
                    <a:pt x="208" y="180"/>
                  </a:lnTo>
                  <a:lnTo>
                    <a:pt x="208" y="180"/>
                  </a:lnTo>
                  <a:lnTo>
                    <a:pt x="198" y="190"/>
                  </a:lnTo>
                  <a:lnTo>
                    <a:pt x="188" y="200"/>
                  </a:lnTo>
                  <a:lnTo>
                    <a:pt x="176" y="208"/>
                  </a:lnTo>
                  <a:lnTo>
                    <a:pt x="164" y="214"/>
                  </a:lnTo>
                  <a:lnTo>
                    <a:pt x="152" y="218"/>
                  </a:lnTo>
                  <a:lnTo>
                    <a:pt x="140" y="222"/>
                  </a:lnTo>
                  <a:lnTo>
                    <a:pt x="126" y="224"/>
                  </a:lnTo>
                  <a:lnTo>
                    <a:pt x="112" y="224"/>
                  </a:lnTo>
                  <a:lnTo>
                    <a:pt x="112" y="224"/>
                  </a:lnTo>
                  <a:lnTo>
                    <a:pt x="90" y="222"/>
                  </a:lnTo>
                  <a:lnTo>
                    <a:pt x="68" y="216"/>
                  </a:lnTo>
                  <a:lnTo>
                    <a:pt x="50" y="206"/>
                  </a:lnTo>
                  <a:lnTo>
                    <a:pt x="32" y="194"/>
                  </a:lnTo>
                  <a:lnTo>
                    <a:pt x="20" y="178"/>
                  </a:lnTo>
                  <a:lnTo>
                    <a:pt x="10" y="158"/>
                  </a:lnTo>
                  <a:lnTo>
                    <a:pt x="2" y="136"/>
                  </a:lnTo>
                  <a:lnTo>
                    <a:pt x="0" y="112"/>
                  </a:lnTo>
                  <a:lnTo>
                    <a:pt x="0" y="112"/>
                  </a:lnTo>
                  <a:lnTo>
                    <a:pt x="2" y="88"/>
                  </a:lnTo>
                  <a:lnTo>
                    <a:pt x="8" y="66"/>
                  </a:lnTo>
                  <a:lnTo>
                    <a:pt x="18" y="48"/>
                  </a:lnTo>
                  <a:lnTo>
                    <a:pt x="32" y="32"/>
                  </a:lnTo>
                  <a:lnTo>
                    <a:pt x="48" y="18"/>
                  </a:lnTo>
                  <a:lnTo>
                    <a:pt x="68" y="8"/>
                  </a:lnTo>
                  <a:lnTo>
                    <a:pt x="88" y="2"/>
                  </a:lnTo>
                  <a:lnTo>
                    <a:pt x="110" y="0"/>
                  </a:lnTo>
                  <a:lnTo>
                    <a:pt x="110" y="0"/>
                  </a:lnTo>
                  <a:lnTo>
                    <a:pt x="134" y="2"/>
                  </a:lnTo>
                  <a:lnTo>
                    <a:pt x="156" y="8"/>
                  </a:lnTo>
                  <a:lnTo>
                    <a:pt x="174" y="18"/>
                  </a:lnTo>
                  <a:lnTo>
                    <a:pt x="190" y="30"/>
                  </a:lnTo>
                  <a:lnTo>
                    <a:pt x="200" y="46"/>
                  </a:lnTo>
                  <a:lnTo>
                    <a:pt x="210" y="66"/>
                  </a:lnTo>
                  <a:lnTo>
                    <a:pt x="214" y="90"/>
                  </a:lnTo>
                  <a:lnTo>
                    <a:pt x="216" y="116"/>
                  </a:lnTo>
                  <a:lnTo>
                    <a:pt x="216" y="132"/>
                  </a:lnTo>
                  <a:close/>
                  <a:moveTo>
                    <a:pt x="158" y="88"/>
                  </a:moveTo>
                  <a:lnTo>
                    <a:pt x="158" y="88"/>
                  </a:lnTo>
                  <a:lnTo>
                    <a:pt x="158" y="78"/>
                  </a:lnTo>
                  <a:lnTo>
                    <a:pt x="154" y="70"/>
                  </a:lnTo>
                  <a:lnTo>
                    <a:pt x="150" y="62"/>
                  </a:lnTo>
                  <a:lnTo>
                    <a:pt x="144" y="56"/>
                  </a:lnTo>
                  <a:lnTo>
                    <a:pt x="136" y="52"/>
                  </a:lnTo>
                  <a:lnTo>
                    <a:pt x="128" y="48"/>
                  </a:lnTo>
                  <a:lnTo>
                    <a:pt x="120" y="46"/>
                  </a:lnTo>
                  <a:lnTo>
                    <a:pt x="108" y="46"/>
                  </a:lnTo>
                  <a:lnTo>
                    <a:pt x="108" y="46"/>
                  </a:lnTo>
                  <a:lnTo>
                    <a:pt x="98" y="46"/>
                  </a:lnTo>
                  <a:lnTo>
                    <a:pt x="90" y="48"/>
                  </a:lnTo>
                  <a:lnTo>
                    <a:pt x="82" y="52"/>
                  </a:lnTo>
                  <a:lnTo>
                    <a:pt x="74" y="58"/>
                  </a:lnTo>
                  <a:lnTo>
                    <a:pt x="68" y="64"/>
                  </a:lnTo>
                  <a:lnTo>
                    <a:pt x="64" y="72"/>
                  </a:lnTo>
                  <a:lnTo>
                    <a:pt x="60" y="80"/>
                  </a:lnTo>
                  <a:lnTo>
                    <a:pt x="58" y="88"/>
                  </a:lnTo>
                  <a:lnTo>
                    <a:pt x="158" y="88"/>
                  </a:lnTo>
                  <a:close/>
                </a:path>
              </a:pathLst>
            </a:custGeom>
            <a:solidFill>
              <a:srgbClr val="0065A4"/>
            </a:solidFill>
            <a:ln w="9525">
              <a:noFill/>
              <a:round/>
              <a:headEnd/>
              <a:tailEnd/>
            </a:ln>
          </p:spPr>
          <p:txBody>
            <a:bodyPr/>
            <a:lstStyle/>
            <a:p>
              <a:pPr>
                <a:defRPr/>
              </a:pPr>
              <a:endParaRPr lang="en-US" dirty="0">
                <a:ea typeface="+mn-ea"/>
                <a:cs typeface="+mn-cs"/>
              </a:endParaRPr>
            </a:p>
          </p:txBody>
        </p:sp>
        <p:sp>
          <p:nvSpPr>
            <p:cNvPr id="279654" name="Freeform 102"/>
            <p:cNvSpPr>
              <a:spLocks noChangeAspect="1" noEditPoints="1"/>
            </p:cNvSpPr>
            <p:nvPr userDrawn="1"/>
          </p:nvSpPr>
          <p:spPr bwMode="gray">
            <a:xfrm>
              <a:off x="3342" y="3570"/>
              <a:ext cx="196" cy="223"/>
            </a:xfrm>
            <a:custGeom>
              <a:avLst/>
              <a:gdLst/>
              <a:ahLst/>
              <a:cxnLst>
                <a:cxn ang="0">
                  <a:pos x="196" y="218"/>
                </a:cxn>
                <a:cxn ang="0">
                  <a:pos x="144" y="198"/>
                </a:cxn>
                <a:cxn ang="0">
                  <a:pos x="138" y="204"/>
                </a:cxn>
                <a:cxn ang="0">
                  <a:pos x="114" y="218"/>
                </a:cxn>
                <a:cxn ang="0">
                  <a:pos x="78" y="224"/>
                </a:cxn>
                <a:cxn ang="0">
                  <a:pos x="62" y="224"/>
                </a:cxn>
                <a:cxn ang="0">
                  <a:pos x="36" y="216"/>
                </a:cxn>
                <a:cxn ang="0">
                  <a:pos x="14" y="200"/>
                </a:cxn>
                <a:cxn ang="0">
                  <a:pos x="2" y="176"/>
                </a:cxn>
                <a:cxn ang="0">
                  <a:pos x="0" y="160"/>
                </a:cxn>
                <a:cxn ang="0">
                  <a:pos x="4" y="136"/>
                </a:cxn>
                <a:cxn ang="0">
                  <a:pos x="12" y="118"/>
                </a:cxn>
                <a:cxn ang="0">
                  <a:pos x="28" y="104"/>
                </a:cxn>
                <a:cxn ang="0">
                  <a:pos x="46" y="96"/>
                </a:cxn>
                <a:cxn ang="0">
                  <a:pos x="88" y="86"/>
                </a:cxn>
                <a:cxn ang="0">
                  <a:pos x="130" y="84"/>
                </a:cxn>
                <a:cxn ang="0">
                  <a:pos x="140" y="82"/>
                </a:cxn>
                <a:cxn ang="0">
                  <a:pos x="140" y="72"/>
                </a:cxn>
                <a:cxn ang="0">
                  <a:pos x="134" y="60"/>
                </a:cxn>
                <a:cxn ang="0">
                  <a:pos x="124" y="50"/>
                </a:cxn>
                <a:cxn ang="0">
                  <a:pos x="106" y="46"/>
                </a:cxn>
                <a:cxn ang="0">
                  <a:pos x="96" y="46"/>
                </a:cxn>
                <a:cxn ang="0">
                  <a:pos x="66" y="52"/>
                </a:cxn>
                <a:cxn ang="0">
                  <a:pos x="40" y="68"/>
                </a:cxn>
                <a:cxn ang="0">
                  <a:pos x="6" y="34"/>
                </a:cxn>
                <a:cxn ang="0">
                  <a:pos x="28" y="18"/>
                </a:cxn>
                <a:cxn ang="0">
                  <a:pos x="76" y="2"/>
                </a:cxn>
                <a:cxn ang="0">
                  <a:pos x="100" y="0"/>
                </a:cxn>
                <a:cxn ang="0">
                  <a:pos x="144" y="6"/>
                </a:cxn>
                <a:cxn ang="0">
                  <a:pos x="174" y="22"/>
                </a:cxn>
                <a:cxn ang="0">
                  <a:pos x="190" y="46"/>
                </a:cxn>
                <a:cxn ang="0">
                  <a:pos x="196" y="80"/>
                </a:cxn>
                <a:cxn ang="0">
                  <a:pos x="140" y="126"/>
                </a:cxn>
                <a:cxn ang="0">
                  <a:pos x="132" y="126"/>
                </a:cxn>
                <a:cxn ang="0">
                  <a:pos x="96" y="128"/>
                </a:cxn>
                <a:cxn ang="0">
                  <a:pos x="74" y="134"/>
                </a:cxn>
                <a:cxn ang="0">
                  <a:pos x="60" y="146"/>
                </a:cxn>
                <a:cxn ang="0">
                  <a:pos x="58" y="156"/>
                </a:cxn>
                <a:cxn ang="0">
                  <a:pos x="62" y="168"/>
                </a:cxn>
                <a:cxn ang="0">
                  <a:pos x="70" y="176"/>
                </a:cxn>
                <a:cxn ang="0">
                  <a:pos x="84" y="180"/>
                </a:cxn>
                <a:cxn ang="0">
                  <a:pos x="114" y="174"/>
                </a:cxn>
                <a:cxn ang="0">
                  <a:pos x="128" y="164"/>
                </a:cxn>
                <a:cxn ang="0">
                  <a:pos x="138" y="152"/>
                </a:cxn>
                <a:cxn ang="0">
                  <a:pos x="140" y="134"/>
                </a:cxn>
              </a:cxnLst>
              <a:rect l="0" t="0" r="r" b="b"/>
              <a:pathLst>
                <a:path w="196" h="224">
                  <a:moveTo>
                    <a:pt x="196" y="80"/>
                  </a:moveTo>
                  <a:lnTo>
                    <a:pt x="196" y="218"/>
                  </a:lnTo>
                  <a:lnTo>
                    <a:pt x="146" y="218"/>
                  </a:lnTo>
                  <a:lnTo>
                    <a:pt x="144" y="198"/>
                  </a:lnTo>
                  <a:lnTo>
                    <a:pt x="144" y="198"/>
                  </a:lnTo>
                  <a:lnTo>
                    <a:pt x="138" y="204"/>
                  </a:lnTo>
                  <a:lnTo>
                    <a:pt x="130" y="210"/>
                  </a:lnTo>
                  <a:lnTo>
                    <a:pt x="114" y="218"/>
                  </a:lnTo>
                  <a:lnTo>
                    <a:pt x="96" y="222"/>
                  </a:lnTo>
                  <a:lnTo>
                    <a:pt x="78" y="224"/>
                  </a:lnTo>
                  <a:lnTo>
                    <a:pt x="78" y="224"/>
                  </a:lnTo>
                  <a:lnTo>
                    <a:pt x="62" y="224"/>
                  </a:lnTo>
                  <a:lnTo>
                    <a:pt x="48" y="220"/>
                  </a:lnTo>
                  <a:lnTo>
                    <a:pt x="36" y="216"/>
                  </a:lnTo>
                  <a:lnTo>
                    <a:pt x="24" y="208"/>
                  </a:lnTo>
                  <a:lnTo>
                    <a:pt x="14" y="200"/>
                  </a:lnTo>
                  <a:lnTo>
                    <a:pt x="8" y="188"/>
                  </a:lnTo>
                  <a:lnTo>
                    <a:pt x="2" y="176"/>
                  </a:lnTo>
                  <a:lnTo>
                    <a:pt x="0" y="160"/>
                  </a:lnTo>
                  <a:lnTo>
                    <a:pt x="0" y="160"/>
                  </a:lnTo>
                  <a:lnTo>
                    <a:pt x="0" y="148"/>
                  </a:lnTo>
                  <a:lnTo>
                    <a:pt x="4" y="136"/>
                  </a:lnTo>
                  <a:lnTo>
                    <a:pt x="8" y="126"/>
                  </a:lnTo>
                  <a:lnTo>
                    <a:pt x="12" y="118"/>
                  </a:lnTo>
                  <a:lnTo>
                    <a:pt x="20" y="110"/>
                  </a:lnTo>
                  <a:lnTo>
                    <a:pt x="28" y="104"/>
                  </a:lnTo>
                  <a:lnTo>
                    <a:pt x="36" y="100"/>
                  </a:lnTo>
                  <a:lnTo>
                    <a:pt x="46" y="96"/>
                  </a:lnTo>
                  <a:lnTo>
                    <a:pt x="66" y="90"/>
                  </a:lnTo>
                  <a:lnTo>
                    <a:pt x="88" y="86"/>
                  </a:lnTo>
                  <a:lnTo>
                    <a:pt x="110" y="84"/>
                  </a:lnTo>
                  <a:lnTo>
                    <a:pt x="130" y="84"/>
                  </a:lnTo>
                  <a:lnTo>
                    <a:pt x="140" y="84"/>
                  </a:lnTo>
                  <a:lnTo>
                    <a:pt x="140" y="82"/>
                  </a:lnTo>
                  <a:lnTo>
                    <a:pt x="140" y="82"/>
                  </a:lnTo>
                  <a:lnTo>
                    <a:pt x="140" y="72"/>
                  </a:lnTo>
                  <a:lnTo>
                    <a:pt x="138" y="66"/>
                  </a:lnTo>
                  <a:lnTo>
                    <a:pt x="134" y="60"/>
                  </a:lnTo>
                  <a:lnTo>
                    <a:pt x="130" y="54"/>
                  </a:lnTo>
                  <a:lnTo>
                    <a:pt x="124" y="50"/>
                  </a:lnTo>
                  <a:lnTo>
                    <a:pt x="116" y="48"/>
                  </a:lnTo>
                  <a:lnTo>
                    <a:pt x="106" y="46"/>
                  </a:lnTo>
                  <a:lnTo>
                    <a:pt x="96" y="46"/>
                  </a:lnTo>
                  <a:lnTo>
                    <a:pt x="96" y="46"/>
                  </a:lnTo>
                  <a:lnTo>
                    <a:pt x="80" y="46"/>
                  </a:lnTo>
                  <a:lnTo>
                    <a:pt x="66" y="52"/>
                  </a:lnTo>
                  <a:lnTo>
                    <a:pt x="52" y="58"/>
                  </a:lnTo>
                  <a:lnTo>
                    <a:pt x="40" y="68"/>
                  </a:lnTo>
                  <a:lnTo>
                    <a:pt x="6" y="34"/>
                  </a:lnTo>
                  <a:lnTo>
                    <a:pt x="6" y="34"/>
                  </a:lnTo>
                  <a:lnTo>
                    <a:pt x="18" y="26"/>
                  </a:lnTo>
                  <a:lnTo>
                    <a:pt x="28" y="18"/>
                  </a:lnTo>
                  <a:lnTo>
                    <a:pt x="52" y="8"/>
                  </a:lnTo>
                  <a:lnTo>
                    <a:pt x="76" y="2"/>
                  </a:lnTo>
                  <a:lnTo>
                    <a:pt x="100" y="0"/>
                  </a:lnTo>
                  <a:lnTo>
                    <a:pt x="100" y="0"/>
                  </a:lnTo>
                  <a:lnTo>
                    <a:pt x="124" y="2"/>
                  </a:lnTo>
                  <a:lnTo>
                    <a:pt x="144" y="6"/>
                  </a:lnTo>
                  <a:lnTo>
                    <a:pt x="160" y="12"/>
                  </a:lnTo>
                  <a:lnTo>
                    <a:pt x="174" y="22"/>
                  </a:lnTo>
                  <a:lnTo>
                    <a:pt x="184" y="34"/>
                  </a:lnTo>
                  <a:lnTo>
                    <a:pt x="190" y="46"/>
                  </a:lnTo>
                  <a:lnTo>
                    <a:pt x="194" y="62"/>
                  </a:lnTo>
                  <a:lnTo>
                    <a:pt x="196" y="80"/>
                  </a:lnTo>
                  <a:lnTo>
                    <a:pt x="196" y="80"/>
                  </a:lnTo>
                  <a:close/>
                  <a:moveTo>
                    <a:pt x="140" y="126"/>
                  </a:moveTo>
                  <a:lnTo>
                    <a:pt x="132" y="126"/>
                  </a:lnTo>
                  <a:lnTo>
                    <a:pt x="132" y="126"/>
                  </a:lnTo>
                  <a:lnTo>
                    <a:pt x="110" y="126"/>
                  </a:lnTo>
                  <a:lnTo>
                    <a:pt x="96" y="128"/>
                  </a:lnTo>
                  <a:lnTo>
                    <a:pt x="84" y="130"/>
                  </a:lnTo>
                  <a:lnTo>
                    <a:pt x="74" y="134"/>
                  </a:lnTo>
                  <a:lnTo>
                    <a:pt x="66" y="140"/>
                  </a:lnTo>
                  <a:lnTo>
                    <a:pt x="60" y="146"/>
                  </a:lnTo>
                  <a:lnTo>
                    <a:pt x="58" y="156"/>
                  </a:lnTo>
                  <a:lnTo>
                    <a:pt x="58" y="156"/>
                  </a:lnTo>
                  <a:lnTo>
                    <a:pt x="58" y="162"/>
                  </a:lnTo>
                  <a:lnTo>
                    <a:pt x="62" y="168"/>
                  </a:lnTo>
                  <a:lnTo>
                    <a:pt x="66" y="172"/>
                  </a:lnTo>
                  <a:lnTo>
                    <a:pt x="70" y="176"/>
                  </a:lnTo>
                  <a:lnTo>
                    <a:pt x="78" y="178"/>
                  </a:lnTo>
                  <a:lnTo>
                    <a:pt x="84" y="180"/>
                  </a:lnTo>
                  <a:lnTo>
                    <a:pt x="100" y="178"/>
                  </a:lnTo>
                  <a:lnTo>
                    <a:pt x="114" y="174"/>
                  </a:lnTo>
                  <a:lnTo>
                    <a:pt x="122" y="170"/>
                  </a:lnTo>
                  <a:lnTo>
                    <a:pt x="128" y="164"/>
                  </a:lnTo>
                  <a:lnTo>
                    <a:pt x="134" y="158"/>
                  </a:lnTo>
                  <a:lnTo>
                    <a:pt x="138" y="152"/>
                  </a:lnTo>
                  <a:lnTo>
                    <a:pt x="140" y="144"/>
                  </a:lnTo>
                  <a:lnTo>
                    <a:pt x="140" y="134"/>
                  </a:lnTo>
                  <a:lnTo>
                    <a:pt x="140" y="126"/>
                  </a:lnTo>
                  <a:close/>
                </a:path>
              </a:pathLst>
            </a:custGeom>
            <a:solidFill>
              <a:srgbClr val="0065A4"/>
            </a:solidFill>
            <a:ln w="9525">
              <a:noFill/>
              <a:round/>
              <a:headEnd/>
              <a:tailEnd/>
            </a:ln>
          </p:spPr>
          <p:txBody>
            <a:bodyPr/>
            <a:lstStyle/>
            <a:p>
              <a:pPr>
                <a:defRPr/>
              </a:pPr>
              <a:endParaRPr lang="en-US" dirty="0">
                <a:ea typeface="+mn-ea"/>
                <a:cs typeface="+mn-cs"/>
              </a:endParaRPr>
            </a:p>
          </p:txBody>
        </p:sp>
        <p:sp>
          <p:nvSpPr>
            <p:cNvPr id="279655" name="Freeform 103"/>
            <p:cNvSpPr>
              <a:spLocks noChangeAspect="1" noEditPoints="1"/>
            </p:cNvSpPr>
            <p:nvPr userDrawn="1"/>
          </p:nvSpPr>
          <p:spPr bwMode="gray">
            <a:xfrm>
              <a:off x="4402" y="3735"/>
              <a:ext cx="58" cy="56"/>
            </a:xfrm>
            <a:custGeom>
              <a:avLst/>
              <a:gdLst/>
              <a:ahLst/>
              <a:cxnLst>
                <a:cxn ang="0">
                  <a:pos x="6" y="28"/>
                </a:cxn>
                <a:cxn ang="0">
                  <a:pos x="14" y="12"/>
                </a:cxn>
                <a:cxn ang="0">
                  <a:pos x="30" y="4"/>
                </a:cxn>
                <a:cxn ang="0">
                  <a:pos x="38" y="6"/>
                </a:cxn>
                <a:cxn ang="0">
                  <a:pos x="52" y="18"/>
                </a:cxn>
                <a:cxn ang="0">
                  <a:pos x="54" y="28"/>
                </a:cxn>
                <a:cxn ang="0">
                  <a:pos x="46" y="46"/>
                </a:cxn>
                <a:cxn ang="0">
                  <a:pos x="30" y="52"/>
                </a:cxn>
                <a:cxn ang="0">
                  <a:pos x="20" y="50"/>
                </a:cxn>
                <a:cxn ang="0">
                  <a:pos x="8" y="38"/>
                </a:cxn>
                <a:cxn ang="0">
                  <a:pos x="6" y="28"/>
                </a:cxn>
                <a:cxn ang="0">
                  <a:pos x="30" y="56"/>
                </a:cxn>
                <a:cxn ang="0">
                  <a:pos x="50" y="48"/>
                </a:cxn>
                <a:cxn ang="0">
                  <a:pos x="58" y="34"/>
                </a:cxn>
                <a:cxn ang="0">
                  <a:pos x="58" y="28"/>
                </a:cxn>
                <a:cxn ang="0">
                  <a:pos x="56" y="16"/>
                </a:cxn>
                <a:cxn ang="0">
                  <a:pos x="42" y="2"/>
                </a:cxn>
                <a:cxn ang="0">
                  <a:pos x="30" y="0"/>
                </a:cxn>
                <a:cxn ang="0">
                  <a:pos x="10" y="8"/>
                </a:cxn>
                <a:cxn ang="0">
                  <a:pos x="2" y="22"/>
                </a:cxn>
                <a:cxn ang="0">
                  <a:pos x="0" y="28"/>
                </a:cxn>
                <a:cxn ang="0">
                  <a:pos x="4" y="40"/>
                </a:cxn>
                <a:cxn ang="0">
                  <a:pos x="18" y="54"/>
                </a:cxn>
                <a:cxn ang="0">
                  <a:pos x="30" y="56"/>
                </a:cxn>
                <a:cxn ang="0">
                  <a:pos x="30" y="30"/>
                </a:cxn>
                <a:cxn ang="0">
                  <a:pos x="44" y="44"/>
                </a:cxn>
                <a:cxn ang="0">
                  <a:pos x="34" y="30"/>
                </a:cxn>
                <a:cxn ang="0">
                  <a:pos x="42" y="24"/>
                </a:cxn>
                <a:cxn ang="0">
                  <a:pos x="44" y="22"/>
                </a:cxn>
                <a:cxn ang="0">
                  <a:pos x="40" y="14"/>
                </a:cxn>
                <a:cxn ang="0">
                  <a:pos x="32" y="12"/>
                </a:cxn>
                <a:cxn ang="0">
                  <a:pos x="18" y="44"/>
                </a:cxn>
                <a:cxn ang="0">
                  <a:pos x="24" y="30"/>
                </a:cxn>
                <a:cxn ang="0">
                  <a:pos x="24" y="16"/>
                </a:cxn>
                <a:cxn ang="0">
                  <a:pos x="30" y="16"/>
                </a:cxn>
                <a:cxn ang="0">
                  <a:pos x="38" y="18"/>
                </a:cxn>
                <a:cxn ang="0">
                  <a:pos x="38" y="20"/>
                </a:cxn>
                <a:cxn ang="0">
                  <a:pos x="36" y="26"/>
                </a:cxn>
                <a:cxn ang="0">
                  <a:pos x="24" y="26"/>
                </a:cxn>
              </a:cxnLst>
              <a:rect l="0" t="0" r="r" b="b"/>
              <a:pathLst>
                <a:path w="58" h="56">
                  <a:moveTo>
                    <a:pt x="6" y="28"/>
                  </a:moveTo>
                  <a:lnTo>
                    <a:pt x="6" y="28"/>
                  </a:lnTo>
                  <a:lnTo>
                    <a:pt x="8" y="18"/>
                  </a:lnTo>
                  <a:lnTo>
                    <a:pt x="14" y="12"/>
                  </a:lnTo>
                  <a:lnTo>
                    <a:pt x="20" y="6"/>
                  </a:lnTo>
                  <a:lnTo>
                    <a:pt x="30" y="4"/>
                  </a:lnTo>
                  <a:lnTo>
                    <a:pt x="30" y="4"/>
                  </a:lnTo>
                  <a:lnTo>
                    <a:pt x="38" y="6"/>
                  </a:lnTo>
                  <a:lnTo>
                    <a:pt x="46" y="12"/>
                  </a:lnTo>
                  <a:lnTo>
                    <a:pt x="52" y="18"/>
                  </a:lnTo>
                  <a:lnTo>
                    <a:pt x="54" y="28"/>
                  </a:lnTo>
                  <a:lnTo>
                    <a:pt x="54" y="28"/>
                  </a:lnTo>
                  <a:lnTo>
                    <a:pt x="52" y="38"/>
                  </a:lnTo>
                  <a:lnTo>
                    <a:pt x="46" y="46"/>
                  </a:lnTo>
                  <a:lnTo>
                    <a:pt x="38" y="50"/>
                  </a:lnTo>
                  <a:lnTo>
                    <a:pt x="30" y="52"/>
                  </a:lnTo>
                  <a:lnTo>
                    <a:pt x="30" y="52"/>
                  </a:lnTo>
                  <a:lnTo>
                    <a:pt x="20" y="50"/>
                  </a:lnTo>
                  <a:lnTo>
                    <a:pt x="14" y="46"/>
                  </a:lnTo>
                  <a:lnTo>
                    <a:pt x="8" y="38"/>
                  </a:lnTo>
                  <a:lnTo>
                    <a:pt x="6" y="28"/>
                  </a:lnTo>
                  <a:lnTo>
                    <a:pt x="6" y="28"/>
                  </a:lnTo>
                  <a:close/>
                  <a:moveTo>
                    <a:pt x="30" y="56"/>
                  </a:moveTo>
                  <a:lnTo>
                    <a:pt x="30" y="56"/>
                  </a:lnTo>
                  <a:lnTo>
                    <a:pt x="42" y="54"/>
                  </a:lnTo>
                  <a:lnTo>
                    <a:pt x="50" y="48"/>
                  </a:lnTo>
                  <a:lnTo>
                    <a:pt x="56" y="40"/>
                  </a:lnTo>
                  <a:lnTo>
                    <a:pt x="58" y="34"/>
                  </a:lnTo>
                  <a:lnTo>
                    <a:pt x="58" y="28"/>
                  </a:lnTo>
                  <a:lnTo>
                    <a:pt x="58" y="28"/>
                  </a:lnTo>
                  <a:lnTo>
                    <a:pt x="58" y="22"/>
                  </a:lnTo>
                  <a:lnTo>
                    <a:pt x="56" y="16"/>
                  </a:lnTo>
                  <a:lnTo>
                    <a:pt x="50" y="8"/>
                  </a:lnTo>
                  <a:lnTo>
                    <a:pt x="42" y="2"/>
                  </a:lnTo>
                  <a:lnTo>
                    <a:pt x="30" y="0"/>
                  </a:lnTo>
                  <a:lnTo>
                    <a:pt x="30" y="0"/>
                  </a:lnTo>
                  <a:lnTo>
                    <a:pt x="18" y="2"/>
                  </a:lnTo>
                  <a:lnTo>
                    <a:pt x="10" y="8"/>
                  </a:lnTo>
                  <a:lnTo>
                    <a:pt x="4" y="16"/>
                  </a:lnTo>
                  <a:lnTo>
                    <a:pt x="2" y="22"/>
                  </a:lnTo>
                  <a:lnTo>
                    <a:pt x="0" y="28"/>
                  </a:lnTo>
                  <a:lnTo>
                    <a:pt x="0" y="28"/>
                  </a:lnTo>
                  <a:lnTo>
                    <a:pt x="2" y="34"/>
                  </a:lnTo>
                  <a:lnTo>
                    <a:pt x="4" y="40"/>
                  </a:lnTo>
                  <a:lnTo>
                    <a:pt x="10" y="48"/>
                  </a:lnTo>
                  <a:lnTo>
                    <a:pt x="18" y="54"/>
                  </a:lnTo>
                  <a:lnTo>
                    <a:pt x="30" y="56"/>
                  </a:lnTo>
                  <a:lnTo>
                    <a:pt x="30" y="56"/>
                  </a:lnTo>
                  <a:close/>
                  <a:moveTo>
                    <a:pt x="24" y="30"/>
                  </a:moveTo>
                  <a:lnTo>
                    <a:pt x="30" y="30"/>
                  </a:lnTo>
                  <a:lnTo>
                    <a:pt x="38" y="44"/>
                  </a:lnTo>
                  <a:lnTo>
                    <a:pt x="44" y="44"/>
                  </a:lnTo>
                  <a:lnTo>
                    <a:pt x="34" y="30"/>
                  </a:lnTo>
                  <a:lnTo>
                    <a:pt x="34" y="30"/>
                  </a:lnTo>
                  <a:lnTo>
                    <a:pt x="40" y="28"/>
                  </a:lnTo>
                  <a:lnTo>
                    <a:pt x="42" y="24"/>
                  </a:lnTo>
                  <a:lnTo>
                    <a:pt x="44" y="22"/>
                  </a:lnTo>
                  <a:lnTo>
                    <a:pt x="44" y="22"/>
                  </a:lnTo>
                  <a:lnTo>
                    <a:pt x="42" y="16"/>
                  </a:lnTo>
                  <a:lnTo>
                    <a:pt x="40" y="14"/>
                  </a:lnTo>
                  <a:lnTo>
                    <a:pt x="36" y="12"/>
                  </a:lnTo>
                  <a:lnTo>
                    <a:pt x="32" y="12"/>
                  </a:lnTo>
                  <a:lnTo>
                    <a:pt x="18" y="12"/>
                  </a:lnTo>
                  <a:lnTo>
                    <a:pt x="18" y="44"/>
                  </a:lnTo>
                  <a:lnTo>
                    <a:pt x="24" y="44"/>
                  </a:lnTo>
                  <a:lnTo>
                    <a:pt x="24" y="30"/>
                  </a:lnTo>
                  <a:close/>
                  <a:moveTo>
                    <a:pt x="24" y="26"/>
                  </a:moveTo>
                  <a:lnTo>
                    <a:pt x="24" y="16"/>
                  </a:lnTo>
                  <a:lnTo>
                    <a:pt x="30" y="16"/>
                  </a:lnTo>
                  <a:lnTo>
                    <a:pt x="30" y="16"/>
                  </a:lnTo>
                  <a:lnTo>
                    <a:pt x="36" y="16"/>
                  </a:lnTo>
                  <a:lnTo>
                    <a:pt x="38" y="18"/>
                  </a:lnTo>
                  <a:lnTo>
                    <a:pt x="38" y="20"/>
                  </a:lnTo>
                  <a:lnTo>
                    <a:pt x="38" y="20"/>
                  </a:lnTo>
                  <a:lnTo>
                    <a:pt x="38" y="24"/>
                  </a:lnTo>
                  <a:lnTo>
                    <a:pt x="36" y="26"/>
                  </a:lnTo>
                  <a:lnTo>
                    <a:pt x="30" y="26"/>
                  </a:lnTo>
                  <a:lnTo>
                    <a:pt x="24" y="26"/>
                  </a:lnTo>
                  <a:close/>
                </a:path>
              </a:pathLst>
            </a:custGeom>
            <a:solidFill>
              <a:srgbClr val="0065A4"/>
            </a:solidFill>
            <a:ln w="9525">
              <a:noFill/>
              <a:round/>
              <a:headEnd/>
              <a:tailEnd/>
            </a:ln>
          </p:spPr>
          <p:txBody>
            <a:bodyPr/>
            <a:lstStyle/>
            <a:p>
              <a:pPr>
                <a:defRPr/>
              </a:pPr>
              <a:endParaRPr lang="en-US" dirty="0">
                <a:ea typeface="+mn-ea"/>
                <a:cs typeface="+mn-cs"/>
              </a:endParaRPr>
            </a:p>
          </p:txBody>
        </p:sp>
      </p:grpSp>
      <p:sp>
        <p:nvSpPr>
          <p:cNvPr id="1029" name="Rectangle 5"/>
          <p:cNvSpPr>
            <a:spLocks noGrp="1" noChangeArrowheads="1"/>
          </p:cNvSpPr>
          <p:nvPr>
            <p:ph type="ftr" sz="quarter" idx="3"/>
          </p:nvPr>
        </p:nvSpPr>
        <p:spPr bwMode="gray">
          <a:xfrm>
            <a:off x="4343400" y="6490389"/>
            <a:ext cx="457200" cy="228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lnSpc>
                <a:spcPct val="100000"/>
              </a:lnSpc>
              <a:spcBef>
                <a:spcPct val="0"/>
              </a:spcBef>
              <a:spcAft>
                <a:spcPct val="0"/>
              </a:spcAft>
              <a:defRPr sz="800" b="0">
                <a:solidFill>
                  <a:srgbClr val="00529B"/>
                </a:solidFill>
                <a:ea typeface="+mn-ea"/>
                <a:cs typeface="+mn-cs"/>
              </a:defRPr>
            </a:lvl1pPr>
          </a:lstStyle>
          <a:p>
            <a:pPr>
              <a:defRPr/>
            </a:pPr>
            <a:r>
              <a:rPr lang="en-US" dirty="0"/>
              <a:t> </a:t>
            </a:r>
            <a:fld id="{E1E29525-C903-49F9-BB30-68358B75B689}"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88" r:id="rId1"/>
    <p:sldLayoutId id="2147483677" r:id="rId2"/>
    <p:sldLayoutId id="2147483679" r:id="rId3"/>
    <p:sldLayoutId id="2147483681" r:id="rId4"/>
    <p:sldLayoutId id="2147483682" r:id="rId5"/>
    <p:sldLayoutId id="2147483689" r:id="rId6"/>
    <p:sldLayoutId id="2147483690" r:id="rId7"/>
  </p:sldLayoutIdLst>
  <p:transition/>
  <p:hf sldNum="0" hdr="0" dt="0"/>
  <p:txStyles>
    <p:titleStyle>
      <a:lvl1pPr algn="l" rtl="0" eaLnBrk="1" fontAlgn="base" hangingPunct="1">
        <a:lnSpc>
          <a:spcPct val="90000"/>
        </a:lnSpc>
        <a:spcBef>
          <a:spcPct val="0"/>
        </a:spcBef>
        <a:spcAft>
          <a:spcPct val="0"/>
        </a:spcAft>
        <a:defRPr lang="en-US" sz="3200" b="1" smtClean="0">
          <a:solidFill>
            <a:srgbClr val="00529B"/>
          </a:solidFill>
          <a:latin typeface="+mj-lt"/>
          <a:ea typeface="+mj-ea"/>
          <a:cs typeface="+mj-cs"/>
        </a:defRPr>
      </a:lvl1pPr>
      <a:lvl2pPr algn="l" rtl="0" eaLnBrk="1" fontAlgn="base" hangingPunct="1">
        <a:spcBef>
          <a:spcPct val="0"/>
        </a:spcBef>
        <a:spcAft>
          <a:spcPct val="0"/>
        </a:spcAft>
        <a:defRPr sz="3200" b="1">
          <a:solidFill>
            <a:srgbClr val="00529B"/>
          </a:solidFill>
          <a:latin typeface="Arial" charset="0"/>
          <a:ea typeface="Arial Unicode MS" pitchFamily="34" charset="-128"/>
          <a:cs typeface="Arial Unicode MS" pitchFamily="34" charset="-128"/>
        </a:defRPr>
      </a:lvl2pPr>
      <a:lvl3pPr algn="l" rtl="0" eaLnBrk="1" fontAlgn="base" hangingPunct="1">
        <a:spcBef>
          <a:spcPct val="0"/>
        </a:spcBef>
        <a:spcAft>
          <a:spcPct val="0"/>
        </a:spcAft>
        <a:defRPr sz="3200" b="1">
          <a:solidFill>
            <a:srgbClr val="00529B"/>
          </a:solidFill>
          <a:latin typeface="Arial" charset="0"/>
          <a:ea typeface="Arial Unicode MS" pitchFamily="34" charset="-128"/>
          <a:cs typeface="Arial Unicode MS" pitchFamily="34" charset="-128"/>
        </a:defRPr>
      </a:lvl3pPr>
      <a:lvl4pPr algn="l" rtl="0" eaLnBrk="1" fontAlgn="base" hangingPunct="1">
        <a:spcBef>
          <a:spcPct val="0"/>
        </a:spcBef>
        <a:spcAft>
          <a:spcPct val="0"/>
        </a:spcAft>
        <a:defRPr sz="3200" b="1">
          <a:solidFill>
            <a:srgbClr val="00529B"/>
          </a:solidFill>
          <a:latin typeface="Arial" charset="0"/>
          <a:ea typeface="Arial Unicode MS" pitchFamily="34" charset="-128"/>
          <a:cs typeface="Arial Unicode MS" pitchFamily="34" charset="-128"/>
        </a:defRPr>
      </a:lvl4pPr>
      <a:lvl5pPr algn="l" rtl="0" eaLnBrk="1" fontAlgn="base" hangingPunct="1">
        <a:spcBef>
          <a:spcPct val="0"/>
        </a:spcBef>
        <a:spcAft>
          <a:spcPct val="0"/>
        </a:spcAft>
        <a:defRPr sz="3200" b="1">
          <a:solidFill>
            <a:srgbClr val="00529B"/>
          </a:solidFill>
          <a:latin typeface="Arial" charset="0"/>
          <a:ea typeface="Arial Unicode MS" pitchFamily="34" charset="-128"/>
          <a:cs typeface="Arial Unicode MS" pitchFamily="34" charset="-128"/>
        </a:defRPr>
      </a:lvl5pPr>
      <a:lvl6pPr marL="457200" algn="l" rtl="0" eaLnBrk="1" fontAlgn="base" hangingPunct="1">
        <a:spcBef>
          <a:spcPct val="0"/>
        </a:spcBef>
        <a:spcAft>
          <a:spcPct val="0"/>
        </a:spcAft>
        <a:defRPr sz="3200" b="1">
          <a:solidFill>
            <a:srgbClr val="00529B"/>
          </a:solidFill>
          <a:latin typeface="Arial" charset="0"/>
          <a:ea typeface="Arial Unicode MS" pitchFamily="34" charset="-128"/>
          <a:cs typeface="Arial Unicode MS" pitchFamily="34" charset="-128"/>
        </a:defRPr>
      </a:lvl6pPr>
      <a:lvl7pPr marL="914400" algn="l" rtl="0" eaLnBrk="1" fontAlgn="base" hangingPunct="1">
        <a:spcBef>
          <a:spcPct val="0"/>
        </a:spcBef>
        <a:spcAft>
          <a:spcPct val="0"/>
        </a:spcAft>
        <a:defRPr sz="3200" b="1">
          <a:solidFill>
            <a:srgbClr val="00529B"/>
          </a:solidFill>
          <a:latin typeface="Arial" charset="0"/>
          <a:ea typeface="Arial Unicode MS" pitchFamily="34" charset="-128"/>
          <a:cs typeface="Arial Unicode MS" pitchFamily="34" charset="-128"/>
        </a:defRPr>
      </a:lvl7pPr>
      <a:lvl8pPr marL="1371600" algn="l" rtl="0" eaLnBrk="1" fontAlgn="base" hangingPunct="1">
        <a:spcBef>
          <a:spcPct val="0"/>
        </a:spcBef>
        <a:spcAft>
          <a:spcPct val="0"/>
        </a:spcAft>
        <a:defRPr sz="3200" b="1">
          <a:solidFill>
            <a:srgbClr val="00529B"/>
          </a:solidFill>
          <a:latin typeface="Arial" charset="0"/>
          <a:ea typeface="Arial Unicode MS" pitchFamily="34" charset="-128"/>
          <a:cs typeface="Arial Unicode MS" pitchFamily="34" charset="-128"/>
        </a:defRPr>
      </a:lvl8pPr>
      <a:lvl9pPr marL="1828800" algn="l" rtl="0" eaLnBrk="1" fontAlgn="base" hangingPunct="1">
        <a:spcBef>
          <a:spcPct val="0"/>
        </a:spcBef>
        <a:spcAft>
          <a:spcPct val="0"/>
        </a:spcAft>
        <a:defRPr sz="3200" b="1">
          <a:solidFill>
            <a:srgbClr val="00529B"/>
          </a:solidFill>
          <a:latin typeface="Arial" charset="0"/>
          <a:ea typeface="Arial Unicode MS" pitchFamily="34" charset="-128"/>
          <a:cs typeface="Arial Unicode MS" pitchFamily="34" charset="-128"/>
        </a:defRPr>
      </a:lvl9pPr>
    </p:titleStyle>
    <p:bodyStyle>
      <a:lvl1pPr marL="347663" indent="-347663" algn="l" rtl="0" eaLnBrk="1" fontAlgn="base" hangingPunct="1">
        <a:lnSpc>
          <a:spcPct val="90000"/>
        </a:lnSpc>
        <a:spcBef>
          <a:spcPct val="30000"/>
        </a:spcBef>
        <a:spcAft>
          <a:spcPct val="10000"/>
        </a:spcAft>
        <a:buClr>
          <a:srgbClr val="00529B"/>
        </a:buClr>
        <a:buFont typeface="Times" pitchFamily="18" charset="0"/>
        <a:buChar char="•"/>
        <a:defRPr sz="2800">
          <a:solidFill>
            <a:schemeClr val="tx1"/>
          </a:solidFill>
          <a:latin typeface="+mn-lt"/>
          <a:ea typeface="+mn-ea"/>
          <a:cs typeface="+mn-cs"/>
        </a:defRPr>
      </a:lvl1pPr>
      <a:lvl2pPr marL="635000" indent="-173038" algn="l" rtl="0" eaLnBrk="1" fontAlgn="base" hangingPunct="1">
        <a:lnSpc>
          <a:spcPct val="90000"/>
        </a:lnSpc>
        <a:spcBef>
          <a:spcPct val="30000"/>
        </a:spcBef>
        <a:spcAft>
          <a:spcPct val="10000"/>
        </a:spcAft>
        <a:buClr>
          <a:schemeClr val="tx1"/>
        </a:buClr>
        <a:buFont typeface="Arial" charset="0"/>
        <a:buChar char="-"/>
        <a:defRPr sz="2400">
          <a:solidFill>
            <a:schemeClr val="tx1"/>
          </a:solidFill>
          <a:latin typeface="+mn-lt"/>
          <a:ea typeface="+mn-ea"/>
          <a:cs typeface="+mn-cs"/>
        </a:defRPr>
      </a:lvl2pPr>
      <a:lvl3pPr marL="922338" indent="-173038" algn="l" rtl="0" eaLnBrk="1" fontAlgn="base" hangingPunct="1">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3pPr>
      <a:lvl4pPr marL="1209675" indent="-173038" algn="l" rtl="0" eaLnBrk="1" fontAlgn="base" hangingPunct="1">
        <a:lnSpc>
          <a:spcPct val="90000"/>
        </a:lnSpc>
        <a:spcBef>
          <a:spcPct val="30000"/>
        </a:spcBef>
        <a:spcAft>
          <a:spcPct val="10000"/>
        </a:spcAft>
        <a:buClr>
          <a:schemeClr val="tx1"/>
        </a:buClr>
        <a:buFont typeface="Arial" charset="0"/>
        <a:buChar char="-"/>
        <a:defRPr sz="2000">
          <a:solidFill>
            <a:schemeClr val="tx1"/>
          </a:solidFill>
          <a:latin typeface="+mn-lt"/>
          <a:ea typeface="+mn-ea"/>
          <a:cs typeface="+mn-cs"/>
        </a:defRPr>
      </a:lvl4pPr>
      <a:lvl5pPr marL="1497013" indent="-173038" algn="l" rtl="0" eaLnBrk="1" fontAlgn="base" hangingPunct="1">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5pPr>
      <a:lvl6pPr marL="1954213" indent="-173038" algn="l" rtl="0" eaLnBrk="1" fontAlgn="base" hangingPunct="1">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6pPr>
      <a:lvl7pPr marL="2411413" indent="-173038" algn="l" rtl="0" eaLnBrk="1" fontAlgn="base" hangingPunct="1">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7pPr>
      <a:lvl8pPr marL="2868613" indent="-173038" algn="l" rtl="0" eaLnBrk="1" fontAlgn="base" hangingPunct="1">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8pPr>
      <a:lvl9pPr marL="3325813" indent="-173038" algn="l" rtl="0" eaLnBrk="1" fontAlgn="base" hangingPunct="1">
        <a:lnSpc>
          <a:spcPct val="90000"/>
        </a:lnSpc>
        <a:spcBef>
          <a:spcPct val="30000"/>
        </a:spcBef>
        <a:spcAft>
          <a:spcPct val="10000"/>
        </a:spcAft>
        <a:buClr>
          <a:schemeClr val="tx1"/>
        </a:buClr>
        <a:buFont typeface="Times" pitchFamily="18" charset="0"/>
        <a:buChar char="•"/>
        <a:defRPr sz="20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gif"/><Relationship Id="rId1" Type="http://schemas.openxmlformats.org/officeDocument/2006/relationships/slideLayout" Target="../slideLayouts/slideLayout3.xml"/><Relationship Id="rId6" Type="http://schemas.openxmlformats.org/officeDocument/2006/relationships/hyperlink" Target="http://blogs.gartner.com/doug-laney/deja-vvvue-others-claiming-gartners-volume-velocity-variety-construct-for-big-data/" TargetMode="External"/><Relationship Id="rId5" Type="http://schemas.openxmlformats.org/officeDocument/2006/relationships/image" Target="../media/image14.png"/><Relationship Id="rId4" Type="http://schemas.openxmlformats.org/officeDocument/2006/relationships/image" Target="../media/image26.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my.gartner.com/portal/server.pt?open=512&amp;objID=202&amp;mode=2&amp;PageID=5553&amp;resId=1972029&amp;ref=Webinar-Calendar" TargetMode="External"/><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8.gif"/><Relationship Id="rId7"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gif"/><Relationship Id="rId4" Type="http://schemas.openxmlformats.org/officeDocument/2006/relationships/image" Target="../media/image29.gif"/></Relationships>
</file>

<file path=ppt/slides/_rels/slide32.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hyperlink" Target="http://my.gartner.com/portal/server.pt?open=512&amp;objID=202&amp;mode=2&amp;PageID=5553&amp;resId=1972029&amp;ref=Webinar-Calendar" TargetMode="Externa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9.gif"/><Relationship Id="rId7" Type="http://schemas.openxmlformats.org/officeDocument/2006/relationships/image" Target="../media/image26.gif"/><Relationship Id="rId2" Type="http://schemas.openxmlformats.org/officeDocument/2006/relationships/image" Target="../media/image28.gif"/><Relationship Id="rId1" Type="http://schemas.openxmlformats.org/officeDocument/2006/relationships/slideLayout" Target="../slideLayouts/slideLayout3.xml"/><Relationship Id="rId6" Type="http://schemas.openxmlformats.org/officeDocument/2006/relationships/image" Target="../media/image25.gif"/><Relationship Id="rId5" Type="http://schemas.openxmlformats.org/officeDocument/2006/relationships/image" Target="../media/image24.gif"/><Relationship Id="rId4" Type="http://schemas.openxmlformats.org/officeDocument/2006/relationships/image" Target="../media/image30.gif"/><Relationship Id="rId9" Type="http://schemas.microsoft.com/office/2007/relationships/hdphoto" Target="../media/hdphoto2.wdp"/></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my.gartner.com/portal/server.pt?open=512&amp;objID=202&amp;mode=2&amp;PageID=5553&amp;resId=1972029&amp;ref=Webinar-Calendar" TargetMode="Externa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hyperlink" Target="http://my.gartner.com/portal/server.pt?open=512&amp;objID=202&amp;mode=2&amp;PageID=5553&amp;resId=1972029&amp;ref=Webinar-Calendar"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3.wdp"/></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microsoft.com/office/2007/relationships/hdphoto" Target="../media/hdphoto7.wdp"/></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8.wdp"/></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b="1" dirty="0" smtClean="0"/>
              <a:t>Doug Laney</a:t>
            </a:r>
          </a:p>
          <a:p>
            <a:r>
              <a:rPr lang="en-US" sz="1800" i="1" dirty="0" smtClean="0"/>
              <a:t>doug.laney@gartner.com</a:t>
            </a:r>
          </a:p>
          <a:p>
            <a:r>
              <a:rPr lang="en-US" sz="1800" i="1" dirty="0" smtClean="0"/>
              <a:t>Twitter: @doug_laney</a:t>
            </a:r>
          </a:p>
        </p:txBody>
      </p:sp>
      <p:sp>
        <p:nvSpPr>
          <p:cNvPr id="3" name="Title 2"/>
          <p:cNvSpPr>
            <a:spLocks noGrp="1"/>
          </p:cNvSpPr>
          <p:nvPr>
            <p:ph type="ctrTitle"/>
          </p:nvPr>
        </p:nvSpPr>
        <p:spPr/>
        <p:txBody>
          <a:bodyPr/>
          <a:lstStyle/>
          <a:p>
            <a:r>
              <a:rPr lang="en-US" dirty="0" smtClean="0"/>
              <a:t>Information Economics, Big Data and the Art of the Possible with Analytics </a:t>
            </a:r>
            <a:endParaRPr lang="en-US" dirty="0"/>
          </a:p>
        </p:txBody>
      </p:sp>
    </p:spTree>
    <p:extLst>
      <p:ext uri="{BB962C8B-B14F-4D97-AF65-F5344CB8AC3E}">
        <p14:creationId xmlns:p14="http://schemas.microsoft.com/office/powerpoint/2010/main" val="3490122521"/>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 </a:t>
            </a:r>
            <a:fld id="{6B94FA92-FD85-4028-8A65-25E5DEB3133D}" type="slidenum">
              <a:rPr lang="en-US" smtClean="0"/>
              <a:pPr>
                <a:defRPr/>
              </a:pPr>
              <a:t>9</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8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7179998"/>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a:xfrm>
            <a:off x="285750" y="1362075"/>
            <a:ext cx="6038850" cy="4419600"/>
          </a:xfrm>
        </p:spPr>
        <p:txBody>
          <a:bodyPr/>
          <a:lstStyle/>
          <a:p>
            <a:r>
              <a:rPr lang="en-US" sz="3600" dirty="0" smtClean="0"/>
              <a:t>The Economics of Information</a:t>
            </a:r>
          </a:p>
          <a:p>
            <a:r>
              <a:rPr lang="en-US" sz="3600" dirty="0" smtClean="0"/>
              <a:t>Big Data Challenges and Strategy</a:t>
            </a:r>
          </a:p>
          <a:p>
            <a:r>
              <a:rPr lang="en-US" sz="3600" dirty="0" smtClean="0"/>
              <a:t>The Art of the Possible with Analytics</a:t>
            </a:r>
          </a:p>
        </p:txBody>
      </p:sp>
      <p:sp>
        <p:nvSpPr>
          <p:cNvPr id="4" name="Footer Placeholder 3"/>
          <p:cNvSpPr>
            <a:spLocks noGrp="1"/>
          </p:cNvSpPr>
          <p:nvPr>
            <p:ph type="ftr" sz="quarter" idx="10"/>
          </p:nvPr>
        </p:nvSpPr>
        <p:spPr/>
        <p:txBody>
          <a:bodyPr/>
          <a:lstStyle/>
          <a:p>
            <a:pPr>
              <a:defRPr/>
            </a:pPr>
            <a:r>
              <a:rPr lang="en-US" smtClean="0"/>
              <a:t> </a:t>
            </a:r>
            <a:fld id="{6B94FA92-FD85-4028-8A65-25E5DEB3133D}" type="slidenum">
              <a:rPr lang="en-US" smtClean="0"/>
              <a:pPr>
                <a:defRPr/>
              </a:pPr>
              <a:t>10</a:t>
            </a:fld>
            <a:endParaRPr lang="en-US"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6253091" y="3505200"/>
            <a:ext cx="2605159" cy="2193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542388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6" name="Title 5"/>
          <p:cNvSpPr>
            <a:spLocks noGrp="1"/>
          </p:cNvSpPr>
          <p:nvPr>
            <p:ph type="ctrTitle"/>
          </p:nvPr>
        </p:nvSpPr>
        <p:spPr/>
        <p:txBody>
          <a:bodyPr/>
          <a:lstStyle/>
          <a:p>
            <a:r>
              <a:rPr lang="en-US" dirty="0" smtClean="0"/>
              <a:t>The Economics of Information</a:t>
            </a:r>
            <a:endParaRPr lang="en-US" dirty="0"/>
          </a:p>
        </p:txBody>
      </p:sp>
    </p:spTree>
    <p:extLst>
      <p:ext uri="{BB962C8B-B14F-4D97-AF65-F5344CB8AC3E}">
        <p14:creationId xmlns:p14="http://schemas.microsoft.com/office/powerpoint/2010/main" val="256673415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4343400" y="6490389"/>
            <a:ext cx="457200" cy="228600"/>
          </a:xfrm>
          <a:prstGeom prst="rect">
            <a:avLst/>
          </a:prstGeom>
        </p:spPr>
        <p:txBody>
          <a:bodyPr/>
          <a:lstStyle/>
          <a:p>
            <a:pPr>
              <a:defRPr/>
            </a:pPr>
            <a:r>
              <a:rPr lang="en-US" smtClean="0"/>
              <a:t> </a:t>
            </a:r>
            <a:fld id="{E1E29525-C903-49F9-BB30-68358B75B689}" type="slidenum">
              <a:rPr lang="en-US" smtClean="0"/>
              <a:pPr>
                <a:defRPr/>
              </a:pPr>
              <a:t>12</a:t>
            </a:fld>
            <a:endParaRPr lang="en-US" dirty="0"/>
          </a:p>
        </p:txBody>
      </p:sp>
      <p:pic>
        <p:nvPicPr>
          <p:cNvPr id="5" name="Picture 2"/>
          <p:cNvPicPr>
            <a:picLocks noChangeAspect="1" noChangeArrowheads="1"/>
          </p:cNvPicPr>
          <p:nvPr/>
        </p:nvPicPr>
        <p:blipFill>
          <a:blip r:embed="rId3" cstate="screen">
            <a:lum bright="10000" contrast="20000"/>
          </a:blip>
          <a:srcRect/>
          <a:stretch>
            <a:fillRect/>
          </a:stretch>
        </p:blipFill>
        <p:spPr bwMode="auto">
          <a:xfrm>
            <a:off x="3417887" y="3644348"/>
            <a:ext cx="925513" cy="1104900"/>
          </a:xfrm>
          <a:prstGeom prst="rect">
            <a:avLst/>
          </a:prstGeom>
          <a:noFill/>
          <a:ln w="9525">
            <a:noFill/>
            <a:miter lim="800000"/>
            <a:headEnd/>
            <a:tailEnd/>
          </a:ln>
          <a:effectLst/>
        </p:spPr>
      </p:pic>
      <p:sp>
        <p:nvSpPr>
          <p:cNvPr id="7" name="Rounded Rectangular Callout 6"/>
          <p:cNvSpPr/>
          <p:nvPr/>
        </p:nvSpPr>
        <p:spPr>
          <a:xfrm>
            <a:off x="458747" y="3978537"/>
            <a:ext cx="2318519" cy="1355463"/>
          </a:xfrm>
          <a:prstGeom prst="wedgeRoundRectCallout">
            <a:avLst>
              <a:gd name="adj1" fmla="val 76907"/>
              <a:gd name="adj2" fmla="val -39087"/>
              <a:gd name="adj3" fmla="val 16667"/>
            </a:avLst>
          </a:prstGeom>
          <a:solidFill>
            <a:schemeClr val="accent2">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2000" dirty="0" smtClean="0"/>
              <a:t>Information is one of our greatest enterprise risks.</a:t>
            </a:r>
          </a:p>
        </p:txBody>
      </p:sp>
      <p:sp>
        <p:nvSpPr>
          <p:cNvPr id="11" name="TextBox 10"/>
          <p:cNvSpPr txBox="1"/>
          <p:nvPr/>
        </p:nvSpPr>
        <p:spPr>
          <a:xfrm>
            <a:off x="3541367" y="4760965"/>
            <a:ext cx="617477" cy="313932"/>
          </a:xfrm>
          <a:prstGeom prst="rect">
            <a:avLst/>
          </a:prstGeom>
          <a:noFill/>
        </p:spPr>
        <p:txBody>
          <a:bodyPr wrap="none" rtlCol="0">
            <a:spAutoFit/>
          </a:bodyPr>
          <a:lstStyle/>
          <a:p>
            <a:r>
              <a:rPr lang="en-US" sz="1600" b="1" dirty="0" smtClean="0"/>
              <a:t>CFO</a:t>
            </a:r>
          </a:p>
        </p:txBody>
      </p:sp>
      <p:sp>
        <p:nvSpPr>
          <p:cNvPr id="9" name="Rounded Rectangular Callout 8"/>
          <p:cNvSpPr/>
          <p:nvPr/>
        </p:nvSpPr>
        <p:spPr>
          <a:xfrm>
            <a:off x="6172200" y="1600200"/>
            <a:ext cx="2286000" cy="1355463"/>
          </a:xfrm>
          <a:prstGeom prst="wedgeRoundRectCallout">
            <a:avLst>
              <a:gd name="adj1" fmla="val -78460"/>
              <a:gd name="adj2" fmla="val 22817"/>
              <a:gd name="adj3" fmla="val 16667"/>
            </a:avLst>
          </a:prstGeom>
          <a:solidFill>
            <a:schemeClr val="accent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2000" dirty="0" smtClean="0"/>
              <a:t>Information is one of our greatest performance weapons.</a:t>
            </a:r>
          </a:p>
        </p:txBody>
      </p:sp>
      <p:sp>
        <p:nvSpPr>
          <p:cNvPr id="12" name="TextBox 11"/>
          <p:cNvSpPr txBox="1"/>
          <p:nvPr/>
        </p:nvSpPr>
        <p:spPr>
          <a:xfrm>
            <a:off x="4775018" y="3301443"/>
            <a:ext cx="652743" cy="313932"/>
          </a:xfrm>
          <a:prstGeom prst="rect">
            <a:avLst/>
          </a:prstGeom>
          <a:noFill/>
        </p:spPr>
        <p:txBody>
          <a:bodyPr wrap="none" rtlCol="0">
            <a:spAutoFit/>
          </a:bodyPr>
          <a:lstStyle/>
          <a:p>
            <a:r>
              <a:rPr lang="en-US" sz="1600" b="1" dirty="0" smtClean="0"/>
              <a:t>COO</a:t>
            </a:r>
          </a:p>
        </p:txBody>
      </p:sp>
      <p:pic>
        <p:nvPicPr>
          <p:cNvPr id="14" name="Picture 4" descr="C:\Users\nhussain\Documents\jobs\September 10\15\689148 Course Materials - Infonomics\iStock_000002922481Large.jpg"/>
          <p:cNvPicPr>
            <a:picLocks noChangeAspect="1" noChangeArrowheads="1"/>
          </p:cNvPicPr>
          <p:nvPr/>
        </p:nvPicPr>
        <p:blipFill>
          <a:blip r:embed="rId4" cstate="screen"/>
          <a:srcRect/>
          <a:stretch>
            <a:fillRect/>
          </a:stretch>
        </p:blipFill>
        <p:spPr bwMode="auto">
          <a:xfrm>
            <a:off x="4644189" y="2203383"/>
            <a:ext cx="914400" cy="1097280"/>
          </a:xfrm>
          <a:prstGeom prst="rect">
            <a:avLst/>
          </a:prstGeom>
          <a:noFill/>
        </p:spPr>
      </p:pic>
      <p:sp>
        <p:nvSpPr>
          <p:cNvPr id="6" name="Rounded Rectangular Callout 5"/>
          <p:cNvSpPr/>
          <p:nvPr/>
        </p:nvSpPr>
        <p:spPr>
          <a:xfrm>
            <a:off x="457200" y="1575033"/>
            <a:ext cx="2276715" cy="1355463"/>
          </a:xfrm>
          <a:prstGeom prst="wedgeRoundRectCallout">
            <a:avLst>
              <a:gd name="adj1" fmla="val 84817"/>
              <a:gd name="adj2" fmla="val 24405"/>
              <a:gd name="adj3" fmla="val 16667"/>
            </a:avLst>
          </a:prstGeom>
          <a:solidFill>
            <a:schemeClr val="accent3">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2000" dirty="0" smtClean="0"/>
              <a:t>Information is one of our greatest corporate resources.</a:t>
            </a:r>
          </a:p>
        </p:txBody>
      </p:sp>
      <p:sp>
        <p:nvSpPr>
          <p:cNvPr id="10" name="TextBox 9"/>
          <p:cNvSpPr txBox="1"/>
          <p:nvPr/>
        </p:nvSpPr>
        <p:spPr>
          <a:xfrm>
            <a:off x="3535757" y="3301443"/>
            <a:ext cx="628697" cy="313932"/>
          </a:xfrm>
          <a:prstGeom prst="rect">
            <a:avLst/>
          </a:prstGeom>
          <a:noFill/>
        </p:spPr>
        <p:txBody>
          <a:bodyPr wrap="none" rtlCol="0">
            <a:spAutoFit/>
          </a:bodyPr>
          <a:lstStyle/>
          <a:p>
            <a:r>
              <a:rPr lang="en-US" sz="1600" b="1" dirty="0" smtClean="0"/>
              <a:t>CEO</a:t>
            </a:r>
          </a:p>
        </p:txBody>
      </p:sp>
      <p:pic>
        <p:nvPicPr>
          <p:cNvPr id="15" name="Picture 5" descr="C:\Users\nhussain\Documents\jobs\September 10\15\689148 Course Materials - Infonomics\iStock_000004801707Small.jpg"/>
          <p:cNvPicPr>
            <a:picLocks noChangeAspect="1" noChangeArrowheads="1"/>
          </p:cNvPicPr>
          <p:nvPr/>
        </p:nvPicPr>
        <p:blipFill>
          <a:blip r:embed="rId5" cstate="screen"/>
          <a:srcRect/>
          <a:stretch>
            <a:fillRect/>
          </a:stretch>
        </p:blipFill>
        <p:spPr bwMode="auto">
          <a:xfrm>
            <a:off x="3392905" y="2203383"/>
            <a:ext cx="914400" cy="1097280"/>
          </a:xfrm>
          <a:prstGeom prst="rect">
            <a:avLst/>
          </a:prstGeom>
          <a:noFill/>
        </p:spPr>
      </p:pic>
      <p:sp>
        <p:nvSpPr>
          <p:cNvPr id="8" name="Rounded Rectangular Callout 7"/>
          <p:cNvSpPr/>
          <p:nvPr/>
        </p:nvSpPr>
        <p:spPr>
          <a:xfrm>
            <a:off x="6172200" y="3978537"/>
            <a:ext cx="2286000" cy="1355463"/>
          </a:xfrm>
          <a:prstGeom prst="wedgeRoundRectCallout">
            <a:avLst>
              <a:gd name="adj1" fmla="val -73375"/>
              <a:gd name="adj2" fmla="val -38294"/>
              <a:gd name="adj3" fmla="val 16667"/>
            </a:avLst>
          </a:pr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r>
              <a:rPr lang="en-US" sz="2000" dirty="0" smtClean="0"/>
              <a:t>Information is one of our greatest pains in the asset.</a:t>
            </a:r>
          </a:p>
        </p:txBody>
      </p:sp>
      <p:sp>
        <p:nvSpPr>
          <p:cNvPr id="13" name="TextBox 12"/>
          <p:cNvSpPr txBox="1"/>
          <p:nvPr/>
        </p:nvSpPr>
        <p:spPr>
          <a:xfrm>
            <a:off x="4826314" y="4760965"/>
            <a:ext cx="550151" cy="313932"/>
          </a:xfrm>
          <a:prstGeom prst="rect">
            <a:avLst/>
          </a:prstGeom>
          <a:noFill/>
        </p:spPr>
        <p:txBody>
          <a:bodyPr wrap="none" rtlCol="0">
            <a:spAutoFit/>
          </a:bodyPr>
          <a:lstStyle/>
          <a:p>
            <a:r>
              <a:rPr lang="en-US" sz="1600" b="1" dirty="0" smtClean="0"/>
              <a:t>CIO</a:t>
            </a:r>
          </a:p>
        </p:txBody>
      </p:sp>
      <p:pic>
        <p:nvPicPr>
          <p:cNvPr id="16" name="Picture 2" descr="C:\Users\knavamani\Pictures\brandspace complete images\bzi_foc_glb_ve_795_hi.jpg"/>
          <p:cNvPicPr>
            <a:picLocks noChangeAspect="1" noChangeArrowheads="1"/>
          </p:cNvPicPr>
          <p:nvPr/>
        </p:nvPicPr>
        <p:blipFill>
          <a:blip r:embed="rId6" cstate="screen">
            <a:lum bright="10000" contrast="20000"/>
          </a:blip>
          <a:stretch>
            <a:fillRect/>
          </a:stretch>
        </p:blipFill>
        <p:spPr bwMode="auto">
          <a:xfrm>
            <a:off x="4642104" y="3633216"/>
            <a:ext cx="920496" cy="1091184"/>
          </a:xfrm>
          <a:prstGeom prst="rect">
            <a:avLst/>
          </a:prstGeom>
          <a:noFill/>
          <a:ln>
            <a:noFill/>
          </a:ln>
        </p:spPr>
      </p:pic>
      <p:sp>
        <p:nvSpPr>
          <p:cNvPr id="19" name="Title 18"/>
          <p:cNvSpPr>
            <a:spLocks noGrp="1"/>
          </p:cNvSpPr>
          <p:nvPr>
            <p:ph type="title"/>
          </p:nvPr>
        </p:nvSpPr>
        <p:spPr/>
        <p:txBody>
          <a:bodyPr/>
          <a:lstStyle/>
          <a:p>
            <a:r>
              <a:rPr lang="en-US" dirty="0" smtClean="0"/>
              <a:t>Everyone agrees. Nobody agrees.</a:t>
            </a:r>
            <a:endParaRPr lang="en-US" dirty="0"/>
          </a:p>
        </p:txBody>
      </p:sp>
    </p:spTree>
    <p:extLst>
      <p:ext uri="{BB962C8B-B14F-4D97-AF65-F5344CB8AC3E}">
        <p14:creationId xmlns:p14="http://schemas.microsoft.com/office/powerpoint/2010/main" val="11287147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righ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6"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Where are information assets on the balance sheet?</a:t>
            </a:r>
            <a:endParaRPr lang="en-US" dirty="0"/>
          </a:p>
        </p:txBody>
      </p:sp>
      <p:graphicFrame>
        <p:nvGraphicFramePr>
          <p:cNvPr id="5" name="Content Placeholder 4"/>
          <p:cNvGraphicFramePr>
            <a:graphicFrameLocks noGrp="1"/>
          </p:cNvGraphicFramePr>
          <p:nvPr>
            <p:ph sz="quarter" idx="4294967295"/>
            <p:extLst>
              <p:ext uri="{D42A27DB-BD31-4B8C-83A1-F6EECF244321}">
                <p14:modId xmlns:p14="http://schemas.microsoft.com/office/powerpoint/2010/main" val="2570418449"/>
              </p:ext>
            </p:extLst>
          </p:nvPr>
        </p:nvGraphicFramePr>
        <p:xfrm>
          <a:off x="404813" y="1346200"/>
          <a:ext cx="5754687" cy="4929922"/>
        </p:xfrm>
        <a:graphic>
          <a:graphicData uri="http://schemas.openxmlformats.org/drawingml/2006/table">
            <a:tbl>
              <a:tblPr/>
              <a:tblGrid>
                <a:gridCol w="3638994"/>
                <a:gridCol w="1100161"/>
                <a:gridCol w="1015532"/>
              </a:tblGrid>
              <a:tr h="460015">
                <a:tc>
                  <a:txBody>
                    <a:bodyPr/>
                    <a:lstStyle/>
                    <a:p>
                      <a:endParaRPr lang="en-US" sz="1400" b="1" dirty="0">
                        <a:solidFill>
                          <a:schemeClr val="accent1">
                            <a:lumMod val="75000"/>
                          </a:schemeClr>
                        </a:solidFill>
                      </a:endParaRPr>
                    </a:p>
                  </a:txBody>
                  <a:tcPr marL="73152" marR="73152" marT="18288" marB="18288" anchor="ctr">
                    <a:lnL>
                      <a:noFill/>
                    </a:lnL>
                    <a:lnR w="9525" cap="flat" cmpd="sng" algn="ctr">
                      <a:solidFill>
                        <a:schemeClr val="bg1"/>
                      </a:solidFill>
                      <a:prstDash val="solid"/>
                      <a:round/>
                      <a:headEnd type="none" w="med" len="med"/>
                      <a:tailEnd type="none" w="med" len="med"/>
                    </a:lnR>
                    <a:lnT>
                      <a:noFill/>
                    </a:lnT>
                    <a:lnB>
                      <a:noFill/>
                    </a:lnB>
                    <a:solidFill>
                      <a:schemeClr val="accent3"/>
                    </a:solidFill>
                  </a:tcPr>
                </a:tc>
                <a:tc>
                  <a:txBody>
                    <a:bodyPr/>
                    <a:lstStyle/>
                    <a:p>
                      <a:pPr algn="ctr"/>
                      <a:r>
                        <a:rPr lang="en-US" sz="1400" b="1" dirty="0">
                          <a:solidFill>
                            <a:schemeClr val="accent1">
                              <a:lumMod val="75000"/>
                            </a:schemeClr>
                          </a:solidFill>
                        </a:rPr>
                        <a:t>2010</a:t>
                      </a:r>
                      <a:br>
                        <a:rPr lang="en-US" sz="1400" b="1" dirty="0">
                          <a:solidFill>
                            <a:schemeClr val="accent1">
                              <a:lumMod val="75000"/>
                            </a:schemeClr>
                          </a:solidFill>
                        </a:rPr>
                      </a:br>
                      <a:r>
                        <a:rPr lang="en-US" sz="1400" b="1" dirty="0">
                          <a:solidFill>
                            <a:schemeClr val="accent1">
                              <a:lumMod val="75000"/>
                            </a:schemeClr>
                          </a:solidFill>
                        </a:rPr>
                        <a:t>US$m</a:t>
                      </a:r>
                    </a:p>
                  </a:txBody>
                  <a:tcPr marL="73152" marR="73152" marT="18288" marB="18288"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a:noFill/>
                    </a:lnT>
                    <a:lnB>
                      <a:noFill/>
                    </a:lnB>
                    <a:solidFill>
                      <a:schemeClr val="accent3"/>
                    </a:solidFill>
                  </a:tcPr>
                </a:tc>
                <a:tc>
                  <a:txBody>
                    <a:bodyPr/>
                    <a:lstStyle/>
                    <a:p>
                      <a:pPr algn="ctr"/>
                      <a:r>
                        <a:rPr lang="en-US" sz="1400" b="1" dirty="0">
                          <a:solidFill>
                            <a:schemeClr val="accent1">
                              <a:lumMod val="75000"/>
                            </a:schemeClr>
                          </a:solidFill>
                        </a:rPr>
                        <a:t>2009</a:t>
                      </a:r>
                      <a:br>
                        <a:rPr lang="en-US" sz="1400" b="1" dirty="0">
                          <a:solidFill>
                            <a:schemeClr val="accent1">
                              <a:lumMod val="75000"/>
                            </a:schemeClr>
                          </a:solidFill>
                        </a:rPr>
                      </a:br>
                      <a:r>
                        <a:rPr lang="en-US" sz="1400" b="1" dirty="0">
                          <a:solidFill>
                            <a:schemeClr val="accent1">
                              <a:lumMod val="75000"/>
                            </a:schemeClr>
                          </a:solidFill>
                        </a:rPr>
                        <a:t>US$m</a:t>
                      </a:r>
                    </a:p>
                  </a:txBody>
                  <a:tcPr marL="73152" marR="73152" marT="18288" marB="18288" anchor="ctr">
                    <a:lnL w="9525" cap="flat" cmpd="sng" algn="ctr">
                      <a:solidFill>
                        <a:schemeClr val="bg1"/>
                      </a:solidFill>
                      <a:prstDash val="solid"/>
                      <a:round/>
                      <a:headEnd type="none" w="med" len="med"/>
                      <a:tailEnd type="none" w="med" len="med"/>
                    </a:lnL>
                    <a:lnR>
                      <a:noFill/>
                    </a:lnR>
                    <a:lnT>
                      <a:noFill/>
                    </a:lnT>
                    <a:lnB>
                      <a:noFill/>
                    </a:lnB>
                    <a:solidFill>
                      <a:schemeClr val="accent3"/>
                    </a:solidFill>
                  </a:tcPr>
                </a:tc>
              </a:tr>
              <a:tr h="278430">
                <a:tc>
                  <a:txBody>
                    <a:bodyPr/>
                    <a:lstStyle/>
                    <a:p>
                      <a:r>
                        <a:rPr lang="en-US" sz="1400" b="1" dirty="0" smtClean="0"/>
                        <a:t>Noncurrent </a:t>
                      </a:r>
                      <a:r>
                        <a:rPr lang="en-US" sz="1400" b="1" dirty="0"/>
                        <a:t>assets</a:t>
                      </a:r>
                      <a:endParaRPr lang="en-US" sz="1400" dirty="0"/>
                    </a:p>
                  </a:txBody>
                  <a:tcPr marL="73152" marR="73152" marT="18288" marB="18288" anchor="ctr">
                    <a:lnL>
                      <a:noFill/>
                    </a:lnL>
                    <a:lnR>
                      <a:noFill/>
                    </a:lnR>
                    <a:lnT>
                      <a:noFill/>
                    </a:lnT>
                    <a:lnB w="9525" cap="flat" cmpd="sng" algn="ctr">
                      <a:noFill/>
                      <a:prstDash val="solid"/>
                      <a:round/>
                      <a:headEnd type="none" w="med" len="med"/>
                      <a:tailEnd type="none" w="med" len="med"/>
                    </a:lnB>
                    <a:solidFill>
                      <a:schemeClr val="accent5">
                        <a:lumMod val="40000"/>
                        <a:lumOff val="60000"/>
                      </a:schemeClr>
                    </a:solidFill>
                  </a:tcPr>
                </a:tc>
                <a:tc>
                  <a:txBody>
                    <a:bodyPr/>
                    <a:lstStyle/>
                    <a:p>
                      <a:pPr algn="r"/>
                      <a:endParaRPr lang="en-US" sz="1400" dirty="0"/>
                    </a:p>
                  </a:txBody>
                  <a:tcPr marL="73152" marR="182880" marT="18288" marB="18288" anchor="ctr">
                    <a:lnL>
                      <a:noFill/>
                    </a:lnL>
                    <a:lnR>
                      <a:noFill/>
                    </a:lnR>
                    <a:lnT>
                      <a:noFill/>
                    </a:lnT>
                    <a:lnB w="9525" cap="flat" cmpd="sng" algn="ctr">
                      <a:noFill/>
                      <a:prstDash val="solid"/>
                      <a:round/>
                      <a:headEnd type="none" w="med" len="med"/>
                      <a:tailEnd type="none" w="med" len="med"/>
                    </a:lnB>
                    <a:solidFill>
                      <a:schemeClr val="accent5">
                        <a:lumMod val="40000"/>
                        <a:lumOff val="60000"/>
                      </a:schemeClr>
                    </a:solidFill>
                  </a:tcPr>
                </a:tc>
                <a:tc>
                  <a:txBody>
                    <a:bodyPr/>
                    <a:lstStyle/>
                    <a:p>
                      <a:pPr algn="r"/>
                      <a:endParaRPr lang="en-US" sz="1400" dirty="0"/>
                    </a:p>
                  </a:txBody>
                  <a:tcPr marL="73152" marR="182880" marT="18288" marB="18288" anchor="ctr">
                    <a:lnL>
                      <a:noFill/>
                    </a:lnL>
                    <a:lnR>
                      <a:noFill/>
                    </a:lnR>
                    <a:lnT>
                      <a:noFill/>
                    </a:lnT>
                    <a:lnB w="9525" cap="flat" cmpd="sng" algn="ctr">
                      <a:noFill/>
                      <a:prstDash val="solid"/>
                      <a:round/>
                      <a:headEnd type="none" w="med" len="med"/>
                      <a:tailEnd type="none" w="med" len="med"/>
                    </a:lnB>
                    <a:solidFill>
                      <a:schemeClr val="accent5">
                        <a:lumMod val="40000"/>
                        <a:lumOff val="60000"/>
                      </a:schemeClr>
                    </a:solidFill>
                  </a:tcPr>
                </a:tc>
              </a:tr>
              <a:tr h="278430">
                <a:tc>
                  <a:txBody>
                    <a:bodyPr/>
                    <a:lstStyle/>
                    <a:p>
                      <a:r>
                        <a:rPr lang="en-US" sz="1400" dirty="0"/>
                        <a:t>Goodwill</a:t>
                      </a:r>
                    </a:p>
                  </a:txBody>
                  <a:tcPr marL="73152" marR="73152" marT="18288" marB="18288" anchor="ctr">
                    <a:lnL>
                      <a:noFill/>
                    </a:lnL>
                    <a:lnR>
                      <a:noFill/>
                    </a:lnR>
                    <a:lnT w="9525" cap="flat" cmpd="sng" algn="ctr">
                      <a:noFill/>
                      <a:prstDash val="solid"/>
                      <a:round/>
                      <a:headEnd type="none" w="med" len="med"/>
                      <a:tailEnd type="none" w="med" len="med"/>
                    </a:lnT>
                    <a:lnB w="9525" cap="flat" cmpd="sng" algn="ctr">
                      <a:solidFill>
                        <a:schemeClr val="accent3"/>
                      </a:solidFill>
                      <a:prstDash val="solid"/>
                      <a:round/>
                      <a:headEnd type="none" w="med" len="med"/>
                      <a:tailEnd type="none" w="med" len="med"/>
                    </a:lnB>
                    <a:noFill/>
                  </a:tcPr>
                </a:tc>
                <a:tc>
                  <a:txBody>
                    <a:bodyPr/>
                    <a:lstStyle/>
                    <a:p>
                      <a:pPr algn="r"/>
                      <a:r>
                        <a:rPr lang="en-US" sz="1400" b="1" dirty="0"/>
                        <a:t>3,412</a:t>
                      </a:r>
                      <a:endParaRPr lang="en-US" sz="1400" dirty="0"/>
                    </a:p>
                  </a:txBody>
                  <a:tcPr marL="73152" marR="182880" marT="18288" marB="18288" anchor="ctr">
                    <a:lnL>
                      <a:noFill/>
                    </a:lnL>
                    <a:lnR>
                      <a:noFill/>
                    </a:lnR>
                    <a:lnT w="9525" cap="flat" cmpd="sng" algn="ctr">
                      <a:noFill/>
                      <a:prstDash val="solid"/>
                      <a:round/>
                      <a:headEnd type="none" w="med" len="med"/>
                      <a:tailEnd type="none" w="med" len="med"/>
                    </a:lnT>
                    <a:lnB w="9525" cap="flat" cmpd="sng" algn="ctr">
                      <a:solidFill>
                        <a:schemeClr val="accent3"/>
                      </a:solidFill>
                      <a:prstDash val="solid"/>
                      <a:round/>
                      <a:headEnd type="none" w="med" len="med"/>
                      <a:tailEnd type="none" w="med" len="med"/>
                    </a:lnB>
                    <a:noFill/>
                  </a:tcPr>
                </a:tc>
                <a:tc>
                  <a:txBody>
                    <a:bodyPr/>
                    <a:lstStyle/>
                    <a:p>
                      <a:pPr algn="r"/>
                      <a:r>
                        <a:rPr lang="en-US" sz="1400" dirty="0"/>
                        <a:t>3,125</a:t>
                      </a:r>
                    </a:p>
                  </a:txBody>
                  <a:tcPr marL="73152" marR="182880" marT="18288" marB="18288" anchor="ctr">
                    <a:lnL>
                      <a:noFill/>
                    </a:lnL>
                    <a:lnR>
                      <a:noFill/>
                    </a:lnR>
                    <a:lnT w="9525" cap="flat" cmpd="sng" algn="ctr">
                      <a:noFill/>
                      <a:prstDash val="solid"/>
                      <a:round/>
                      <a:headEnd type="none" w="med" len="med"/>
                      <a:tailEnd type="none" w="med" len="med"/>
                    </a:lnT>
                    <a:lnB w="9525" cap="flat" cmpd="sng" algn="ctr">
                      <a:solidFill>
                        <a:schemeClr val="accent3"/>
                      </a:solidFill>
                      <a:prstDash val="solid"/>
                      <a:round/>
                      <a:headEnd type="none" w="med" len="med"/>
                      <a:tailEnd type="none" w="med" len="med"/>
                    </a:lnB>
                    <a:noFill/>
                  </a:tcPr>
                </a:tc>
              </a:tr>
              <a:tr h="278430">
                <a:tc>
                  <a:txBody>
                    <a:bodyPr/>
                    <a:lstStyle/>
                    <a:p>
                      <a:r>
                        <a:rPr lang="en-US" sz="1400" dirty="0"/>
                        <a:t>Other intangible assets</a:t>
                      </a:r>
                    </a:p>
                  </a:txBody>
                  <a:tcPr marL="73152" marR="73152" marT="18288" marB="18288" anchor="ctr">
                    <a:lnL>
                      <a:noFill/>
                    </a:lnL>
                    <a:lnR>
                      <a:noFill/>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noFill/>
                  </a:tcPr>
                </a:tc>
                <a:tc>
                  <a:txBody>
                    <a:bodyPr/>
                    <a:lstStyle/>
                    <a:p>
                      <a:pPr algn="r"/>
                      <a:r>
                        <a:rPr lang="en-US" sz="1400" b="1" dirty="0"/>
                        <a:t>1,233</a:t>
                      </a:r>
                      <a:endParaRPr lang="en-US" sz="1400" dirty="0"/>
                    </a:p>
                  </a:txBody>
                  <a:tcPr marL="73152" marR="182880" marT="18288" marB="18288" anchor="ctr">
                    <a:lnL>
                      <a:noFill/>
                    </a:lnL>
                    <a:lnR>
                      <a:noFill/>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noFill/>
                  </a:tcPr>
                </a:tc>
                <a:tc>
                  <a:txBody>
                    <a:bodyPr/>
                    <a:lstStyle/>
                    <a:p>
                      <a:pPr algn="r"/>
                      <a:r>
                        <a:rPr lang="en-US" sz="1400" dirty="0"/>
                        <a:t>1,189</a:t>
                      </a:r>
                    </a:p>
                  </a:txBody>
                  <a:tcPr marL="73152" marR="182880" marT="18288" marB="18288" anchor="ctr">
                    <a:lnL>
                      <a:noFill/>
                    </a:lnL>
                    <a:lnR>
                      <a:noFill/>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noFill/>
                  </a:tcPr>
                </a:tc>
              </a:tr>
              <a:tr h="278430">
                <a:tc>
                  <a:txBody>
                    <a:bodyPr/>
                    <a:lstStyle/>
                    <a:p>
                      <a:r>
                        <a:rPr lang="en-US" sz="1400" dirty="0" smtClean="0"/>
                        <a:t>Property, plant, and equipment</a:t>
                      </a:r>
                      <a:endParaRPr lang="en-US" sz="1400" dirty="0"/>
                    </a:p>
                  </a:txBody>
                  <a:tcPr marL="73152" marR="73152" marT="18288" marB="18288" anchor="ctr">
                    <a:lnL>
                      <a:noFill/>
                    </a:lnL>
                    <a:lnR>
                      <a:noFill/>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noFill/>
                  </a:tcPr>
                </a:tc>
                <a:tc>
                  <a:txBody>
                    <a:bodyPr/>
                    <a:lstStyle/>
                    <a:p>
                      <a:pPr algn="r"/>
                      <a:r>
                        <a:rPr lang="en-US" sz="1400" b="1" dirty="0"/>
                        <a:t>451</a:t>
                      </a:r>
                      <a:endParaRPr lang="en-US" sz="1400" dirty="0"/>
                    </a:p>
                  </a:txBody>
                  <a:tcPr marL="73152" marR="182880" marT="18288" marB="18288" anchor="ctr">
                    <a:lnL>
                      <a:noFill/>
                    </a:lnL>
                    <a:lnR>
                      <a:noFill/>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noFill/>
                  </a:tcPr>
                </a:tc>
                <a:tc>
                  <a:txBody>
                    <a:bodyPr/>
                    <a:lstStyle/>
                    <a:p>
                      <a:pPr algn="r"/>
                      <a:r>
                        <a:rPr lang="en-US" sz="1400" dirty="0"/>
                        <a:t>479</a:t>
                      </a:r>
                    </a:p>
                  </a:txBody>
                  <a:tcPr marL="73152" marR="182880" marT="18288" marB="18288" anchor="ctr">
                    <a:lnL>
                      <a:noFill/>
                    </a:lnL>
                    <a:lnR>
                      <a:noFill/>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noFill/>
                  </a:tcPr>
                </a:tc>
              </a:tr>
              <a:tr h="278430">
                <a:tc>
                  <a:txBody>
                    <a:bodyPr/>
                    <a:lstStyle/>
                    <a:p>
                      <a:r>
                        <a:rPr lang="en-US" sz="1400" dirty="0"/>
                        <a:t>Investments in associates</a:t>
                      </a:r>
                    </a:p>
                  </a:txBody>
                  <a:tcPr marL="73152" marR="73152" marT="18288" marB="18288" anchor="ctr">
                    <a:lnL>
                      <a:noFill/>
                    </a:lnL>
                    <a:lnR>
                      <a:noFill/>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noFill/>
                  </a:tcPr>
                </a:tc>
                <a:tc>
                  <a:txBody>
                    <a:bodyPr/>
                    <a:lstStyle/>
                    <a:p>
                      <a:pPr algn="r"/>
                      <a:r>
                        <a:rPr lang="en-US" sz="1400" b="1" dirty="0"/>
                        <a:t>243</a:t>
                      </a:r>
                      <a:endParaRPr lang="en-US" sz="1400" dirty="0"/>
                    </a:p>
                  </a:txBody>
                  <a:tcPr marL="73152" marR="182880" marT="18288" marB="18288" anchor="ctr">
                    <a:lnL>
                      <a:noFill/>
                    </a:lnL>
                    <a:lnR>
                      <a:noFill/>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noFill/>
                  </a:tcPr>
                </a:tc>
                <a:tc>
                  <a:txBody>
                    <a:bodyPr/>
                    <a:lstStyle/>
                    <a:p>
                      <a:pPr algn="r"/>
                      <a:r>
                        <a:rPr lang="en-US" sz="1400" dirty="0"/>
                        <a:t>332</a:t>
                      </a:r>
                    </a:p>
                  </a:txBody>
                  <a:tcPr marL="73152" marR="182880" marT="18288" marB="18288" anchor="ctr">
                    <a:lnL>
                      <a:noFill/>
                    </a:lnL>
                    <a:lnR>
                      <a:noFill/>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noFill/>
                  </a:tcPr>
                </a:tc>
              </a:tr>
              <a:tr h="278430">
                <a:tc>
                  <a:txBody>
                    <a:bodyPr/>
                    <a:lstStyle/>
                    <a:p>
                      <a:r>
                        <a:rPr lang="en-US" sz="1400" dirty="0"/>
                        <a:t>Deferred tax assets</a:t>
                      </a:r>
                    </a:p>
                  </a:txBody>
                  <a:tcPr marL="73152" marR="73152" marT="18288" marB="18288" anchor="ctr">
                    <a:lnL>
                      <a:noFill/>
                    </a:lnL>
                    <a:lnR>
                      <a:noFill/>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noFill/>
                  </a:tcPr>
                </a:tc>
                <a:tc>
                  <a:txBody>
                    <a:bodyPr/>
                    <a:lstStyle/>
                    <a:p>
                      <a:pPr algn="r"/>
                      <a:r>
                        <a:rPr lang="en-US" sz="1400" b="1" dirty="0"/>
                        <a:t>176</a:t>
                      </a:r>
                      <a:endParaRPr lang="en-US" sz="1400" dirty="0"/>
                    </a:p>
                  </a:txBody>
                  <a:tcPr marL="73152" marR="182880" marT="18288" marB="18288" anchor="ctr">
                    <a:lnL>
                      <a:noFill/>
                    </a:lnL>
                    <a:lnR>
                      <a:noFill/>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noFill/>
                  </a:tcPr>
                </a:tc>
                <a:tc>
                  <a:txBody>
                    <a:bodyPr/>
                    <a:lstStyle/>
                    <a:p>
                      <a:pPr algn="r"/>
                      <a:r>
                        <a:rPr lang="en-US" sz="1400" dirty="0"/>
                        <a:t>13</a:t>
                      </a:r>
                    </a:p>
                  </a:txBody>
                  <a:tcPr marL="73152" marR="182880" marT="18288" marB="18288" anchor="ctr">
                    <a:lnL>
                      <a:noFill/>
                    </a:lnL>
                    <a:lnR>
                      <a:noFill/>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noFill/>
                  </a:tcPr>
                </a:tc>
              </a:tr>
              <a:tr h="278430">
                <a:tc>
                  <a:txBody>
                    <a:bodyPr/>
                    <a:lstStyle/>
                    <a:p>
                      <a:r>
                        <a:rPr lang="en-US" sz="1400" dirty="0"/>
                        <a:t>Trade and other receivables</a:t>
                      </a:r>
                    </a:p>
                  </a:txBody>
                  <a:tcPr marL="73152" marR="73152" marT="18288" marB="18288" anchor="ctr">
                    <a:lnL>
                      <a:noFill/>
                    </a:lnL>
                    <a:lnR>
                      <a:noFill/>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noFill/>
                  </a:tcPr>
                </a:tc>
                <a:tc>
                  <a:txBody>
                    <a:bodyPr/>
                    <a:lstStyle/>
                    <a:p>
                      <a:pPr algn="r"/>
                      <a:r>
                        <a:rPr lang="en-US" sz="1400" b="1" dirty="0"/>
                        <a:t>8</a:t>
                      </a:r>
                      <a:endParaRPr lang="en-US" sz="1400" dirty="0"/>
                    </a:p>
                  </a:txBody>
                  <a:tcPr marL="73152" marR="182880" marT="18288" marB="18288" anchor="ctr">
                    <a:lnL>
                      <a:noFill/>
                    </a:lnL>
                    <a:lnR>
                      <a:noFill/>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noFill/>
                  </a:tcPr>
                </a:tc>
                <a:tc>
                  <a:txBody>
                    <a:bodyPr/>
                    <a:lstStyle/>
                    <a:p>
                      <a:pPr algn="r"/>
                      <a:r>
                        <a:rPr lang="en-US" sz="1400" dirty="0"/>
                        <a:t>5</a:t>
                      </a:r>
                    </a:p>
                  </a:txBody>
                  <a:tcPr marL="73152" marR="182880" marT="18288" marB="18288" anchor="ctr">
                    <a:lnL>
                      <a:noFill/>
                    </a:lnL>
                    <a:lnR>
                      <a:noFill/>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noFill/>
                  </a:tcPr>
                </a:tc>
              </a:tr>
              <a:tr h="278430">
                <a:tc>
                  <a:txBody>
                    <a:bodyPr/>
                    <a:lstStyle/>
                    <a:p>
                      <a:r>
                        <a:rPr lang="en-US" sz="1400" dirty="0" smtClean="0"/>
                        <a:t>Available-for-sale </a:t>
                      </a:r>
                      <a:r>
                        <a:rPr lang="en-US" sz="1400" dirty="0"/>
                        <a:t>financial assets </a:t>
                      </a:r>
                    </a:p>
                  </a:txBody>
                  <a:tcPr marL="73152" marR="73152" marT="18288" marB="18288" anchor="ctr">
                    <a:lnL>
                      <a:noFill/>
                    </a:lnL>
                    <a:lnR>
                      <a:noFill/>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noFill/>
                  </a:tcPr>
                </a:tc>
                <a:tc>
                  <a:txBody>
                    <a:bodyPr/>
                    <a:lstStyle/>
                    <a:p>
                      <a:pPr algn="r"/>
                      <a:r>
                        <a:rPr lang="en-US" sz="1400" b="1" dirty="0"/>
                        <a:t>33</a:t>
                      </a:r>
                      <a:endParaRPr lang="en-US" sz="1400" dirty="0"/>
                    </a:p>
                  </a:txBody>
                  <a:tcPr marL="73152" marR="182880" marT="18288" marB="18288" anchor="ctr">
                    <a:lnL>
                      <a:noFill/>
                    </a:lnL>
                    <a:lnR>
                      <a:noFill/>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noFill/>
                  </a:tcPr>
                </a:tc>
                <a:tc>
                  <a:txBody>
                    <a:bodyPr/>
                    <a:lstStyle/>
                    <a:p>
                      <a:pPr algn="r"/>
                      <a:r>
                        <a:rPr lang="en-US" sz="1400" dirty="0"/>
                        <a:t>26</a:t>
                      </a:r>
                    </a:p>
                  </a:txBody>
                  <a:tcPr marL="73152" marR="182880" marT="18288" marB="18288" anchor="ctr">
                    <a:lnL>
                      <a:noFill/>
                    </a:lnL>
                    <a:lnR>
                      <a:noFill/>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noFill/>
                  </a:tcPr>
                </a:tc>
              </a:tr>
              <a:tr h="278430">
                <a:tc>
                  <a:txBody>
                    <a:bodyPr/>
                    <a:lstStyle/>
                    <a:p>
                      <a:r>
                        <a:rPr lang="en-US" sz="1400" dirty="0"/>
                        <a:t>Other financial assets </a:t>
                      </a:r>
                    </a:p>
                  </a:txBody>
                  <a:tcPr marL="73152" marR="73152" marT="18288" marB="18288">
                    <a:lnL>
                      <a:noFill/>
                    </a:lnL>
                    <a:lnR>
                      <a:noFill/>
                    </a:lnR>
                    <a:lnT w="9525" cap="flat" cmpd="sng" algn="ctr">
                      <a:solidFill>
                        <a:schemeClr val="accent3"/>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algn="r"/>
                      <a:r>
                        <a:rPr lang="en-US" sz="1400" b="1" dirty="0"/>
                        <a:t>88</a:t>
                      </a:r>
                      <a:endParaRPr lang="en-US" sz="1400" dirty="0"/>
                    </a:p>
                  </a:txBody>
                  <a:tcPr marL="73152" marR="182880" marT="18288" marB="18288">
                    <a:lnL>
                      <a:noFill/>
                    </a:lnL>
                    <a:lnR>
                      <a:noFill/>
                    </a:lnR>
                    <a:lnT w="9525" cap="flat" cmpd="sng" algn="ctr">
                      <a:solidFill>
                        <a:schemeClr val="accent3"/>
                      </a:solidFill>
                      <a:prstDash val="solid"/>
                      <a:round/>
                      <a:headEnd type="none" w="med" len="med"/>
                      <a:tailEnd type="none" w="med" len="med"/>
                    </a:lnT>
                    <a:lnB w="9525" cap="flat" cmpd="sng" algn="ctr">
                      <a:noFill/>
                      <a:prstDash val="solid"/>
                      <a:round/>
                      <a:headEnd type="none" w="med" len="med"/>
                      <a:tailEnd type="none" w="med" len="med"/>
                    </a:lnB>
                    <a:noFill/>
                  </a:tcPr>
                </a:tc>
                <a:tc>
                  <a:txBody>
                    <a:bodyPr/>
                    <a:lstStyle/>
                    <a:p>
                      <a:pPr algn="r"/>
                      <a:r>
                        <a:rPr lang="en-US" sz="1400" dirty="0"/>
                        <a:t>61</a:t>
                      </a:r>
                    </a:p>
                  </a:txBody>
                  <a:tcPr marL="73152" marR="182880" marT="18288" marB="18288">
                    <a:lnL>
                      <a:noFill/>
                    </a:lnL>
                    <a:lnR>
                      <a:noFill/>
                    </a:lnR>
                    <a:lnT w="9525" cap="flat" cmpd="sng" algn="ctr">
                      <a:solidFill>
                        <a:schemeClr val="accent3"/>
                      </a:solidFill>
                      <a:prstDash val="solid"/>
                      <a:round/>
                      <a:headEnd type="none" w="med" len="med"/>
                      <a:tailEnd type="none" w="med" len="med"/>
                    </a:lnT>
                    <a:lnB w="9525" cap="flat" cmpd="sng" algn="ctr">
                      <a:noFill/>
                      <a:prstDash val="solid"/>
                      <a:round/>
                      <a:headEnd type="none" w="med" len="med"/>
                      <a:tailEnd type="none" w="med" len="med"/>
                    </a:lnB>
                    <a:noFill/>
                  </a:tcPr>
                </a:tc>
              </a:tr>
              <a:tr h="278430">
                <a:tc>
                  <a:txBody>
                    <a:bodyPr/>
                    <a:lstStyle/>
                    <a:p>
                      <a:r>
                        <a:rPr lang="en-US" sz="1400" b="1" dirty="0"/>
                        <a:t>Current assets</a:t>
                      </a:r>
                      <a:endParaRPr lang="en-US" sz="1400" dirty="0"/>
                    </a:p>
                  </a:txBody>
                  <a:tcPr marL="73152" marR="73152" marT="18288" marB="18288"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accent5">
                        <a:lumMod val="40000"/>
                        <a:lumOff val="60000"/>
                      </a:schemeClr>
                    </a:solidFill>
                  </a:tcPr>
                </a:tc>
                <a:tc>
                  <a:txBody>
                    <a:bodyPr/>
                    <a:lstStyle/>
                    <a:p>
                      <a:pPr algn="r"/>
                      <a:endParaRPr lang="en-US" sz="1400" dirty="0"/>
                    </a:p>
                  </a:txBody>
                  <a:tcPr marL="73152" marR="182880" marT="18288" marB="18288"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accent5">
                        <a:lumMod val="40000"/>
                        <a:lumOff val="60000"/>
                      </a:schemeClr>
                    </a:solidFill>
                  </a:tcPr>
                </a:tc>
                <a:tc>
                  <a:txBody>
                    <a:bodyPr/>
                    <a:lstStyle/>
                    <a:p>
                      <a:pPr algn="r"/>
                      <a:endParaRPr lang="en-US" sz="1400" dirty="0"/>
                    </a:p>
                  </a:txBody>
                  <a:tcPr marL="73152" marR="182880" marT="18288" marB="18288" anchor="ctr">
                    <a:lnL>
                      <a:noFill/>
                    </a:lnL>
                    <a:lnR>
                      <a:noFill/>
                    </a:lnR>
                    <a:lnT w="9525" cap="flat" cmpd="sng" algn="ctr">
                      <a:noFill/>
                      <a:prstDash val="solid"/>
                      <a:round/>
                      <a:headEnd type="none" w="med" len="med"/>
                      <a:tailEnd type="none" w="med" len="med"/>
                    </a:lnT>
                    <a:lnB w="9525" cap="flat" cmpd="sng" algn="ctr">
                      <a:noFill/>
                      <a:prstDash val="solid"/>
                      <a:round/>
                      <a:headEnd type="none" w="med" len="med"/>
                      <a:tailEnd type="none" w="med" len="med"/>
                    </a:lnB>
                    <a:solidFill>
                      <a:schemeClr val="accent5">
                        <a:lumMod val="40000"/>
                        <a:lumOff val="60000"/>
                      </a:schemeClr>
                    </a:solidFill>
                  </a:tcPr>
                </a:tc>
              </a:tr>
              <a:tr h="290176">
                <a:tc>
                  <a:txBody>
                    <a:bodyPr/>
                    <a:lstStyle/>
                    <a:p>
                      <a:r>
                        <a:rPr lang="en-US" sz="1400" dirty="0"/>
                        <a:t>Inventories</a:t>
                      </a:r>
                    </a:p>
                  </a:txBody>
                  <a:tcPr marL="73152" marR="73152" marT="18288" marB="18288" anchor="ctr">
                    <a:lnL>
                      <a:noFill/>
                    </a:lnL>
                    <a:lnR>
                      <a:noFill/>
                    </a:lnR>
                    <a:lnT w="9525" cap="flat" cmpd="sng" algn="ctr">
                      <a:noFill/>
                      <a:prstDash val="solid"/>
                      <a:round/>
                      <a:headEnd type="none" w="med" len="med"/>
                      <a:tailEnd type="none" w="med" len="med"/>
                    </a:lnT>
                    <a:lnB w="9525" cap="flat" cmpd="sng" algn="ctr">
                      <a:solidFill>
                        <a:schemeClr val="accent3"/>
                      </a:solidFill>
                      <a:prstDash val="solid"/>
                      <a:round/>
                      <a:headEnd type="none" w="med" len="med"/>
                      <a:tailEnd type="none" w="med" len="med"/>
                    </a:lnB>
                    <a:noFill/>
                  </a:tcPr>
                </a:tc>
                <a:tc>
                  <a:txBody>
                    <a:bodyPr/>
                    <a:lstStyle/>
                    <a:p>
                      <a:pPr algn="r"/>
                      <a:r>
                        <a:rPr lang="en-US" sz="1400" b="1" dirty="0"/>
                        <a:t>3</a:t>
                      </a:r>
                      <a:endParaRPr lang="en-US" sz="1400" dirty="0"/>
                    </a:p>
                  </a:txBody>
                  <a:tcPr marL="73152" marR="182880" marT="18288" marB="18288" anchor="ctr">
                    <a:lnL>
                      <a:noFill/>
                    </a:lnL>
                    <a:lnR>
                      <a:noFill/>
                    </a:lnR>
                    <a:lnT w="9525" cap="flat" cmpd="sng" algn="ctr">
                      <a:noFill/>
                      <a:prstDash val="solid"/>
                      <a:round/>
                      <a:headEnd type="none" w="med" len="med"/>
                      <a:tailEnd type="none" w="med" len="med"/>
                    </a:lnT>
                    <a:lnB w="9525" cap="flat" cmpd="sng" algn="ctr">
                      <a:solidFill>
                        <a:schemeClr val="accent3"/>
                      </a:solidFill>
                      <a:prstDash val="solid"/>
                      <a:round/>
                      <a:headEnd type="none" w="med" len="med"/>
                      <a:tailEnd type="none" w="med" len="med"/>
                    </a:lnB>
                    <a:noFill/>
                  </a:tcPr>
                </a:tc>
                <a:tc>
                  <a:txBody>
                    <a:bodyPr/>
                    <a:lstStyle/>
                    <a:p>
                      <a:pPr algn="r"/>
                      <a:r>
                        <a:rPr lang="en-US" sz="1400" dirty="0"/>
                        <a:t>4</a:t>
                      </a:r>
                    </a:p>
                  </a:txBody>
                  <a:tcPr marL="73152" marR="182880" marT="18288" marB="18288" anchor="ctr">
                    <a:lnL>
                      <a:noFill/>
                    </a:lnL>
                    <a:lnR>
                      <a:noFill/>
                    </a:lnR>
                    <a:lnT w="9525" cap="flat" cmpd="sng" algn="ctr">
                      <a:noFill/>
                      <a:prstDash val="solid"/>
                      <a:round/>
                      <a:headEnd type="none" w="med" len="med"/>
                      <a:tailEnd type="none" w="med" len="med"/>
                    </a:lnT>
                    <a:lnB w="9525" cap="flat" cmpd="sng" algn="ctr">
                      <a:solidFill>
                        <a:schemeClr val="accent3"/>
                      </a:solidFill>
                      <a:prstDash val="solid"/>
                      <a:round/>
                      <a:headEnd type="none" w="med" len="med"/>
                      <a:tailEnd type="none" w="med" len="med"/>
                    </a:lnB>
                    <a:noFill/>
                  </a:tcPr>
                </a:tc>
              </a:tr>
              <a:tr h="278430">
                <a:tc>
                  <a:txBody>
                    <a:bodyPr/>
                    <a:lstStyle/>
                    <a:p>
                      <a:r>
                        <a:rPr lang="en-US" sz="1400" dirty="0"/>
                        <a:t>Trade and other receivables</a:t>
                      </a:r>
                    </a:p>
                  </a:txBody>
                  <a:tcPr marL="73152" marR="73152" marT="18288" marB="18288" anchor="ctr">
                    <a:lnL>
                      <a:noFill/>
                    </a:lnL>
                    <a:lnR>
                      <a:noFill/>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noFill/>
                  </a:tcPr>
                </a:tc>
                <a:tc>
                  <a:txBody>
                    <a:bodyPr/>
                    <a:lstStyle/>
                    <a:p>
                      <a:pPr algn="r"/>
                      <a:r>
                        <a:rPr lang="en-US" sz="1400" b="1" dirty="0"/>
                        <a:t>800</a:t>
                      </a:r>
                      <a:endParaRPr lang="en-US" sz="1400" dirty="0"/>
                    </a:p>
                  </a:txBody>
                  <a:tcPr marL="73152" marR="182880" marT="18288" marB="18288" anchor="ctr">
                    <a:lnL>
                      <a:noFill/>
                    </a:lnL>
                    <a:lnR>
                      <a:noFill/>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noFill/>
                  </a:tcPr>
                </a:tc>
                <a:tc>
                  <a:txBody>
                    <a:bodyPr/>
                    <a:lstStyle/>
                    <a:p>
                      <a:pPr algn="r"/>
                      <a:r>
                        <a:rPr lang="en-US" sz="1400" dirty="0"/>
                        <a:t>738</a:t>
                      </a:r>
                    </a:p>
                  </a:txBody>
                  <a:tcPr marL="73152" marR="182880" marT="18288" marB="18288" anchor="ctr">
                    <a:lnL>
                      <a:noFill/>
                    </a:lnL>
                    <a:lnR>
                      <a:noFill/>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noFill/>
                  </a:tcPr>
                </a:tc>
              </a:tr>
              <a:tr h="278430">
                <a:tc>
                  <a:txBody>
                    <a:bodyPr/>
                    <a:lstStyle/>
                    <a:p>
                      <a:r>
                        <a:rPr lang="en-US" sz="1400" dirty="0"/>
                        <a:t>Current tax assets</a:t>
                      </a:r>
                    </a:p>
                  </a:txBody>
                  <a:tcPr marL="73152" marR="73152" marT="18288" marB="18288" anchor="ctr">
                    <a:lnL>
                      <a:noFill/>
                    </a:lnL>
                    <a:lnR>
                      <a:noFill/>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noFill/>
                  </a:tcPr>
                </a:tc>
                <a:tc>
                  <a:txBody>
                    <a:bodyPr/>
                    <a:lstStyle/>
                    <a:p>
                      <a:pPr algn="r"/>
                      <a:r>
                        <a:rPr lang="en-US" sz="1400" b="1" dirty="0"/>
                        <a:t>4</a:t>
                      </a:r>
                      <a:endParaRPr lang="en-US" sz="1400" dirty="0"/>
                    </a:p>
                  </a:txBody>
                  <a:tcPr marL="73152" marR="182880" marT="18288" marB="18288" anchor="ctr">
                    <a:lnL>
                      <a:noFill/>
                    </a:lnL>
                    <a:lnR>
                      <a:noFill/>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noFill/>
                  </a:tcPr>
                </a:tc>
                <a:tc>
                  <a:txBody>
                    <a:bodyPr/>
                    <a:lstStyle/>
                    <a:p>
                      <a:pPr algn="r"/>
                      <a:r>
                        <a:rPr lang="en-US" sz="1400" dirty="0"/>
                        <a:t>17</a:t>
                      </a:r>
                    </a:p>
                  </a:txBody>
                  <a:tcPr marL="73152" marR="182880" marT="18288" marB="18288" anchor="ctr">
                    <a:lnL>
                      <a:noFill/>
                    </a:lnL>
                    <a:lnR>
                      <a:noFill/>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noFill/>
                  </a:tcPr>
                </a:tc>
              </a:tr>
              <a:tr h="278430">
                <a:tc>
                  <a:txBody>
                    <a:bodyPr/>
                    <a:lstStyle/>
                    <a:p>
                      <a:r>
                        <a:rPr lang="en-US" sz="1400" dirty="0"/>
                        <a:t>Other financial assets</a:t>
                      </a:r>
                    </a:p>
                  </a:txBody>
                  <a:tcPr marL="73152" marR="73152" marT="18288" marB="18288" anchor="ctr">
                    <a:lnL>
                      <a:noFill/>
                    </a:lnL>
                    <a:lnR>
                      <a:noFill/>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noFill/>
                  </a:tcPr>
                </a:tc>
                <a:tc>
                  <a:txBody>
                    <a:bodyPr/>
                    <a:lstStyle/>
                    <a:p>
                      <a:pPr algn="r"/>
                      <a:r>
                        <a:rPr lang="en-US" sz="1400" b="1" dirty="0"/>
                        <a:t>27</a:t>
                      </a:r>
                      <a:endParaRPr lang="en-US" sz="1400" dirty="0"/>
                    </a:p>
                  </a:txBody>
                  <a:tcPr marL="73152" marR="182880" marT="18288" marB="18288" anchor="ctr">
                    <a:lnL>
                      <a:noFill/>
                    </a:lnL>
                    <a:lnR>
                      <a:noFill/>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noFill/>
                  </a:tcPr>
                </a:tc>
                <a:tc>
                  <a:txBody>
                    <a:bodyPr/>
                    <a:lstStyle/>
                    <a:p>
                      <a:pPr algn="r"/>
                      <a:r>
                        <a:rPr lang="en-US" sz="1400" dirty="0"/>
                        <a:t>21</a:t>
                      </a:r>
                    </a:p>
                  </a:txBody>
                  <a:tcPr marL="73152" marR="182880" marT="18288" marB="18288" anchor="ctr">
                    <a:lnL>
                      <a:noFill/>
                    </a:lnL>
                    <a:lnR>
                      <a:noFill/>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noFill/>
                  </a:tcPr>
                </a:tc>
              </a:tr>
              <a:tr h="278430">
                <a:tc>
                  <a:txBody>
                    <a:bodyPr/>
                    <a:lstStyle/>
                    <a:p>
                      <a:r>
                        <a:rPr lang="en-US" sz="1400" dirty="0"/>
                        <a:t>Cash and cash equivalents</a:t>
                      </a:r>
                    </a:p>
                  </a:txBody>
                  <a:tcPr marL="73152" marR="73152" marT="18288" marB="18288" anchor="ctr">
                    <a:lnL>
                      <a:noFill/>
                    </a:lnL>
                    <a:lnR>
                      <a:noFill/>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noFill/>
                  </a:tcPr>
                </a:tc>
                <a:tc>
                  <a:txBody>
                    <a:bodyPr/>
                    <a:lstStyle/>
                    <a:p>
                      <a:pPr algn="r"/>
                      <a:r>
                        <a:rPr lang="en-US" sz="1400" b="1" dirty="0"/>
                        <a:t>175</a:t>
                      </a:r>
                      <a:endParaRPr lang="en-US" sz="1400" dirty="0"/>
                    </a:p>
                  </a:txBody>
                  <a:tcPr marL="73152" marR="182880" marT="18288" marB="18288" anchor="ctr">
                    <a:lnL>
                      <a:noFill/>
                    </a:lnL>
                    <a:lnR>
                      <a:noFill/>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noFill/>
                  </a:tcPr>
                </a:tc>
                <a:tc>
                  <a:txBody>
                    <a:bodyPr/>
                    <a:lstStyle/>
                    <a:p>
                      <a:pPr algn="r"/>
                      <a:r>
                        <a:rPr lang="en-US" sz="1400" dirty="0"/>
                        <a:t>129</a:t>
                      </a:r>
                    </a:p>
                  </a:txBody>
                  <a:tcPr marL="73152" marR="182880" marT="18288" marB="18288" anchor="ctr">
                    <a:lnL>
                      <a:noFill/>
                    </a:lnL>
                    <a:lnR>
                      <a:noFill/>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noFill/>
                  </a:tcPr>
                </a:tc>
              </a:tr>
              <a:tr h="278430">
                <a:tc>
                  <a:txBody>
                    <a:bodyPr/>
                    <a:lstStyle/>
                    <a:p>
                      <a:r>
                        <a:rPr lang="en-US" sz="1400" dirty="0"/>
                        <a:t>Assets classified as held for sale</a:t>
                      </a:r>
                    </a:p>
                  </a:txBody>
                  <a:tcPr marL="73152" marR="73152" marT="18288" marB="18288" anchor="ctr">
                    <a:lnL>
                      <a:noFill/>
                    </a:lnL>
                    <a:lnR>
                      <a:noFill/>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noFill/>
                  </a:tcPr>
                </a:tc>
                <a:tc>
                  <a:txBody>
                    <a:bodyPr/>
                    <a:lstStyle/>
                    <a:p>
                      <a:pPr algn="r"/>
                      <a:r>
                        <a:rPr lang="en-US" sz="1400" b="1" dirty="0"/>
                        <a:t>25</a:t>
                      </a:r>
                      <a:endParaRPr lang="en-US" sz="1400" dirty="0"/>
                    </a:p>
                  </a:txBody>
                  <a:tcPr marL="73152" marR="182880" marT="18288" marB="18288" anchor="ctr">
                    <a:lnL>
                      <a:noFill/>
                    </a:lnL>
                    <a:lnR>
                      <a:noFill/>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noFill/>
                  </a:tcPr>
                </a:tc>
                <a:tc>
                  <a:txBody>
                    <a:bodyPr/>
                    <a:lstStyle/>
                    <a:p>
                      <a:pPr algn="r"/>
                      <a:r>
                        <a:rPr lang="en-US" sz="1400" dirty="0"/>
                        <a:t>-</a:t>
                      </a:r>
                    </a:p>
                  </a:txBody>
                  <a:tcPr marL="73152" marR="182880" marT="18288" marB="18288" anchor="ctr">
                    <a:lnL>
                      <a:noFill/>
                    </a:lnL>
                    <a:lnR>
                      <a:noFill/>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noFill/>
                  </a:tcPr>
                </a:tc>
              </a:tr>
            </a:tbl>
          </a:graphicData>
        </a:graphic>
      </p:graphicFrame>
      <p:pic>
        <p:nvPicPr>
          <p:cNvPr id="7" name="Picture 6"/>
          <p:cNvPicPr>
            <a:picLocks/>
          </p:cNvPicPr>
          <p:nvPr/>
        </p:nvPicPr>
        <p:blipFill rotWithShape="1">
          <a:blip r:embed="rId3" cstate="print">
            <a:extLst>
              <a:ext uri="{28A0092B-C50C-407E-A947-70E740481C1C}">
                <a14:useLocalDpi xmlns:a14="http://schemas.microsoft.com/office/drawing/2010/main" val="0"/>
              </a:ext>
            </a:extLst>
          </a:blip>
          <a:srcRect r="6063"/>
          <a:stretch/>
        </p:blipFill>
        <p:spPr>
          <a:xfrm>
            <a:off x="6477000" y="2590800"/>
            <a:ext cx="2514600" cy="2209800"/>
          </a:xfrm>
          <a:prstGeom prst="rect">
            <a:avLst/>
          </a:prstGeom>
        </p:spPr>
      </p:pic>
      <p:sp>
        <p:nvSpPr>
          <p:cNvPr id="2" name="TextBox 1"/>
          <p:cNvSpPr txBox="1"/>
          <p:nvPr/>
        </p:nvSpPr>
        <p:spPr>
          <a:xfrm>
            <a:off x="7438354" y="3200400"/>
            <a:ext cx="697628" cy="1089529"/>
          </a:xfrm>
          <a:prstGeom prst="rect">
            <a:avLst/>
          </a:prstGeom>
          <a:noFill/>
        </p:spPr>
        <p:txBody>
          <a:bodyPr wrap="none" rtlCol="0">
            <a:spAutoFit/>
          </a:bodyPr>
          <a:lstStyle/>
          <a:p>
            <a:r>
              <a:rPr lang="en-US" sz="7200" dirty="0" smtClean="0">
                <a:effectLst>
                  <a:outerShdw blurRad="38100" dist="38100" dir="2700000" algn="tl">
                    <a:srgbClr val="000000">
                      <a:alpha val="43137"/>
                    </a:srgbClr>
                  </a:outerShdw>
                </a:effectLst>
              </a:rPr>
              <a:t>?</a:t>
            </a:r>
            <a:endParaRPr lang="en-US" sz="7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7543132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1"/>
          <p:cNvSpPr>
            <a:spLocks noGrp="1"/>
          </p:cNvSpPr>
          <p:nvPr>
            <p:ph type="title"/>
          </p:nvPr>
        </p:nvSpPr>
        <p:spPr/>
        <p:txBody>
          <a:bodyPr/>
          <a:lstStyle/>
          <a:p>
            <a:r>
              <a:rPr lang="en-US" dirty="0" smtClean="0"/>
              <a:t>What is an asset? </a:t>
            </a:r>
          </a:p>
        </p:txBody>
      </p:sp>
      <p:sp>
        <p:nvSpPr>
          <p:cNvPr id="11" name="Right Arrow 10"/>
          <p:cNvSpPr/>
          <p:nvPr/>
        </p:nvSpPr>
        <p:spPr>
          <a:xfrm>
            <a:off x="3757612" y="1260449"/>
            <a:ext cx="5005388" cy="1156556"/>
          </a:xfrm>
          <a:prstGeom prst="rightArrow">
            <a:avLst>
              <a:gd name="adj1" fmla="val 75000"/>
              <a:gd name="adj2" fmla="val 50000"/>
            </a:avLst>
          </a:prstGeom>
          <a:solidFill>
            <a:schemeClr val="accent5">
              <a:lumMod val="50000"/>
              <a:alpha val="90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37160" anchor="ctr"/>
          <a:lstStyle/>
          <a:p>
            <a:pPr marL="3175" lvl="1" indent="-3175" algn="l" defTabSz="622300">
              <a:lnSpc>
                <a:spcPct val="90000"/>
              </a:lnSpc>
              <a:spcAft>
                <a:spcPct val="15000"/>
              </a:spcAft>
              <a:defRPr/>
            </a:pPr>
            <a:r>
              <a:rPr lang="en-US" sz="1400" b="0" dirty="0" smtClean="0">
                <a:solidFill>
                  <a:schemeClr val="tx2"/>
                </a:solidFill>
              </a:rPr>
              <a:t>A single item of ownership having exchange value or convertible into cash. Total resources of a person or business such as cash, notes, and goodwill.</a:t>
            </a:r>
            <a:endParaRPr lang="en-US" sz="1400" b="0" dirty="0">
              <a:solidFill>
                <a:schemeClr val="tx2"/>
              </a:solidFill>
            </a:endParaRPr>
          </a:p>
        </p:txBody>
      </p:sp>
      <p:sp>
        <p:nvSpPr>
          <p:cNvPr id="18" name="Rounded Rectangle 17"/>
          <p:cNvSpPr/>
          <p:nvPr/>
        </p:nvSpPr>
        <p:spPr>
          <a:xfrm>
            <a:off x="381000" y="1395527"/>
            <a:ext cx="3200400" cy="886400"/>
          </a:xfrm>
          <a:prstGeom prst="roundRect">
            <a:avLst>
              <a:gd name="adj" fmla="val 0"/>
            </a:avLst>
          </a:prstGeom>
          <a:solidFill>
            <a:schemeClr val="accent1">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nchorCtr="0"/>
          <a:lstStyle/>
          <a:p>
            <a:pPr lvl="0" defTabSz="800100">
              <a:lnSpc>
                <a:spcPct val="90000"/>
              </a:lnSpc>
              <a:spcAft>
                <a:spcPct val="35000"/>
              </a:spcAft>
              <a:defRPr/>
            </a:pPr>
            <a:r>
              <a:rPr lang="en-US" sz="1800" dirty="0" smtClean="0">
                <a:solidFill>
                  <a:srgbClr val="FFFFFF"/>
                </a:solidFill>
              </a:rPr>
              <a:t>Webster</a:t>
            </a:r>
            <a:endParaRPr lang="en-US" dirty="0"/>
          </a:p>
        </p:txBody>
      </p:sp>
      <p:sp>
        <p:nvSpPr>
          <p:cNvPr id="9" name="Right Arrow 8"/>
          <p:cNvSpPr/>
          <p:nvPr/>
        </p:nvSpPr>
        <p:spPr>
          <a:xfrm>
            <a:off x="3757612" y="2386545"/>
            <a:ext cx="5005388" cy="1161288"/>
          </a:xfrm>
          <a:prstGeom prst="rightArrow">
            <a:avLst>
              <a:gd name="adj1" fmla="val 75000"/>
              <a:gd name="adj2" fmla="val 50000"/>
            </a:avLst>
          </a:prstGeom>
          <a:solidFill>
            <a:schemeClr val="accent5">
              <a:lumMod val="50000"/>
              <a:alpha val="90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37160" anchor="ctr"/>
          <a:lstStyle/>
          <a:p>
            <a:pPr marL="0" lvl="1" algn="l">
              <a:defRPr/>
            </a:pPr>
            <a:r>
              <a:rPr lang="en-US" sz="1400" b="0" dirty="0" smtClean="0">
                <a:solidFill>
                  <a:schemeClr val="tx2"/>
                </a:solidFill>
              </a:rPr>
              <a:t>Any economic resources (tangible/intangible) that can be owned or produce value. Assets have a positive economic value.</a:t>
            </a:r>
            <a:endParaRPr lang="en-US" sz="1400" b="0" dirty="0">
              <a:solidFill>
                <a:schemeClr val="tx2"/>
              </a:solidFill>
            </a:endParaRPr>
          </a:p>
        </p:txBody>
      </p:sp>
      <p:sp>
        <p:nvSpPr>
          <p:cNvPr id="16" name="Rounded Rectangle 15"/>
          <p:cNvSpPr/>
          <p:nvPr/>
        </p:nvSpPr>
        <p:spPr>
          <a:xfrm>
            <a:off x="381000" y="2526150"/>
            <a:ext cx="3200400" cy="884634"/>
          </a:xfrm>
          <a:prstGeom prst="roundRect">
            <a:avLst>
              <a:gd name="adj" fmla="val 0"/>
            </a:avLst>
          </a:prstGeom>
          <a:solidFill>
            <a:schemeClr val="accent1">
              <a:lumMod val="75000"/>
            </a:schemeClr>
          </a:solidFill>
        </p:spPr>
        <p:style>
          <a:lnRef idx="0">
            <a:scrgbClr r="0" g="0" b="0"/>
          </a:lnRef>
          <a:fillRef idx="0">
            <a:scrgbClr r="0" g="0" b="0"/>
          </a:fillRef>
          <a:effectRef idx="0">
            <a:scrgbClr r="0" g="0" b="0"/>
          </a:effectRef>
          <a:fontRef idx="minor">
            <a:schemeClr val="lt1"/>
          </a:fontRef>
        </p:style>
        <p:txBody>
          <a:bodyPr lIns="68580" tIns="34290" rIns="68580" bIns="34290" spcCol="1270" anchor="ctr" anchorCtr="0"/>
          <a:lstStyle/>
          <a:p>
            <a:pPr algn="ctr" defTabSz="800100">
              <a:lnSpc>
                <a:spcPct val="90000"/>
              </a:lnSpc>
              <a:spcAft>
                <a:spcPct val="35000"/>
              </a:spcAft>
              <a:defRPr/>
            </a:pPr>
            <a:r>
              <a:rPr lang="en-US" sz="1800" dirty="0" smtClean="0"/>
              <a:t>American Institute of CPAs</a:t>
            </a:r>
            <a:endParaRPr lang="en-US" sz="1800" dirty="0"/>
          </a:p>
        </p:txBody>
      </p:sp>
      <p:sp>
        <p:nvSpPr>
          <p:cNvPr id="13" name="Right Arrow 12"/>
          <p:cNvSpPr/>
          <p:nvPr/>
        </p:nvSpPr>
        <p:spPr>
          <a:xfrm>
            <a:off x="3757612" y="4648200"/>
            <a:ext cx="5005388" cy="1161288"/>
          </a:xfrm>
          <a:prstGeom prst="rightArrow">
            <a:avLst>
              <a:gd name="adj1" fmla="val 75000"/>
              <a:gd name="adj2" fmla="val 50000"/>
            </a:avLst>
          </a:prstGeom>
          <a:solidFill>
            <a:schemeClr val="accent5">
              <a:lumMod val="50000"/>
              <a:alpha val="90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37160" anchor="ctr"/>
          <a:lstStyle/>
          <a:p>
            <a:pPr marL="0" lvl="1" algn="l">
              <a:defRPr/>
            </a:pPr>
            <a:r>
              <a:rPr lang="en-US" sz="1400" b="0" dirty="0" smtClean="0">
                <a:solidFill>
                  <a:schemeClr val="tx2"/>
                </a:solidFill>
              </a:rPr>
              <a:t>A resource controlled by the enterprise as a result of past events and from which future economic benefits are expected to flow to the enterprise. </a:t>
            </a:r>
            <a:endParaRPr lang="en-US" sz="1400" b="0" dirty="0">
              <a:solidFill>
                <a:schemeClr val="tx2"/>
              </a:solidFill>
            </a:endParaRPr>
          </a:p>
        </p:txBody>
      </p:sp>
      <p:sp>
        <p:nvSpPr>
          <p:cNvPr id="14" name="Rounded Rectangle 13"/>
          <p:cNvSpPr/>
          <p:nvPr/>
        </p:nvSpPr>
        <p:spPr>
          <a:xfrm>
            <a:off x="381000" y="4783864"/>
            <a:ext cx="3200400" cy="884634"/>
          </a:xfrm>
          <a:prstGeom prst="roundRect">
            <a:avLst>
              <a:gd name="adj" fmla="val 0"/>
            </a:avLst>
          </a:prstGeom>
          <a:solidFill>
            <a:schemeClr val="accent1">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nchorCtr="0"/>
          <a:lstStyle/>
          <a:p>
            <a:r>
              <a:rPr lang="en-US" sz="1800" dirty="0" smtClean="0"/>
              <a:t>International Accounting Standards Board</a:t>
            </a:r>
            <a:endParaRPr lang="en-US" sz="1800" dirty="0"/>
          </a:p>
        </p:txBody>
      </p:sp>
      <p:sp>
        <p:nvSpPr>
          <p:cNvPr id="20" name="Right Arrow 19"/>
          <p:cNvSpPr/>
          <p:nvPr/>
        </p:nvSpPr>
        <p:spPr>
          <a:xfrm>
            <a:off x="3757612" y="3517373"/>
            <a:ext cx="5005388" cy="1161288"/>
          </a:xfrm>
          <a:prstGeom prst="rightArrow">
            <a:avLst>
              <a:gd name="adj1" fmla="val 75000"/>
              <a:gd name="adj2" fmla="val 50000"/>
            </a:avLst>
          </a:prstGeom>
          <a:solidFill>
            <a:schemeClr val="accent5">
              <a:lumMod val="50000"/>
              <a:alpha val="90000"/>
            </a:schemeClr>
          </a:solidFill>
          <a:ln>
            <a:noFill/>
          </a:ln>
        </p:spPr>
        <p:style>
          <a:lnRef idx="2">
            <a:scrgbClr r="0" g="0" b="0"/>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137160" anchor="ctr"/>
          <a:lstStyle/>
          <a:p>
            <a:pPr marL="0" lvl="1" algn="l">
              <a:defRPr/>
            </a:pPr>
            <a:r>
              <a:rPr lang="en-US" sz="1400" b="0" dirty="0" smtClean="0">
                <a:solidFill>
                  <a:schemeClr val="tx2"/>
                </a:solidFill>
              </a:rPr>
              <a:t>A probable future economic benefit obtained or controlled by a particular entity as a result of past transactions or events.</a:t>
            </a:r>
            <a:endParaRPr lang="en-US" sz="1400" b="0" dirty="0">
              <a:solidFill>
                <a:schemeClr val="tx2"/>
              </a:solidFill>
            </a:endParaRPr>
          </a:p>
        </p:txBody>
      </p:sp>
      <p:sp>
        <p:nvSpPr>
          <p:cNvPr id="21" name="Rounded Rectangle 20"/>
          <p:cNvSpPr/>
          <p:nvPr/>
        </p:nvSpPr>
        <p:spPr>
          <a:xfrm>
            <a:off x="381000" y="3655007"/>
            <a:ext cx="3200400" cy="884634"/>
          </a:xfrm>
          <a:prstGeom prst="roundRect">
            <a:avLst>
              <a:gd name="adj" fmla="val 0"/>
            </a:avLst>
          </a:prstGeom>
          <a:solidFill>
            <a:schemeClr val="accent1">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nchor="ctr" anchorCtr="0"/>
          <a:lstStyle/>
          <a:p>
            <a:r>
              <a:rPr lang="en-US" sz="1800" dirty="0" smtClean="0"/>
              <a:t>Financial Accounting Standards Board</a:t>
            </a:r>
            <a:endParaRPr lang="en-US" sz="1800" dirty="0"/>
          </a:p>
        </p:txBody>
      </p:sp>
      <p:sp>
        <p:nvSpPr>
          <p:cNvPr id="12" name="Content Placeholder 2"/>
          <p:cNvSpPr txBox="1">
            <a:spLocks/>
          </p:cNvSpPr>
          <p:nvPr/>
        </p:nvSpPr>
        <p:spPr>
          <a:xfrm>
            <a:off x="285750" y="5889072"/>
            <a:ext cx="8356600" cy="404332"/>
          </a:xfrm>
          <a:prstGeom prst="rect">
            <a:avLst/>
          </a:prstGeom>
        </p:spPr>
        <p:txBody>
          <a:bodyPr/>
          <a:lstStyle/>
          <a:p>
            <a:pPr marL="347663" marR="0" lvl="0" indent="-347663" algn="ctr" defTabSz="914400" rtl="0" eaLnBrk="1" fontAlgn="base" latinLnBrk="0" hangingPunct="1">
              <a:lnSpc>
                <a:spcPct val="90000"/>
              </a:lnSpc>
              <a:spcBef>
                <a:spcPct val="30000"/>
              </a:spcBef>
              <a:spcAft>
                <a:spcPct val="10000"/>
              </a:spcAft>
              <a:buClr>
                <a:srgbClr val="00529B"/>
              </a:buClr>
              <a:buSzTx/>
              <a:buFont typeface="Times" pitchFamily="18" charset="0"/>
              <a:buNone/>
              <a:tabLst/>
              <a:defRPr/>
            </a:pPr>
            <a:r>
              <a:rPr kumimoji="0" lang="en-US" sz="2000" b="0" i="1" u="none" strike="noStrike" kern="0" cap="none" spc="0" normalizeH="0" baseline="0" noProof="0" dirty="0" smtClean="0">
                <a:ln>
                  <a:noFill/>
                </a:ln>
                <a:solidFill>
                  <a:srgbClr val="002060"/>
                </a:solidFill>
                <a:effectLst/>
                <a:uLnTx/>
                <a:uFillTx/>
                <a:latin typeface="+mn-lt"/>
                <a:ea typeface="+mn-ea"/>
                <a:cs typeface="+mn-cs"/>
              </a:rPr>
              <a:t>An asset is more than just “something of value.” </a:t>
            </a:r>
            <a:endParaRPr kumimoji="0" lang="en-US" sz="2000" b="0" i="1" u="none" strike="noStrike" kern="0" cap="none" spc="0" normalizeH="0" baseline="0" noProof="0" dirty="0">
              <a:ln>
                <a:noFill/>
              </a:ln>
              <a:solidFill>
                <a:srgbClr val="002060"/>
              </a:solidFill>
              <a:effectLst/>
              <a:uLnTx/>
              <a:uFillTx/>
              <a:latin typeface="+mn-lt"/>
              <a:ea typeface="+mn-ea"/>
              <a:cs typeface="+mn-cs"/>
            </a:endParaRPr>
          </a:p>
        </p:txBody>
      </p:sp>
    </p:spTree>
    <p:extLst>
      <p:ext uri="{BB962C8B-B14F-4D97-AF65-F5344CB8AC3E}">
        <p14:creationId xmlns:p14="http://schemas.microsoft.com/office/powerpoint/2010/main" val="2513241433"/>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Why even bother to think about and manage information as an asset?</a:t>
            </a:r>
            <a:endParaRPr lang="en-US" dirty="0"/>
          </a:p>
        </p:txBody>
      </p:sp>
      <p:sp>
        <p:nvSpPr>
          <p:cNvPr id="2" name="Content Placeholder 1"/>
          <p:cNvSpPr>
            <a:spLocks noGrp="1"/>
          </p:cNvSpPr>
          <p:nvPr>
            <p:ph sz="quarter" idx="4294967295"/>
          </p:nvPr>
        </p:nvSpPr>
        <p:spPr>
          <a:xfrm>
            <a:off x="404813" y="1523998"/>
            <a:ext cx="1757816" cy="3898901"/>
          </a:xfrm>
          <a:solidFill>
            <a:schemeClr val="accent2"/>
          </a:solidFill>
          <a:ln>
            <a:noFill/>
          </a:ln>
        </p:spPr>
        <p:txBody>
          <a:bodyPr lIns="91440" tIns="91440">
            <a:noAutofit/>
          </a:bodyPr>
          <a:lstStyle/>
          <a:p>
            <a:pPr marL="225425" indent="-225425">
              <a:lnSpc>
                <a:spcPct val="200000"/>
              </a:lnSpc>
              <a:buFont typeface="Arial" pitchFamily="34" charset="0"/>
              <a:buChar char="•"/>
            </a:pPr>
            <a:r>
              <a:rPr lang="en-US" sz="1800" b="1" dirty="0" smtClean="0">
                <a:solidFill>
                  <a:srgbClr val="FFFFFF"/>
                </a:solidFill>
              </a:rPr>
              <a:t>Revenue</a:t>
            </a:r>
          </a:p>
          <a:p>
            <a:pPr marL="225425" indent="-225425">
              <a:lnSpc>
                <a:spcPct val="200000"/>
              </a:lnSpc>
              <a:buFont typeface="Arial" pitchFamily="34" charset="0"/>
              <a:buChar char="•"/>
            </a:pPr>
            <a:r>
              <a:rPr lang="en-US" sz="1800" b="1" dirty="0" smtClean="0">
                <a:solidFill>
                  <a:srgbClr val="FFFFFF"/>
                </a:solidFill>
              </a:rPr>
              <a:t>Growth</a:t>
            </a:r>
          </a:p>
          <a:p>
            <a:pPr marL="225425" indent="-225425">
              <a:lnSpc>
                <a:spcPct val="200000"/>
              </a:lnSpc>
              <a:buFont typeface="Arial" pitchFamily="34" charset="0"/>
              <a:buChar char="•"/>
            </a:pPr>
            <a:r>
              <a:rPr lang="en-US" sz="1800" b="1" dirty="0" smtClean="0">
                <a:solidFill>
                  <a:srgbClr val="FFFFFF"/>
                </a:solidFill>
              </a:rPr>
              <a:t>Expenses</a:t>
            </a:r>
          </a:p>
          <a:p>
            <a:pPr marL="225425" indent="-225425">
              <a:lnSpc>
                <a:spcPct val="200000"/>
              </a:lnSpc>
              <a:buFont typeface="Arial" pitchFamily="34" charset="0"/>
              <a:buChar char="•"/>
            </a:pPr>
            <a:r>
              <a:rPr lang="en-US" sz="1800" b="1" dirty="0" smtClean="0">
                <a:solidFill>
                  <a:srgbClr val="FFFFFF"/>
                </a:solidFill>
              </a:rPr>
              <a:t>Risk</a:t>
            </a:r>
          </a:p>
          <a:p>
            <a:pPr marL="225425" indent="-225425">
              <a:lnSpc>
                <a:spcPct val="200000"/>
              </a:lnSpc>
              <a:buFont typeface="Arial" pitchFamily="34" charset="0"/>
              <a:buChar char="•"/>
            </a:pPr>
            <a:r>
              <a:rPr lang="en-US" sz="1800" b="1" dirty="0" smtClean="0">
                <a:solidFill>
                  <a:srgbClr val="FFFFFF"/>
                </a:solidFill>
              </a:rPr>
              <a:t>Compliance</a:t>
            </a:r>
          </a:p>
          <a:p>
            <a:pPr marL="225425" indent="-225425">
              <a:lnSpc>
                <a:spcPct val="200000"/>
              </a:lnSpc>
              <a:buFont typeface="Arial" pitchFamily="34" charset="0"/>
              <a:buChar char="•"/>
            </a:pPr>
            <a:r>
              <a:rPr lang="en-US" sz="1800" b="1" dirty="0" smtClean="0">
                <a:solidFill>
                  <a:srgbClr val="FFFFFF"/>
                </a:solidFill>
              </a:rPr>
              <a:t>Valuation</a:t>
            </a:r>
          </a:p>
        </p:txBody>
      </p:sp>
      <p:sp>
        <p:nvSpPr>
          <p:cNvPr id="5" name="Rectangle 1027"/>
          <p:cNvSpPr txBox="1">
            <a:spLocks noChangeArrowheads="1"/>
          </p:cNvSpPr>
          <p:nvPr/>
        </p:nvSpPr>
        <p:spPr>
          <a:xfrm>
            <a:off x="2235200" y="1523998"/>
            <a:ext cx="6502400" cy="3904343"/>
          </a:xfrm>
          <a:prstGeom prst="rect">
            <a:avLst/>
          </a:prstGeom>
          <a:solidFill>
            <a:schemeClr val="accent3"/>
          </a:solidFill>
          <a:ln>
            <a:noFill/>
          </a:ln>
        </p:spPr>
        <p:txBody>
          <a:bodyPr/>
          <a:lstStyle/>
          <a:p>
            <a:pPr lvl="0" algn="l">
              <a:spcBef>
                <a:spcPts val="2300"/>
              </a:spcBef>
              <a:defRPr/>
            </a:pPr>
            <a:r>
              <a:rPr lang="en-US" sz="1800" b="1" dirty="0" smtClean="0">
                <a:latin typeface="+mn-lt"/>
              </a:rPr>
              <a:t>Squeezing more value out of information</a:t>
            </a:r>
          </a:p>
          <a:p>
            <a:pPr marL="228600" lvl="1" indent="-228600" algn="l">
              <a:spcBef>
                <a:spcPts val="600"/>
              </a:spcBef>
              <a:buFont typeface="Arial" pitchFamily="34" charset="0"/>
              <a:buChar char="•"/>
              <a:defRPr/>
            </a:pPr>
            <a:r>
              <a:rPr lang="en-US" sz="1600" b="0" dirty="0" smtClean="0">
                <a:latin typeface="+mn-lt"/>
              </a:rPr>
              <a:t>Optimizing and eliminating business processes</a:t>
            </a:r>
          </a:p>
          <a:p>
            <a:pPr marL="228600" lvl="1" indent="-228600" algn="l">
              <a:spcBef>
                <a:spcPts val="600"/>
              </a:spcBef>
              <a:buFont typeface="Arial" pitchFamily="34" charset="0"/>
              <a:buChar char="•"/>
              <a:defRPr/>
            </a:pPr>
            <a:r>
              <a:rPr lang="en-US" sz="1600" b="0" dirty="0" smtClean="0">
                <a:latin typeface="+mn-lt"/>
              </a:rPr>
              <a:t>Improving business performance</a:t>
            </a:r>
          </a:p>
          <a:p>
            <a:pPr marL="228600" lvl="1" indent="-228600" algn="l">
              <a:spcBef>
                <a:spcPts val="600"/>
              </a:spcBef>
              <a:buFont typeface="Arial" pitchFamily="34" charset="0"/>
              <a:buChar char="•"/>
              <a:defRPr/>
            </a:pPr>
            <a:r>
              <a:rPr lang="en-US" sz="1600" b="0" dirty="0" smtClean="0">
                <a:latin typeface="+mn-lt"/>
              </a:rPr>
              <a:t>Trading information for goods and services</a:t>
            </a:r>
          </a:p>
          <a:p>
            <a:pPr marL="228600" lvl="1" indent="-228600" algn="l">
              <a:spcBef>
                <a:spcPts val="600"/>
              </a:spcBef>
              <a:buFont typeface="Arial" pitchFamily="34" charset="0"/>
              <a:buChar char="•"/>
              <a:defRPr/>
            </a:pPr>
            <a:r>
              <a:rPr lang="en-US" sz="1600" b="0" dirty="0" smtClean="0">
                <a:latin typeface="+mn-lt"/>
              </a:rPr>
              <a:t>Strengthening business relationships (partners, employees, customers, and suppliers)</a:t>
            </a:r>
          </a:p>
          <a:p>
            <a:pPr marL="0" marR="0" lvl="0" indent="0" algn="l" defTabSz="914400" rtl="0" eaLnBrk="1" fontAlgn="base" latinLnBrk="0" hangingPunct="1">
              <a:lnSpc>
                <a:spcPct val="100000"/>
              </a:lnSpc>
              <a:spcBef>
                <a:spcPts val="2300"/>
              </a:spcBef>
              <a:spcAft>
                <a:spcPct val="0"/>
              </a:spcAft>
              <a:buClrTx/>
              <a:buSzTx/>
              <a:buFont typeface="Arial" pitchFamily="34" charset="0"/>
              <a:buNone/>
              <a:tabLst/>
              <a:defRPr/>
            </a:pPr>
            <a:r>
              <a:rPr kumimoji="0" lang="en-US" sz="1800" b="1" i="0" u="none" strike="noStrike" kern="1200" cap="none" spc="0" normalizeH="0" baseline="0" noProof="0" dirty="0" smtClean="0">
                <a:ln>
                  <a:noFill/>
                </a:ln>
                <a:effectLst/>
                <a:uLnTx/>
                <a:uFillTx/>
                <a:latin typeface="+mn-lt"/>
                <a:ea typeface="+mn-ea"/>
                <a:cs typeface="Arial" pitchFamily="34" charset="0"/>
              </a:rPr>
              <a:t>Managing information effectively</a:t>
            </a:r>
          </a:p>
          <a:p>
            <a:pPr marL="228600" marR="0" lvl="1" indent="-228600" algn="l" defTabSz="914400" rtl="0" eaLnBrk="1" fontAlgn="base" latinLnBrk="0" hangingPunct="1">
              <a:lnSpc>
                <a:spcPct val="100000"/>
              </a:lnSpc>
              <a:spcBef>
                <a:spcPts val="600"/>
              </a:spcBef>
              <a:spcAft>
                <a:spcPct val="0"/>
              </a:spcAft>
              <a:buClrTx/>
              <a:buSzTx/>
              <a:buFont typeface="Arial" pitchFamily="34" charset="0"/>
              <a:buChar char="•"/>
              <a:tabLst/>
              <a:defRPr/>
            </a:pPr>
            <a:r>
              <a:rPr kumimoji="0" lang="en-US" sz="1600" b="0" i="0" u="none" strike="noStrike" kern="1200" cap="none" spc="0" normalizeH="0" baseline="0" noProof="0" dirty="0" smtClean="0">
                <a:ln>
                  <a:noFill/>
                </a:ln>
                <a:effectLst/>
                <a:uLnTx/>
                <a:uFillTx/>
                <a:latin typeface="+mn-lt"/>
                <a:ea typeface="+mn-ea"/>
                <a:cs typeface="Arial" pitchFamily="34" charset="0"/>
              </a:rPr>
              <a:t>Optimizing availability versus quality</a:t>
            </a:r>
          </a:p>
          <a:p>
            <a:pPr marL="228600" marR="0" lvl="1" indent="-228600" algn="l" defTabSz="914400" rtl="0" eaLnBrk="1" fontAlgn="base" latinLnBrk="0" hangingPunct="1">
              <a:lnSpc>
                <a:spcPct val="100000"/>
              </a:lnSpc>
              <a:spcBef>
                <a:spcPts val="600"/>
              </a:spcBef>
              <a:spcAft>
                <a:spcPct val="0"/>
              </a:spcAft>
              <a:buClrTx/>
              <a:buSzTx/>
              <a:buFont typeface="Arial" pitchFamily="34" charset="0"/>
              <a:buChar char="•"/>
              <a:tabLst/>
              <a:defRPr/>
            </a:pPr>
            <a:r>
              <a:rPr kumimoji="0" lang="en-US" sz="1600" b="0" i="0" u="none" strike="noStrike" kern="1200" cap="none" spc="0" normalizeH="0" baseline="0" noProof="0" dirty="0" smtClean="0">
                <a:ln>
                  <a:noFill/>
                </a:ln>
                <a:effectLst/>
                <a:uLnTx/>
                <a:uFillTx/>
                <a:latin typeface="+mn-lt"/>
                <a:ea typeface="+mn-ea"/>
                <a:cs typeface="Arial" pitchFamily="34" charset="0"/>
              </a:rPr>
              <a:t>Balancing accessibility versus security</a:t>
            </a:r>
          </a:p>
          <a:p>
            <a:pPr marL="228600" marR="0" lvl="1" indent="-228600" algn="l" defTabSz="914400" rtl="0" eaLnBrk="1" fontAlgn="base" latinLnBrk="0" hangingPunct="1">
              <a:lnSpc>
                <a:spcPct val="100000"/>
              </a:lnSpc>
              <a:spcBef>
                <a:spcPts val="600"/>
              </a:spcBef>
              <a:spcAft>
                <a:spcPct val="0"/>
              </a:spcAft>
              <a:buClrTx/>
              <a:buSzTx/>
              <a:buFont typeface="Arial" pitchFamily="34" charset="0"/>
              <a:buChar char="•"/>
              <a:tabLst/>
              <a:defRPr/>
            </a:pPr>
            <a:r>
              <a:rPr kumimoji="0" lang="en-US" sz="1600" b="0" i="0" u="none" strike="noStrike" kern="1200" cap="none" spc="0" normalizeH="0" baseline="0" noProof="0" dirty="0" smtClean="0">
                <a:ln>
                  <a:noFill/>
                </a:ln>
                <a:effectLst/>
                <a:uLnTx/>
                <a:uFillTx/>
                <a:latin typeface="+mn-lt"/>
                <a:ea typeface="+mn-ea"/>
                <a:cs typeface="Arial" pitchFamily="34" charset="0"/>
              </a:rPr>
              <a:t>Improving information supply chain performance and integration</a:t>
            </a:r>
          </a:p>
          <a:p>
            <a:pPr marL="228600" marR="0" lvl="1" indent="-228600" algn="l" defTabSz="914400" rtl="0" eaLnBrk="1" fontAlgn="base" latinLnBrk="0" hangingPunct="1">
              <a:lnSpc>
                <a:spcPct val="100000"/>
              </a:lnSpc>
              <a:spcBef>
                <a:spcPts val="600"/>
              </a:spcBef>
              <a:spcAft>
                <a:spcPct val="0"/>
              </a:spcAft>
              <a:buClrTx/>
              <a:buSzTx/>
              <a:buFont typeface="Arial" pitchFamily="34" charset="0"/>
              <a:buChar char="•"/>
              <a:tabLst/>
              <a:defRPr/>
            </a:pPr>
            <a:r>
              <a:rPr lang="en-US" sz="1600" b="0" dirty="0" smtClean="0">
                <a:latin typeface="+mn-lt"/>
              </a:rPr>
              <a:t>Adhering to regulatory issues regarding information</a:t>
            </a:r>
            <a:endParaRPr kumimoji="0" lang="en-US" sz="1600" b="0" i="0" u="none" strike="noStrike" kern="1200" cap="none" spc="0" normalizeH="0" baseline="0" noProof="0" dirty="0" smtClean="0">
              <a:ln>
                <a:noFill/>
              </a:ln>
              <a:effectLst/>
              <a:uLnTx/>
              <a:uFillTx/>
              <a:latin typeface="+mn-lt"/>
              <a:ea typeface="+mn-ea"/>
              <a:cs typeface="Arial" pitchFamily="34" charset="0"/>
            </a:endParaRPr>
          </a:p>
        </p:txBody>
      </p:sp>
      <p:sp>
        <p:nvSpPr>
          <p:cNvPr id="6" name="Content Placeholder 2"/>
          <p:cNvSpPr txBox="1">
            <a:spLocks/>
          </p:cNvSpPr>
          <p:nvPr/>
        </p:nvSpPr>
        <p:spPr>
          <a:xfrm>
            <a:off x="165100" y="5889072"/>
            <a:ext cx="8597900" cy="404332"/>
          </a:xfrm>
          <a:prstGeom prst="rect">
            <a:avLst/>
          </a:prstGeom>
        </p:spPr>
        <p:txBody>
          <a:bodyPr/>
          <a:lstStyle/>
          <a:p>
            <a:pPr marL="347663" marR="0" lvl="0" indent="-347663" algn="ctr" defTabSz="914400" rtl="0" eaLnBrk="1" fontAlgn="base" latinLnBrk="0" hangingPunct="1">
              <a:lnSpc>
                <a:spcPct val="90000"/>
              </a:lnSpc>
              <a:spcBef>
                <a:spcPct val="30000"/>
              </a:spcBef>
              <a:spcAft>
                <a:spcPct val="10000"/>
              </a:spcAft>
              <a:buClr>
                <a:srgbClr val="00529B"/>
              </a:buClr>
              <a:buSzTx/>
              <a:buFont typeface="Times" pitchFamily="18" charset="0"/>
              <a:buNone/>
              <a:tabLst/>
              <a:defRPr/>
            </a:pPr>
            <a:r>
              <a:rPr kumimoji="0" lang="en-US" sz="2000" b="0" i="1" u="none" strike="noStrike" kern="0" cap="none" spc="0" normalizeH="0" baseline="0" noProof="0" dirty="0" smtClean="0">
                <a:ln>
                  <a:noFill/>
                </a:ln>
                <a:solidFill>
                  <a:srgbClr val="002060"/>
                </a:solidFill>
                <a:effectLst/>
                <a:uLnTx/>
                <a:uFillTx/>
                <a:latin typeface="+mn-lt"/>
                <a:ea typeface="+mn-ea"/>
                <a:cs typeface="+mn-cs"/>
              </a:rPr>
              <a:t>An asset</a:t>
            </a:r>
            <a:r>
              <a:rPr kumimoji="0" lang="en-US" sz="2000" b="0" i="1" u="none" strike="noStrike" kern="0" cap="none" spc="0" normalizeH="0" noProof="0" dirty="0" smtClean="0">
                <a:ln>
                  <a:noFill/>
                </a:ln>
                <a:solidFill>
                  <a:srgbClr val="002060"/>
                </a:solidFill>
                <a:effectLst/>
                <a:uLnTx/>
                <a:uFillTx/>
                <a:latin typeface="+mn-lt"/>
                <a:ea typeface="+mn-ea"/>
                <a:cs typeface="+mn-cs"/>
              </a:rPr>
              <a:t> </a:t>
            </a:r>
            <a:r>
              <a:rPr kumimoji="0" lang="en-US" sz="2000" b="0" i="1" u="none" strike="noStrike" kern="0" cap="none" spc="0" normalizeH="0" baseline="0" noProof="0" dirty="0" smtClean="0">
                <a:ln>
                  <a:noFill/>
                </a:ln>
                <a:solidFill>
                  <a:srgbClr val="002060"/>
                </a:solidFill>
                <a:effectLst/>
                <a:uLnTx/>
                <a:uFillTx/>
                <a:latin typeface="+mn-lt"/>
                <a:ea typeface="+mn-ea"/>
                <a:cs typeface="+mn-cs"/>
              </a:rPr>
              <a:t>mindset</a:t>
            </a:r>
            <a:r>
              <a:rPr kumimoji="0" lang="en-US" sz="2000" b="0" i="1" u="none" strike="noStrike" kern="0" cap="none" spc="0" normalizeH="0" noProof="0" dirty="0" smtClean="0">
                <a:ln>
                  <a:noFill/>
                </a:ln>
                <a:solidFill>
                  <a:srgbClr val="002060"/>
                </a:solidFill>
                <a:effectLst/>
                <a:uLnTx/>
                <a:uFillTx/>
                <a:latin typeface="+mn-lt"/>
                <a:ea typeface="+mn-ea"/>
                <a:cs typeface="+mn-cs"/>
              </a:rPr>
              <a:t> about information leads to wringing more value from it</a:t>
            </a:r>
            <a:endParaRPr kumimoji="0" lang="en-US" sz="2000" b="0" i="1" u="none" strike="noStrike" kern="0" cap="none" spc="0" normalizeH="0" baseline="0" noProof="0" dirty="0">
              <a:ln>
                <a:noFill/>
              </a:ln>
              <a:solidFill>
                <a:srgbClr val="002060"/>
              </a:solidFill>
              <a:effectLst/>
              <a:uLnTx/>
              <a:uFillTx/>
              <a:latin typeface="+mn-lt"/>
              <a:ea typeface="+mn-ea"/>
              <a:cs typeface="+mn-cs"/>
            </a:endParaRPr>
          </a:p>
        </p:txBody>
      </p:sp>
    </p:spTree>
    <p:extLst>
      <p:ext uri="{BB962C8B-B14F-4D97-AF65-F5344CB8AC3E}">
        <p14:creationId xmlns:p14="http://schemas.microsoft.com/office/powerpoint/2010/main" val="370589642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a:xfrm>
            <a:off x="414338" y="265613"/>
            <a:ext cx="8330184" cy="627864"/>
          </a:xfrm>
          <a:noFill/>
          <a:ln w="9525" algn="ctr">
            <a:noFill/>
            <a:miter lim="800000"/>
            <a:headEnd/>
            <a:tailEnd/>
          </a:ln>
        </p:spPr>
        <p:txBody>
          <a:bodyPr vert="horz" wrap="square" lIns="91440" tIns="91440" rIns="91440" bIns="91440" numCol="1" anchor="b" anchorCtr="0" compatLnSpc="1">
            <a:prstTxWarp prst="textNoShape">
              <a:avLst/>
            </a:prstTxWarp>
          </a:bodyPr>
          <a:lstStyle/>
          <a:p>
            <a:pPr>
              <a:lnSpc>
                <a:spcPct val="90000"/>
              </a:lnSpc>
            </a:pPr>
            <a:r>
              <a:rPr lang="en-US" sz="3200" dirty="0">
                <a:solidFill>
                  <a:srgbClr val="00529B"/>
                </a:solidFill>
              </a:rPr>
              <a:t>A brief history of accounting innovation</a:t>
            </a:r>
          </a:p>
        </p:txBody>
      </p:sp>
      <p:sp>
        <p:nvSpPr>
          <p:cNvPr id="60" name="Rectangle 8"/>
          <p:cNvSpPr txBox="1">
            <a:spLocks noChangeArrowheads="1"/>
          </p:cNvSpPr>
          <p:nvPr/>
        </p:nvSpPr>
        <p:spPr bwMode="gray">
          <a:xfrm>
            <a:off x="5181600" y="5506864"/>
            <a:ext cx="3214021" cy="553998"/>
          </a:xfrm>
          <a:prstGeom prst="rect">
            <a:avLst/>
          </a:prstGeom>
          <a:solidFill>
            <a:srgbClr val="2D6823"/>
          </a:solidFill>
          <a:ln/>
        </p:spPr>
        <p:txBody>
          <a:bodyPr vert="horz" wrap="square" lIns="91440" tIns="45720" rIns="91440" bIns="45720" rtlCol="0">
            <a:spAutoFit/>
          </a:bodyPr>
          <a:lstStyle/>
          <a:p>
            <a:pPr algn="l" eaLnBrk="1" hangingPunct="1">
              <a:lnSpc>
                <a:spcPct val="100000"/>
              </a:lnSpc>
              <a:spcBef>
                <a:spcPts val="1900"/>
              </a:spcBef>
              <a:spcAft>
                <a:spcPct val="0"/>
              </a:spcAft>
              <a:buFont typeface="Wingdings" pitchFamily="2" charset="2"/>
              <a:buNone/>
              <a:defRPr/>
            </a:pPr>
            <a:r>
              <a:rPr lang="en-US" sz="1000" b="1" dirty="0" smtClean="0">
                <a:solidFill>
                  <a:srgbClr val="FFFFFF"/>
                </a:solidFill>
                <a:latin typeface="Arial"/>
                <a:ea typeface="+mn-ea"/>
                <a:cs typeface="Arial" pitchFamily="34" charset="0"/>
              </a:rPr>
              <a:t>1990’s - Rise of accounting packages and integrated  financial systems,  e.g., Peachtree, Quickbooks,  Oracle,  Peoplesoft, SAP </a:t>
            </a:r>
            <a:endParaRPr lang="en-US" sz="1000" b="1" dirty="0">
              <a:solidFill>
                <a:srgbClr val="FFFFFF"/>
              </a:solidFill>
              <a:latin typeface="Arial"/>
              <a:ea typeface="+mn-ea"/>
              <a:cs typeface="Arial" pitchFamily="34" charset="0"/>
            </a:endParaRPr>
          </a:p>
        </p:txBody>
      </p:sp>
      <p:sp>
        <p:nvSpPr>
          <p:cNvPr id="61" name="Line 9"/>
          <p:cNvSpPr>
            <a:spLocks noChangeShapeType="1"/>
          </p:cNvSpPr>
          <p:nvPr/>
        </p:nvSpPr>
        <p:spPr bwMode="auto">
          <a:xfrm>
            <a:off x="228600" y="3966989"/>
            <a:ext cx="8839200" cy="0"/>
          </a:xfrm>
          <a:prstGeom prst="line">
            <a:avLst/>
          </a:prstGeom>
          <a:noFill/>
          <a:ln w="57150">
            <a:solidFill>
              <a:schemeClr val="accent1">
                <a:lumMod val="75000"/>
              </a:schemeClr>
            </a:solidFill>
            <a:round/>
            <a:headEnd/>
            <a:tailEnd type="triangle" w="med" len="med"/>
          </a:ln>
          <a:effectLst/>
        </p:spPr>
        <p:txBody>
          <a:bodyPr wrap="none"/>
          <a:lstStyle/>
          <a:p>
            <a:pPr eaLnBrk="1" hangingPunct="1">
              <a:lnSpc>
                <a:spcPct val="100000"/>
              </a:lnSpc>
              <a:spcBef>
                <a:spcPct val="20000"/>
              </a:spcBef>
              <a:spcAft>
                <a:spcPct val="0"/>
              </a:spcAft>
            </a:pPr>
            <a:endParaRPr lang="en-US" sz="1100" b="1" dirty="0">
              <a:solidFill>
                <a:srgbClr val="002776"/>
              </a:solidFill>
              <a:latin typeface="Arial" pitchFamily="34" charset="0"/>
              <a:ea typeface="+mn-ea"/>
              <a:cs typeface="Arial" pitchFamily="34" charset="0"/>
            </a:endParaRPr>
          </a:p>
        </p:txBody>
      </p:sp>
      <p:sp>
        <p:nvSpPr>
          <p:cNvPr id="62" name="Oval 40"/>
          <p:cNvSpPr>
            <a:spLocks noChangeArrowheads="1"/>
          </p:cNvSpPr>
          <p:nvPr/>
        </p:nvSpPr>
        <p:spPr bwMode="auto">
          <a:xfrm>
            <a:off x="381000" y="3928889"/>
            <a:ext cx="74613" cy="74613"/>
          </a:xfrm>
          <a:prstGeom prst="ellipse">
            <a:avLst/>
          </a:prstGeom>
          <a:noFill/>
          <a:ln w="9525">
            <a:noFill/>
            <a:round/>
            <a:headEnd/>
            <a:tailEnd/>
          </a:ln>
          <a:effectLst/>
        </p:spPr>
        <p:txBody>
          <a:bodyPr wrap="none" anchor="ctr"/>
          <a:lstStyle/>
          <a:p>
            <a:pPr eaLnBrk="1" hangingPunct="1">
              <a:lnSpc>
                <a:spcPct val="100000"/>
              </a:lnSpc>
              <a:spcBef>
                <a:spcPct val="20000"/>
              </a:spcBef>
              <a:spcAft>
                <a:spcPct val="0"/>
              </a:spcAft>
            </a:pPr>
            <a:endParaRPr lang="en-US" sz="1100" b="1" dirty="0">
              <a:solidFill>
                <a:srgbClr val="002776"/>
              </a:solidFill>
              <a:latin typeface="Arial" pitchFamily="34" charset="0"/>
              <a:ea typeface="+mn-ea"/>
              <a:cs typeface="Arial" pitchFamily="34" charset="0"/>
            </a:endParaRPr>
          </a:p>
        </p:txBody>
      </p:sp>
      <p:sp>
        <p:nvSpPr>
          <p:cNvPr id="63" name="Oval 41"/>
          <p:cNvSpPr>
            <a:spLocks noChangeArrowheads="1"/>
          </p:cNvSpPr>
          <p:nvPr/>
        </p:nvSpPr>
        <p:spPr bwMode="auto">
          <a:xfrm>
            <a:off x="4724400" y="3906664"/>
            <a:ext cx="74613" cy="74613"/>
          </a:xfrm>
          <a:prstGeom prst="ellipse">
            <a:avLst/>
          </a:prstGeom>
          <a:noFill/>
          <a:ln w="9525">
            <a:noFill/>
            <a:round/>
            <a:headEnd/>
            <a:tailEnd/>
          </a:ln>
          <a:effectLst/>
        </p:spPr>
        <p:txBody>
          <a:bodyPr wrap="none" anchor="ctr"/>
          <a:lstStyle/>
          <a:p>
            <a:pPr eaLnBrk="1" hangingPunct="1">
              <a:lnSpc>
                <a:spcPct val="100000"/>
              </a:lnSpc>
              <a:spcBef>
                <a:spcPct val="20000"/>
              </a:spcBef>
              <a:spcAft>
                <a:spcPct val="0"/>
              </a:spcAft>
            </a:pPr>
            <a:endParaRPr lang="en-US" sz="1100" b="1" dirty="0">
              <a:solidFill>
                <a:srgbClr val="002776"/>
              </a:solidFill>
              <a:latin typeface="Arial" pitchFamily="34" charset="0"/>
              <a:ea typeface="+mn-ea"/>
              <a:cs typeface="Arial" pitchFamily="34" charset="0"/>
            </a:endParaRPr>
          </a:p>
        </p:txBody>
      </p:sp>
      <p:sp>
        <p:nvSpPr>
          <p:cNvPr id="64" name="Oval 42"/>
          <p:cNvSpPr>
            <a:spLocks noChangeArrowheads="1"/>
          </p:cNvSpPr>
          <p:nvPr/>
        </p:nvSpPr>
        <p:spPr bwMode="auto">
          <a:xfrm>
            <a:off x="6326188" y="3906664"/>
            <a:ext cx="74612" cy="74613"/>
          </a:xfrm>
          <a:prstGeom prst="ellipse">
            <a:avLst/>
          </a:prstGeom>
          <a:noFill/>
          <a:ln w="9525">
            <a:noFill/>
            <a:round/>
            <a:headEnd/>
            <a:tailEnd/>
          </a:ln>
          <a:effectLst/>
        </p:spPr>
        <p:txBody>
          <a:bodyPr wrap="none" anchor="ctr"/>
          <a:lstStyle/>
          <a:p>
            <a:pPr eaLnBrk="1" hangingPunct="1">
              <a:lnSpc>
                <a:spcPct val="100000"/>
              </a:lnSpc>
              <a:spcBef>
                <a:spcPct val="20000"/>
              </a:spcBef>
              <a:spcAft>
                <a:spcPct val="0"/>
              </a:spcAft>
            </a:pPr>
            <a:endParaRPr lang="en-US" sz="1100" b="1" dirty="0">
              <a:solidFill>
                <a:srgbClr val="002776"/>
              </a:solidFill>
              <a:latin typeface="Arial" pitchFamily="34" charset="0"/>
              <a:ea typeface="+mn-ea"/>
              <a:cs typeface="Arial" pitchFamily="34" charset="0"/>
            </a:endParaRPr>
          </a:p>
        </p:txBody>
      </p:sp>
      <p:sp>
        <p:nvSpPr>
          <p:cNvPr id="65" name="Oval 43"/>
          <p:cNvSpPr>
            <a:spLocks noChangeArrowheads="1"/>
          </p:cNvSpPr>
          <p:nvPr/>
        </p:nvSpPr>
        <p:spPr bwMode="auto">
          <a:xfrm>
            <a:off x="6478588" y="3906664"/>
            <a:ext cx="74612" cy="74613"/>
          </a:xfrm>
          <a:prstGeom prst="ellipse">
            <a:avLst/>
          </a:prstGeom>
          <a:noFill/>
          <a:ln w="9525">
            <a:noFill/>
            <a:round/>
            <a:headEnd/>
            <a:tailEnd/>
          </a:ln>
          <a:effectLst/>
        </p:spPr>
        <p:txBody>
          <a:bodyPr wrap="none" anchor="ctr"/>
          <a:lstStyle/>
          <a:p>
            <a:pPr eaLnBrk="1" hangingPunct="1">
              <a:lnSpc>
                <a:spcPct val="100000"/>
              </a:lnSpc>
              <a:spcBef>
                <a:spcPct val="20000"/>
              </a:spcBef>
              <a:spcAft>
                <a:spcPct val="0"/>
              </a:spcAft>
            </a:pPr>
            <a:endParaRPr lang="en-US" sz="1100" b="1" dirty="0">
              <a:solidFill>
                <a:srgbClr val="002776"/>
              </a:solidFill>
              <a:latin typeface="Arial" pitchFamily="34" charset="0"/>
              <a:ea typeface="+mn-ea"/>
              <a:cs typeface="Arial" pitchFamily="34" charset="0"/>
            </a:endParaRPr>
          </a:p>
        </p:txBody>
      </p:sp>
      <p:sp>
        <p:nvSpPr>
          <p:cNvPr id="74" name="Rectangle 11"/>
          <p:cNvSpPr>
            <a:spLocks noChangeArrowheads="1"/>
          </p:cNvSpPr>
          <p:nvPr/>
        </p:nvSpPr>
        <p:spPr bwMode="auto">
          <a:xfrm>
            <a:off x="574674" y="5719589"/>
            <a:ext cx="4306876" cy="246063"/>
          </a:xfrm>
          <a:prstGeom prst="rect">
            <a:avLst/>
          </a:prstGeom>
          <a:solidFill>
            <a:srgbClr val="2D6823"/>
          </a:solidFill>
          <a:ln w="9525">
            <a:noFill/>
            <a:miter lim="800000"/>
            <a:headEnd/>
            <a:tailEnd/>
          </a:ln>
          <a:effectLst/>
        </p:spPr>
        <p:txBody>
          <a:bodyPr wrap="none">
            <a:spAutoFit/>
          </a:bodyPr>
          <a:lstStyle/>
          <a:p>
            <a:pPr algn="l" eaLnBrk="1" hangingPunct="1">
              <a:lnSpc>
                <a:spcPct val="100000"/>
              </a:lnSpc>
              <a:spcBef>
                <a:spcPct val="20000"/>
              </a:spcBef>
              <a:spcAft>
                <a:spcPct val="0"/>
              </a:spcAft>
              <a:buClr>
                <a:srgbClr val="92D400"/>
              </a:buClr>
              <a:buFont typeface="Wingdings" pitchFamily="2" charset="2"/>
              <a:buNone/>
            </a:pPr>
            <a:r>
              <a:rPr lang="en-US" sz="1000" b="1" dirty="0">
                <a:solidFill>
                  <a:srgbClr val="FFFFFF"/>
                </a:solidFill>
                <a:latin typeface="Arial" pitchFamily="34" charset="0"/>
                <a:ea typeface="+mn-ea"/>
                <a:cs typeface="Arial" pitchFamily="34" charset="0"/>
              </a:rPr>
              <a:t>7500 BC - The first accounting records in Jericho &amp; Sumerian cities </a:t>
            </a:r>
          </a:p>
        </p:txBody>
      </p:sp>
      <p:cxnSp>
        <p:nvCxnSpPr>
          <p:cNvPr id="75" name="AutoShape 51"/>
          <p:cNvCxnSpPr>
            <a:cxnSpLocks noChangeShapeType="1"/>
            <a:stCxn id="74" idx="1"/>
            <a:endCxn id="62" idx="3"/>
          </p:cNvCxnSpPr>
          <p:nvPr/>
        </p:nvCxnSpPr>
        <p:spPr bwMode="auto">
          <a:xfrm rot="10800000">
            <a:off x="392112" y="4006676"/>
            <a:ext cx="182562" cy="1836738"/>
          </a:xfrm>
          <a:prstGeom prst="bentConnector2">
            <a:avLst/>
          </a:prstGeom>
          <a:noFill/>
          <a:ln w="9525">
            <a:solidFill>
              <a:schemeClr val="tx1"/>
            </a:solidFill>
            <a:miter lim="800000"/>
            <a:headEnd/>
            <a:tailEnd type="triangle" w="med" len="med"/>
          </a:ln>
          <a:effectLst/>
        </p:spPr>
      </p:cxnSp>
      <p:sp>
        <p:nvSpPr>
          <p:cNvPr id="77" name="Rectangle 12"/>
          <p:cNvSpPr>
            <a:spLocks noChangeArrowheads="1"/>
          </p:cNvSpPr>
          <p:nvPr/>
        </p:nvSpPr>
        <p:spPr bwMode="auto">
          <a:xfrm>
            <a:off x="847725" y="4195593"/>
            <a:ext cx="2787650" cy="396875"/>
          </a:xfrm>
          <a:prstGeom prst="rect">
            <a:avLst/>
          </a:prstGeom>
          <a:solidFill>
            <a:srgbClr val="2D6823"/>
          </a:solidFill>
          <a:ln w="9525" algn="ctr">
            <a:noFill/>
            <a:miter lim="800000"/>
            <a:headEnd/>
            <a:tailEnd/>
          </a:ln>
          <a:effectLst/>
        </p:spPr>
        <p:txBody>
          <a:bodyPr wrap="none">
            <a:spAutoFit/>
          </a:bodyPr>
          <a:lstStyle/>
          <a:p>
            <a:pPr algn="l" eaLnBrk="1" hangingPunct="1">
              <a:lnSpc>
                <a:spcPct val="100000"/>
              </a:lnSpc>
              <a:spcBef>
                <a:spcPct val="20000"/>
              </a:spcBef>
              <a:spcAft>
                <a:spcPct val="0"/>
              </a:spcAft>
              <a:buClr>
                <a:srgbClr val="92D400"/>
              </a:buClr>
              <a:buFont typeface="Wingdings" pitchFamily="2" charset="2"/>
              <a:buNone/>
            </a:pPr>
            <a:r>
              <a:rPr lang="en-US" sz="1000" b="1" dirty="0">
                <a:solidFill>
                  <a:srgbClr val="FFFFFF"/>
                </a:solidFill>
                <a:latin typeface="Arial" pitchFamily="34" charset="0"/>
                <a:ea typeface="+mn-ea"/>
                <a:cs typeface="Arial" pitchFamily="34" charset="0"/>
              </a:rPr>
              <a:t>2200 BC - </a:t>
            </a:r>
            <a:r>
              <a:rPr lang="en-US" sz="1000" b="1" i="1" dirty="0">
                <a:solidFill>
                  <a:srgbClr val="FFFFFF"/>
                </a:solidFill>
                <a:latin typeface="Arial" pitchFamily="34" charset="0"/>
                <a:ea typeface="+mn-ea"/>
                <a:cs typeface="Arial" pitchFamily="34" charset="0"/>
              </a:rPr>
              <a:t>The Code of Hammurabi</a:t>
            </a:r>
            <a:r>
              <a:rPr lang="en-US" sz="1000" b="1" dirty="0" smtClean="0">
                <a:solidFill>
                  <a:srgbClr val="FFFFFF"/>
                </a:solidFill>
                <a:latin typeface="Arial" pitchFamily="34" charset="0"/>
                <a:ea typeface="+mn-ea"/>
                <a:cs typeface="Arial" pitchFamily="34" charset="0"/>
              </a:rPr>
              <a:t>.</a:t>
            </a:r>
            <a:r>
              <a:rPr lang="en-US" sz="1000" b="1" dirty="0">
                <a:solidFill>
                  <a:srgbClr val="002776"/>
                </a:solidFill>
                <a:latin typeface="Arial" pitchFamily="34" charset="0"/>
                <a:ea typeface="+mn-ea"/>
                <a:cs typeface="Arial" pitchFamily="34" charset="0"/>
              </a:rPr>
              <a:t/>
            </a:r>
            <a:br>
              <a:rPr lang="en-US" sz="1000" b="1" dirty="0">
                <a:solidFill>
                  <a:srgbClr val="002776"/>
                </a:solidFill>
                <a:latin typeface="Arial" pitchFamily="34" charset="0"/>
                <a:ea typeface="+mn-ea"/>
                <a:cs typeface="Arial" pitchFamily="34" charset="0"/>
              </a:rPr>
            </a:br>
            <a:r>
              <a:rPr lang="en-US" sz="1000" b="1" dirty="0">
                <a:solidFill>
                  <a:srgbClr val="FFFFFF"/>
                </a:solidFill>
                <a:latin typeface="Arial" pitchFamily="34" charset="0"/>
                <a:ea typeface="+mn-ea"/>
                <a:cs typeface="Arial" pitchFamily="34" charset="0"/>
              </a:rPr>
              <a:t>One of the earliest transaction legal codes</a:t>
            </a:r>
          </a:p>
        </p:txBody>
      </p:sp>
      <p:cxnSp>
        <p:nvCxnSpPr>
          <p:cNvPr id="78" name="AutoShape 52"/>
          <p:cNvCxnSpPr>
            <a:cxnSpLocks noChangeShapeType="1"/>
            <a:stCxn id="77" idx="3"/>
            <a:endCxn id="63" idx="5"/>
          </p:cNvCxnSpPr>
          <p:nvPr/>
        </p:nvCxnSpPr>
        <p:spPr bwMode="auto">
          <a:xfrm flipV="1">
            <a:off x="3635375" y="3984455"/>
            <a:ext cx="1152525" cy="409575"/>
          </a:xfrm>
          <a:prstGeom prst="bentConnector2">
            <a:avLst/>
          </a:prstGeom>
          <a:noFill/>
          <a:ln w="9525">
            <a:solidFill>
              <a:schemeClr val="tx1"/>
            </a:solidFill>
            <a:miter lim="800000"/>
            <a:headEnd/>
            <a:tailEnd type="triangle" w="med" len="med"/>
          </a:ln>
          <a:effectLst/>
        </p:spPr>
      </p:cxnSp>
      <p:sp>
        <p:nvSpPr>
          <p:cNvPr id="80" name="Rectangle 14"/>
          <p:cNvSpPr>
            <a:spLocks noChangeArrowheads="1"/>
          </p:cNvSpPr>
          <p:nvPr/>
        </p:nvSpPr>
        <p:spPr bwMode="auto">
          <a:xfrm>
            <a:off x="1739900" y="5109994"/>
            <a:ext cx="2692401" cy="396875"/>
          </a:xfrm>
          <a:prstGeom prst="rect">
            <a:avLst/>
          </a:prstGeom>
          <a:solidFill>
            <a:srgbClr val="2D6823"/>
          </a:solidFill>
          <a:ln w="9525" algn="ctr">
            <a:noFill/>
            <a:miter lim="800000"/>
            <a:headEnd/>
            <a:tailEnd/>
          </a:ln>
          <a:effectLst/>
        </p:spPr>
        <p:txBody>
          <a:bodyPr wrap="none">
            <a:spAutoFit/>
          </a:bodyPr>
          <a:lstStyle/>
          <a:p>
            <a:pPr algn="l" eaLnBrk="1" hangingPunct="1">
              <a:lnSpc>
                <a:spcPct val="100000"/>
              </a:lnSpc>
              <a:spcBef>
                <a:spcPct val="20000"/>
              </a:spcBef>
              <a:spcAft>
                <a:spcPct val="0"/>
              </a:spcAft>
              <a:buClr>
                <a:srgbClr val="92D400"/>
              </a:buClr>
              <a:buFont typeface="Wingdings" pitchFamily="2" charset="2"/>
              <a:buNone/>
            </a:pPr>
            <a:r>
              <a:rPr lang="en-US" sz="1000" b="1" dirty="0">
                <a:solidFill>
                  <a:srgbClr val="FFFFFF"/>
                </a:solidFill>
                <a:latin typeface="Arial" pitchFamily="34" charset="0"/>
                <a:ea typeface="+mn-ea"/>
                <a:cs typeface="Arial" pitchFamily="34" charset="0"/>
              </a:rPr>
              <a:t>575 BC - Greek banks start to mint coins, </a:t>
            </a:r>
            <a:br>
              <a:rPr lang="en-US" sz="1000" b="1" dirty="0">
                <a:solidFill>
                  <a:srgbClr val="FFFFFF"/>
                </a:solidFill>
                <a:latin typeface="Arial" pitchFamily="34" charset="0"/>
                <a:ea typeface="+mn-ea"/>
                <a:cs typeface="Arial" pitchFamily="34" charset="0"/>
              </a:rPr>
            </a:br>
            <a:r>
              <a:rPr lang="en-US" sz="1000" b="1" dirty="0">
                <a:solidFill>
                  <a:srgbClr val="FFFFFF"/>
                </a:solidFill>
                <a:latin typeface="Arial" pitchFamily="34" charset="0"/>
                <a:ea typeface="+mn-ea"/>
                <a:cs typeface="Arial" pitchFamily="34" charset="0"/>
              </a:rPr>
              <a:t>accept deposits, make loans</a:t>
            </a:r>
          </a:p>
        </p:txBody>
      </p:sp>
      <p:cxnSp>
        <p:nvCxnSpPr>
          <p:cNvPr id="81" name="AutoShape 53"/>
          <p:cNvCxnSpPr>
            <a:cxnSpLocks noChangeShapeType="1"/>
            <a:stCxn id="80" idx="3"/>
            <a:endCxn id="65" idx="4"/>
          </p:cNvCxnSpPr>
          <p:nvPr/>
        </p:nvCxnSpPr>
        <p:spPr bwMode="auto">
          <a:xfrm flipV="1">
            <a:off x="4432301" y="3995568"/>
            <a:ext cx="2082800" cy="1312863"/>
          </a:xfrm>
          <a:prstGeom prst="bentConnector2">
            <a:avLst/>
          </a:prstGeom>
          <a:noFill/>
          <a:ln w="9525">
            <a:solidFill>
              <a:schemeClr val="tx1"/>
            </a:solidFill>
            <a:miter lim="800000"/>
            <a:headEnd/>
            <a:tailEnd type="triangle" w="med" len="med"/>
          </a:ln>
          <a:effectLst/>
        </p:spPr>
      </p:cxnSp>
      <p:sp>
        <p:nvSpPr>
          <p:cNvPr id="83" name="Rectangle 13"/>
          <p:cNvSpPr>
            <a:spLocks noChangeArrowheads="1"/>
          </p:cNvSpPr>
          <p:nvPr/>
        </p:nvSpPr>
        <p:spPr bwMode="auto">
          <a:xfrm>
            <a:off x="1371601" y="4728989"/>
            <a:ext cx="2701926" cy="246063"/>
          </a:xfrm>
          <a:prstGeom prst="rect">
            <a:avLst/>
          </a:prstGeom>
          <a:solidFill>
            <a:srgbClr val="2D6823"/>
          </a:solidFill>
          <a:ln w="9525" algn="ctr">
            <a:noFill/>
            <a:miter lim="800000"/>
            <a:headEnd/>
            <a:tailEnd/>
          </a:ln>
          <a:effectLst/>
        </p:spPr>
        <p:txBody>
          <a:bodyPr wrap="none">
            <a:spAutoFit/>
          </a:bodyPr>
          <a:lstStyle/>
          <a:p>
            <a:pPr algn="l" eaLnBrk="1" hangingPunct="1">
              <a:lnSpc>
                <a:spcPct val="100000"/>
              </a:lnSpc>
              <a:spcBef>
                <a:spcPct val="20000"/>
              </a:spcBef>
              <a:spcAft>
                <a:spcPct val="0"/>
              </a:spcAft>
              <a:buClr>
                <a:srgbClr val="92D400"/>
              </a:buClr>
              <a:buFont typeface="Wingdings" pitchFamily="2" charset="2"/>
              <a:buNone/>
            </a:pPr>
            <a:r>
              <a:rPr lang="en-US" sz="1000" b="1" dirty="0">
                <a:solidFill>
                  <a:srgbClr val="FFFFFF"/>
                </a:solidFill>
                <a:latin typeface="Arial" pitchFamily="34" charset="0"/>
                <a:ea typeface="+mn-ea"/>
                <a:cs typeface="Arial" pitchFamily="34" charset="0"/>
              </a:rPr>
              <a:t>7th Century BC - Coins invented in Lydia </a:t>
            </a:r>
          </a:p>
        </p:txBody>
      </p:sp>
      <p:cxnSp>
        <p:nvCxnSpPr>
          <p:cNvPr id="84" name="AutoShape 54"/>
          <p:cNvCxnSpPr>
            <a:cxnSpLocks noChangeShapeType="1"/>
            <a:stCxn id="83" idx="3"/>
            <a:endCxn id="64" idx="5"/>
          </p:cNvCxnSpPr>
          <p:nvPr/>
        </p:nvCxnSpPr>
        <p:spPr bwMode="auto">
          <a:xfrm flipV="1">
            <a:off x="4073527" y="3984451"/>
            <a:ext cx="2316163" cy="868363"/>
          </a:xfrm>
          <a:prstGeom prst="bentConnector2">
            <a:avLst/>
          </a:prstGeom>
          <a:noFill/>
          <a:ln w="9525">
            <a:solidFill>
              <a:schemeClr val="tx1"/>
            </a:solidFill>
            <a:miter lim="800000"/>
            <a:headEnd/>
            <a:tailEnd type="triangle" w="med" len="med"/>
          </a:ln>
          <a:effectLst/>
        </p:spPr>
      </p:cxnSp>
      <p:sp>
        <p:nvSpPr>
          <p:cNvPr id="86" name="Rectangle 18"/>
          <p:cNvSpPr>
            <a:spLocks noChangeArrowheads="1"/>
          </p:cNvSpPr>
          <p:nvPr/>
        </p:nvSpPr>
        <p:spPr bwMode="auto">
          <a:xfrm>
            <a:off x="2332039" y="3055766"/>
            <a:ext cx="4637089" cy="244475"/>
          </a:xfrm>
          <a:prstGeom prst="rect">
            <a:avLst/>
          </a:prstGeom>
          <a:solidFill>
            <a:srgbClr val="2D6823"/>
          </a:solidFill>
          <a:ln w="9525" algn="ctr">
            <a:noFill/>
            <a:miter lim="800000"/>
            <a:headEnd/>
            <a:tailEnd/>
          </a:ln>
          <a:effectLst/>
        </p:spPr>
        <p:txBody>
          <a:bodyPr wrap="none">
            <a:spAutoFit/>
          </a:bodyPr>
          <a:lstStyle/>
          <a:p>
            <a:pPr algn="l" eaLnBrk="1" hangingPunct="1">
              <a:lnSpc>
                <a:spcPct val="100000"/>
              </a:lnSpc>
              <a:spcBef>
                <a:spcPct val="20000"/>
              </a:spcBef>
              <a:spcAft>
                <a:spcPct val="0"/>
              </a:spcAft>
              <a:buClr>
                <a:srgbClr val="92D400"/>
              </a:buClr>
              <a:buFont typeface="Wingdings" pitchFamily="2" charset="2"/>
              <a:buNone/>
            </a:pPr>
            <a:r>
              <a:rPr lang="en-US" sz="1000" b="1" dirty="0">
                <a:solidFill>
                  <a:srgbClr val="FFFFFF"/>
                </a:solidFill>
                <a:latin typeface="Arial" pitchFamily="34" charset="0"/>
                <a:ea typeface="+mn-ea"/>
                <a:cs typeface="Arial" pitchFamily="34" charset="0"/>
              </a:rPr>
              <a:t>1772 - Darwin’s grandfather, Josiah Wedgwood, invents cost accounting </a:t>
            </a:r>
          </a:p>
        </p:txBody>
      </p:sp>
      <p:cxnSp>
        <p:nvCxnSpPr>
          <p:cNvPr id="87" name="AutoShape 56"/>
          <p:cNvCxnSpPr>
            <a:cxnSpLocks noChangeShapeType="1"/>
          </p:cNvCxnSpPr>
          <p:nvPr/>
        </p:nvCxnSpPr>
        <p:spPr bwMode="auto">
          <a:xfrm>
            <a:off x="6969128" y="3185939"/>
            <a:ext cx="1450975" cy="742950"/>
          </a:xfrm>
          <a:prstGeom prst="bentConnector2">
            <a:avLst/>
          </a:prstGeom>
          <a:noFill/>
          <a:ln w="9525">
            <a:solidFill>
              <a:schemeClr val="tx1"/>
            </a:solidFill>
            <a:miter lim="800000"/>
            <a:headEnd/>
            <a:tailEnd type="triangle" w="med" len="med"/>
          </a:ln>
          <a:effectLst/>
        </p:spPr>
      </p:cxnSp>
      <p:sp>
        <p:nvSpPr>
          <p:cNvPr id="89" name="Rectangle 19"/>
          <p:cNvSpPr>
            <a:spLocks noChangeArrowheads="1"/>
          </p:cNvSpPr>
          <p:nvPr/>
        </p:nvSpPr>
        <p:spPr bwMode="auto">
          <a:xfrm>
            <a:off x="2454275" y="2601740"/>
            <a:ext cx="4962525" cy="246063"/>
          </a:xfrm>
          <a:prstGeom prst="rect">
            <a:avLst/>
          </a:prstGeom>
          <a:solidFill>
            <a:srgbClr val="2D6823"/>
          </a:solidFill>
          <a:ln w="9525" algn="ctr">
            <a:noFill/>
            <a:miter lim="800000"/>
            <a:headEnd/>
            <a:tailEnd/>
          </a:ln>
          <a:effectLst/>
        </p:spPr>
        <p:txBody>
          <a:bodyPr wrap="none">
            <a:spAutoFit/>
          </a:bodyPr>
          <a:lstStyle/>
          <a:p>
            <a:pPr algn="l" eaLnBrk="1" hangingPunct="1">
              <a:lnSpc>
                <a:spcPct val="100000"/>
              </a:lnSpc>
              <a:spcBef>
                <a:spcPct val="20000"/>
              </a:spcBef>
              <a:spcAft>
                <a:spcPct val="0"/>
              </a:spcAft>
              <a:buClr>
                <a:srgbClr val="92D400"/>
              </a:buClr>
              <a:buFont typeface="Wingdings" pitchFamily="2" charset="2"/>
              <a:buNone/>
            </a:pPr>
            <a:r>
              <a:rPr lang="en-US" sz="1000" b="1" dirty="0">
                <a:solidFill>
                  <a:srgbClr val="FFFFFF"/>
                </a:solidFill>
                <a:latin typeface="Arial" pitchFamily="34" charset="0"/>
                <a:ea typeface="+mn-ea"/>
                <a:cs typeface="Arial" pitchFamily="34" charset="0"/>
              </a:rPr>
              <a:t>1845 - William Deloitte founds the first of the Big-8 accounting firms in London</a:t>
            </a:r>
          </a:p>
        </p:txBody>
      </p:sp>
      <p:cxnSp>
        <p:nvCxnSpPr>
          <p:cNvPr id="90" name="AutoShape 57"/>
          <p:cNvCxnSpPr>
            <a:cxnSpLocks noChangeShapeType="1"/>
            <a:stCxn id="89" idx="3"/>
          </p:cNvCxnSpPr>
          <p:nvPr/>
        </p:nvCxnSpPr>
        <p:spPr bwMode="auto">
          <a:xfrm>
            <a:off x="7416800" y="2724772"/>
            <a:ext cx="1081089" cy="1204116"/>
          </a:xfrm>
          <a:prstGeom prst="bentConnector2">
            <a:avLst/>
          </a:prstGeom>
          <a:noFill/>
          <a:ln w="9525">
            <a:solidFill>
              <a:schemeClr val="tx1"/>
            </a:solidFill>
            <a:miter lim="800000"/>
            <a:headEnd/>
            <a:tailEnd type="triangle" w="med" len="med"/>
          </a:ln>
          <a:effectLst/>
        </p:spPr>
      </p:cxnSp>
      <p:sp>
        <p:nvSpPr>
          <p:cNvPr id="92" name="Rectangle 20"/>
          <p:cNvSpPr>
            <a:spLocks noChangeArrowheads="1"/>
          </p:cNvSpPr>
          <p:nvPr/>
        </p:nvSpPr>
        <p:spPr bwMode="auto">
          <a:xfrm>
            <a:off x="3200400" y="2147714"/>
            <a:ext cx="4386263" cy="244475"/>
          </a:xfrm>
          <a:prstGeom prst="rect">
            <a:avLst/>
          </a:prstGeom>
          <a:solidFill>
            <a:srgbClr val="2D6823"/>
          </a:solidFill>
          <a:ln w="9525" algn="ctr">
            <a:noFill/>
            <a:miter lim="800000"/>
            <a:headEnd/>
            <a:tailEnd/>
          </a:ln>
          <a:effectLst/>
        </p:spPr>
        <p:txBody>
          <a:bodyPr wrap="none">
            <a:spAutoFit/>
          </a:bodyPr>
          <a:lstStyle/>
          <a:p>
            <a:pPr algn="l" eaLnBrk="1" hangingPunct="1">
              <a:lnSpc>
                <a:spcPct val="100000"/>
              </a:lnSpc>
              <a:spcBef>
                <a:spcPct val="20000"/>
              </a:spcBef>
              <a:spcAft>
                <a:spcPct val="0"/>
              </a:spcAft>
              <a:buClr>
                <a:srgbClr val="92D400"/>
              </a:buClr>
              <a:buFont typeface="Wingdings" pitchFamily="2" charset="2"/>
              <a:buNone/>
            </a:pPr>
            <a:r>
              <a:rPr lang="en-US" sz="1000" b="1" dirty="0">
                <a:solidFill>
                  <a:srgbClr val="FFFFFF"/>
                </a:solidFill>
                <a:latin typeface="Arial" pitchFamily="34" charset="0"/>
                <a:ea typeface="+mn-ea"/>
                <a:cs typeface="Arial" pitchFamily="34" charset="0"/>
              </a:rPr>
              <a:t>1923 - General Motors’ controller develops ROI and ROE calculations</a:t>
            </a:r>
          </a:p>
        </p:txBody>
      </p:sp>
      <p:cxnSp>
        <p:nvCxnSpPr>
          <p:cNvPr id="93" name="AutoShape 58"/>
          <p:cNvCxnSpPr>
            <a:cxnSpLocks noChangeShapeType="1"/>
          </p:cNvCxnSpPr>
          <p:nvPr/>
        </p:nvCxnSpPr>
        <p:spPr bwMode="auto">
          <a:xfrm>
            <a:off x="7586663" y="2277889"/>
            <a:ext cx="985838" cy="1651000"/>
          </a:xfrm>
          <a:prstGeom prst="bentConnector2">
            <a:avLst/>
          </a:prstGeom>
          <a:noFill/>
          <a:ln w="9525">
            <a:solidFill>
              <a:schemeClr val="tx1"/>
            </a:solidFill>
            <a:miter lim="800000"/>
            <a:headEnd/>
            <a:tailEnd type="triangle" w="med" len="med"/>
          </a:ln>
          <a:effectLst/>
        </p:spPr>
      </p:cxnSp>
      <p:sp>
        <p:nvSpPr>
          <p:cNvPr id="95" name="Rectangle 21"/>
          <p:cNvSpPr>
            <a:spLocks noChangeArrowheads="1"/>
          </p:cNvSpPr>
          <p:nvPr/>
        </p:nvSpPr>
        <p:spPr bwMode="auto">
          <a:xfrm>
            <a:off x="3276600" y="1693690"/>
            <a:ext cx="4459288" cy="244475"/>
          </a:xfrm>
          <a:prstGeom prst="rect">
            <a:avLst/>
          </a:prstGeom>
          <a:solidFill>
            <a:srgbClr val="2D6823"/>
          </a:solidFill>
          <a:ln w="9525" algn="ctr">
            <a:noFill/>
            <a:miter lim="800000"/>
            <a:headEnd/>
            <a:tailEnd/>
          </a:ln>
          <a:effectLst/>
        </p:spPr>
        <p:txBody>
          <a:bodyPr wrap="none">
            <a:spAutoFit/>
          </a:bodyPr>
          <a:lstStyle/>
          <a:p>
            <a:pPr algn="l" eaLnBrk="1" hangingPunct="1">
              <a:lnSpc>
                <a:spcPct val="100000"/>
              </a:lnSpc>
              <a:spcBef>
                <a:spcPct val="20000"/>
              </a:spcBef>
              <a:spcAft>
                <a:spcPct val="0"/>
              </a:spcAft>
              <a:buClr>
                <a:srgbClr val="92D400"/>
              </a:buClr>
              <a:buFont typeface="Wingdings" pitchFamily="2" charset="2"/>
              <a:buNone/>
            </a:pPr>
            <a:r>
              <a:rPr lang="en-US" sz="1000" b="1" dirty="0">
                <a:solidFill>
                  <a:srgbClr val="FFFFFF"/>
                </a:solidFill>
                <a:latin typeface="Arial" pitchFamily="34" charset="0"/>
                <a:ea typeface="+mn-ea"/>
                <a:cs typeface="Arial" pitchFamily="34" charset="0"/>
              </a:rPr>
              <a:t>1936-38 - SEC-chartered committee standardizes financial statements</a:t>
            </a:r>
          </a:p>
        </p:txBody>
      </p:sp>
      <p:cxnSp>
        <p:nvCxnSpPr>
          <p:cNvPr id="96" name="AutoShape 59"/>
          <p:cNvCxnSpPr>
            <a:cxnSpLocks noChangeShapeType="1"/>
            <a:stCxn id="95" idx="3"/>
          </p:cNvCxnSpPr>
          <p:nvPr/>
        </p:nvCxnSpPr>
        <p:spPr bwMode="auto">
          <a:xfrm>
            <a:off x="7735888" y="1815928"/>
            <a:ext cx="912813" cy="2112961"/>
          </a:xfrm>
          <a:prstGeom prst="bentConnector2">
            <a:avLst/>
          </a:prstGeom>
          <a:noFill/>
          <a:ln w="9525">
            <a:solidFill>
              <a:schemeClr val="tx1"/>
            </a:solidFill>
            <a:miter lim="800000"/>
            <a:headEnd/>
            <a:tailEnd type="triangle" w="med" len="med"/>
          </a:ln>
          <a:effectLst/>
        </p:spPr>
      </p:cxnSp>
      <p:sp>
        <p:nvSpPr>
          <p:cNvPr id="98" name="Rectangle 22"/>
          <p:cNvSpPr>
            <a:spLocks noChangeArrowheads="1"/>
          </p:cNvSpPr>
          <p:nvPr/>
        </p:nvSpPr>
        <p:spPr bwMode="auto">
          <a:xfrm>
            <a:off x="3886202" y="1239664"/>
            <a:ext cx="3960815" cy="244475"/>
          </a:xfrm>
          <a:prstGeom prst="rect">
            <a:avLst/>
          </a:prstGeom>
          <a:solidFill>
            <a:srgbClr val="2D6823"/>
          </a:solidFill>
          <a:ln w="9525" algn="ctr">
            <a:noFill/>
            <a:miter lim="800000"/>
            <a:headEnd/>
            <a:tailEnd/>
          </a:ln>
          <a:effectLst/>
        </p:spPr>
        <p:txBody>
          <a:bodyPr wrap="square">
            <a:spAutoFit/>
          </a:bodyPr>
          <a:lstStyle/>
          <a:p>
            <a:pPr algn="l" eaLnBrk="1" hangingPunct="1">
              <a:lnSpc>
                <a:spcPct val="100000"/>
              </a:lnSpc>
              <a:spcBef>
                <a:spcPct val="20000"/>
              </a:spcBef>
              <a:spcAft>
                <a:spcPct val="0"/>
              </a:spcAft>
              <a:buClr>
                <a:srgbClr val="92D400"/>
              </a:buClr>
              <a:buFont typeface="Wingdings" pitchFamily="2" charset="2"/>
              <a:buNone/>
            </a:pPr>
            <a:r>
              <a:rPr lang="en-US" sz="1000" b="1" dirty="0">
                <a:solidFill>
                  <a:srgbClr val="FFFFFF"/>
                </a:solidFill>
                <a:latin typeface="Arial" pitchFamily="34" charset="0"/>
                <a:ea typeface="+mn-ea"/>
                <a:cs typeface="Arial" pitchFamily="34" charset="0"/>
              </a:rPr>
              <a:t>1953 - Arthur Andersen computerizes the payroll of a GE plant</a:t>
            </a:r>
          </a:p>
        </p:txBody>
      </p:sp>
      <p:cxnSp>
        <p:nvCxnSpPr>
          <p:cNvPr id="99" name="AutoShape 60"/>
          <p:cNvCxnSpPr>
            <a:cxnSpLocks noChangeShapeType="1"/>
            <a:stCxn id="98" idx="3"/>
          </p:cNvCxnSpPr>
          <p:nvPr/>
        </p:nvCxnSpPr>
        <p:spPr bwMode="auto">
          <a:xfrm>
            <a:off x="7847017" y="1361902"/>
            <a:ext cx="878677" cy="2566987"/>
          </a:xfrm>
          <a:prstGeom prst="bentConnector2">
            <a:avLst/>
          </a:prstGeom>
          <a:noFill/>
          <a:ln w="9525">
            <a:solidFill>
              <a:schemeClr val="tx1"/>
            </a:solidFill>
            <a:miter lim="800000"/>
            <a:headEnd/>
            <a:tailEnd type="triangle" w="med" len="med"/>
          </a:ln>
          <a:effectLst/>
        </p:spPr>
      </p:cxnSp>
      <p:sp>
        <p:nvSpPr>
          <p:cNvPr id="101" name="Rectangle 23"/>
          <p:cNvSpPr>
            <a:spLocks noChangeArrowheads="1"/>
          </p:cNvSpPr>
          <p:nvPr/>
        </p:nvSpPr>
        <p:spPr bwMode="auto">
          <a:xfrm>
            <a:off x="6683375" y="4592466"/>
            <a:ext cx="1622425" cy="549275"/>
          </a:xfrm>
          <a:prstGeom prst="rect">
            <a:avLst/>
          </a:prstGeom>
          <a:solidFill>
            <a:srgbClr val="2D6823"/>
          </a:solidFill>
          <a:ln w="9525" algn="ctr">
            <a:noFill/>
            <a:miter lim="800000"/>
            <a:headEnd/>
            <a:tailEnd/>
          </a:ln>
          <a:effectLst/>
        </p:spPr>
        <p:txBody>
          <a:bodyPr wrap="none">
            <a:spAutoFit/>
          </a:bodyPr>
          <a:lstStyle/>
          <a:p>
            <a:pPr algn="l" eaLnBrk="1" hangingPunct="1">
              <a:lnSpc>
                <a:spcPct val="100000"/>
              </a:lnSpc>
              <a:spcBef>
                <a:spcPct val="20000"/>
              </a:spcBef>
              <a:spcAft>
                <a:spcPct val="0"/>
              </a:spcAft>
              <a:buClr>
                <a:srgbClr val="92D400"/>
              </a:buClr>
              <a:buFont typeface="Wingdings" pitchFamily="2" charset="2"/>
              <a:buNone/>
            </a:pPr>
            <a:r>
              <a:rPr lang="en-US" sz="1000" b="1" dirty="0">
                <a:solidFill>
                  <a:srgbClr val="FFFFFF"/>
                </a:solidFill>
                <a:latin typeface="Arial" pitchFamily="34" charset="0"/>
                <a:ea typeface="+mn-ea"/>
                <a:cs typeface="Arial" pitchFamily="34" charset="0"/>
              </a:rPr>
              <a:t>1979 - Dan Brinklin and </a:t>
            </a:r>
            <a:r>
              <a:rPr lang="en-US" sz="1000" b="1" dirty="0">
                <a:solidFill>
                  <a:srgbClr val="002776"/>
                </a:solidFill>
                <a:latin typeface="Arial" pitchFamily="34" charset="0"/>
                <a:ea typeface="+mn-ea"/>
                <a:cs typeface="Arial" pitchFamily="34" charset="0"/>
              </a:rPr>
              <a:t/>
            </a:r>
            <a:br>
              <a:rPr lang="en-US" sz="1000" b="1" dirty="0">
                <a:solidFill>
                  <a:srgbClr val="002776"/>
                </a:solidFill>
                <a:latin typeface="Arial" pitchFamily="34" charset="0"/>
                <a:ea typeface="+mn-ea"/>
                <a:cs typeface="Arial" pitchFamily="34" charset="0"/>
              </a:rPr>
            </a:br>
            <a:r>
              <a:rPr lang="en-US" sz="1000" b="1" dirty="0">
                <a:solidFill>
                  <a:srgbClr val="FFFFFF"/>
                </a:solidFill>
                <a:latin typeface="Arial" pitchFamily="34" charset="0"/>
                <a:ea typeface="+mn-ea"/>
                <a:cs typeface="Arial" pitchFamily="34" charset="0"/>
              </a:rPr>
              <a:t>Bob Frankston create </a:t>
            </a:r>
            <a:br>
              <a:rPr lang="en-US" sz="1000" b="1" dirty="0">
                <a:solidFill>
                  <a:srgbClr val="FFFFFF"/>
                </a:solidFill>
                <a:latin typeface="Arial" pitchFamily="34" charset="0"/>
                <a:ea typeface="+mn-ea"/>
                <a:cs typeface="Arial" pitchFamily="34" charset="0"/>
              </a:rPr>
            </a:br>
            <a:r>
              <a:rPr lang="en-US" sz="1000" b="1" dirty="0">
                <a:solidFill>
                  <a:srgbClr val="FFFFFF"/>
                </a:solidFill>
                <a:latin typeface="Arial" pitchFamily="34" charset="0"/>
                <a:ea typeface="+mn-ea"/>
                <a:cs typeface="Arial" pitchFamily="34" charset="0"/>
              </a:rPr>
              <a:t>VisiCalc for the Apple II</a:t>
            </a:r>
          </a:p>
        </p:txBody>
      </p:sp>
      <p:cxnSp>
        <p:nvCxnSpPr>
          <p:cNvPr id="102" name="AutoShape 61"/>
          <p:cNvCxnSpPr>
            <a:cxnSpLocks noChangeShapeType="1"/>
            <a:stCxn id="101" idx="3"/>
          </p:cNvCxnSpPr>
          <p:nvPr/>
        </p:nvCxnSpPr>
        <p:spPr bwMode="auto">
          <a:xfrm flipV="1">
            <a:off x="8305800" y="4003502"/>
            <a:ext cx="469900" cy="863602"/>
          </a:xfrm>
          <a:prstGeom prst="bentConnector2">
            <a:avLst/>
          </a:prstGeom>
          <a:noFill/>
          <a:ln w="9525">
            <a:solidFill>
              <a:schemeClr val="tx1"/>
            </a:solidFill>
            <a:miter lim="800000"/>
            <a:headEnd/>
            <a:tailEnd type="triangle" w="med" len="med"/>
          </a:ln>
          <a:effectLst/>
        </p:spPr>
      </p:cxnSp>
      <p:cxnSp>
        <p:nvCxnSpPr>
          <p:cNvPr id="103" name="AutoShape 62"/>
          <p:cNvCxnSpPr>
            <a:cxnSpLocks noChangeShapeType="1"/>
            <a:stCxn id="60" idx="3"/>
          </p:cNvCxnSpPr>
          <p:nvPr/>
        </p:nvCxnSpPr>
        <p:spPr bwMode="auto">
          <a:xfrm flipV="1">
            <a:off x="8395621" y="4003511"/>
            <a:ext cx="443579" cy="1780352"/>
          </a:xfrm>
          <a:prstGeom prst="bentConnector2">
            <a:avLst/>
          </a:prstGeom>
          <a:noFill/>
          <a:ln w="9525">
            <a:solidFill>
              <a:schemeClr val="tx1"/>
            </a:solidFill>
            <a:miter lim="800000"/>
            <a:headEnd/>
            <a:tailEnd type="triangle" w="med" len="med"/>
          </a:ln>
          <a:effectLst/>
        </p:spPr>
      </p:cxnSp>
      <p:pic>
        <p:nvPicPr>
          <p:cNvPr id="105" name="Picture 5"/>
          <p:cNvPicPr>
            <a:picLocks noChangeAspect="1" noChangeArrowheads="1"/>
          </p:cNvPicPr>
          <p:nvPr/>
        </p:nvPicPr>
        <p:blipFill>
          <a:blip r:embed="rId3" cstate="print"/>
          <a:srcRect/>
          <a:stretch>
            <a:fillRect/>
          </a:stretch>
        </p:blipFill>
        <p:spPr bwMode="auto">
          <a:xfrm>
            <a:off x="304800" y="1392064"/>
            <a:ext cx="1435100" cy="1435100"/>
          </a:xfrm>
          <a:prstGeom prst="rect">
            <a:avLst/>
          </a:prstGeom>
          <a:noFill/>
          <a:ln w="9525">
            <a:noFill/>
            <a:miter lim="800000"/>
            <a:headEnd/>
            <a:tailEnd/>
          </a:ln>
          <a:effectLst/>
        </p:spPr>
      </p:pic>
      <p:sp>
        <p:nvSpPr>
          <p:cNvPr id="106" name="Rectangle 6"/>
          <p:cNvSpPr>
            <a:spLocks noChangeArrowheads="1"/>
          </p:cNvSpPr>
          <p:nvPr/>
        </p:nvSpPr>
        <p:spPr bwMode="auto">
          <a:xfrm>
            <a:off x="228600" y="2805930"/>
            <a:ext cx="1641796" cy="464743"/>
          </a:xfrm>
          <a:prstGeom prst="rect">
            <a:avLst/>
          </a:prstGeom>
          <a:noFill/>
          <a:ln w="9525">
            <a:noFill/>
            <a:miter lim="800000"/>
            <a:headEnd/>
            <a:tailEnd/>
          </a:ln>
          <a:effectLst/>
        </p:spPr>
        <p:txBody>
          <a:bodyPr wrap="none" anchor="ctr">
            <a:spAutoFit/>
          </a:bodyPr>
          <a:lstStyle/>
          <a:p>
            <a:pPr algn="l" eaLnBrk="1" hangingPunct="1">
              <a:lnSpc>
                <a:spcPct val="100000"/>
              </a:lnSpc>
              <a:spcBef>
                <a:spcPct val="20000"/>
              </a:spcBef>
              <a:spcAft>
                <a:spcPct val="0"/>
              </a:spcAft>
            </a:pPr>
            <a:r>
              <a:rPr lang="en-US" sz="1100" b="1" i="1" dirty="0">
                <a:solidFill>
                  <a:srgbClr val="2D6823"/>
                </a:solidFill>
                <a:latin typeface="Arial" pitchFamily="34" charset="0"/>
                <a:ea typeface="+mn-ea"/>
                <a:cs typeface="Arial" pitchFamily="34" charset="0"/>
              </a:rPr>
              <a:t>Luca Pacioli </a:t>
            </a:r>
          </a:p>
          <a:p>
            <a:pPr algn="l" eaLnBrk="1" hangingPunct="1">
              <a:lnSpc>
                <a:spcPct val="100000"/>
              </a:lnSpc>
              <a:spcBef>
                <a:spcPct val="20000"/>
              </a:spcBef>
              <a:spcAft>
                <a:spcPct val="0"/>
              </a:spcAft>
            </a:pPr>
            <a:r>
              <a:rPr lang="en-US" sz="1100" b="1" i="1" dirty="0">
                <a:solidFill>
                  <a:srgbClr val="2D6823"/>
                </a:solidFill>
                <a:latin typeface="Arial" pitchFamily="34" charset="0"/>
                <a:ea typeface="+mn-ea"/>
                <a:cs typeface="Arial" pitchFamily="34" charset="0"/>
              </a:rPr>
              <a:t>Father of Accounting </a:t>
            </a:r>
          </a:p>
        </p:txBody>
      </p:sp>
      <p:sp>
        <p:nvSpPr>
          <p:cNvPr id="107" name="Rectangle 16"/>
          <p:cNvSpPr>
            <a:spLocks noChangeArrowheads="1"/>
          </p:cNvSpPr>
          <p:nvPr/>
        </p:nvSpPr>
        <p:spPr bwMode="auto">
          <a:xfrm>
            <a:off x="1965325" y="3509791"/>
            <a:ext cx="4605338" cy="244475"/>
          </a:xfrm>
          <a:prstGeom prst="rect">
            <a:avLst/>
          </a:prstGeom>
          <a:solidFill>
            <a:srgbClr val="2D6823"/>
          </a:solidFill>
          <a:ln w="9525" algn="ctr">
            <a:noFill/>
            <a:miter lim="800000"/>
            <a:headEnd/>
            <a:tailEnd/>
          </a:ln>
          <a:effectLst/>
        </p:spPr>
        <p:txBody>
          <a:bodyPr wrap="none">
            <a:spAutoFit/>
          </a:bodyPr>
          <a:lstStyle/>
          <a:p>
            <a:pPr algn="l" eaLnBrk="1" hangingPunct="1">
              <a:lnSpc>
                <a:spcPct val="100000"/>
              </a:lnSpc>
              <a:spcBef>
                <a:spcPct val="20000"/>
              </a:spcBef>
              <a:spcAft>
                <a:spcPct val="0"/>
              </a:spcAft>
              <a:buClr>
                <a:srgbClr val="92D400"/>
              </a:buClr>
              <a:buFont typeface="Wingdings" pitchFamily="2" charset="2"/>
              <a:buNone/>
            </a:pPr>
            <a:r>
              <a:rPr lang="en-US" sz="1000" b="1" dirty="0">
                <a:solidFill>
                  <a:srgbClr val="FFFFFF"/>
                </a:solidFill>
                <a:latin typeface="Arial" pitchFamily="34" charset="0"/>
                <a:ea typeface="+mn-ea"/>
                <a:cs typeface="Arial" pitchFamily="34" charset="0"/>
              </a:rPr>
              <a:t>1494 - A Venetian merchant codifies double-entry accounting methods </a:t>
            </a:r>
          </a:p>
        </p:txBody>
      </p:sp>
      <p:cxnSp>
        <p:nvCxnSpPr>
          <p:cNvPr id="108" name="AutoShape 55"/>
          <p:cNvCxnSpPr>
            <a:cxnSpLocks noChangeShapeType="1"/>
            <a:stCxn id="107" idx="3"/>
          </p:cNvCxnSpPr>
          <p:nvPr/>
        </p:nvCxnSpPr>
        <p:spPr bwMode="auto">
          <a:xfrm>
            <a:off x="6570663" y="3632029"/>
            <a:ext cx="1671452" cy="285562"/>
          </a:xfrm>
          <a:prstGeom prst="bentConnector2">
            <a:avLst/>
          </a:prstGeom>
          <a:noFill/>
          <a:ln w="9525">
            <a:solidFill>
              <a:schemeClr val="tx1"/>
            </a:solidFill>
            <a:miter lim="800000"/>
            <a:headEnd/>
            <a:tailEnd type="triangle" w="med" len="med"/>
          </a:ln>
          <a:effectLst/>
        </p:spPr>
      </p:cxnSp>
      <p:cxnSp>
        <p:nvCxnSpPr>
          <p:cNvPr id="109" name="AutoShape 63"/>
          <p:cNvCxnSpPr>
            <a:cxnSpLocks noChangeShapeType="1"/>
            <a:stCxn id="107" idx="1"/>
            <a:endCxn id="106" idx="2"/>
          </p:cNvCxnSpPr>
          <p:nvPr/>
        </p:nvCxnSpPr>
        <p:spPr bwMode="auto">
          <a:xfrm rot="10800000">
            <a:off x="1049499" y="3270673"/>
            <a:ext cx="915827" cy="361356"/>
          </a:xfrm>
          <a:prstGeom prst="bentConnector2">
            <a:avLst/>
          </a:prstGeom>
          <a:noFill/>
          <a:ln w="9525">
            <a:solidFill>
              <a:schemeClr val="tx1"/>
            </a:solidFill>
            <a:prstDash val="dash"/>
            <a:miter lim="800000"/>
            <a:headEnd/>
            <a:tailEnd/>
          </a:ln>
          <a:effectLst/>
        </p:spPr>
      </p:cxnSp>
      <p:sp>
        <p:nvSpPr>
          <p:cNvPr id="37" name="Oval 36"/>
          <p:cNvSpPr/>
          <p:nvPr/>
        </p:nvSpPr>
        <p:spPr>
          <a:xfrm>
            <a:off x="2718595" y="988142"/>
            <a:ext cx="5677026" cy="110915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dirty="0" err="1" smtClean="0"/>
          </a:p>
        </p:txBody>
      </p:sp>
    </p:spTree>
    <p:extLst>
      <p:ext uri="{BB962C8B-B14F-4D97-AF65-F5344CB8AC3E}">
        <p14:creationId xmlns:p14="http://schemas.microsoft.com/office/powerpoint/2010/main" val="1920850489"/>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gray">
          <a:xfrm>
            <a:off x="0" y="1828800"/>
            <a:ext cx="9144000" cy="2980765"/>
          </a:xfrm>
          <a:prstGeom prst="rect">
            <a:avLst/>
          </a:prstGeom>
          <a:solidFill>
            <a:srgbClr val="336600"/>
          </a:solidFill>
          <a:ln w="12700" cap="flat" cmpd="sng" algn="ctr">
            <a:noFill/>
            <a:prstDash val="solid"/>
            <a:round/>
            <a:headEnd type="none" w="med" len="med"/>
            <a:tailEnd type="none" w="med" len="med"/>
          </a:ln>
          <a:effectLst/>
        </p:spPr>
        <p:txBody>
          <a:bodyPr vert="horz" wrap="square" lIns="457200" tIns="45720" rIns="457200" bIns="45720" numCol="1" rtlCol="0" anchor="ctr" anchorCtr="0" compatLnSpc="1">
            <a:prstTxWarp prst="textNoShape">
              <a:avLst/>
            </a:prstTxWarp>
            <a:noAutofit/>
          </a:bodyPr>
          <a:lstStyle/>
          <a:p>
            <a:pPr algn="l" eaLnBrk="1" hangingPunct="1">
              <a:lnSpc>
                <a:spcPct val="100000"/>
              </a:lnSpc>
              <a:spcBef>
                <a:spcPct val="0"/>
              </a:spcBef>
              <a:spcAft>
                <a:spcPct val="0"/>
              </a:spcAft>
              <a:defRPr/>
            </a:pPr>
            <a:r>
              <a:rPr lang="en-US" sz="3600" b="1" dirty="0" smtClean="0">
                <a:solidFill>
                  <a:schemeClr val="bg1"/>
                </a:solidFill>
              </a:rPr>
              <a:t>Infonomics is the economic theory of information as new asset class, and the discipline of accounting for, managing and deploying information just as any other enterprise asset.</a:t>
            </a:r>
            <a:endParaRPr lang="en-US" sz="3600" b="1" dirty="0">
              <a:solidFill>
                <a:schemeClr val="bg1"/>
              </a:solidFill>
            </a:endParaRPr>
          </a:p>
        </p:txBody>
      </p:sp>
      <p:sp>
        <p:nvSpPr>
          <p:cNvPr id="3" name="Footer Placeholder 3"/>
          <p:cNvSpPr>
            <a:spLocks noGrp="1"/>
          </p:cNvSpPr>
          <p:nvPr>
            <p:ph type="ftr" sz="quarter" idx="10"/>
          </p:nvPr>
        </p:nvSpPr>
        <p:spPr>
          <a:xfrm>
            <a:off x="4343400" y="6490389"/>
            <a:ext cx="457200" cy="228600"/>
          </a:xfrm>
        </p:spPr>
        <p:txBody>
          <a:bodyPr/>
          <a:lstStyle/>
          <a:p>
            <a:r>
              <a:rPr lang="en-US" smtClean="0"/>
              <a:t> </a:t>
            </a:r>
            <a:fld id="{17D72832-AAE1-43A4-BD03-0833DF0567DF}" type="slidenum">
              <a:rPr lang="en-US" smtClean="0"/>
              <a:pPr/>
              <a:t>17</a:t>
            </a:fld>
            <a:endParaRPr lang="en-US" dirty="0"/>
          </a:p>
        </p:txBody>
      </p:sp>
    </p:spTree>
    <p:extLst>
      <p:ext uri="{BB962C8B-B14F-4D97-AF65-F5344CB8AC3E}">
        <p14:creationId xmlns:p14="http://schemas.microsoft.com/office/powerpoint/2010/main" val="4290070494"/>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18"/>
          <p:cNvSpPr>
            <a:spLocks noGrp="1" noChangeArrowheads="1"/>
          </p:cNvSpPr>
          <p:nvPr>
            <p:ph type="title"/>
          </p:nvPr>
        </p:nvSpPr>
        <p:spPr/>
        <p:txBody>
          <a:bodyPr/>
          <a:lstStyle/>
          <a:p>
            <a:r>
              <a:rPr lang="en-US" dirty="0" smtClean="0"/>
              <a:t>Principles of Infonomics</a:t>
            </a:r>
          </a:p>
        </p:txBody>
      </p:sp>
      <p:sp>
        <p:nvSpPr>
          <p:cNvPr id="6148" name="Rectangle 19"/>
          <p:cNvSpPr>
            <a:spLocks noGrp="1" noChangeArrowheads="1"/>
          </p:cNvSpPr>
          <p:nvPr>
            <p:ph idx="1"/>
          </p:nvPr>
        </p:nvSpPr>
        <p:spPr>
          <a:xfrm>
            <a:off x="285750" y="1362075"/>
            <a:ext cx="6267450" cy="4419600"/>
          </a:xfrm>
        </p:spPr>
        <p:txBody>
          <a:bodyPr/>
          <a:lstStyle/>
          <a:p>
            <a:pPr marL="457200" lvl="0" indent="-457200">
              <a:buFont typeface="+mj-lt"/>
              <a:buAutoNum type="arabicPeriod"/>
            </a:pPr>
            <a:r>
              <a:rPr lang="en-US" sz="2400" b="1" dirty="0" smtClean="0"/>
              <a:t>Information is an actual asset (if not a recognized asset class)</a:t>
            </a:r>
          </a:p>
          <a:p>
            <a:pPr marL="457200" lvl="0" indent="-457200">
              <a:buFont typeface="+mj-lt"/>
              <a:buAutoNum type="arabicPeriod"/>
            </a:pPr>
            <a:r>
              <a:rPr lang="en-US" sz="2400" b="1" dirty="0" smtClean="0"/>
              <a:t>Information has both potential and realized value</a:t>
            </a:r>
          </a:p>
          <a:p>
            <a:pPr marL="457200" lvl="0" indent="-457200">
              <a:buFont typeface="+mj-lt"/>
              <a:buAutoNum type="arabicPeriod"/>
            </a:pPr>
            <a:r>
              <a:rPr lang="en-US" sz="2400" b="1" dirty="0" smtClean="0"/>
              <a:t>Information’s value can be quantified</a:t>
            </a:r>
          </a:p>
          <a:p>
            <a:pPr marL="457200" indent="-457200">
              <a:buFont typeface="+mj-lt"/>
              <a:buAutoNum type="arabicPeriod"/>
            </a:pPr>
            <a:r>
              <a:rPr lang="en-US" sz="2400" b="1" dirty="0"/>
              <a:t>Information should be accounted for as an asset (internally)</a:t>
            </a:r>
          </a:p>
          <a:p>
            <a:pPr marL="457200" lvl="0" indent="-457200">
              <a:buFont typeface="+mj-lt"/>
              <a:buAutoNum type="arabicPeriod"/>
            </a:pPr>
            <a:r>
              <a:rPr lang="en-US" sz="2400" b="1" dirty="0" smtClean="0"/>
              <a:t>Information’s realized value should be maximized</a:t>
            </a:r>
          </a:p>
          <a:p>
            <a:pPr marL="457200" indent="-457200">
              <a:buFont typeface="+mj-lt"/>
              <a:buAutoNum type="arabicPeriod"/>
            </a:pPr>
            <a:r>
              <a:rPr lang="en-US" sz="2400" b="1" dirty="0" smtClean="0"/>
              <a:t>Information’s </a:t>
            </a:r>
            <a:r>
              <a:rPr lang="en-US" sz="2400" b="1" dirty="0"/>
              <a:t>value should be used to </a:t>
            </a:r>
            <a:r>
              <a:rPr lang="en-US" sz="2400" b="1" dirty="0" smtClean="0"/>
              <a:t>help budget </a:t>
            </a:r>
            <a:r>
              <a:rPr lang="en-US" sz="2400" b="1" dirty="0"/>
              <a:t>IT and business initiatives</a:t>
            </a:r>
          </a:p>
          <a:p>
            <a:pPr marL="457200" lvl="0" indent="-457200">
              <a:buFont typeface="+mj-lt"/>
              <a:buAutoNum type="arabicPeriod"/>
            </a:pPr>
            <a:r>
              <a:rPr lang="en-US" sz="2400" b="1" dirty="0" smtClean="0"/>
              <a:t>Information should be managed as an asset</a:t>
            </a:r>
          </a:p>
        </p:txBody>
      </p:sp>
      <p:sp>
        <p:nvSpPr>
          <p:cNvPr id="4" name="Footer Placeholder 3"/>
          <p:cNvSpPr>
            <a:spLocks noGrp="1"/>
          </p:cNvSpPr>
          <p:nvPr>
            <p:ph type="ftr" sz="quarter" idx="10"/>
          </p:nvPr>
        </p:nvSpPr>
        <p:spPr>
          <a:xfrm>
            <a:off x="4343400" y="6490389"/>
            <a:ext cx="457200" cy="228600"/>
          </a:xfrm>
        </p:spPr>
        <p:txBody>
          <a:bodyPr/>
          <a:lstStyle/>
          <a:p>
            <a:r>
              <a:rPr lang="en-US" smtClean="0"/>
              <a:t> </a:t>
            </a:r>
            <a:fld id="{17D72832-AAE1-43A4-BD03-0833DF0567DF}" type="slidenum">
              <a:rPr lang="en-US" smtClean="0"/>
              <a:pPr/>
              <a:t>18</a:t>
            </a:fld>
            <a:endParaRPr lang="en-US" dirty="0"/>
          </a:p>
        </p:txBody>
      </p:sp>
      <p:pic>
        <p:nvPicPr>
          <p:cNvPr id="2050" name="Picture 2" descr="http://t2.gstatic.com/images?q=tbn:ANd9GcRKQ1Mfw_EbZ9jo2cU3Uf-9XBHCZg8hgl3ooG6OFzd7oRSutMY2AJ9w4YA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7965" y="1600201"/>
            <a:ext cx="2339810"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724339"/>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2124635"/>
            <a:ext cx="9144000" cy="2245659"/>
          </a:xfrm>
          <a:prstGeom prst="rect">
            <a:avLst/>
          </a:prstGeom>
          <a:solidFill>
            <a:srgbClr val="00529B"/>
          </a:solidFill>
          <a:ln w="12700" cap="flat" cmpd="sng" algn="ctr">
            <a:noFill/>
            <a:prstDash val="solid"/>
            <a:round/>
            <a:headEnd type="none" w="med" len="med"/>
            <a:tailEnd type="none" w="med" len="med"/>
          </a:ln>
          <a:effectLst/>
        </p:spPr>
        <p:txBody>
          <a:bodyPr vert="horz" wrap="square" lIns="457200" tIns="45720" rIns="457200" bIns="45720" numCol="1" rtlCol="0" anchor="ctr" anchorCtr="0" compatLnSpc="1">
            <a:prstTxWarp prst="textNoShape">
              <a:avLst/>
            </a:prstTxWarp>
            <a:noAutofit/>
          </a:bodyPr>
          <a:lstStyle/>
          <a:p>
            <a:pPr algn="l" eaLnBrk="1" hangingPunct="1">
              <a:lnSpc>
                <a:spcPct val="100000"/>
              </a:lnSpc>
              <a:spcBef>
                <a:spcPct val="0"/>
              </a:spcBef>
              <a:spcAft>
                <a:spcPct val="0"/>
              </a:spcAft>
              <a:defRPr/>
            </a:pPr>
            <a:r>
              <a:rPr lang="en-US" sz="3200" b="1" dirty="0" smtClean="0">
                <a:solidFill>
                  <a:schemeClr val="bg1"/>
                </a:solidFill>
                <a:ea typeface="ＭＳ Ｐゴシック" pitchFamily="1" charset="-128"/>
              </a:rPr>
              <a:t>Gartner delivers the technology-related insight necessary for our clients to make the right decisions, every day.</a:t>
            </a:r>
            <a:endParaRPr lang="en-US" sz="3200" b="1" dirty="0">
              <a:solidFill>
                <a:schemeClr val="bg1"/>
              </a:solidFill>
              <a:ea typeface="ＭＳ Ｐゴシック" pitchFamily="1" charset="-128"/>
            </a:endParaRPr>
          </a:p>
        </p:txBody>
      </p:sp>
    </p:spTree>
    <p:extLst>
      <p:ext uri="{BB962C8B-B14F-4D97-AF65-F5344CB8AC3E}">
        <p14:creationId xmlns:p14="http://schemas.microsoft.com/office/powerpoint/2010/main" val="1836054081"/>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auto">
          <a:xfrm>
            <a:off x="152400" y="1219200"/>
            <a:ext cx="8839200" cy="4038600"/>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p:txBody>
          <a:bodyPr/>
          <a:lstStyle/>
          <a:p>
            <a:r>
              <a:rPr lang="en-US" dirty="0" smtClean="0"/>
              <a:t>Three Degrees of Information Value</a:t>
            </a:r>
            <a:endParaRPr lang="en-US" dirty="0"/>
          </a:p>
        </p:txBody>
      </p:sp>
      <p:sp>
        <p:nvSpPr>
          <p:cNvPr id="4" name="Footer Placeholder 3"/>
          <p:cNvSpPr>
            <a:spLocks noGrp="1"/>
          </p:cNvSpPr>
          <p:nvPr>
            <p:ph type="ftr" sz="quarter" idx="10"/>
          </p:nvPr>
        </p:nvSpPr>
        <p:spPr/>
        <p:txBody>
          <a:bodyPr/>
          <a:lstStyle/>
          <a:p>
            <a:pPr>
              <a:defRPr/>
            </a:pPr>
            <a:r>
              <a:rPr lang="en-US" dirty="0" smtClean="0"/>
              <a:t> </a:t>
            </a:r>
            <a:fld id="{6B94FA92-FD85-4028-8A65-25E5DEB3133D}" type="slidenum">
              <a:rPr lang="en-US" smtClean="0"/>
              <a:pPr>
                <a:defRPr/>
              </a:pPr>
              <a:t>19</a:t>
            </a:fld>
            <a:endParaRPr lang="en-US" dirty="0"/>
          </a:p>
        </p:txBody>
      </p:sp>
      <p:cxnSp>
        <p:nvCxnSpPr>
          <p:cNvPr id="6" name="Straight Connector 5"/>
          <p:cNvCxnSpPr/>
          <p:nvPr/>
        </p:nvCxnSpPr>
        <p:spPr bwMode="auto">
          <a:xfrm>
            <a:off x="1752600" y="1905000"/>
            <a:ext cx="4648200" cy="1"/>
          </a:xfrm>
          <a:prstGeom prst="line">
            <a:avLst/>
          </a:prstGeom>
          <a:solidFill>
            <a:srgbClr val="00529B"/>
          </a:solidFill>
          <a:ln w="38100" cap="flat" cmpd="sng" algn="ctr">
            <a:solidFill>
              <a:schemeClr val="tx1"/>
            </a:solidFill>
            <a:prstDash val="dash"/>
            <a:round/>
            <a:headEnd type="none" w="med" len="med"/>
            <a:tailEnd type="none" w="lg" len="lg"/>
          </a:ln>
          <a:effectLst/>
        </p:spPr>
      </p:cxnSp>
      <p:cxnSp>
        <p:nvCxnSpPr>
          <p:cNvPr id="9" name="Straight Connector 8"/>
          <p:cNvCxnSpPr/>
          <p:nvPr/>
        </p:nvCxnSpPr>
        <p:spPr bwMode="auto">
          <a:xfrm>
            <a:off x="1752600" y="3581399"/>
            <a:ext cx="4648200" cy="1"/>
          </a:xfrm>
          <a:prstGeom prst="line">
            <a:avLst/>
          </a:prstGeom>
          <a:solidFill>
            <a:srgbClr val="00529B"/>
          </a:solidFill>
          <a:ln w="38100" cap="flat" cmpd="sng" algn="ctr">
            <a:solidFill>
              <a:schemeClr val="tx1"/>
            </a:solidFill>
            <a:prstDash val="sysDash"/>
            <a:round/>
            <a:headEnd type="none" w="med" len="med"/>
            <a:tailEnd type="none" w="lg" len="lg"/>
          </a:ln>
          <a:effectLst/>
        </p:spPr>
      </p:cxnSp>
      <p:cxnSp>
        <p:nvCxnSpPr>
          <p:cNvPr id="10" name="Straight Connector 9"/>
          <p:cNvCxnSpPr/>
          <p:nvPr/>
        </p:nvCxnSpPr>
        <p:spPr bwMode="auto">
          <a:xfrm>
            <a:off x="1752600" y="4724399"/>
            <a:ext cx="4648200" cy="1"/>
          </a:xfrm>
          <a:prstGeom prst="line">
            <a:avLst/>
          </a:prstGeom>
          <a:solidFill>
            <a:srgbClr val="00529B"/>
          </a:solidFill>
          <a:ln w="38100" cap="flat" cmpd="sng" algn="ctr">
            <a:solidFill>
              <a:schemeClr val="tx1"/>
            </a:solidFill>
            <a:prstDash val="solid"/>
            <a:round/>
            <a:headEnd type="none" w="med" len="med"/>
            <a:tailEnd type="none" w="lg" len="lg"/>
          </a:ln>
          <a:effectLst/>
        </p:spPr>
      </p:cxnSp>
      <p:sp>
        <p:nvSpPr>
          <p:cNvPr id="11" name="TextBox 10"/>
          <p:cNvSpPr txBox="1"/>
          <p:nvPr/>
        </p:nvSpPr>
        <p:spPr>
          <a:xfrm>
            <a:off x="351255" y="1676400"/>
            <a:ext cx="1383713" cy="424732"/>
          </a:xfrm>
          <a:prstGeom prst="rect">
            <a:avLst/>
          </a:prstGeom>
          <a:solidFill>
            <a:schemeClr val="accent2">
              <a:lumMod val="50000"/>
            </a:schemeClr>
          </a:solidFill>
        </p:spPr>
        <p:txBody>
          <a:bodyPr wrap="none" rtlCol="0">
            <a:spAutoFit/>
          </a:bodyPr>
          <a:lstStyle/>
          <a:p>
            <a:r>
              <a:rPr lang="en-US" dirty="0" smtClean="0">
                <a:solidFill>
                  <a:srgbClr val="FFFFFF"/>
                </a:solidFill>
                <a:effectLst>
                  <a:outerShdw blurRad="38100" dist="38100" dir="2700000" algn="tl">
                    <a:srgbClr val="000000">
                      <a:alpha val="43137"/>
                    </a:srgbClr>
                  </a:outerShdw>
                </a:effectLst>
              </a:rPr>
              <a:t>Potential</a:t>
            </a:r>
            <a:endParaRPr lang="en-US" dirty="0">
              <a:solidFill>
                <a:srgbClr val="FFFFFF"/>
              </a:solidFill>
              <a:effectLst>
                <a:outerShdw blurRad="38100" dist="38100" dir="2700000" algn="tl">
                  <a:srgbClr val="000000">
                    <a:alpha val="43137"/>
                  </a:srgbClr>
                </a:outerShdw>
              </a:effectLst>
            </a:endParaRPr>
          </a:p>
        </p:txBody>
      </p:sp>
      <p:sp>
        <p:nvSpPr>
          <p:cNvPr id="12" name="TextBox 11"/>
          <p:cNvSpPr txBox="1"/>
          <p:nvPr/>
        </p:nvSpPr>
        <p:spPr>
          <a:xfrm>
            <a:off x="333622" y="3385268"/>
            <a:ext cx="1418978" cy="424732"/>
          </a:xfrm>
          <a:prstGeom prst="rect">
            <a:avLst/>
          </a:prstGeom>
          <a:solidFill>
            <a:schemeClr val="accent2">
              <a:lumMod val="75000"/>
            </a:schemeClr>
          </a:solidFill>
        </p:spPr>
        <p:txBody>
          <a:bodyPr wrap="none" rtlCol="0">
            <a:spAutoFit/>
          </a:bodyPr>
          <a:lstStyle/>
          <a:p>
            <a:r>
              <a:rPr lang="en-US" dirty="0" smtClean="0">
                <a:solidFill>
                  <a:srgbClr val="FFFFFF"/>
                </a:solidFill>
                <a:effectLst>
                  <a:outerShdw blurRad="38100" dist="38100" dir="2700000" algn="tl">
                    <a:srgbClr val="000000">
                      <a:alpha val="43137"/>
                    </a:srgbClr>
                  </a:outerShdw>
                </a:effectLst>
              </a:rPr>
              <a:t>Probable</a:t>
            </a:r>
            <a:endParaRPr lang="en-US" dirty="0">
              <a:solidFill>
                <a:srgbClr val="FFFFFF"/>
              </a:solidFill>
              <a:effectLst>
                <a:outerShdw blurRad="38100" dist="38100" dir="2700000" algn="tl">
                  <a:srgbClr val="000000">
                    <a:alpha val="43137"/>
                  </a:srgbClr>
                </a:outerShdw>
              </a:effectLst>
            </a:endParaRPr>
          </a:p>
        </p:txBody>
      </p:sp>
      <p:sp>
        <p:nvSpPr>
          <p:cNvPr id="13" name="TextBox 12"/>
          <p:cNvSpPr txBox="1"/>
          <p:nvPr/>
        </p:nvSpPr>
        <p:spPr>
          <a:xfrm>
            <a:off x="350453" y="4495800"/>
            <a:ext cx="1385316" cy="424732"/>
          </a:xfrm>
          <a:prstGeom prst="rect">
            <a:avLst/>
          </a:prstGeom>
          <a:solidFill>
            <a:schemeClr val="accent2">
              <a:lumMod val="60000"/>
              <a:lumOff val="40000"/>
            </a:schemeClr>
          </a:solidFill>
        </p:spPr>
        <p:txBody>
          <a:bodyPr wrap="none" rtlCol="0">
            <a:spAutoFit/>
          </a:bodyPr>
          <a:lstStyle/>
          <a:p>
            <a:r>
              <a:rPr lang="en-US" dirty="0" smtClean="0">
                <a:solidFill>
                  <a:srgbClr val="FFFFFF"/>
                </a:solidFill>
                <a:effectLst>
                  <a:outerShdw blurRad="38100" dist="38100" dir="2700000" algn="tl">
                    <a:srgbClr val="000000">
                      <a:alpha val="43137"/>
                    </a:srgbClr>
                  </a:outerShdw>
                </a:effectLst>
              </a:rPr>
              <a:t>Realized</a:t>
            </a:r>
            <a:endParaRPr lang="en-US" dirty="0">
              <a:solidFill>
                <a:srgbClr val="FFFFFF"/>
              </a:solidFill>
              <a:effectLst>
                <a:outerShdw blurRad="38100" dist="38100" dir="2700000" algn="tl">
                  <a:srgbClr val="000000">
                    <a:alpha val="43137"/>
                  </a:srgbClr>
                </a:outerShdw>
              </a:effectLst>
            </a:endParaRPr>
          </a:p>
        </p:txBody>
      </p:sp>
      <p:sp>
        <p:nvSpPr>
          <p:cNvPr id="14" name="TextBox 13"/>
          <p:cNvSpPr txBox="1"/>
          <p:nvPr/>
        </p:nvSpPr>
        <p:spPr>
          <a:xfrm>
            <a:off x="1719540" y="1524000"/>
            <a:ext cx="5519460" cy="341632"/>
          </a:xfrm>
          <a:prstGeom prst="rect">
            <a:avLst/>
          </a:prstGeom>
          <a:noFill/>
        </p:spPr>
        <p:txBody>
          <a:bodyPr wrap="none" rtlCol="0">
            <a:spAutoFit/>
          </a:bodyPr>
          <a:lstStyle/>
          <a:p>
            <a:pPr algn="l"/>
            <a:r>
              <a:rPr lang="en-US" sz="1800" dirty="0" smtClean="0">
                <a:solidFill>
                  <a:srgbClr val="000000"/>
                </a:solidFill>
              </a:rPr>
              <a:t>If you applied info to all relevant business processes</a:t>
            </a:r>
            <a:endParaRPr lang="en-US" sz="1800" dirty="0">
              <a:solidFill>
                <a:srgbClr val="000000"/>
              </a:solidFill>
            </a:endParaRPr>
          </a:p>
        </p:txBody>
      </p:sp>
      <p:sp>
        <p:nvSpPr>
          <p:cNvPr id="15" name="TextBox 14"/>
          <p:cNvSpPr txBox="1"/>
          <p:nvPr/>
        </p:nvSpPr>
        <p:spPr>
          <a:xfrm>
            <a:off x="1766919" y="3200400"/>
            <a:ext cx="3920945" cy="341632"/>
          </a:xfrm>
          <a:prstGeom prst="rect">
            <a:avLst/>
          </a:prstGeom>
          <a:noFill/>
        </p:spPr>
        <p:txBody>
          <a:bodyPr wrap="none" rtlCol="0">
            <a:spAutoFit/>
          </a:bodyPr>
          <a:lstStyle/>
          <a:p>
            <a:pPr algn="l"/>
            <a:r>
              <a:rPr lang="en-US" sz="1800" dirty="0" smtClean="0">
                <a:solidFill>
                  <a:srgbClr val="000000"/>
                </a:solidFill>
              </a:rPr>
              <a:t>Your expected capabilities and plans</a:t>
            </a:r>
            <a:endParaRPr lang="en-US" sz="1800" dirty="0">
              <a:solidFill>
                <a:srgbClr val="000000"/>
              </a:solidFill>
            </a:endParaRPr>
          </a:p>
        </p:txBody>
      </p:sp>
      <p:sp>
        <p:nvSpPr>
          <p:cNvPr id="16" name="TextBox 15"/>
          <p:cNvSpPr txBox="1"/>
          <p:nvPr/>
        </p:nvSpPr>
        <p:spPr>
          <a:xfrm>
            <a:off x="1752600" y="4382768"/>
            <a:ext cx="4062009" cy="341632"/>
          </a:xfrm>
          <a:prstGeom prst="rect">
            <a:avLst/>
          </a:prstGeom>
          <a:noFill/>
        </p:spPr>
        <p:txBody>
          <a:bodyPr wrap="none" rtlCol="0">
            <a:spAutoFit/>
          </a:bodyPr>
          <a:lstStyle/>
          <a:p>
            <a:pPr algn="l"/>
            <a:r>
              <a:rPr lang="en-US" sz="1800" dirty="0" smtClean="0">
                <a:solidFill>
                  <a:srgbClr val="000000"/>
                </a:solidFill>
              </a:rPr>
              <a:t>Your current capabilities and solutions</a:t>
            </a:r>
            <a:endParaRPr lang="en-US" sz="1800" dirty="0">
              <a:solidFill>
                <a:srgbClr val="000000"/>
              </a:solidFill>
            </a:endParaRPr>
          </a:p>
        </p:txBody>
      </p:sp>
      <p:sp>
        <p:nvSpPr>
          <p:cNvPr id="17" name="Right Brace 16"/>
          <p:cNvSpPr/>
          <p:nvPr/>
        </p:nvSpPr>
        <p:spPr bwMode="auto">
          <a:xfrm>
            <a:off x="6705600" y="3505200"/>
            <a:ext cx="609600" cy="1219200"/>
          </a:xfrm>
          <a:prstGeom prst="rightBrace">
            <a:avLst>
              <a:gd name="adj1" fmla="val 8333"/>
              <a:gd name="adj2" fmla="val 48750"/>
            </a:avLst>
          </a:prstGeom>
          <a:noFill/>
          <a:ln w="28575" cap="flat" cmpd="sng" algn="ctr">
            <a:solidFill>
              <a:srgbClr val="FF0000"/>
            </a:solidFill>
            <a:prstDash val="solid"/>
            <a:round/>
            <a:headEnd type="none" w="med" len="med"/>
            <a:tailEnd type="none" w="lg" len="lg"/>
          </a:ln>
          <a:effectLst/>
        </p:spPr>
        <p:txBody>
          <a:bodyPr rtlCol="0" anchor="ctr"/>
          <a:lstStyle/>
          <a:p>
            <a:endParaRPr lang="en-US" dirty="0">
              <a:solidFill>
                <a:srgbClr val="000000"/>
              </a:solidFill>
            </a:endParaRPr>
          </a:p>
        </p:txBody>
      </p:sp>
      <p:sp>
        <p:nvSpPr>
          <p:cNvPr id="18" name="Right Brace 17"/>
          <p:cNvSpPr/>
          <p:nvPr/>
        </p:nvSpPr>
        <p:spPr bwMode="auto">
          <a:xfrm>
            <a:off x="7239000" y="1905000"/>
            <a:ext cx="609600" cy="2819400"/>
          </a:xfrm>
          <a:prstGeom prst="rightBrace">
            <a:avLst>
              <a:gd name="adj1" fmla="val 8333"/>
              <a:gd name="adj2" fmla="val 48750"/>
            </a:avLst>
          </a:prstGeom>
          <a:noFill/>
          <a:ln w="28575" cap="flat" cmpd="sng" algn="ctr">
            <a:solidFill>
              <a:srgbClr val="FF0000"/>
            </a:solidFill>
            <a:prstDash val="solid"/>
            <a:round/>
            <a:headEnd type="none" w="med" len="med"/>
            <a:tailEnd type="none" w="lg" len="lg"/>
          </a:ln>
          <a:effectLst/>
        </p:spPr>
        <p:txBody>
          <a:bodyPr rtlCol="0" anchor="ctr"/>
          <a:lstStyle/>
          <a:p>
            <a:endParaRPr lang="en-US" dirty="0">
              <a:solidFill>
                <a:srgbClr val="000000"/>
              </a:solidFill>
            </a:endParaRPr>
          </a:p>
        </p:txBody>
      </p:sp>
      <p:sp>
        <p:nvSpPr>
          <p:cNvPr id="19" name="TextBox 18"/>
          <p:cNvSpPr txBox="1"/>
          <p:nvPr/>
        </p:nvSpPr>
        <p:spPr>
          <a:xfrm>
            <a:off x="7924800" y="2590800"/>
            <a:ext cx="988412" cy="1384995"/>
          </a:xfrm>
          <a:prstGeom prst="rect">
            <a:avLst/>
          </a:prstGeom>
          <a:noFill/>
        </p:spPr>
        <p:txBody>
          <a:bodyPr wrap="none" rtlCol="0">
            <a:spAutoFit/>
          </a:bodyPr>
          <a:lstStyle/>
          <a:p>
            <a:r>
              <a:rPr lang="en-US" b="1" dirty="0" smtClean="0">
                <a:solidFill>
                  <a:srgbClr val="FF0000"/>
                </a:solidFill>
              </a:rPr>
              <a:t>Info</a:t>
            </a:r>
          </a:p>
          <a:p>
            <a:r>
              <a:rPr lang="en-US" b="1" dirty="0" smtClean="0">
                <a:solidFill>
                  <a:srgbClr val="FF0000"/>
                </a:solidFill>
              </a:rPr>
              <a:t>Value</a:t>
            </a:r>
          </a:p>
          <a:p>
            <a:r>
              <a:rPr lang="en-US" b="1" dirty="0" smtClean="0">
                <a:solidFill>
                  <a:srgbClr val="FF0000"/>
                </a:solidFill>
              </a:rPr>
              <a:t>Gap</a:t>
            </a:r>
            <a:endParaRPr lang="en-US" b="1" dirty="0">
              <a:solidFill>
                <a:srgbClr val="FF0000"/>
              </a:solidFill>
            </a:endParaRPr>
          </a:p>
        </p:txBody>
      </p:sp>
      <p:sp>
        <p:nvSpPr>
          <p:cNvPr id="20" name="TextBox 19"/>
          <p:cNvSpPr txBox="1"/>
          <p:nvPr/>
        </p:nvSpPr>
        <p:spPr>
          <a:xfrm>
            <a:off x="691763" y="5410200"/>
            <a:ext cx="8110331" cy="923330"/>
          </a:xfrm>
          <a:prstGeom prst="rect">
            <a:avLst/>
          </a:prstGeom>
          <a:noFill/>
        </p:spPr>
        <p:txBody>
          <a:bodyPr wrap="square" rtlCol="0">
            <a:spAutoFit/>
          </a:bodyPr>
          <a:lstStyle/>
          <a:p>
            <a:pPr algn="l"/>
            <a:r>
              <a:rPr lang="en-US" sz="2000" b="1" i="1" dirty="0" smtClean="0">
                <a:solidFill>
                  <a:srgbClr val="00529B">
                    <a:lumMod val="50000"/>
                  </a:srgbClr>
                </a:solidFill>
              </a:rPr>
              <a:t>The availability of Big Data dramatically widens the gap between the actual and possible value for most organizations.  Strategies and initiatives to close that gap are paramount. </a:t>
            </a:r>
            <a:endParaRPr lang="en-US" sz="2000" b="1" i="1" dirty="0">
              <a:solidFill>
                <a:srgbClr val="00529B">
                  <a:lumMod val="50000"/>
                </a:srgbClr>
              </a:solidFill>
            </a:endParaRPr>
          </a:p>
        </p:txBody>
      </p:sp>
      <p:cxnSp>
        <p:nvCxnSpPr>
          <p:cNvPr id="22" name="Straight Arrow Connector 21"/>
          <p:cNvCxnSpPr>
            <a:stCxn id="13" idx="0"/>
            <a:endCxn id="12" idx="2"/>
          </p:cNvCxnSpPr>
          <p:nvPr/>
        </p:nvCxnSpPr>
        <p:spPr bwMode="auto">
          <a:xfrm flipV="1">
            <a:off x="1043111" y="3810000"/>
            <a:ext cx="0" cy="685800"/>
          </a:xfrm>
          <a:prstGeom prst="straightConnector1">
            <a:avLst/>
          </a:prstGeom>
          <a:solidFill>
            <a:srgbClr val="00529B"/>
          </a:solidFill>
          <a:ln w="28575" cap="flat" cmpd="sng" algn="ctr">
            <a:solidFill>
              <a:srgbClr val="6E96D5"/>
            </a:solidFill>
            <a:prstDash val="solid"/>
            <a:round/>
            <a:headEnd type="none" w="med" len="med"/>
            <a:tailEnd type="arrow"/>
          </a:ln>
          <a:effectLst/>
        </p:spPr>
      </p:cxnSp>
      <p:cxnSp>
        <p:nvCxnSpPr>
          <p:cNvPr id="24" name="Straight Arrow Connector 23"/>
          <p:cNvCxnSpPr>
            <a:stCxn id="12" idx="0"/>
            <a:endCxn id="11" idx="2"/>
          </p:cNvCxnSpPr>
          <p:nvPr/>
        </p:nvCxnSpPr>
        <p:spPr bwMode="auto">
          <a:xfrm flipV="1">
            <a:off x="1043111" y="2101132"/>
            <a:ext cx="1" cy="1284136"/>
          </a:xfrm>
          <a:prstGeom prst="straightConnector1">
            <a:avLst/>
          </a:prstGeom>
          <a:solidFill>
            <a:srgbClr val="00529B"/>
          </a:solidFill>
          <a:ln w="28575" cap="flat" cmpd="sng" algn="ctr">
            <a:solidFill>
              <a:srgbClr val="6E96D5"/>
            </a:solidFill>
            <a:prstDash val="solid"/>
            <a:round/>
            <a:headEnd type="none" w="med" len="med"/>
            <a:tailEnd type="arrow"/>
          </a:ln>
          <a:effectLst/>
        </p:spPr>
      </p:cxnSp>
    </p:spTree>
    <p:extLst>
      <p:ext uri="{BB962C8B-B14F-4D97-AF65-F5344CB8AC3E}">
        <p14:creationId xmlns:p14="http://schemas.microsoft.com/office/powerpoint/2010/main" val="86388127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 </a:t>
            </a:r>
            <a:fld id="{283718F9-5F50-4E65-A3A8-480894E809EE}" type="slidenum">
              <a:rPr lang="en-US" smtClean="0"/>
              <a:pPr>
                <a:defRPr/>
              </a:pPr>
              <a:t>20</a:t>
            </a:fld>
            <a:endParaRPr lang="en-US" dirty="0"/>
          </a:p>
        </p:txBody>
      </p:sp>
      <p:pic>
        <p:nvPicPr>
          <p:cNvPr id="6146" name="Picture 2" descr="C:\Users\Doug Laney\Documents\Infonomics\The Real Price of Everything - book ph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006432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defRPr/>
            </a:pPr>
            <a:r>
              <a:rPr lang="en-US" smtClean="0"/>
              <a:t> </a:t>
            </a:r>
            <a:fld id="{1AC61E8B-D7D6-4EC1-BA02-1B652BB20EBC}" type="slidenum">
              <a:rPr lang="en-US" smtClean="0"/>
              <a:pPr>
                <a:defRPr/>
              </a:pPr>
              <a:t>21</a:t>
            </a:fld>
            <a:endParaRPr lang="en-US" dirty="0"/>
          </a:p>
        </p:txBody>
      </p:sp>
      <p:sp>
        <p:nvSpPr>
          <p:cNvPr id="3" name="Title 2"/>
          <p:cNvSpPr>
            <a:spLocks noGrp="1"/>
          </p:cNvSpPr>
          <p:nvPr>
            <p:ph type="title"/>
          </p:nvPr>
        </p:nvSpPr>
        <p:spPr/>
        <p:txBody>
          <a:bodyPr/>
          <a:lstStyle/>
          <a:p>
            <a:r>
              <a:rPr lang="en-US" dirty="0" smtClean="0"/>
              <a:t>A variety of information </a:t>
            </a:r>
            <a:r>
              <a:rPr lang="en-US" dirty="0"/>
              <a:t>v</a:t>
            </a:r>
            <a:r>
              <a:rPr lang="en-US" dirty="0" smtClean="0"/>
              <a:t>aluation </a:t>
            </a:r>
            <a:r>
              <a:rPr lang="en-US" dirty="0"/>
              <a:t>m</a:t>
            </a:r>
            <a:r>
              <a:rPr lang="en-US" dirty="0" smtClean="0"/>
              <a:t>odels</a:t>
            </a:r>
            <a:endParaRPr lang="en-US" dirty="0"/>
          </a:p>
        </p:txBody>
      </p:sp>
      <p:sp>
        <p:nvSpPr>
          <p:cNvPr id="4" name="Rectangle 3"/>
          <p:cNvSpPr/>
          <p:nvPr/>
        </p:nvSpPr>
        <p:spPr>
          <a:xfrm>
            <a:off x="361950" y="1297835"/>
            <a:ext cx="4314825" cy="4413516"/>
          </a:xfrm>
          <a:prstGeom prst="rect">
            <a:avLst/>
          </a:prstGeom>
        </p:spPr>
        <p:txBody>
          <a:bodyPr wrap="square">
            <a:spAutoFit/>
          </a:bodyPr>
          <a:lstStyle/>
          <a:p>
            <a:pPr algn="l"/>
            <a:r>
              <a:rPr lang="en-US" sz="1800" b="1" u="sng" dirty="0" smtClean="0"/>
              <a:t>NON-FINANCIAL MODELS</a:t>
            </a:r>
            <a:br>
              <a:rPr lang="en-US" sz="1800" b="1" u="sng" dirty="0" smtClean="0"/>
            </a:br>
            <a:endParaRPr lang="en-US" sz="1800" b="1" u="sng" dirty="0" smtClean="0"/>
          </a:p>
          <a:p>
            <a:pPr algn="l"/>
            <a:r>
              <a:rPr lang="en-US" sz="1800" b="1" dirty="0" smtClean="0"/>
              <a:t>Intrinsic Value of Information (IVI)</a:t>
            </a:r>
            <a:r>
              <a:rPr lang="en-US" sz="1800" dirty="0" smtClean="0"/>
              <a:t>: </a:t>
            </a:r>
            <a:r>
              <a:rPr lang="en-US" sz="1800" i="1" dirty="0" smtClean="0"/>
              <a:t>How good and easy to use is the data versus how likely are others outside the organization to have it also?  </a:t>
            </a:r>
          </a:p>
          <a:p>
            <a:pPr algn="l"/>
            <a:r>
              <a:rPr lang="en-US" sz="1800" b="1" dirty="0" smtClean="0"/>
              <a:t>Business Value of Information (BVI): </a:t>
            </a:r>
            <a:r>
              <a:rPr lang="en-US" sz="1800" i="1" dirty="0" smtClean="0"/>
              <a:t>How applicable to the business or a particular business process is it?  How quickly can we get fresh data to the point of the business process?</a:t>
            </a:r>
          </a:p>
          <a:p>
            <a:pPr algn="l"/>
            <a:r>
              <a:rPr lang="en-US" sz="1800" b="1" dirty="0" smtClean="0"/>
              <a:t>Performance Value of Information (PVI):</a:t>
            </a:r>
            <a:r>
              <a:rPr lang="en-US" sz="1800" dirty="0" smtClean="0"/>
              <a:t> </a:t>
            </a:r>
            <a:r>
              <a:rPr lang="en-US" sz="1800" i="1" dirty="0" smtClean="0"/>
              <a:t>How much does having a unit of information incrementally contribute to moving closer toward all n KPI targets over a given period?</a:t>
            </a:r>
          </a:p>
        </p:txBody>
      </p:sp>
      <p:sp>
        <p:nvSpPr>
          <p:cNvPr id="5" name="Rectangle 4"/>
          <p:cNvSpPr/>
          <p:nvPr/>
        </p:nvSpPr>
        <p:spPr>
          <a:xfrm>
            <a:off x="4752975" y="1295400"/>
            <a:ext cx="4162425" cy="4662815"/>
          </a:xfrm>
          <a:prstGeom prst="rect">
            <a:avLst/>
          </a:prstGeom>
        </p:spPr>
        <p:txBody>
          <a:bodyPr wrap="square">
            <a:spAutoFit/>
          </a:bodyPr>
          <a:lstStyle/>
          <a:p>
            <a:pPr algn="l"/>
            <a:r>
              <a:rPr lang="en-US" sz="1800" b="1" u="sng" dirty="0" smtClean="0"/>
              <a:t>FINANCIAL MODELS</a:t>
            </a:r>
            <a:br>
              <a:rPr lang="en-US" sz="1800" b="1" u="sng" dirty="0" smtClean="0"/>
            </a:br>
            <a:endParaRPr lang="en-US" sz="1800" b="1" u="sng" dirty="0" smtClean="0"/>
          </a:p>
          <a:p>
            <a:pPr algn="l"/>
            <a:r>
              <a:rPr lang="en-US" sz="1800" b="1" dirty="0" smtClean="0"/>
              <a:t>Cost Value of Information (LVI)</a:t>
            </a:r>
            <a:r>
              <a:rPr lang="en-US" sz="1800" dirty="0" smtClean="0"/>
              <a:t>: </a:t>
            </a:r>
            <a:r>
              <a:rPr lang="en-US" sz="1800" i="1" dirty="0" smtClean="0"/>
              <a:t>What would it cost to replace the data, and what is the financial impact to the business if the data were lost over a given time period?</a:t>
            </a:r>
          </a:p>
          <a:p>
            <a:pPr algn="l"/>
            <a:r>
              <a:rPr lang="en-US" sz="1800" b="1" dirty="0"/>
              <a:t>Market Value of Information (MVI): </a:t>
            </a:r>
            <a:r>
              <a:rPr lang="en-US" sz="1800" i="1" dirty="0"/>
              <a:t>How much is a business partner (p) willing to pay for access to this information?</a:t>
            </a:r>
          </a:p>
          <a:p>
            <a:pPr algn="l"/>
            <a:r>
              <a:rPr lang="en-US" sz="1800" b="1" dirty="0" smtClean="0"/>
              <a:t>Economic Value of Information (EVI): </a:t>
            </a:r>
            <a:r>
              <a:rPr lang="en-US" sz="1800" i="1" dirty="0" smtClean="0"/>
              <a:t>The Performance Value of Information (PVI) for a revenue metric, less the cost of acquiring, administering, and applying the information.</a:t>
            </a:r>
          </a:p>
        </p:txBody>
      </p:sp>
      <p:sp>
        <p:nvSpPr>
          <p:cNvPr id="19" name="Oval 18"/>
          <p:cNvSpPr/>
          <p:nvPr/>
        </p:nvSpPr>
        <p:spPr bwMode="auto">
          <a:xfrm>
            <a:off x="4133850" y="3124200"/>
            <a:ext cx="209550" cy="152400"/>
          </a:xfrm>
          <a:prstGeom prst="ellipse">
            <a:avLst/>
          </a:prstGeom>
          <a:no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6" name="Rectangle 5"/>
              <p:cNvSpPr/>
              <p:nvPr/>
            </p:nvSpPr>
            <p:spPr>
              <a:xfrm>
                <a:off x="-381000" y="5689759"/>
                <a:ext cx="9601200" cy="86344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800" b="1" i="1" smtClean="0">
                          <a:solidFill>
                            <a:schemeClr val="accent2">
                              <a:lumMod val="50000"/>
                            </a:schemeClr>
                          </a:solidFill>
                          <a:latin typeface="Cambria Math"/>
                        </a:rPr>
                        <m:t>𝑬𝑽𝑰</m:t>
                      </m:r>
                      <m:r>
                        <a:rPr lang="en-US" sz="1800" b="1" i="1" smtClean="0">
                          <a:solidFill>
                            <a:schemeClr val="accent2">
                              <a:lumMod val="50000"/>
                            </a:schemeClr>
                          </a:solidFill>
                          <a:latin typeface="Cambria Math"/>
                        </a:rPr>
                        <m:t>=</m:t>
                      </m:r>
                      <m:nary>
                        <m:naryPr>
                          <m:chr m:val="∑"/>
                          <m:limLoc m:val="undOvr"/>
                          <m:ctrlPr>
                            <a:rPr lang="en-US" sz="1800" b="1" i="1">
                              <a:solidFill>
                                <a:schemeClr val="accent2">
                                  <a:lumMod val="50000"/>
                                </a:schemeClr>
                              </a:solidFill>
                              <a:latin typeface="Cambria Math"/>
                            </a:rPr>
                          </m:ctrlPr>
                        </m:naryPr>
                        <m:sub>
                          <m:r>
                            <a:rPr lang="en-US" sz="1800" b="1" i="1">
                              <a:solidFill>
                                <a:schemeClr val="accent2">
                                  <a:lumMod val="50000"/>
                                </a:schemeClr>
                              </a:solidFill>
                              <a:latin typeface="Cambria Math"/>
                            </a:rPr>
                            <m:t>𝟎</m:t>
                          </m:r>
                        </m:sub>
                        <m:sup>
                          <m:r>
                            <a:rPr lang="en-US" sz="1800" b="1" i="1">
                              <a:solidFill>
                                <a:schemeClr val="accent2">
                                  <a:lumMod val="50000"/>
                                </a:schemeClr>
                              </a:solidFill>
                              <a:latin typeface="Cambria Math"/>
                            </a:rPr>
                            <m:t>𝒕</m:t>
                          </m:r>
                        </m:sup>
                        <m:e>
                          <m:r>
                            <a:rPr lang="en-US" sz="1800" b="1" i="1">
                              <a:solidFill>
                                <a:schemeClr val="accent2">
                                  <a:lumMod val="50000"/>
                                </a:schemeClr>
                              </a:solidFill>
                              <a:latin typeface="Cambria Math"/>
                            </a:rPr>
                            <m:t>(</m:t>
                          </m:r>
                          <m:sSub>
                            <m:sSubPr>
                              <m:ctrlPr>
                                <a:rPr lang="en-US" sz="1800" b="1" i="1">
                                  <a:solidFill>
                                    <a:schemeClr val="accent2">
                                      <a:lumMod val="50000"/>
                                    </a:schemeClr>
                                  </a:solidFill>
                                  <a:latin typeface="Cambria Math"/>
                                </a:rPr>
                              </m:ctrlPr>
                            </m:sSubPr>
                            <m:e>
                              <m:r>
                                <a:rPr lang="en-US" sz="1800" b="1" i="1">
                                  <a:solidFill>
                                    <a:schemeClr val="accent2">
                                      <a:lumMod val="50000"/>
                                    </a:schemeClr>
                                  </a:solidFill>
                                  <a:latin typeface="Cambria Math"/>
                                </a:rPr>
                                <m:t>𝑹</m:t>
                              </m:r>
                            </m:e>
                            <m:sub>
                              <m:r>
                                <a:rPr lang="en-US" sz="1800" b="1" i="1">
                                  <a:solidFill>
                                    <a:schemeClr val="accent2">
                                      <a:lumMod val="50000"/>
                                    </a:schemeClr>
                                  </a:solidFill>
                                  <a:latin typeface="Cambria Math"/>
                                </a:rPr>
                                <m:t>𝒊</m:t>
                              </m:r>
                            </m:sub>
                          </m:sSub>
                        </m:e>
                      </m:nary>
                      <m:r>
                        <a:rPr lang="en-US" sz="1800" b="1" i="1">
                          <a:solidFill>
                            <a:schemeClr val="accent2">
                              <a:lumMod val="50000"/>
                            </a:schemeClr>
                          </a:solidFill>
                          <a:latin typeface="Cambria Math"/>
                        </a:rPr>
                        <m:t>− </m:t>
                      </m:r>
                      <m:sSub>
                        <m:sSubPr>
                          <m:ctrlPr>
                            <a:rPr lang="en-US" sz="1800" b="1" i="1">
                              <a:solidFill>
                                <a:schemeClr val="accent2">
                                  <a:lumMod val="50000"/>
                                </a:schemeClr>
                              </a:solidFill>
                              <a:latin typeface="Cambria Math"/>
                            </a:rPr>
                          </m:ctrlPr>
                        </m:sSubPr>
                        <m:e>
                          <m:r>
                            <a:rPr lang="en-US" sz="1800" b="1" i="1">
                              <a:solidFill>
                                <a:schemeClr val="accent2">
                                  <a:lumMod val="50000"/>
                                </a:schemeClr>
                              </a:solidFill>
                              <a:latin typeface="Cambria Math"/>
                            </a:rPr>
                            <m:t>𝑹</m:t>
                          </m:r>
                        </m:e>
                        <m:sub>
                          <m:r>
                            <a:rPr lang="en-US" sz="1800" b="1" i="1">
                              <a:solidFill>
                                <a:schemeClr val="accent2">
                                  <a:lumMod val="50000"/>
                                </a:schemeClr>
                              </a:solidFill>
                              <a:latin typeface="Cambria Math"/>
                            </a:rPr>
                            <m:t>𝒄</m:t>
                          </m:r>
                        </m:sub>
                      </m:sSub>
                      <m:r>
                        <a:rPr lang="en-US" sz="1800" b="1" i="1">
                          <a:solidFill>
                            <a:schemeClr val="accent2">
                              <a:lumMod val="50000"/>
                            </a:schemeClr>
                          </a:solidFill>
                          <a:latin typeface="Cambria Math"/>
                        </a:rPr>
                        <m:t>)∗</m:t>
                      </m:r>
                      <m:r>
                        <a:rPr lang="en-US" sz="1800" b="1" i="1">
                          <a:solidFill>
                            <a:schemeClr val="accent2">
                              <a:lumMod val="50000"/>
                            </a:schemeClr>
                          </a:solidFill>
                          <a:latin typeface="Cambria Math"/>
                        </a:rPr>
                        <m:t>𝑻</m:t>
                      </m:r>
                      <m:r>
                        <a:rPr lang="en-US" sz="1800" b="1" i="1">
                          <a:solidFill>
                            <a:schemeClr val="accent2">
                              <a:lumMod val="50000"/>
                            </a:schemeClr>
                          </a:solidFill>
                          <a:latin typeface="Cambria Math"/>
                        </a:rPr>
                        <m:t>/</m:t>
                      </m:r>
                      <m:r>
                        <a:rPr lang="en-US" sz="1800" b="1" i="1">
                          <a:solidFill>
                            <a:schemeClr val="accent2">
                              <a:lumMod val="50000"/>
                            </a:schemeClr>
                          </a:solidFill>
                          <a:latin typeface="Cambria Math"/>
                        </a:rPr>
                        <m:t>𝒕</m:t>
                      </m:r>
                      <m:r>
                        <a:rPr lang="en-US" sz="1800" b="1" i="1">
                          <a:solidFill>
                            <a:schemeClr val="accent2">
                              <a:lumMod val="50000"/>
                            </a:schemeClr>
                          </a:solidFill>
                          <a:latin typeface="Cambria Math"/>
                        </a:rPr>
                        <m:t>−(</m:t>
                      </m:r>
                      <m:r>
                        <a:rPr lang="en-US" sz="1800" b="1" i="1">
                          <a:solidFill>
                            <a:schemeClr val="accent2">
                              <a:lumMod val="50000"/>
                            </a:schemeClr>
                          </a:solidFill>
                          <a:latin typeface="Cambria Math"/>
                        </a:rPr>
                        <m:t>𝑨𝒄𝒒𝑬𝒙𝒑</m:t>
                      </m:r>
                      <m:r>
                        <a:rPr lang="en-US" sz="1800" b="1" i="1">
                          <a:solidFill>
                            <a:schemeClr val="accent2">
                              <a:lumMod val="50000"/>
                            </a:schemeClr>
                          </a:solidFill>
                          <a:latin typeface="Cambria Math"/>
                        </a:rPr>
                        <m:t>+</m:t>
                      </m:r>
                      <m:r>
                        <a:rPr lang="en-US" sz="1800" b="1" i="1">
                          <a:solidFill>
                            <a:schemeClr val="accent2">
                              <a:lumMod val="50000"/>
                            </a:schemeClr>
                          </a:solidFill>
                          <a:latin typeface="Cambria Math"/>
                        </a:rPr>
                        <m:t>𝑨𝒅𝒎𝑬𝒙𝒑</m:t>
                      </m:r>
                      <m:r>
                        <a:rPr lang="en-US" sz="1800" b="1" i="1">
                          <a:solidFill>
                            <a:schemeClr val="accent2">
                              <a:lumMod val="50000"/>
                            </a:schemeClr>
                          </a:solidFill>
                          <a:latin typeface="Cambria Math"/>
                        </a:rPr>
                        <m:t>+</m:t>
                      </m:r>
                      <m:r>
                        <a:rPr lang="en-US" sz="1800" b="1" i="1">
                          <a:solidFill>
                            <a:schemeClr val="accent2">
                              <a:lumMod val="50000"/>
                            </a:schemeClr>
                          </a:solidFill>
                          <a:latin typeface="Cambria Math"/>
                        </a:rPr>
                        <m:t>𝑨𝒑𝒑𝑬𝒙𝒑</m:t>
                      </m:r>
                      <m:r>
                        <a:rPr lang="en-US" sz="1800" b="1" i="1">
                          <a:solidFill>
                            <a:schemeClr val="accent2">
                              <a:lumMod val="50000"/>
                            </a:schemeClr>
                          </a:solidFill>
                          <a:latin typeface="Cambria Math"/>
                        </a:rPr>
                        <m:t>)</m:t>
                      </m:r>
                    </m:oMath>
                  </m:oMathPara>
                </a14:m>
                <a:endParaRPr lang="en-US" sz="1800" b="1" dirty="0">
                  <a:solidFill>
                    <a:schemeClr val="accent2">
                      <a:lumMod val="50000"/>
                    </a:schemeClr>
                  </a:solidFill>
                </a:endParaRPr>
              </a:p>
            </p:txBody>
          </p:sp>
        </mc:Choice>
        <mc:Fallback xmlns="">
          <p:sp>
            <p:nvSpPr>
              <p:cNvPr id="6" name="Rectangle 5"/>
              <p:cNvSpPr>
                <a:spLocks noRot="1" noChangeAspect="1" noMove="1" noResize="1" noEditPoints="1" noAdjustHandles="1" noChangeArrowheads="1" noChangeShapeType="1" noTextEdit="1"/>
              </p:cNvSpPr>
              <p:nvPr/>
            </p:nvSpPr>
            <p:spPr>
              <a:xfrm>
                <a:off x="-381000" y="5689759"/>
                <a:ext cx="9601200" cy="863441"/>
              </a:xfrm>
              <a:prstGeom prst="rect">
                <a:avLst/>
              </a:prstGeom>
              <a:blipFill rotWithShape="1">
                <a:blip r:embed="rId2"/>
                <a:stretch>
                  <a:fillRect/>
                </a:stretch>
              </a:blipFill>
            </p:spPr>
            <p:txBody>
              <a:bodyPr/>
              <a:lstStyle/>
              <a:p>
                <a:r>
                  <a:rPr lang="en-US">
                    <a:noFill/>
                  </a:rPr>
                  <a:t> </a:t>
                </a:r>
              </a:p>
            </p:txBody>
          </p:sp>
        </mc:Fallback>
      </mc:AlternateContent>
      <p:sp>
        <p:nvSpPr>
          <p:cNvPr id="7" name="Curved Left Arrow 6"/>
          <p:cNvSpPr/>
          <p:nvPr/>
        </p:nvSpPr>
        <p:spPr bwMode="auto">
          <a:xfrm>
            <a:off x="8153400" y="5334000"/>
            <a:ext cx="533400" cy="838200"/>
          </a:xfrm>
          <a:prstGeom prst="curvedLeftArrow">
            <a:avLst/>
          </a:prstGeom>
          <a:solidFill>
            <a:srgbClr val="6E96D5"/>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483498968"/>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152400" y="1219200"/>
            <a:ext cx="8839200" cy="4267200"/>
          </a:xfrm>
          <a:prstGeom prst="rect">
            <a:avLst/>
          </a:prstGeom>
          <a:solidFill>
            <a:schemeClr val="bg1">
              <a:lumMod val="95000"/>
            </a:scheme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 name="Title 1"/>
          <p:cNvSpPr>
            <a:spLocks noGrp="1"/>
          </p:cNvSpPr>
          <p:nvPr>
            <p:ph type="title"/>
          </p:nvPr>
        </p:nvSpPr>
        <p:spPr/>
        <p:txBody>
          <a:bodyPr/>
          <a:lstStyle/>
          <a:p>
            <a:r>
              <a:rPr lang="en-US" dirty="0" err="1" smtClean="0"/>
              <a:t>Infocentric</a:t>
            </a:r>
            <a:r>
              <a:rPr lang="en-US" dirty="0" smtClean="0"/>
              <a:t> Corporate Valuation Premiums</a:t>
            </a:r>
            <a:endParaRPr lang="en-US" dirty="0"/>
          </a:p>
        </p:txBody>
      </p:sp>
      <p:sp>
        <p:nvSpPr>
          <p:cNvPr id="4" name="Footer Placeholder 3"/>
          <p:cNvSpPr>
            <a:spLocks noGrp="1"/>
          </p:cNvSpPr>
          <p:nvPr>
            <p:ph type="ftr" sz="quarter" idx="10"/>
          </p:nvPr>
        </p:nvSpPr>
        <p:spPr/>
        <p:txBody>
          <a:bodyPr/>
          <a:lstStyle/>
          <a:p>
            <a:pPr>
              <a:defRPr/>
            </a:pPr>
            <a:r>
              <a:rPr lang="en-US" smtClean="0"/>
              <a:t> </a:t>
            </a:r>
            <a:fld id="{6B94FA92-FD85-4028-8A65-25E5DEB3133D}" type="slidenum">
              <a:rPr lang="en-US" smtClean="0"/>
              <a:pPr>
                <a:defRPr/>
              </a:pPr>
              <a:t>22</a:t>
            </a:fld>
            <a:endParaRPr lang="en-US" dirty="0"/>
          </a:p>
        </p:txBody>
      </p:sp>
      <p:cxnSp>
        <p:nvCxnSpPr>
          <p:cNvPr id="5" name="Straight Connector 4"/>
          <p:cNvCxnSpPr/>
          <p:nvPr/>
        </p:nvCxnSpPr>
        <p:spPr>
          <a:xfrm>
            <a:off x="1295400" y="1528870"/>
            <a:ext cx="0" cy="3349823"/>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295400" y="4878693"/>
            <a:ext cx="6553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447800" y="3500736"/>
            <a:ext cx="5867400" cy="92373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274879" y="5034070"/>
            <a:ext cx="6192721" cy="369332"/>
          </a:xfrm>
          <a:prstGeom prst="rect">
            <a:avLst/>
          </a:prstGeom>
          <a:noFill/>
        </p:spPr>
        <p:txBody>
          <a:bodyPr wrap="none" rtlCol="0">
            <a:spAutoFit/>
          </a:bodyPr>
          <a:lstStyle/>
          <a:p>
            <a:r>
              <a:rPr lang="en-US" sz="2000" b="1" dirty="0" smtClean="0"/>
              <a:t>1950 	1960	1970	1980	1990	2000	2010</a:t>
            </a:r>
            <a:endParaRPr lang="en-US" sz="2000" b="1" dirty="0"/>
          </a:p>
        </p:txBody>
      </p:sp>
      <p:sp>
        <p:nvSpPr>
          <p:cNvPr id="12" name="TextBox 11"/>
          <p:cNvSpPr txBox="1"/>
          <p:nvPr/>
        </p:nvSpPr>
        <p:spPr>
          <a:xfrm rot="16200000">
            <a:off x="-300230" y="3376339"/>
            <a:ext cx="1634808" cy="424732"/>
          </a:xfrm>
          <a:prstGeom prst="rect">
            <a:avLst/>
          </a:prstGeom>
          <a:noFill/>
        </p:spPr>
        <p:txBody>
          <a:bodyPr wrap="none" rtlCol="0">
            <a:spAutoFit/>
          </a:bodyPr>
          <a:lstStyle/>
          <a:p>
            <a:r>
              <a:rPr lang="en-US" sz="2400" b="1" dirty="0" smtClean="0"/>
              <a:t>Tobin’s q*</a:t>
            </a:r>
            <a:endParaRPr lang="en-US" sz="2400" dirty="0"/>
          </a:p>
        </p:txBody>
      </p:sp>
      <p:sp>
        <p:nvSpPr>
          <p:cNvPr id="18" name="TextBox 17"/>
          <p:cNvSpPr txBox="1"/>
          <p:nvPr/>
        </p:nvSpPr>
        <p:spPr>
          <a:xfrm>
            <a:off x="1032944" y="5567470"/>
            <a:ext cx="7272856" cy="646331"/>
          </a:xfrm>
          <a:prstGeom prst="rect">
            <a:avLst/>
          </a:prstGeom>
          <a:noFill/>
        </p:spPr>
        <p:txBody>
          <a:bodyPr wrap="square" rtlCol="0">
            <a:spAutoFit/>
          </a:bodyPr>
          <a:lstStyle/>
          <a:p>
            <a:r>
              <a:rPr lang="en-US" sz="2000" b="1" i="1" dirty="0">
                <a:solidFill>
                  <a:srgbClr val="00529B">
                    <a:lumMod val="50000"/>
                  </a:srgbClr>
                </a:solidFill>
              </a:rPr>
              <a:t>Financial markets see something in companies </a:t>
            </a:r>
            <a:br>
              <a:rPr lang="en-US" sz="2000" b="1" i="1" dirty="0">
                <a:solidFill>
                  <a:srgbClr val="00529B">
                    <a:lumMod val="50000"/>
                  </a:srgbClr>
                </a:solidFill>
              </a:rPr>
            </a:br>
            <a:r>
              <a:rPr lang="en-US" sz="2000" b="1" i="1" dirty="0">
                <a:solidFill>
                  <a:srgbClr val="00529B">
                    <a:lumMod val="50000"/>
                  </a:srgbClr>
                </a:solidFill>
              </a:rPr>
              <a:t>that are serious about information</a:t>
            </a:r>
          </a:p>
        </p:txBody>
      </p:sp>
      <p:sp>
        <p:nvSpPr>
          <p:cNvPr id="3" name="TextBox 2"/>
          <p:cNvSpPr txBox="1"/>
          <p:nvPr/>
        </p:nvSpPr>
        <p:spPr>
          <a:xfrm>
            <a:off x="777004" y="1527751"/>
            <a:ext cx="505267" cy="3582519"/>
          </a:xfrm>
          <a:prstGeom prst="rect">
            <a:avLst/>
          </a:prstGeom>
          <a:noFill/>
        </p:spPr>
        <p:txBody>
          <a:bodyPr wrap="none" rtlCol="0">
            <a:spAutoFit/>
          </a:bodyPr>
          <a:lstStyle/>
          <a:p>
            <a:endParaRPr lang="en-US" sz="1800" dirty="0"/>
          </a:p>
          <a:p>
            <a:r>
              <a:rPr lang="en-US" sz="1800" dirty="0" smtClean="0"/>
              <a:t>4.0</a:t>
            </a:r>
          </a:p>
          <a:p>
            <a:endParaRPr lang="en-US" sz="1800" dirty="0"/>
          </a:p>
          <a:p>
            <a:r>
              <a:rPr lang="en-US" sz="1800" dirty="0" smtClean="0"/>
              <a:t>3.0</a:t>
            </a:r>
          </a:p>
          <a:p>
            <a:endParaRPr lang="en-US" sz="1800" dirty="0"/>
          </a:p>
          <a:p>
            <a:r>
              <a:rPr lang="en-US" sz="1800" dirty="0" smtClean="0"/>
              <a:t>2.0</a:t>
            </a:r>
          </a:p>
          <a:p>
            <a:endParaRPr lang="en-US" sz="1800" dirty="0"/>
          </a:p>
          <a:p>
            <a:r>
              <a:rPr lang="en-US" sz="1800" dirty="0" smtClean="0"/>
              <a:t>1.0</a:t>
            </a:r>
          </a:p>
          <a:p>
            <a:endParaRPr lang="en-US" sz="1800" dirty="0"/>
          </a:p>
          <a:p>
            <a:r>
              <a:rPr lang="en-US" sz="1800" dirty="0" smtClean="0"/>
              <a:t>0.0</a:t>
            </a:r>
            <a:endParaRPr lang="en-US" sz="1800" dirty="0"/>
          </a:p>
        </p:txBody>
      </p:sp>
      <p:sp>
        <p:nvSpPr>
          <p:cNvPr id="20" name="Oval 19"/>
          <p:cNvSpPr/>
          <p:nvPr/>
        </p:nvSpPr>
        <p:spPr bwMode="auto">
          <a:xfrm>
            <a:off x="7239000" y="3662470"/>
            <a:ext cx="152400" cy="152400"/>
          </a:xfrm>
          <a:prstGeom prst="ellipse">
            <a:avLst/>
          </a:prstGeom>
          <a:solidFill>
            <a:srgbClr val="6E96D5"/>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1" name="TextBox 20"/>
          <p:cNvSpPr txBox="1"/>
          <p:nvPr/>
        </p:nvSpPr>
        <p:spPr>
          <a:xfrm>
            <a:off x="7514224" y="3814870"/>
            <a:ext cx="1359668" cy="757130"/>
          </a:xfrm>
          <a:prstGeom prst="rect">
            <a:avLst/>
          </a:prstGeom>
          <a:noFill/>
        </p:spPr>
        <p:txBody>
          <a:bodyPr wrap="none" rtlCol="0">
            <a:spAutoFit/>
          </a:bodyPr>
          <a:lstStyle/>
          <a:p>
            <a:pPr algn="l"/>
            <a:r>
              <a:rPr lang="en-US" sz="1600" b="1" dirty="0" smtClean="0"/>
              <a:t>2012 Market</a:t>
            </a:r>
            <a:br>
              <a:rPr lang="en-US" sz="1600" b="1" dirty="0" smtClean="0"/>
            </a:br>
            <a:r>
              <a:rPr lang="en-US" sz="1600" b="1" dirty="0" smtClean="0"/>
              <a:t>Average</a:t>
            </a:r>
            <a:br>
              <a:rPr lang="en-US" sz="1600" b="1" dirty="0" smtClean="0"/>
            </a:br>
            <a:r>
              <a:rPr lang="en-US" sz="1600" b="1" dirty="0" smtClean="0"/>
              <a:t>(0.96)</a:t>
            </a:r>
            <a:endParaRPr lang="en-US" sz="1600" b="1" dirty="0"/>
          </a:p>
        </p:txBody>
      </p:sp>
      <p:sp>
        <p:nvSpPr>
          <p:cNvPr id="22" name="TextBox 21"/>
          <p:cNvSpPr txBox="1"/>
          <p:nvPr/>
        </p:nvSpPr>
        <p:spPr>
          <a:xfrm>
            <a:off x="7484112" y="2976670"/>
            <a:ext cx="1119217" cy="757130"/>
          </a:xfrm>
          <a:prstGeom prst="rect">
            <a:avLst/>
          </a:prstGeom>
          <a:noFill/>
        </p:spPr>
        <p:txBody>
          <a:bodyPr wrap="none" rtlCol="0">
            <a:spAutoFit/>
          </a:bodyPr>
          <a:lstStyle/>
          <a:p>
            <a:pPr algn="l"/>
            <a:r>
              <a:rPr lang="en-US" sz="1600" b="1" dirty="0" smtClean="0"/>
              <a:t>Projected</a:t>
            </a:r>
            <a:br>
              <a:rPr lang="en-US" sz="1600" b="1" dirty="0" smtClean="0"/>
            </a:br>
            <a:r>
              <a:rPr lang="en-US" sz="1600" b="1" dirty="0" smtClean="0"/>
              <a:t>Average</a:t>
            </a:r>
            <a:br>
              <a:rPr lang="en-US" sz="1600" b="1" dirty="0" smtClean="0"/>
            </a:br>
            <a:r>
              <a:rPr lang="en-US" sz="1600" b="1" dirty="0" smtClean="0"/>
              <a:t>(1.1)</a:t>
            </a:r>
          </a:p>
        </p:txBody>
      </p:sp>
      <p:sp>
        <p:nvSpPr>
          <p:cNvPr id="23" name="Oval 22"/>
          <p:cNvSpPr/>
          <p:nvPr/>
        </p:nvSpPr>
        <p:spPr bwMode="auto">
          <a:xfrm>
            <a:off x="7239000" y="2214670"/>
            <a:ext cx="152400" cy="152400"/>
          </a:xfrm>
          <a:prstGeom prst="ellipse">
            <a:avLst/>
          </a:prstGeom>
          <a:solidFill>
            <a:srgbClr val="6E96D5"/>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4" name="TextBox 23"/>
          <p:cNvSpPr txBox="1"/>
          <p:nvPr/>
        </p:nvSpPr>
        <p:spPr>
          <a:xfrm>
            <a:off x="7478559" y="2138470"/>
            <a:ext cx="1289135" cy="757130"/>
          </a:xfrm>
          <a:prstGeom prst="rect">
            <a:avLst/>
          </a:prstGeom>
          <a:noFill/>
        </p:spPr>
        <p:txBody>
          <a:bodyPr wrap="none" rtlCol="0">
            <a:spAutoFit/>
          </a:bodyPr>
          <a:lstStyle/>
          <a:p>
            <a:pPr algn="l"/>
            <a:r>
              <a:rPr lang="en-US" sz="1600" b="1" dirty="0" err="1" smtClean="0"/>
              <a:t>Infocentric</a:t>
            </a:r>
            <a:r>
              <a:rPr lang="en-US" sz="1600" b="1" dirty="0" smtClean="0"/>
              <a:t/>
            </a:r>
            <a:br>
              <a:rPr lang="en-US" sz="1600" b="1" dirty="0" smtClean="0"/>
            </a:br>
            <a:r>
              <a:rPr lang="en-US" sz="1600" b="1" dirty="0" smtClean="0"/>
              <a:t>Companies</a:t>
            </a:r>
            <a:br>
              <a:rPr lang="en-US" sz="1600" b="1" dirty="0" smtClean="0"/>
            </a:br>
            <a:r>
              <a:rPr lang="en-US" sz="1600" b="1" dirty="0" smtClean="0"/>
              <a:t>(2.4)</a:t>
            </a:r>
          </a:p>
        </p:txBody>
      </p:sp>
      <p:sp>
        <p:nvSpPr>
          <p:cNvPr id="25" name="Oval 24"/>
          <p:cNvSpPr/>
          <p:nvPr/>
        </p:nvSpPr>
        <p:spPr bwMode="auto">
          <a:xfrm>
            <a:off x="7239000" y="3433870"/>
            <a:ext cx="152400" cy="152400"/>
          </a:xfrm>
          <a:prstGeom prst="ellipse">
            <a:avLst/>
          </a:prstGeom>
          <a:solidFill>
            <a:srgbClr val="6E96D5"/>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6" name="Oval 25"/>
          <p:cNvSpPr/>
          <p:nvPr/>
        </p:nvSpPr>
        <p:spPr bwMode="auto">
          <a:xfrm>
            <a:off x="7239000" y="1376470"/>
            <a:ext cx="152400" cy="152400"/>
          </a:xfrm>
          <a:prstGeom prst="ellipse">
            <a:avLst/>
          </a:prstGeom>
          <a:solidFill>
            <a:srgbClr val="6E96D5"/>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27" name="TextBox 26"/>
          <p:cNvSpPr txBox="1"/>
          <p:nvPr/>
        </p:nvSpPr>
        <p:spPr>
          <a:xfrm>
            <a:off x="7459438" y="1305140"/>
            <a:ext cx="1324402" cy="757130"/>
          </a:xfrm>
          <a:prstGeom prst="rect">
            <a:avLst/>
          </a:prstGeom>
          <a:noFill/>
        </p:spPr>
        <p:txBody>
          <a:bodyPr wrap="none" rtlCol="0">
            <a:spAutoFit/>
          </a:bodyPr>
          <a:lstStyle/>
          <a:p>
            <a:pPr algn="l"/>
            <a:r>
              <a:rPr lang="en-US" sz="1600" b="1" dirty="0" err="1" smtClean="0"/>
              <a:t>Infoproduct</a:t>
            </a:r>
            <a:r>
              <a:rPr lang="en-US" sz="1600" b="1" dirty="0" smtClean="0"/>
              <a:t/>
            </a:r>
            <a:br>
              <a:rPr lang="en-US" sz="1600" b="1" dirty="0" smtClean="0"/>
            </a:br>
            <a:r>
              <a:rPr lang="en-US" sz="1600" b="1" dirty="0" smtClean="0"/>
              <a:t>Companies</a:t>
            </a:r>
            <a:br>
              <a:rPr lang="en-US" sz="1600" b="1" dirty="0" smtClean="0"/>
            </a:br>
            <a:r>
              <a:rPr lang="en-US" sz="1600" b="1" dirty="0" smtClean="0"/>
              <a:t>(4.7)</a:t>
            </a:r>
          </a:p>
        </p:txBody>
      </p:sp>
      <p:sp>
        <p:nvSpPr>
          <p:cNvPr id="28" name="TextBox 27"/>
          <p:cNvSpPr txBox="1"/>
          <p:nvPr/>
        </p:nvSpPr>
        <p:spPr>
          <a:xfrm>
            <a:off x="1624640" y="1300270"/>
            <a:ext cx="5688288" cy="313932"/>
          </a:xfrm>
          <a:prstGeom prst="rect">
            <a:avLst/>
          </a:prstGeom>
          <a:noFill/>
        </p:spPr>
        <p:txBody>
          <a:bodyPr wrap="none" rtlCol="0">
            <a:spAutoFit/>
          </a:bodyPr>
          <a:lstStyle/>
          <a:p>
            <a:r>
              <a:rPr lang="en-US" sz="1600" dirty="0" smtClean="0"/>
              <a:t>e.g. Google, Yahoo, Moody’s Harte-Hanks, D&amp;B, </a:t>
            </a:r>
            <a:r>
              <a:rPr lang="en-US" sz="1600" dirty="0" err="1" smtClean="0"/>
              <a:t>TripAdvisor</a:t>
            </a:r>
            <a:endParaRPr lang="en-US" sz="1600" dirty="0"/>
          </a:p>
        </p:txBody>
      </p:sp>
      <p:sp>
        <p:nvSpPr>
          <p:cNvPr id="29" name="TextBox 28"/>
          <p:cNvSpPr txBox="1"/>
          <p:nvPr/>
        </p:nvSpPr>
        <p:spPr>
          <a:xfrm>
            <a:off x="1917870" y="2138470"/>
            <a:ext cx="5380768" cy="313932"/>
          </a:xfrm>
          <a:prstGeom prst="rect">
            <a:avLst/>
          </a:prstGeom>
          <a:noFill/>
        </p:spPr>
        <p:txBody>
          <a:bodyPr wrap="none" rtlCol="0">
            <a:spAutoFit/>
          </a:bodyPr>
          <a:lstStyle/>
          <a:p>
            <a:r>
              <a:rPr lang="en-US" sz="1600" dirty="0" smtClean="0"/>
              <a:t>e.g. Netflix, </a:t>
            </a:r>
            <a:r>
              <a:rPr lang="en-US" sz="1600" dirty="0" err="1" smtClean="0"/>
              <a:t>GlaxcoSmithKline</a:t>
            </a:r>
            <a:r>
              <a:rPr lang="en-US" sz="1600" dirty="0" smtClean="0"/>
              <a:t>, Nokia, Apple, Amex, Ford </a:t>
            </a:r>
            <a:endParaRPr lang="en-US" sz="1600" dirty="0"/>
          </a:p>
        </p:txBody>
      </p:sp>
      <p:sp>
        <p:nvSpPr>
          <p:cNvPr id="30" name="TextBox 29"/>
          <p:cNvSpPr txBox="1"/>
          <p:nvPr/>
        </p:nvSpPr>
        <p:spPr>
          <a:xfrm>
            <a:off x="5272652" y="4342584"/>
            <a:ext cx="1956112" cy="369332"/>
          </a:xfrm>
          <a:prstGeom prst="rect">
            <a:avLst/>
          </a:prstGeom>
          <a:noFill/>
        </p:spPr>
        <p:txBody>
          <a:bodyPr wrap="none" rtlCol="0">
            <a:spAutoFit/>
          </a:bodyPr>
          <a:lstStyle/>
          <a:p>
            <a:r>
              <a:rPr lang="en-US" sz="2000" b="1" i="1" dirty="0" smtClean="0">
                <a:solidFill>
                  <a:srgbClr val="FF0000"/>
                </a:solidFill>
              </a:rPr>
              <a:t>You are here? </a:t>
            </a:r>
            <a:endParaRPr lang="en-US" sz="2000" b="1" i="1" dirty="0">
              <a:solidFill>
                <a:srgbClr val="FF0000"/>
              </a:solidFill>
            </a:endParaRPr>
          </a:p>
        </p:txBody>
      </p:sp>
      <p:cxnSp>
        <p:nvCxnSpPr>
          <p:cNvPr id="32" name="Straight Arrow Connector 31"/>
          <p:cNvCxnSpPr/>
          <p:nvPr/>
        </p:nvCxnSpPr>
        <p:spPr bwMode="auto">
          <a:xfrm flipV="1">
            <a:off x="7024048" y="3819848"/>
            <a:ext cx="250918" cy="550032"/>
          </a:xfrm>
          <a:prstGeom prst="straightConnector1">
            <a:avLst/>
          </a:prstGeom>
          <a:solidFill>
            <a:srgbClr val="00529B"/>
          </a:solidFill>
          <a:ln w="28575" cap="flat" cmpd="sng" algn="ctr">
            <a:solidFill>
              <a:schemeClr val="tx1"/>
            </a:solidFill>
            <a:prstDash val="solid"/>
            <a:round/>
            <a:headEnd type="none" w="med" len="med"/>
            <a:tailEnd type="arrow"/>
          </a:ln>
          <a:effectLst/>
        </p:spPr>
      </p:cxnSp>
      <p:sp>
        <p:nvSpPr>
          <p:cNvPr id="31" name="TextBox 30"/>
          <p:cNvSpPr txBox="1"/>
          <p:nvPr/>
        </p:nvSpPr>
        <p:spPr>
          <a:xfrm>
            <a:off x="3412537" y="2976670"/>
            <a:ext cx="2124299" cy="535531"/>
          </a:xfrm>
          <a:prstGeom prst="rect">
            <a:avLst/>
          </a:prstGeom>
          <a:noFill/>
        </p:spPr>
        <p:txBody>
          <a:bodyPr wrap="none" rtlCol="0">
            <a:spAutoFit/>
          </a:bodyPr>
          <a:lstStyle/>
          <a:p>
            <a:pPr algn="l"/>
            <a:r>
              <a:rPr lang="en-US" sz="1600" b="1" dirty="0" smtClean="0">
                <a:solidFill>
                  <a:srgbClr val="008000"/>
                </a:solidFill>
              </a:rPr>
              <a:t>Market caps eclipse</a:t>
            </a:r>
            <a:br>
              <a:rPr lang="en-US" sz="1600" b="1" dirty="0" smtClean="0">
                <a:solidFill>
                  <a:srgbClr val="008000"/>
                </a:solidFill>
              </a:rPr>
            </a:br>
            <a:r>
              <a:rPr lang="en-US" sz="1600" b="1" dirty="0" smtClean="0">
                <a:solidFill>
                  <a:srgbClr val="008000"/>
                </a:solidFill>
              </a:rPr>
              <a:t>asset value</a:t>
            </a:r>
            <a:endParaRPr lang="en-US" sz="1600" b="1" dirty="0">
              <a:solidFill>
                <a:srgbClr val="008000"/>
              </a:solidFill>
            </a:endParaRPr>
          </a:p>
        </p:txBody>
      </p:sp>
      <p:sp>
        <p:nvSpPr>
          <p:cNvPr id="33" name="Oval 32"/>
          <p:cNvSpPr/>
          <p:nvPr/>
        </p:nvSpPr>
        <p:spPr bwMode="auto">
          <a:xfrm>
            <a:off x="5715000" y="3689766"/>
            <a:ext cx="152400" cy="152400"/>
          </a:xfrm>
          <a:prstGeom prst="ellipse">
            <a:avLst/>
          </a:prstGeom>
          <a:solidFill>
            <a:srgbClr val="6E96D5"/>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35" name="Straight Arrow Connector 34"/>
          <p:cNvCxnSpPr/>
          <p:nvPr/>
        </p:nvCxnSpPr>
        <p:spPr bwMode="auto">
          <a:xfrm>
            <a:off x="5105400" y="3357670"/>
            <a:ext cx="609600" cy="304800"/>
          </a:xfrm>
          <a:prstGeom prst="straightConnector1">
            <a:avLst/>
          </a:prstGeom>
          <a:solidFill>
            <a:srgbClr val="00529B"/>
          </a:solidFill>
          <a:ln w="28575" cap="flat" cmpd="sng" algn="ctr">
            <a:solidFill>
              <a:schemeClr val="tx1"/>
            </a:solidFill>
            <a:prstDash val="solid"/>
            <a:round/>
            <a:headEnd type="none" w="med" len="med"/>
            <a:tailEnd type="arrow"/>
          </a:ln>
          <a:effectLst/>
        </p:spPr>
      </p:cxnSp>
      <p:sp>
        <p:nvSpPr>
          <p:cNvPr id="7" name="Rectangle 6"/>
          <p:cNvSpPr/>
          <p:nvPr/>
        </p:nvSpPr>
        <p:spPr>
          <a:xfrm>
            <a:off x="76200" y="6391668"/>
            <a:ext cx="4572000" cy="313932"/>
          </a:xfrm>
          <a:prstGeom prst="rect">
            <a:avLst/>
          </a:prstGeom>
        </p:spPr>
        <p:txBody>
          <a:bodyPr>
            <a:spAutoFit/>
          </a:bodyPr>
          <a:lstStyle/>
          <a:p>
            <a:pPr algn="l"/>
            <a:r>
              <a:rPr lang="en-US" sz="1600" dirty="0" smtClean="0"/>
              <a:t>*ratio of market </a:t>
            </a:r>
            <a:r>
              <a:rPr lang="en-US" sz="1600" dirty="0"/>
              <a:t>value to tangible </a:t>
            </a:r>
            <a:r>
              <a:rPr lang="en-US" sz="1600" dirty="0" smtClean="0"/>
              <a:t>assets</a:t>
            </a:r>
            <a:endParaRPr lang="en-US" sz="1600" dirty="0"/>
          </a:p>
        </p:txBody>
      </p:sp>
    </p:spTree>
    <p:extLst>
      <p:ext uri="{BB962C8B-B14F-4D97-AF65-F5344CB8AC3E}">
        <p14:creationId xmlns:p14="http://schemas.microsoft.com/office/powerpoint/2010/main" val="2731787322"/>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 can borrow from traditional asset management practices?</a:t>
            </a:r>
            <a:endParaRPr lang="en-US" dirty="0"/>
          </a:p>
        </p:txBody>
      </p:sp>
      <p:sp>
        <p:nvSpPr>
          <p:cNvPr id="3" name="Footer Placeholder 2"/>
          <p:cNvSpPr>
            <a:spLocks noGrp="1"/>
          </p:cNvSpPr>
          <p:nvPr>
            <p:ph type="ftr" sz="quarter" idx="4294967295"/>
          </p:nvPr>
        </p:nvSpPr>
        <p:spPr>
          <a:xfrm>
            <a:off x="4343400" y="6490389"/>
            <a:ext cx="457200" cy="228600"/>
          </a:xfrm>
          <a:prstGeom prst="rect">
            <a:avLst/>
          </a:prstGeom>
        </p:spPr>
        <p:txBody>
          <a:bodyPr/>
          <a:lstStyle/>
          <a:p>
            <a:pPr>
              <a:defRPr/>
            </a:pPr>
            <a:r>
              <a:rPr lang="en-US" smtClean="0"/>
              <a:t> </a:t>
            </a:r>
            <a:fld id="{E1E29525-C903-49F9-BB30-68358B75B689}" type="slidenum">
              <a:rPr lang="en-US" smtClean="0"/>
              <a:pPr>
                <a:defRPr/>
              </a:pPr>
              <a:t>23</a:t>
            </a:fld>
            <a:endParaRPr lang="en-US" dirty="0"/>
          </a:p>
        </p:txBody>
      </p:sp>
      <p:pic>
        <p:nvPicPr>
          <p:cNvPr id="4" name="Picture 2" descr="\\ushyd0041\dcs\Ingenious\Images\brandspace complete images\Low Resolution\ind_cbt_glb_ho_233_lo.jpg"/>
          <p:cNvPicPr>
            <a:picLocks noChangeAspect="1" noChangeArrowheads="1"/>
          </p:cNvPicPr>
          <p:nvPr/>
        </p:nvPicPr>
        <p:blipFill>
          <a:blip r:embed="rId3" cstate="screen">
            <a:duotone>
              <a:prstClr val="black"/>
              <a:schemeClr val="accent3">
                <a:tint val="45000"/>
                <a:satMod val="400000"/>
              </a:schemeClr>
            </a:duotone>
          </a:blip>
          <a:srcRect/>
          <a:stretch>
            <a:fillRect/>
          </a:stretch>
        </p:blipFill>
        <p:spPr bwMode="auto">
          <a:xfrm>
            <a:off x="533400" y="1582737"/>
            <a:ext cx="1602377" cy="1143578"/>
          </a:xfrm>
          <a:prstGeom prst="rect">
            <a:avLst/>
          </a:prstGeom>
          <a:noFill/>
        </p:spPr>
      </p:pic>
      <p:sp>
        <p:nvSpPr>
          <p:cNvPr id="5" name="Text Placeholder 16"/>
          <p:cNvSpPr txBox="1">
            <a:spLocks/>
          </p:cNvSpPr>
          <p:nvPr/>
        </p:nvSpPr>
        <p:spPr>
          <a:xfrm>
            <a:off x="305154" y="990600"/>
            <a:ext cx="8329612" cy="615950"/>
          </a:xfrm>
          <a:prstGeom prst="rect">
            <a:avLst/>
          </a:prstGeom>
        </p:spPr>
        <p:txBody>
          <a:bodyPr rtlCol="0"/>
          <a:lstStyle/>
          <a:p>
            <a:pPr marL="0" marR="0" lvl="0" indent="0" algn="l" defTabSz="914400" rtl="0" eaLnBrk="1" fontAlgn="base" latinLnBrk="0" hangingPunct="1">
              <a:lnSpc>
                <a:spcPct val="100000"/>
              </a:lnSpc>
              <a:spcBef>
                <a:spcPts val="2300"/>
              </a:spcBef>
              <a:spcAft>
                <a:spcPct val="0"/>
              </a:spcAft>
              <a:buClrTx/>
              <a:buSzTx/>
              <a:buFont typeface="Arial" pitchFamily="34" charset="0"/>
              <a:buNone/>
              <a:tabLst/>
              <a:defRPr/>
            </a:pPr>
            <a:endParaRPr kumimoji="0" lang="en-US" sz="2400" b="0" i="0" u="none" strike="noStrike" kern="1200" cap="none" spc="0" normalizeH="0" baseline="0" noProof="0" dirty="0">
              <a:ln>
                <a:noFill/>
              </a:ln>
              <a:solidFill>
                <a:schemeClr val="tx2"/>
              </a:solidFill>
              <a:effectLst/>
              <a:uLnTx/>
              <a:uFillTx/>
              <a:latin typeface="+mn-lt"/>
              <a:ea typeface="+mn-ea"/>
              <a:cs typeface="Arial"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662794233"/>
              </p:ext>
            </p:extLst>
          </p:nvPr>
        </p:nvGraphicFramePr>
        <p:xfrm>
          <a:off x="2514600" y="1354137"/>
          <a:ext cx="6400800" cy="1463040"/>
        </p:xfrm>
        <a:graphic>
          <a:graphicData uri="http://schemas.openxmlformats.org/drawingml/2006/table">
            <a:tbl>
              <a:tblPr firstRow="1" bandRow="1">
                <a:tableStyleId>{5C22544A-7EE6-4342-B048-85BDC9FD1C3A}</a:tableStyleId>
              </a:tblPr>
              <a:tblGrid>
                <a:gridCol w="2133600"/>
                <a:gridCol w="2133600"/>
                <a:gridCol w="2133600"/>
              </a:tblGrid>
              <a:tr h="1447800">
                <a:tc>
                  <a:txBody>
                    <a:bodyPr/>
                    <a:lstStyle/>
                    <a:p>
                      <a:pPr marL="120650" lvl="1" indent="-120650">
                        <a:spcBef>
                          <a:spcPts val="600"/>
                        </a:spcBef>
                        <a:buFont typeface="Arial" pitchFamily="34" charset="0"/>
                        <a:buChar char="•"/>
                      </a:pPr>
                      <a:r>
                        <a:rPr lang="en-US" sz="1400" b="1" dirty="0" smtClean="0">
                          <a:solidFill>
                            <a:srgbClr val="0079A6"/>
                          </a:solidFill>
                        </a:rPr>
                        <a:t>Raw materials</a:t>
                      </a:r>
                    </a:p>
                    <a:p>
                      <a:pPr marL="120650" lvl="1" indent="-120650">
                        <a:spcBef>
                          <a:spcPts val="600"/>
                        </a:spcBef>
                        <a:buFont typeface="Arial" pitchFamily="34" charset="0"/>
                        <a:buChar char="•"/>
                      </a:pPr>
                      <a:r>
                        <a:rPr lang="en-US" sz="1400" b="1" dirty="0" smtClean="0">
                          <a:solidFill>
                            <a:srgbClr val="0079A6"/>
                          </a:solidFill>
                        </a:rPr>
                        <a:t>Inventory</a:t>
                      </a:r>
                    </a:p>
                    <a:p>
                      <a:pPr marL="120650" lvl="1" indent="-120650">
                        <a:spcBef>
                          <a:spcPts val="600"/>
                        </a:spcBef>
                        <a:buFont typeface="Arial" pitchFamily="34" charset="0"/>
                        <a:buChar char="•"/>
                      </a:pPr>
                      <a:r>
                        <a:rPr lang="en-US" sz="1400" b="1" dirty="0" smtClean="0">
                          <a:solidFill>
                            <a:srgbClr val="0079A6"/>
                          </a:solidFill>
                        </a:rPr>
                        <a:t>Finished goods</a:t>
                      </a:r>
                    </a:p>
                    <a:p>
                      <a:pPr marL="120650" lvl="1" indent="-120650">
                        <a:spcBef>
                          <a:spcPts val="600"/>
                        </a:spcBef>
                        <a:buFont typeface="Arial" pitchFamily="34" charset="0"/>
                        <a:buChar char="•"/>
                      </a:pPr>
                      <a:r>
                        <a:rPr lang="en-US" sz="1400" b="1" dirty="0" smtClean="0">
                          <a:solidFill>
                            <a:srgbClr val="0079A6"/>
                          </a:solidFill>
                        </a:rPr>
                        <a:t>Unfinished goods </a:t>
                      </a:r>
                    </a:p>
                    <a:p>
                      <a:pPr marL="120650" lvl="1" indent="-120650">
                        <a:spcBef>
                          <a:spcPts val="600"/>
                        </a:spcBef>
                        <a:buFont typeface="Arial" pitchFamily="34" charset="0"/>
                        <a:buChar char="•"/>
                      </a:pPr>
                      <a:r>
                        <a:rPr lang="en-US" sz="1400" b="1" dirty="0" smtClean="0">
                          <a:solidFill>
                            <a:srgbClr val="0079A6"/>
                          </a:solidFill>
                        </a:rPr>
                        <a:t>Storage</a:t>
                      </a:r>
                    </a:p>
                  </a:txBody>
                  <a:tcPr>
                    <a:solidFill>
                      <a:schemeClr val="bg1"/>
                    </a:solidFill>
                  </a:tcPr>
                </a:tc>
                <a:tc>
                  <a:txBody>
                    <a:bodyPr/>
                    <a:lstStyle/>
                    <a:p>
                      <a:pPr marL="120650" lvl="1" indent="-120650" algn="l" defTabSz="914400" rtl="0" eaLnBrk="1" latinLnBrk="0" hangingPunct="1">
                        <a:spcBef>
                          <a:spcPts val="600"/>
                        </a:spcBef>
                        <a:buFont typeface="Arial" pitchFamily="34" charset="0"/>
                        <a:buChar char="•"/>
                      </a:pPr>
                      <a:r>
                        <a:rPr lang="en-US" sz="1400" b="1" kern="1200" dirty="0" smtClean="0">
                          <a:solidFill>
                            <a:srgbClr val="0079A6"/>
                          </a:solidFill>
                          <a:latin typeface="+mn-lt"/>
                          <a:ea typeface="+mn-ea"/>
                          <a:cs typeface="+mn-cs"/>
                        </a:rPr>
                        <a:t>Maintenance </a:t>
                      </a:r>
                      <a:br>
                        <a:rPr lang="en-US" sz="1400" b="1" kern="1200" dirty="0" smtClean="0">
                          <a:solidFill>
                            <a:srgbClr val="0079A6"/>
                          </a:solidFill>
                          <a:latin typeface="+mn-lt"/>
                          <a:ea typeface="+mn-ea"/>
                          <a:cs typeface="+mn-cs"/>
                        </a:rPr>
                      </a:br>
                      <a:r>
                        <a:rPr lang="en-US" sz="1400" b="1" kern="1200" dirty="0" smtClean="0">
                          <a:solidFill>
                            <a:srgbClr val="0079A6"/>
                          </a:solidFill>
                          <a:latin typeface="+mn-lt"/>
                          <a:ea typeface="+mn-ea"/>
                          <a:cs typeface="+mn-cs"/>
                        </a:rPr>
                        <a:t>(planned</a:t>
                      </a:r>
                      <a:r>
                        <a:rPr lang="en-US" sz="1400" b="1" kern="1200" baseline="0" dirty="0" smtClean="0">
                          <a:solidFill>
                            <a:srgbClr val="0079A6"/>
                          </a:solidFill>
                          <a:latin typeface="+mn-lt"/>
                          <a:ea typeface="+mn-ea"/>
                          <a:cs typeface="+mn-cs"/>
                        </a:rPr>
                        <a:t> &amp; </a:t>
                      </a:r>
                      <a:r>
                        <a:rPr lang="en-US" sz="1400" b="1" kern="1200" dirty="0" smtClean="0">
                          <a:solidFill>
                            <a:srgbClr val="0079A6"/>
                          </a:solidFill>
                          <a:latin typeface="+mn-lt"/>
                          <a:ea typeface="+mn-ea"/>
                          <a:cs typeface="+mn-cs"/>
                        </a:rPr>
                        <a:t>unplanned)</a:t>
                      </a:r>
                    </a:p>
                    <a:p>
                      <a:pPr marL="120650" lvl="1" indent="-120650" algn="l" defTabSz="914400" rtl="0" eaLnBrk="1" latinLnBrk="0" hangingPunct="1">
                        <a:spcBef>
                          <a:spcPts val="600"/>
                        </a:spcBef>
                        <a:buFont typeface="Arial" pitchFamily="34" charset="0"/>
                        <a:buChar char="•"/>
                      </a:pPr>
                      <a:r>
                        <a:rPr lang="en-US" sz="1400" b="1" kern="1200" dirty="0" smtClean="0">
                          <a:solidFill>
                            <a:srgbClr val="0079A6"/>
                          </a:solidFill>
                          <a:latin typeface="+mn-lt"/>
                          <a:ea typeface="+mn-ea"/>
                          <a:cs typeface="+mn-cs"/>
                        </a:rPr>
                        <a:t>Replacement</a:t>
                      </a:r>
                    </a:p>
                    <a:p>
                      <a:pPr marL="120650" lvl="1" indent="-120650" algn="l" defTabSz="914400" rtl="0" eaLnBrk="1" latinLnBrk="0" hangingPunct="1">
                        <a:spcBef>
                          <a:spcPts val="600"/>
                        </a:spcBef>
                        <a:buFont typeface="Arial" pitchFamily="34" charset="0"/>
                        <a:buChar char="•"/>
                      </a:pPr>
                      <a:r>
                        <a:rPr lang="en-US" sz="1400" b="1" kern="1200" dirty="0" smtClean="0">
                          <a:solidFill>
                            <a:srgbClr val="0079A6"/>
                          </a:solidFill>
                          <a:latin typeface="+mn-lt"/>
                          <a:ea typeface="+mn-ea"/>
                          <a:cs typeface="+mn-cs"/>
                        </a:rPr>
                        <a:t>Standardization</a:t>
                      </a:r>
                    </a:p>
                  </a:txBody>
                  <a:tcPr>
                    <a:solidFill>
                      <a:schemeClr val="bg1"/>
                    </a:solidFill>
                  </a:tcPr>
                </a:tc>
                <a:tc>
                  <a:txBody>
                    <a:bodyPr/>
                    <a:lstStyle/>
                    <a:p>
                      <a:pPr marL="120650" lvl="1" indent="-120650" algn="l" defTabSz="914400" rtl="0" eaLnBrk="1" latinLnBrk="0" hangingPunct="1">
                        <a:spcBef>
                          <a:spcPts val="600"/>
                        </a:spcBef>
                        <a:buFont typeface="Arial" pitchFamily="34" charset="0"/>
                        <a:buChar char="•"/>
                      </a:pPr>
                      <a:r>
                        <a:rPr lang="en-US" sz="1400" b="1" kern="1200" dirty="0" smtClean="0">
                          <a:solidFill>
                            <a:srgbClr val="0079A6"/>
                          </a:solidFill>
                          <a:latin typeface="+mn-lt"/>
                          <a:ea typeface="+mn-ea"/>
                          <a:cs typeface="+mn-cs"/>
                        </a:rPr>
                        <a:t>Transportation</a:t>
                      </a:r>
                    </a:p>
                    <a:p>
                      <a:pPr marL="120650" lvl="1" indent="-120650" algn="l" defTabSz="914400" rtl="0" eaLnBrk="1" latinLnBrk="0" hangingPunct="1">
                        <a:spcBef>
                          <a:spcPts val="600"/>
                        </a:spcBef>
                        <a:buFont typeface="Arial" pitchFamily="34" charset="0"/>
                        <a:buChar char="•"/>
                      </a:pPr>
                      <a:r>
                        <a:rPr lang="en-US" sz="1400" b="1" kern="1200" dirty="0" smtClean="0">
                          <a:solidFill>
                            <a:srgbClr val="0079A6"/>
                          </a:solidFill>
                          <a:latin typeface="+mn-lt"/>
                          <a:ea typeface="+mn-ea"/>
                          <a:cs typeface="+mn-cs"/>
                        </a:rPr>
                        <a:t>Resource training</a:t>
                      </a:r>
                    </a:p>
                    <a:p>
                      <a:pPr marL="120650" lvl="1" indent="-120650" algn="l" defTabSz="914400" rtl="0" eaLnBrk="1" latinLnBrk="0" hangingPunct="1">
                        <a:spcBef>
                          <a:spcPts val="600"/>
                        </a:spcBef>
                        <a:buFont typeface="Arial" pitchFamily="34" charset="0"/>
                        <a:buChar char="•"/>
                      </a:pPr>
                      <a:r>
                        <a:rPr lang="en-US" sz="1400" b="1" kern="1200" dirty="0" smtClean="0">
                          <a:solidFill>
                            <a:srgbClr val="0079A6"/>
                          </a:solidFill>
                          <a:latin typeface="+mn-lt"/>
                          <a:ea typeface="+mn-ea"/>
                          <a:cs typeface="+mn-cs"/>
                        </a:rPr>
                        <a:t>Safe handling</a:t>
                      </a:r>
                    </a:p>
                    <a:p>
                      <a:pPr marL="120650" lvl="1" indent="-120650" algn="l" defTabSz="914400" rtl="0" eaLnBrk="1" latinLnBrk="0" hangingPunct="1">
                        <a:spcBef>
                          <a:spcPts val="600"/>
                        </a:spcBef>
                        <a:buFont typeface="Arial" pitchFamily="34" charset="0"/>
                        <a:buChar char="•"/>
                      </a:pPr>
                      <a:r>
                        <a:rPr lang="en-US" sz="1400" b="1" kern="1200" dirty="0" smtClean="0">
                          <a:solidFill>
                            <a:srgbClr val="0079A6"/>
                          </a:solidFill>
                          <a:latin typeface="+mn-lt"/>
                          <a:ea typeface="+mn-ea"/>
                          <a:cs typeface="+mn-cs"/>
                        </a:rPr>
                        <a:t>Security</a:t>
                      </a:r>
                    </a:p>
                    <a:p>
                      <a:pPr marL="120650" marR="0" lvl="1" indent="-120650" algn="l" defTabSz="914400" rtl="0" eaLnBrk="1" fontAlgn="auto" latinLnBrk="0" hangingPunct="1">
                        <a:lnSpc>
                          <a:spcPct val="100000"/>
                        </a:lnSpc>
                        <a:spcBef>
                          <a:spcPts val="600"/>
                        </a:spcBef>
                        <a:spcAft>
                          <a:spcPts val="0"/>
                        </a:spcAft>
                        <a:buClrTx/>
                        <a:buSzTx/>
                        <a:buFont typeface="Arial" pitchFamily="34" charset="0"/>
                        <a:buChar char="•"/>
                        <a:tabLst/>
                        <a:defRPr/>
                      </a:pPr>
                      <a:r>
                        <a:rPr lang="en-US" sz="1400" b="1" kern="1200" dirty="0" smtClean="0">
                          <a:solidFill>
                            <a:srgbClr val="0079A6"/>
                          </a:solidFill>
                          <a:latin typeface="+mn-lt"/>
                          <a:ea typeface="+mn-ea"/>
                          <a:cs typeface="+mn-cs"/>
                        </a:rPr>
                        <a:t>Disposal</a:t>
                      </a:r>
                    </a:p>
                  </a:txBody>
                  <a:tcPr>
                    <a:solidFill>
                      <a:schemeClr val="bg1"/>
                    </a:solidFill>
                  </a:tcPr>
                </a:tc>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162817052"/>
              </p:ext>
            </p:extLst>
          </p:nvPr>
        </p:nvGraphicFramePr>
        <p:xfrm>
          <a:off x="2514600" y="2990909"/>
          <a:ext cx="6400800" cy="1597169"/>
        </p:xfrm>
        <a:graphic>
          <a:graphicData uri="http://schemas.openxmlformats.org/drawingml/2006/table">
            <a:tbl>
              <a:tblPr firstRow="1" bandRow="1">
                <a:tableStyleId>{5C22544A-7EE6-4342-B048-85BDC9FD1C3A}</a:tableStyleId>
              </a:tblPr>
              <a:tblGrid>
                <a:gridCol w="2133600"/>
                <a:gridCol w="2133600"/>
                <a:gridCol w="2133600"/>
              </a:tblGrid>
              <a:tr h="1597169">
                <a:tc>
                  <a:txBody>
                    <a:bodyPr/>
                    <a:lstStyle/>
                    <a:p>
                      <a:pPr marL="120650" lvl="1" indent="-120650" algn="l" defTabSz="914400" rtl="0" eaLnBrk="1" latinLnBrk="0" hangingPunct="1">
                        <a:spcBef>
                          <a:spcPts val="600"/>
                        </a:spcBef>
                        <a:buFont typeface="Arial" pitchFamily="34" charset="0"/>
                        <a:buChar char="•"/>
                      </a:pPr>
                      <a:r>
                        <a:rPr lang="en-US" sz="1400" b="1" kern="1200" dirty="0" smtClean="0">
                          <a:solidFill>
                            <a:srgbClr val="336600"/>
                          </a:solidFill>
                          <a:latin typeface="+mn-lt"/>
                          <a:ea typeface="+mn-ea"/>
                          <a:cs typeface="+mn-cs"/>
                        </a:rPr>
                        <a:t>Accounting</a:t>
                      </a:r>
                    </a:p>
                    <a:p>
                      <a:pPr marL="120650" lvl="1" indent="-120650" algn="l" defTabSz="914400" rtl="0" eaLnBrk="1" latinLnBrk="0" hangingPunct="1">
                        <a:spcBef>
                          <a:spcPts val="600"/>
                        </a:spcBef>
                        <a:buFont typeface="Arial" pitchFamily="34" charset="0"/>
                        <a:buChar char="•"/>
                      </a:pPr>
                      <a:r>
                        <a:rPr lang="en-US" sz="1400" b="1" kern="1200" dirty="0" smtClean="0">
                          <a:solidFill>
                            <a:srgbClr val="336600"/>
                          </a:solidFill>
                          <a:latin typeface="+mn-lt"/>
                          <a:ea typeface="+mn-ea"/>
                          <a:cs typeface="+mn-cs"/>
                        </a:rPr>
                        <a:t>Investment</a:t>
                      </a:r>
                    </a:p>
                    <a:p>
                      <a:pPr marL="120650" lvl="1" indent="-120650" algn="l" defTabSz="914400" rtl="0" eaLnBrk="1" latinLnBrk="0" hangingPunct="1">
                        <a:spcBef>
                          <a:spcPts val="600"/>
                        </a:spcBef>
                        <a:buFont typeface="Arial" pitchFamily="34" charset="0"/>
                        <a:buChar char="•"/>
                      </a:pPr>
                      <a:r>
                        <a:rPr lang="en-US" sz="1400" b="1" kern="1200" dirty="0" smtClean="0">
                          <a:solidFill>
                            <a:srgbClr val="336600"/>
                          </a:solidFill>
                          <a:latin typeface="+mn-lt"/>
                          <a:ea typeface="+mn-ea"/>
                          <a:cs typeface="+mn-cs"/>
                        </a:rPr>
                        <a:t>Acquisition</a:t>
                      </a:r>
                    </a:p>
                    <a:p>
                      <a:pPr marL="120650" lvl="1" indent="-120650" algn="l" defTabSz="914400" rtl="0" eaLnBrk="1" latinLnBrk="0" hangingPunct="1">
                        <a:spcBef>
                          <a:spcPts val="600"/>
                        </a:spcBef>
                        <a:buFont typeface="Arial" pitchFamily="34" charset="0"/>
                        <a:buChar char="•"/>
                      </a:pPr>
                      <a:endParaRPr lang="en-US" sz="1400" b="1" kern="1200" dirty="0" smtClean="0">
                        <a:solidFill>
                          <a:srgbClr val="336600"/>
                        </a:solidFill>
                        <a:latin typeface="+mn-lt"/>
                        <a:ea typeface="+mn-ea"/>
                        <a:cs typeface="+mn-cs"/>
                      </a:endParaRPr>
                    </a:p>
                  </a:txBody>
                  <a:tcPr>
                    <a:solidFill>
                      <a:schemeClr val="bg1"/>
                    </a:solidFill>
                  </a:tcPr>
                </a:tc>
                <a:tc>
                  <a:txBody>
                    <a:bodyPr/>
                    <a:lstStyle/>
                    <a:p>
                      <a:pPr marL="120650" lvl="1" indent="-120650" algn="l" defTabSz="914400" rtl="0" eaLnBrk="1" latinLnBrk="0" hangingPunct="1">
                        <a:spcBef>
                          <a:spcPts val="600"/>
                        </a:spcBef>
                        <a:buFont typeface="Arial" pitchFamily="34" charset="0"/>
                        <a:buChar char="•"/>
                      </a:pPr>
                      <a:r>
                        <a:rPr lang="en-US" sz="1400" b="1" kern="1200" dirty="0" smtClean="0">
                          <a:solidFill>
                            <a:srgbClr val="336600"/>
                          </a:solidFill>
                          <a:latin typeface="+mn-lt"/>
                          <a:ea typeface="+mn-ea"/>
                          <a:cs typeface="+mn-cs"/>
                        </a:rPr>
                        <a:t>Leverage</a:t>
                      </a:r>
                    </a:p>
                    <a:p>
                      <a:pPr marL="120650" lvl="1" indent="-120650" algn="l" defTabSz="914400" rtl="0" eaLnBrk="1" latinLnBrk="0" hangingPunct="1">
                        <a:spcBef>
                          <a:spcPts val="600"/>
                        </a:spcBef>
                        <a:buFont typeface="Arial" pitchFamily="34" charset="0"/>
                        <a:buChar char="•"/>
                      </a:pPr>
                      <a:r>
                        <a:rPr lang="en-US" sz="1400" b="1" kern="1200" dirty="0" smtClean="0">
                          <a:solidFill>
                            <a:srgbClr val="336600"/>
                          </a:solidFill>
                          <a:latin typeface="+mn-lt"/>
                          <a:ea typeface="+mn-ea"/>
                          <a:cs typeface="+mn-cs"/>
                        </a:rPr>
                        <a:t>Credit</a:t>
                      </a:r>
                    </a:p>
                    <a:p>
                      <a:pPr marL="120650" lvl="1" indent="-120650" algn="l" defTabSz="914400" rtl="0" eaLnBrk="1" latinLnBrk="0" hangingPunct="1">
                        <a:spcBef>
                          <a:spcPts val="600"/>
                        </a:spcBef>
                        <a:buFont typeface="Arial" pitchFamily="34" charset="0"/>
                        <a:buChar char="•"/>
                      </a:pPr>
                      <a:r>
                        <a:rPr lang="en-US" sz="1400" b="1" kern="1200" dirty="0" smtClean="0">
                          <a:solidFill>
                            <a:srgbClr val="336600"/>
                          </a:solidFill>
                          <a:latin typeface="+mn-lt"/>
                          <a:ea typeface="+mn-ea"/>
                          <a:cs typeface="+mn-cs"/>
                        </a:rPr>
                        <a:t>Valuation</a:t>
                      </a:r>
                    </a:p>
                    <a:p>
                      <a:pPr marL="120650" lvl="1" indent="-120650" algn="l" defTabSz="914400" rtl="0" eaLnBrk="1" latinLnBrk="0" hangingPunct="1">
                        <a:spcBef>
                          <a:spcPts val="600"/>
                        </a:spcBef>
                        <a:buFont typeface="Arial" pitchFamily="34" charset="0"/>
                        <a:buChar char="•"/>
                      </a:pPr>
                      <a:r>
                        <a:rPr lang="en-US" sz="1400" b="1" kern="1200" dirty="0" smtClean="0">
                          <a:solidFill>
                            <a:srgbClr val="336600"/>
                          </a:solidFill>
                          <a:latin typeface="+mn-lt"/>
                          <a:ea typeface="+mn-ea"/>
                          <a:cs typeface="+mn-cs"/>
                        </a:rPr>
                        <a:t>Portfolio</a:t>
                      </a:r>
                    </a:p>
                  </a:txBody>
                  <a:tcPr>
                    <a:solidFill>
                      <a:schemeClr val="bg1"/>
                    </a:solidFill>
                  </a:tcPr>
                </a:tc>
                <a:tc>
                  <a:txBody>
                    <a:bodyPr/>
                    <a:lstStyle/>
                    <a:p>
                      <a:pPr marL="120650" lvl="1" indent="-120650" algn="l" defTabSz="914400" rtl="0" eaLnBrk="1" latinLnBrk="0" hangingPunct="1">
                        <a:spcBef>
                          <a:spcPts val="600"/>
                        </a:spcBef>
                        <a:buFont typeface="Arial" pitchFamily="34" charset="0"/>
                        <a:buChar char="•"/>
                      </a:pPr>
                      <a:r>
                        <a:rPr lang="en-US" sz="1400" b="1" kern="1200" dirty="0" smtClean="0">
                          <a:solidFill>
                            <a:srgbClr val="336600"/>
                          </a:solidFill>
                          <a:latin typeface="+mn-lt"/>
                          <a:ea typeface="+mn-ea"/>
                          <a:cs typeface="+mn-cs"/>
                        </a:rPr>
                        <a:t>Factoring</a:t>
                      </a:r>
                    </a:p>
                    <a:p>
                      <a:pPr marL="120650" lvl="1" indent="-120650" algn="l" defTabSz="914400" rtl="0" eaLnBrk="1" latinLnBrk="0" hangingPunct="1">
                        <a:spcBef>
                          <a:spcPts val="600"/>
                        </a:spcBef>
                        <a:buFont typeface="Arial" pitchFamily="34" charset="0"/>
                        <a:buChar char="•"/>
                      </a:pPr>
                      <a:r>
                        <a:rPr lang="en-US" sz="1400" b="1" kern="1200" dirty="0" smtClean="0">
                          <a:solidFill>
                            <a:srgbClr val="336600"/>
                          </a:solidFill>
                          <a:latin typeface="+mn-lt"/>
                          <a:ea typeface="+mn-ea"/>
                          <a:cs typeface="+mn-cs"/>
                        </a:rPr>
                        <a:t>Liquidity</a:t>
                      </a:r>
                    </a:p>
                    <a:p>
                      <a:pPr marL="120650" lvl="1" indent="-120650" algn="l" defTabSz="914400" rtl="0" eaLnBrk="1" latinLnBrk="0" hangingPunct="1">
                        <a:spcBef>
                          <a:spcPts val="600"/>
                        </a:spcBef>
                        <a:buFont typeface="Arial" pitchFamily="34" charset="0"/>
                        <a:buChar char="•"/>
                      </a:pPr>
                      <a:r>
                        <a:rPr lang="en-US" sz="1400" b="1" kern="1200" dirty="0" smtClean="0">
                          <a:solidFill>
                            <a:srgbClr val="336600"/>
                          </a:solidFill>
                          <a:latin typeface="+mn-lt"/>
                          <a:ea typeface="+mn-ea"/>
                          <a:cs typeface="+mn-cs"/>
                        </a:rPr>
                        <a:t>Volatility</a:t>
                      </a:r>
                    </a:p>
                    <a:p>
                      <a:pPr marL="120650" lvl="1" indent="-120650" algn="l" defTabSz="914400" rtl="0" eaLnBrk="1" latinLnBrk="0" hangingPunct="1">
                        <a:spcBef>
                          <a:spcPts val="600"/>
                        </a:spcBef>
                        <a:buFont typeface="Arial" pitchFamily="34" charset="0"/>
                        <a:buChar char="•"/>
                      </a:pPr>
                      <a:endParaRPr lang="en-US" sz="1400" b="1" kern="1200" dirty="0" smtClean="0">
                        <a:solidFill>
                          <a:srgbClr val="336600"/>
                        </a:solidFill>
                        <a:latin typeface="+mn-lt"/>
                        <a:ea typeface="+mn-ea"/>
                        <a:cs typeface="+mn-cs"/>
                      </a:endParaRPr>
                    </a:p>
                  </a:txBody>
                  <a:tcPr>
                    <a:solidFill>
                      <a:schemeClr val="bg1"/>
                    </a:solidFill>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1180826"/>
              </p:ext>
            </p:extLst>
          </p:nvPr>
        </p:nvGraphicFramePr>
        <p:xfrm>
          <a:off x="2514600" y="4404360"/>
          <a:ext cx="6400800" cy="1463040"/>
        </p:xfrm>
        <a:graphic>
          <a:graphicData uri="http://schemas.openxmlformats.org/drawingml/2006/table">
            <a:tbl>
              <a:tblPr firstRow="1" bandRow="1">
                <a:tableStyleId>{5C22544A-7EE6-4342-B048-85BDC9FD1C3A}</a:tableStyleId>
              </a:tblPr>
              <a:tblGrid>
                <a:gridCol w="2133600"/>
                <a:gridCol w="2133600"/>
                <a:gridCol w="2133600"/>
              </a:tblGrid>
              <a:tr h="370840">
                <a:tc>
                  <a:txBody>
                    <a:bodyPr/>
                    <a:lstStyle/>
                    <a:p>
                      <a:pPr marL="120650" lvl="1" indent="-120650" algn="l" defTabSz="914400" rtl="0" eaLnBrk="1" latinLnBrk="0" hangingPunct="1">
                        <a:spcBef>
                          <a:spcPts val="600"/>
                        </a:spcBef>
                        <a:buFont typeface="Arial" pitchFamily="34" charset="0"/>
                        <a:buChar char="•"/>
                      </a:pPr>
                      <a:r>
                        <a:rPr lang="en-US" sz="1400" b="1" kern="1200" dirty="0" smtClean="0">
                          <a:solidFill>
                            <a:srgbClr val="993366"/>
                          </a:solidFill>
                          <a:latin typeface="+mn-lt"/>
                          <a:ea typeface="+mn-ea"/>
                          <a:cs typeface="+mn-cs"/>
                        </a:rPr>
                        <a:t>Recruiting</a:t>
                      </a:r>
                    </a:p>
                    <a:p>
                      <a:pPr marL="120650" lvl="1" indent="-120650" algn="l" defTabSz="914400" rtl="0" eaLnBrk="1" latinLnBrk="0" hangingPunct="1">
                        <a:spcBef>
                          <a:spcPts val="600"/>
                        </a:spcBef>
                        <a:buFont typeface="Arial" pitchFamily="34" charset="0"/>
                        <a:buChar char="•"/>
                      </a:pPr>
                      <a:r>
                        <a:rPr lang="en-US" sz="1400" b="1" kern="1200" dirty="0" smtClean="0">
                          <a:solidFill>
                            <a:srgbClr val="993366"/>
                          </a:solidFill>
                          <a:latin typeface="+mn-lt"/>
                          <a:ea typeface="+mn-ea"/>
                          <a:cs typeface="+mn-cs"/>
                        </a:rPr>
                        <a:t>Hiring</a:t>
                      </a:r>
                    </a:p>
                    <a:p>
                      <a:pPr marL="120650" lvl="1" indent="-120650" algn="l" defTabSz="914400" rtl="0" eaLnBrk="1" latinLnBrk="0" hangingPunct="1">
                        <a:spcBef>
                          <a:spcPts val="600"/>
                        </a:spcBef>
                        <a:buFont typeface="Arial" pitchFamily="34" charset="0"/>
                        <a:buChar char="•"/>
                      </a:pPr>
                      <a:r>
                        <a:rPr lang="en-US" sz="1400" b="1" kern="1200" dirty="0" smtClean="0">
                          <a:solidFill>
                            <a:srgbClr val="993366"/>
                          </a:solidFill>
                          <a:latin typeface="+mn-lt"/>
                          <a:ea typeface="+mn-ea"/>
                          <a:cs typeface="+mn-cs"/>
                        </a:rPr>
                        <a:t>Training</a:t>
                      </a:r>
                    </a:p>
                    <a:p>
                      <a:pPr marL="120650" lvl="1" indent="-120650" algn="l" defTabSz="914400" rtl="0" eaLnBrk="1" latinLnBrk="0" hangingPunct="1">
                        <a:spcBef>
                          <a:spcPts val="600"/>
                        </a:spcBef>
                        <a:buFont typeface="Arial" pitchFamily="34" charset="0"/>
                        <a:buChar char="•"/>
                      </a:pPr>
                      <a:r>
                        <a:rPr lang="en-US" sz="1400" b="1" kern="1200" dirty="0" smtClean="0">
                          <a:solidFill>
                            <a:srgbClr val="993366"/>
                          </a:solidFill>
                          <a:latin typeface="+mn-lt"/>
                          <a:ea typeface="+mn-ea"/>
                          <a:cs typeface="+mn-cs"/>
                        </a:rPr>
                        <a:t>Staffing</a:t>
                      </a:r>
                    </a:p>
                    <a:p>
                      <a:pPr marL="120650" lvl="1" indent="-120650" algn="l" defTabSz="914400" rtl="0" eaLnBrk="1" latinLnBrk="0" hangingPunct="1">
                        <a:spcBef>
                          <a:spcPts val="600"/>
                        </a:spcBef>
                        <a:buFont typeface="Arial" pitchFamily="34" charset="0"/>
                        <a:buChar char="•"/>
                      </a:pPr>
                      <a:endParaRPr lang="en-US" sz="1400" b="1" kern="1200" dirty="0" smtClean="0">
                        <a:solidFill>
                          <a:srgbClr val="993366"/>
                        </a:solidFill>
                        <a:latin typeface="+mn-lt"/>
                        <a:ea typeface="+mn-ea"/>
                        <a:cs typeface="+mn-cs"/>
                      </a:endParaRPr>
                    </a:p>
                  </a:txBody>
                  <a:tcPr>
                    <a:solidFill>
                      <a:schemeClr val="bg1"/>
                    </a:solidFill>
                  </a:tcPr>
                </a:tc>
                <a:tc>
                  <a:txBody>
                    <a:bodyPr/>
                    <a:lstStyle/>
                    <a:p>
                      <a:pPr marL="120650" lvl="1" indent="-120650" algn="l" defTabSz="914400" rtl="0" eaLnBrk="1" latinLnBrk="0" hangingPunct="1">
                        <a:spcBef>
                          <a:spcPts val="600"/>
                        </a:spcBef>
                        <a:buFont typeface="Arial" pitchFamily="34" charset="0"/>
                        <a:buChar char="•"/>
                      </a:pPr>
                      <a:r>
                        <a:rPr lang="en-US" sz="1400" b="1" kern="1200" dirty="0" smtClean="0">
                          <a:solidFill>
                            <a:srgbClr val="993366"/>
                          </a:solidFill>
                          <a:latin typeface="+mn-lt"/>
                          <a:ea typeface="+mn-ea"/>
                          <a:cs typeface="+mn-cs"/>
                        </a:rPr>
                        <a:t>Roles</a:t>
                      </a:r>
                    </a:p>
                    <a:p>
                      <a:pPr marL="120650" lvl="1" indent="-120650" algn="l" defTabSz="914400" rtl="0" eaLnBrk="1" latinLnBrk="0" hangingPunct="1">
                        <a:spcBef>
                          <a:spcPts val="600"/>
                        </a:spcBef>
                        <a:buFont typeface="Arial" pitchFamily="34" charset="0"/>
                        <a:buChar char="•"/>
                      </a:pPr>
                      <a:r>
                        <a:rPr lang="en-US" sz="1400" b="1" kern="1200" dirty="0" smtClean="0">
                          <a:solidFill>
                            <a:srgbClr val="993366"/>
                          </a:solidFill>
                          <a:latin typeface="+mn-lt"/>
                          <a:ea typeface="+mn-ea"/>
                          <a:cs typeface="+mn-cs"/>
                        </a:rPr>
                        <a:t>Teams</a:t>
                      </a:r>
                    </a:p>
                    <a:p>
                      <a:pPr marL="120650" lvl="1" indent="-120650" algn="l" defTabSz="914400" rtl="0" eaLnBrk="1" latinLnBrk="0" hangingPunct="1">
                        <a:spcBef>
                          <a:spcPts val="600"/>
                        </a:spcBef>
                        <a:buFont typeface="Arial" pitchFamily="34" charset="0"/>
                        <a:buChar char="•"/>
                      </a:pPr>
                      <a:r>
                        <a:rPr lang="en-US" sz="1400" b="1" kern="1200" dirty="0" smtClean="0">
                          <a:solidFill>
                            <a:srgbClr val="993366"/>
                          </a:solidFill>
                          <a:latin typeface="+mn-lt"/>
                          <a:ea typeface="+mn-ea"/>
                          <a:cs typeface="+mn-cs"/>
                        </a:rPr>
                        <a:t>Performance reviews</a:t>
                      </a:r>
                    </a:p>
                  </a:txBody>
                  <a:tcPr>
                    <a:solidFill>
                      <a:schemeClr val="bg1"/>
                    </a:solidFill>
                  </a:tcPr>
                </a:tc>
                <a:tc>
                  <a:txBody>
                    <a:bodyPr/>
                    <a:lstStyle/>
                    <a:p>
                      <a:pPr marL="120650" lvl="1" indent="-120650" algn="l" defTabSz="914400" rtl="0" eaLnBrk="1" latinLnBrk="0" hangingPunct="1">
                        <a:spcBef>
                          <a:spcPts val="600"/>
                        </a:spcBef>
                        <a:buFont typeface="Arial" pitchFamily="34" charset="0"/>
                        <a:buChar char="•"/>
                      </a:pPr>
                      <a:r>
                        <a:rPr lang="en-US" sz="1400" b="1" kern="1200" dirty="0" smtClean="0">
                          <a:solidFill>
                            <a:srgbClr val="993366"/>
                          </a:solidFill>
                          <a:latin typeface="+mn-lt"/>
                          <a:ea typeface="+mn-ea"/>
                          <a:cs typeface="+mn-cs"/>
                        </a:rPr>
                        <a:t>Reduction in force</a:t>
                      </a:r>
                    </a:p>
                    <a:p>
                      <a:pPr marL="120650" lvl="1" indent="-120650" algn="l" defTabSz="914400" rtl="0" eaLnBrk="1" latinLnBrk="0" hangingPunct="1">
                        <a:spcBef>
                          <a:spcPts val="600"/>
                        </a:spcBef>
                        <a:buFont typeface="Arial" pitchFamily="34" charset="0"/>
                        <a:buChar char="•"/>
                      </a:pPr>
                      <a:r>
                        <a:rPr lang="en-US" sz="1400" b="1" kern="1200" dirty="0" smtClean="0">
                          <a:solidFill>
                            <a:srgbClr val="993366"/>
                          </a:solidFill>
                          <a:latin typeface="+mn-lt"/>
                          <a:ea typeface="+mn-ea"/>
                          <a:cs typeface="+mn-cs"/>
                        </a:rPr>
                        <a:t>Termination</a:t>
                      </a:r>
                    </a:p>
                    <a:p>
                      <a:pPr marL="120650" lvl="1" indent="-120650" algn="l" defTabSz="914400" rtl="0" eaLnBrk="1" latinLnBrk="0" hangingPunct="1">
                        <a:spcBef>
                          <a:spcPts val="600"/>
                        </a:spcBef>
                        <a:buFont typeface="Arial" pitchFamily="34" charset="0"/>
                        <a:buChar char="•"/>
                      </a:pPr>
                      <a:r>
                        <a:rPr lang="en-US" sz="1400" b="1" kern="1200" dirty="0" smtClean="0">
                          <a:solidFill>
                            <a:srgbClr val="993366"/>
                          </a:solidFill>
                          <a:latin typeface="+mn-lt"/>
                          <a:ea typeface="+mn-ea"/>
                          <a:cs typeface="+mn-cs"/>
                        </a:rPr>
                        <a:t>Outsourcing</a:t>
                      </a:r>
                    </a:p>
                    <a:p>
                      <a:pPr marL="120650" lvl="1" indent="-120650" algn="l" defTabSz="914400" rtl="0" eaLnBrk="1" latinLnBrk="0" hangingPunct="1">
                        <a:spcBef>
                          <a:spcPts val="600"/>
                        </a:spcBef>
                        <a:buFont typeface="Arial" pitchFamily="34" charset="0"/>
                        <a:buChar char="•"/>
                      </a:pPr>
                      <a:r>
                        <a:rPr lang="en-US" sz="1400" b="1" kern="1200" dirty="0" smtClean="0">
                          <a:solidFill>
                            <a:srgbClr val="993366"/>
                          </a:solidFill>
                          <a:latin typeface="+mn-lt"/>
                          <a:ea typeface="+mn-ea"/>
                          <a:cs typeface="+mn-cs"/>
                        </a:rPr>
                        <a:t>Temporary workers</a:t>
                      </a:r>
                    </a:p>
                    <a:p>
                      <a:pPr marL="120650" lvl="1" indent="-120650" algn="l" defTabSz="914400" rtl="0" eaLnBrk="1" latinLnBrk="0" hangingPunct="1">
                        <a:spcBef>
                          <a:spcPts val="600"/>
                        </a:spcBef>
                        <a:buFont typeface="Arial" pitchFamily="34" charset="0"/>
                        <a:buChar char="•"/>
                      </a:pPr>
                      <a:endParaRPr lang="en-US" sz="1400" b="1" kern="1200" dirty="0" smtClean="0">
                        <a:solidFill>
                          <a:srgbClr val="993366"/>
                        </a:solidFill>
                        <a:latin typeface="+mn-lt"/>
                        <a:ea typeface="+mn-ea"/>
                        <a:cs typeface="+mn-cs"/>
                      </a:endParaRPr>
                    </a:p>
                  </a:txBody>
                  <a:tcPr>
                    <a:solidFill>
                      <a:schemeClr val="bg1"/>
                    </a:solidFill>
                  </a:tcPr>
                </a:tc>
              </a:tr>
            </a:tbl>
          </a:graphicData>
        </a:graphic>
      </p:graphicFrame>
      <p:pic>
        <p:nvPicPr>
          <p:cNvPr id="9" name="Picture 2" descr="\\ushyd0041\dcs\Ingenious\Images\brandspace complete images\Low Resolution\rec_glb_ho_864_lo.jpg"/>
          <p:cNvPicPr>
            <a:picLocks noChangeAspect="1" noChangeArrowheads="1"/>
          </p:cNvPicPr>
          <p:nvPr/>
        </p:nvPicPr>
        <p:blipFill>
          <a:blip r:embed="rId4" cstate="screen">
            <a:duotone>
              <a:prstClr val="black"/>
              <a:srgbClr val="993366">
                <a:tint val="45000"/>
                <a:satMod val="400000"/>
              </a:srgbClr>
            </a:duotone>
          </a:blip>
          <a:srcRect/>
          <a:stretch>
            <a:fillRect/>
          </a:stretch>
        </p:blipFill>
        <p:spPr bwMode="auto">
          <a:xfrm>
            <a:off x="539276" y="4628032"/>
            <a:ext cx="1594323" cy="1147928"/>
          </a:xfrm>
          <a:prstGeom prst="rect">
            <a:avLst/>
          </a:prstGeom>
          <a:noFill/>
        </p:spPr>
      </p:pic>
      <p:sp>
        <p:nvSpPr>
          <p:cNvPr id="10" name="TextBox 9"/>
          <p:cNvSpPr txBox="1"/>
          <p:nvPr/>
        </p:nvSpPr>
        <p:spPr>
          <a:xfrm>
            <a:off x="531223" y="1201737"/>
            <a:ext cx="1602378" cy="400110"/>
          </a:xfrm>
          <a:prstGeom prst="rect">
            <a:avLst/>
          </a:prstGeom>
          <a:solidFill>
            <a:schemeClr val="bg1">
              <a:lumMod val="95000"/>
            </a:schemeClr>
          </a:solidFill>
        </p:spPr>
        <p:txBody>
          <a:bodyPr wrap="square" rtlCol="0">
            <a:spAutoFit/>
          </a:bodyPr>
          <a:lstStyle/>
          <a:p>
            <a:r>
              <a:rPr lang="en-US" sz="2000" dirty="0" smtClean="0">
                <a:solidFill>
                  <a:srgbClr val="0079A6"/>
                </a:solidFill>
              </a:rPr>
              <a:t>Material</a:t>
            </a:r>
          </a:p>
        </p:txBody>
      </p:sp>
      <p:sp>
        <p:nvSpPr>
          <p:cNvPr id="11" name="TextBox 10"/>
          <p:cNvSpPr txBox="1"/>
          <p:nvPr/>
        </p:nvSpPr>
        <p:spPr>
          <a:xfrm>
            <a:off x="533400" y="2819400"/>
            <a:ext cx="1594323" cy="369332"/>
          </a:xfrm>
          <a:prstGeom prst="rect">
            <a:avLst/>
          </a:prstGeom>
          <a:solidFill>
            <a:schemeClr val="bg1">
              <a:lumMod val="95000"/>
            </a:schemeClr>
          </a:solidFill>
        </p:spPr>
        <p:txBody>
          <a:bodyPr wrap="square" rtlCol="0">
            <a:spAutoFit/>
          </a:bodyPr>
          <a:lstStyle/>
          <a:p>
            <a:r>
              <a:rPr lang="en-US" sz="2000" dirty="0" smtClean="0">
                <a:solidFill>
                  <a:srgbClr val="336600"/>
                </a:solidFill>
              </a:rPr>
              <a:t>Financial</a:t>
            </a:r>
          </a:p>
        </p:txBody>
      </p:sp>
      <p:sp>
        <p:nvSpPr>
          <p:cNvPr id="12" name="TextBox 11"/>
          <p:cNvSpPr txBox="1"/>
          <p:nvPr/>
        </p:nvSpPr>
        <p:spPr>
          <a:xfrm>
            <a:off x="533400" y="4323232"/>
            <a:ext cx="1600199" cy="369332"/>
          </a:xfrm>
          <a:prstGeom prst="rect">
            <a:avLst/>
          </a:prstGeom>
          <a:solidFill>
            <a:schemeClr val="bg1">
              <a:lumMod val="95000"/>
            </a:schemeClr>
          </a:solidFill>
        </p:spPr>
        <p:txBody>
          <a:bodyPr wrap="square" rtlCol="0">
            <a:spAutoFit/>
          </a:bodyPr>
          <a:lstStyle/>
          <a:p>
            <a:r>
              <a:rPr lang="en-US" sz="2000" dirty="0" smtClean="0">
                <a:solidFill>
                  <a:srgbClr val="993366"/>
                </a:solidFill>
              </a:rPr>
              <a:t>Workforce</a:t>
            </a:r>
          </a:p>
        </p:txBody>
      </p:sp>
      <p:pic>
        <p:nvPicPr>
          <p:cNvPr id="13" name="Picture 2"/>
          <p:cNvPicPr>
            <a:picLocks noChangeAspect="1" noChangeArrowheads="1"/>
          </p:cNvPicPr>
          <p:nvPr/>
        </p:nvPicPr>
        <p:blipFill>
          <a:blip r:embed="rId5" cstate="print">
            <a:duotone>
              <a:prstClr val="black"/>
              <a:srgbClr val="336600">
                <a:tint val="45000"/>
                <a:satMod val="400000"/>
              </a:srgbClr>
            </a:duotone>
          </a:blip>
          <a:srcRect/>
          <a:stretch>
            <a:fillRect/>
          </a:stretch>
        </p:blipFill>
        <p:spPr bwMode="auto">
          <a:xfrm>
            <a:off x="533401" y="3143310"/>
            <a:ext cx="1600200" cy="1076308"/>
          </a:xfrm>
          <a:prstGeom prst="rect">
            <a:avLst/>
          </a:prstGeom>
          <a:noFill/>
          <a:ln w="9525">
            <a:noFill/>
            <a:miter lim="800000"/>
            <a:headEnd/>
            <a:tailEnd/>
          </a:ln>
        </p:spPr>
      </p:pic>
      <p:sp>
        <p:nvSpPr>
          <p:cNvPr id="14" name="Content Placeholder 2"/>
          <p:cNvSpPr txBox="1">
            <a:spLocks/>
          </p:cNvSpPr>
          <p:nvPr/>
        </p:nvSpPr>
        <p:spPr>
          <a:xfrm>
            <a:off x="285750" y="5867400"/>
            <a:ext cx="8356600" cy="404332"/>
          </a:xfrm>
          <a:prstGeom prst="rect">
            <a:avLst/>
          </a:prstGeom>
        </p:spPr>
        <p:txBody>
          <a:bodyPr/>
          <a:lstStyle/>
          <a:p>
            <a:pPr marL="347663" marR="0" lvl="0" indent="-347663" algn="ctr" defTabSz="914400" rtl="0" eaLnBrk="1" fontAlgn="base" latinLnBrk="0" hangingPunct="1">
              <a:lnSpc>
                <a:spcPct val="90000"/>
              </a:lnSpc>
              <a:spcBef>
                <a:spcPct val="30000"/>
              </a:spcBef>
              <a:spcAft>
                <a:spcPct val="10000"/>
              </a:spcAft>
              <a:buClr>
                <a:srgbClr val="00529B"/>
              </a:buClr>
              <a:buSzTx/>
              <a:buFont typeface="Times" pitchFamily="18" charset="0"/>
              <a:buNone/>
              <a:tabLst/>
              <a:defRPr/>
            </a:pPr>
            <a:r>
              <a:rPr kumimoji="0" lang="en-US" sz="2000" b="0" i="1" u="none" strike="noStrike" kern="0" cap="none" spc="0" normalizeH="0" baseline="0" noProof="0" dirty="0" smtClean="0">
                <a:ln>
                  <a:noFill/>
                </a:ln>
                <a:solidFill>
                  <a:srgbClr val="002060"/>
                </a:solidFill>
                <a:effectLst/>
                <a:uLnTx/>
                <a:uFillTx/>
                <a:latin typeface="+mn-lt"/>
                <a:ea typeface="+mn-ea"/>
                <a:cs typeface="+mn-cs"/>
              </a:rPr>
              <a:t>Apply your</a:t>
            </a:r>
            <a:r>
              <a:rPr kumimoji="0" lang="en-US" sz="2000" b="0" i="1" u="none" strike="noStrike" kern="0" cap="none" spc="0" normalizeH="0" noProof="0" dirty="0" smtClean="0">
                <a:ln>
                  <a:noFill/>
                </a:ln>
                <a:solidFill>
                  <a:srgbClr val="002060"/>
                </a:solidFill>
                <a:effectLst/>
                <a:uLnTx/>
                <a:uFillTx/>
                <a:latin typeface="+mn-lt"/>
                <a:ea typeface="+mn-ea"/>
                <a:cs typeface="+mn-cs"/>
              </a:rPr>
              <a:t> </a:t>
            </a:r>
            <a:r>
              <a:rPr kumimoji="0" lang="en-US" sz="2000" b="0" i="1" u="none" strike="noStrike" kern="0" cap="none" spc="0" normalizeH="0" noProof="0" dirty="0" err="1" smtClean="0">
                <a:ln>
                  <a:noFill/>
                </a:ln>
                <a:solidFill>
                  <a:srgbClr val="002060"/>
                </a:solidFill>
                <a:effectLst/>
                <a:uLnTx/>
                <a:uFillTx/>
                <a:latin typeface="+mn-lt"/>
                <a:ea typeface="+mn-ea"/>
                <a:cs typeface="+mn-cs"/>
              </a:rPr>
              <a:t>org’s</a:t>
            </a:r>
            <a:r>
              <a:rPr kumimoji="0" lang="en-US" sz="2000" b="0" i="1" u="none" strike="noStrike" kern="0" cap="none" spc="0" normalizeH="0" noProof="0" dirty="0" smtClean="0">
                <a:ln>
                  <a:noFill/>
                </a:ln>
                <a:solidFill>
                  <a:srgbClr val="002060"/>
                </a:solidFill>
                <a:effectLst/>
                <a:uLnTx/>
                <a:uFillTx/>
                <a:latin typeface="+mn-lt"/>
                <a:ea typeface="+mn-ea"/>
                <a:cs typeface="+mn-cs"/>
              </a:rPr>
              <a:t> expertise in asset management toward info asset mgt</a:t>
            </a:r>
            <a:endParaRPr kumimoji="0" lang="en-US" sz="2000" b="0" i="1" u="none" strike="noStrike" kern="0" cap="none" spc="0" normalizeH="0" baseline="0" noProof="0" dirty="0">
              <a:ln>
                <a:noFill/>
              </a:ln>
              <a:solidFill>
                <a:srgbClr val="002060"/>
              </a:solidFill>
              <a:effectLst/>
              <a:uLnTx/>
              <a:uFillTx/>
              <a:latin typeface="+mn-lt"/>
              <a:ea typeface="+mn-ea"/>
              <a:cs typeface="+mn-cs"/>
            </a:endParaRPr>
          </a:p>
        </p:txBody>
      </p:sp>
    </p:spTree>
    <p:extLst>
      <p:ext uri="{BB962C8B-B14F-4D97-AF65-F5344CB8AC3E}">
        <p14:creationId xmlns:p14="http://schemas.microsoft.com/office/powerpoint/2010/main" val="2960219032"/>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Benefits of Infonomics</a:t>
            </a:r>
            <a:endParaRPr lang="en-US" dirty="0"/>
          </a:p>
        </p:txBody>
      </p:sp>
      <p:sp>
        <p:nvSpPr>
          <p:cNvPr id="4" name="Content Placeholder 3"/>
          <p:cNvSpPr>
            <a:spLocks noGrp="1"/>
          </p:cNvSpPr>
          <p:nvPr>
            <p:ph idx="1"/>
          </p:nvPr>
        </p:nvSpPr>
        <p:spPr>
          <a:xfrm>
            <a:off x="2667000" y="1362075"/>
            <a:ext cx="6172200" cy="4419600"/>
          </a:xfrm>
        </p:spPr>
        <p:txBody>
          <a:bodyPr/>
          <a:lstStyle/>
          <a:p>
            <a:r>
              <a:rPr lang="en-US" sz="2400" dirty="0" smtClean="0"/>
              <a:t>Improving the management of information</a:t>
            </a:r>
          </a:p>
          <a:p>
            <a:r>
              <a:rPr lang="en-US" sz="2400" dirty="0" smtClean="0"/>
              <a:t>Creating a common language for IT, business leaders and CFO to communicate</a:t>
            </a:r>
          </a:p>
          <a:p>
            <a:r>
              <a:rPr lang="en-US" sz="2400" dirty="0" smtClean="0"/>
              <a:t>Becoming a more info-centric business (optimizing, eliminating, innovating)</a:t>
            </a:r>
          </a:p>
          <a:p>
            <a:r>
              <a:rPr lang="en-US" sz="2400" dirty="0" smtClean="0"/>
              <a:t>Justifying and proving benefits of IT initiatives</a:t>
            </a:r>
          </a:p>
          <a:p>
            <a:r>
              <a:rPr lang="en-US" sz="2400" dirty="0" smtClean="0"/>
              <a:t>Leveraging one of the enterprise’s most underutilized resources </a:t>
            </a:r>
          </a:p>
          <a:p>
            <a:r>
              <a:rPr lang="en-US" sz="2400" dirty="0" smtClean="0"/>
              <a:t>Driving improved corporate market valuations</a:t>
            </a:r>
          </a:p>
        </p:txBody>
      </p:sp>
      <p:sp>
        <p:nvSpPr>
          <p:cNvPr id="2" name="Footer Placeholder 1"/>
          <p:cNvSpPr>
            <a:spLocks noGrp="1"/>
          </p:cNvSpPr>
          <p:nvPr>
            <p:ph type="ftr" sz="quarter" idx="10"/>
          </p:nvPr>
        </p:nvSpPr>
        <p:spPr/>
        <p:txBody>
          <a:bodyPr/>
          <a:lstStyle/>
          <a:p>
            <a:pPr>
              <a:defRPr/>
            </a:pPr>
            <a:r>
              <a:rPr lang="en-US" smtClean="0"/>
              <a:t> </a:t>
            </a:r>
            <a:fld id="{283718F9-5F50-4E65-A3A8-480894E809EE}" type="slidenum">
              <a:rPr lang="en-US" smtClean="0"/>
              <a:pPr>
                <a:defRPr/>
              </a:pPr>
              <a:t>24</a:t>
            </a:fld>
            <a:endParaRPr lang="en-US" dirty="0"/>
          </a:p>
        </p:txBody>
      </p:sp>
      <p:pic>
        <p:nvPicPr>
          <p:cNvPr id="4098" name="Picture 2" descr="http://blog.transfermate.com/wp-content/uploads/2010/04/money-ha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7060" y="2362200"/>
            <a:ext cx="2649940" cy="3127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7337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6" name="Title 5"/>
          <p:cNvSpPr>
            <a:spLocks noGrp="1"/>
          </p:cNvSpPr>
          <p:nvPr>
            <p:ph type="ctrTitle"/>
          </p:nvPr>
        </p:nvSpPr>
        <p:spPr/>
        <p:txBody>
          <a:bodyPr/>
          <a:lstStyle/>
          <a:p>
            <a:r>
              <a:rPr lang="en-US" dirty="0" smtClean="0"/>
              <a:t>Big Data Challenges and Strategy</a:t>
            </a:r>
            <a:endParaRPr lang="en-US" dirty="0"/>
          </a:p>
        </p:txBody>
      </p:sp>
    </p:spTree>
    <p:extLst>
      <p:ext uri="{BB962C8B-B14F-4D97-AF65-F5344CB8AC3E}">
        <p14:creationId xmlns:p14="http://schemas.microsoft.com/office/powerpoint/2010/main" val="3509692757"/>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blogs.extremeexperts.com/wp-content/uploads/2012/02/big_data1.jpg"/>
          <p:cNvPicPr>
            <a:picLocks noChangeAspect="1" noChangeArrowheads="1"/>
          </p:cNvPicPr>
          <p:nvPr/>
        </p:nvPicPr>
        <p:blipFill>
          <a:blip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44607" y="2175808"/>
            <a:ext cx="7922425" cy="4893647"/>
          </a:xfrm>
          <a:prstGeom prst="rect">
            <a:avLst/>
          </a:prstGeom>
          <a:noFill/>
        </p:spPr>
        <p:txBody>
          <a:bodyPr wrap="none" rtlCol="0">
            <a:spAutoFit/>
          </a:bodyPr>
          <a:lstStyle/>
          <a:p>
            <a:pPr algn="ctr"/>
            <a:r>
              <a:rPr lang="en-US" sz="9600" dirty="0" smtClean="0">
                <a:solidFill>
                  <a:schemeClr val="accent1"/>
                </a:solidFill>
                <a:effectLst>
                  <a:outerShdw blurRad="38100" dist="38100" dir="2700000" algn="tl">
                    <a:srgbClr val="000000">
                      <a:alpha val="43137"/>
                    </a:srgbClr>
                  </a:outerShdw>
                </a:effectLst>
              </a:rPr>
              <a:t>Big Data is #1</a:t>
            </a:r>
          </a:p>
          <a:p>
            <a:pPr algn="r"/>
            <a:r>
              <a:rPr lang="en-US" sz="2400" dirty="0">
                <a:solidFill>
                  <a:srgbClr val="C00000"/>
                </a:solidFill>
              </a:rPr>
              <a:t>o</a:t>
            </a:r>
            <a:r>
              <a:rPr lang="en-US" sz="2400" dirty="0" smtClean="0">
                <a:solidFill>
                  <a:srgbClr val="C00000"/>
                </a:solidFill>
              </a:rPr>
              <a:t>n the 2012 list of most ambiguous terms</a:t>
            </a:r>
          </a:p>
          <a:p>
            <a:pPr marL="342900" indent="-342900" algn="r">
              <a:buFontTx/>
              <a:buChar char="-"/>
            </a:pPr>
            <a:r>
              <a:rPr lang="en-US" sz="2400" i="1" dirty="0" smtClean="0">
                <a:solidFill>
                  <a:schemeClr val="accent1">
                    <a:lumMod val="75000"/>
                  </a:schemeClr>
                </a:solidFill>
              </a:rPr>
              <a:t>Global Language Monitor</a:t>
            </a:r>
          </a:p>
          <a:p>
            <a:pPr marL="342900" indent="-342900" algn="r">
              <a:buFontTx/>
              <a:buChar char="-"/>
            </a:pPr>
            <a:endParaRPr lang="en-US" i="1" dirty="0" smtClean="0">
              <a:solidFill>
                <a:schemeClr val="accent1">
                  <a:lumMod val="75000"/>
                </a:schemeClr>
              </a:solidFill>
            </a:endParaRPr>
          </a:p>
          <a:p>
            <a:pPr algn="r"/>
            <a:r>
              <a:rPr lang="en-US" dirty="0">
                <a:solidFill>
                  <a:srgbClr val="C00000"/>
                </a:solidFill>
              </a:rPr>
              <a:t>m</a:t>
            </a:r>
            <a:r>
              <a:rPr lang="en-US" dirty="0" smtClean="0">
                <a:solidFill>
                  <a:srgbClr val="C00000"/>
                </a:solidFill>
              </a:rPr>
              <a:t>ost searched term among clients </a:t>
            </a:r>
          </a:p>
          <a:p>
            <a:pPr marL="342900" indent="-342900" algn="r">
              <a:buFontTx/>
              <a:buChar char="-"/>
            </a:pPr>
            <a:r>
              <a:rPr lang="en-US" i="1" dirty="0">
                <a:solidFill>
                  <a:schemeClr val="accent1">
                    <a:lumMod val="75000"/>
                  </a:schemeClr>
                </a:solidFill>
              </a:rPr>
              <a:t>on Gartner.com</a:t>
            </a:r>
          </a:p>
          <a:p>
            <a:pPr marL="342900" indent="-342900" algn="r">
              <a:buFontTx/>
              <a:buChar char="-"/>
            </a:pPr>
            <a:endParaRPr lang="en-US" i="1" dirty="0">
              <a:solidFill>
                <a:schemeClr val="accent1">
                  <a:lumMod val="75000"/>
                </a:schemeClr>
              </a:solidFill>
            </a:endParaRPr>
          </a:p>
          <a:p>
            <a:pPr algn="r"/>
            <a:endParaRPr lang="en-US" sz="2400" i="1" dirty="0">
              <a:solidFill>
                <a:schemeClr val="accent1">
                  <a:lumMod val="75000"/>
                </a:schemeClr>
              </a:solidFill>
            </a:endParaRPr>
          </a:p>
        </p:txBody>
      </p:sp>
    </p:spTree>
    <p:extLst>
      <p:ext uri="{BB962C8B-B14F-4D97-AF65-F5344CB8AC3E}">
        <p14:creationId xmlns:p14="http://schemas.microsoft.com/office/powerpoint/2010/main" val="3922232308"/>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0" y="1143000"/>
            <a:ext cx="4572000" cy="2667000"/>
          </a:xfrm>
          <a:prstGeom prst="rect">
            <a:avLst/>
          </a:prstGeom>
          <a:gradFill flip="none" rotWithShape="1">
            <a:gsLst>
              <a:gs pos="0">
                <a:schemeClr val="bg1"/>
              </a:gs>
              <a:gs pos="78000">
                <a:srgbClr val="6E96D5">
                  <a:shade val="67500"/>
                  <a:satMod val="115000"/>
                </a:srgbClr>
              </a:gs>
              <a:gs pos="100000">
                <a:srgbClr val="6E96D5">
                  <a:shade val="100000"/>
                  <a:satMod val="115000"/>
                </a:srgbClr>
              </a:gs>
            </a:gsLst>
            <a:lin ang="13500000" scaled="1"/>
            <a:tileRect/>
          </a:gradFill>
          <a:ln w="12700" cap="flat" cmpd="sng" algn="ctr">
            <a:noFill/>
            <a:prstDash val="solid"/>
            <a:round/>
            <a:headEnd type="none" w="med" len="med"/>
            <a:tailEnd type="none" w="med" len="med"/>
          </a:ln>
          <a:effectLst>
            <a:glow>
              <a:schemeClr val="accent1">
                <a:alpha val="40000"/>
              </a:schemeClr>
            </a:glow>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50" name="Rectangle 49"/>
          <p:cNvSpPr/>
          <p:nvPr/>
        </p:nvSpPr>
        <p:spPr bwMode="auto">
          <a:xfrm flipH="1">
            <a:off x="4572000" y="1143000"/>
            <a:ext cx="4572000" cy="2667000"/>
          </a:xfrm>
          <a:prstGeom prst="rect">
            <a:avLst/>
          </a:prstGeom>
          <a:gradFill flip="none" rotWithShape="1">
            <a:gsLst>
              <a:gs pos="0">
                <a:schemeClr val="bg1"/>
              </a:gs>
              <a:gs pos="78000">
                <a:srgbClr val="6E96D5">
                  <a:shade val="67500"/>
                  <a:satMod val="115000"/>
                </a:srgbClr>
              </a:gs>
              <a:gs pos="100000">
                <a:srgbClr val="6E96D5">
                  <a:shade val="100000"/>
                  <a:satMod val="115000"/>
                </a:srgbClr>
              </a:gs>
            </a:gsLst>
            <a:lin ang="13500000" scaled="1"/>
            <a:tileRect/>
          </a:gradFill>
          <a:ln w="12700" cap="flat" cmpd="sng" algn="ctr">
            <a:noFill/>
            <a:prstDash val="solid"/>
            <a:round/>
            <a:headEnd type="none" w="med" len="med"/>
            <a:tailEnd type="none" w="med" len="med"/>
          </a:ln>
          <a:effectLst>
            <a:glow>
              <a:schemeClr val="accent1">
                <a:alpha val="40000"/>
              </a:schemeClr>
            </a:glow>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0" y="3810000"/>
            <a:ext cx="91440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Big Drama in Defining Big Data</a:t>
            </a:r>
            <a:endParaRPr lang="en-US" dirty="0"/>
          </a:p>
        </p:txBody>
      </p:sp>
      <p:sp>
        <p:nvSpPr>
          <p:cNvPr id="5" name="TextBox 4"/>
          <p:cNvSpPr txBox="1"/>
          <p:nvPr/>
        </p:nvSpPr>
        <p:spPr>
          <a:xfrm>
            <a:off x="6955443" y="5562600"/>
            <a:ext cx="1883849" cy="480131"/>
          </a:xfrm>
          <a:prstGeom prst="rect">
            <a:avLst/>
          </a:prstGeom>
          <a:noFill/>
        </p:spPr>
        <p:txBody>
          <a:bodyPr wrap="none" rtlCol="0">
            <a:spAutoFit/>
          </a:bodyPr>
          <a:lstStyle/>
          <a:p>
            <a:r>
              <a:rPr lang="en-US" sz="2800" b="1" dirty="0" smtClean="0">
                <a:solidFill>
                  <a:schemeClr val="bg1"/>
                </a:solidFill>
              </a:rPr>
              <a:t>Marketing</a:t>
            </a:r>
            <a:endParaRPr lang="en-US" sz="2800" b="1" dirty="0">
              <a:solidFill>
                <a:schemeClr val="bg1"/>
              </a:solidFill>
            </a:endParaRPr>
          </a:p>
        </p:txBody>
      </p:sp>
      <p:sp>
        <p:nvSpPr>
          <p:cNvPr id="7" name="TextBox 6"/>
          <p:cNvSpPr txBox="1"/>
          <p:nvPr/>
        </p:nvSpPr>
        <p:spPr>
          <a:xfrm>
            <a:off x="-436" y="1295400"/>
            <a:ext cx="2176173" cy="480131"/>
          </a:xfrm>
          <a:prstGeom prst="rect">
            <a:avLst/>
          </a:prstGeom>
          <a:noFill/>
        </p:spPr>
        <p:txBody>
          <a:bodyPr wrap="none" rtlCol="0">
            <a:spAutoFit/>
          </a:bodyPr>
          <a:lstStyle/>
          <a:p>
            <a:r>
              <a:rPr lang="en-US" sz="2800" b="1" dirty="0" smtClean="0">
                <a:solidFill>
                  <a:schemeClr val="bg1"/>
                </a:solidFill>
              </a:rPr>
              <a:t>Technology</a:t>
            </a:r>
            <a:endParaRPr lang="en-US" sz="2800" b="1" dirty="0">
              <a:solidFill>
                <a:schemeClr val="bg1"/>
              </a:solidFill>
            </a:endParaRPr>
          </a:p>
        </p:txBody>
      </p:sp>
      <p:sp>
        <p:nvSpPr>
          <p:cNvPr id="9" name="TextBox 8"/>
          <p:cNvSpPr txBox="1"/>
          <p:nvPr/>
        </p:nvSpPr>
        <p:spPr>
          <a:xfrm>
            <a:off x="131130" y="5562600"/>
            <a:ext cx="2161169" cy="480131"/>
          </a:xfrm>
          <a:prstGeom prst="rect">
            <a:avLst/>
          </a:prstGeom>
          <a:noFill/>
        </p:spPr>
        <p:txBody>
          <a:bodyPr wrap="none" rtlCol="0">
            <a:spAutoFit/>
          </a:bodyPr>
          <a:lstStyle/>
          <a:p>
            <a:r>
              <a:rPr lang="en-US" sz="2800" b="1" dirty="0" smtClean="0">
                <a:solidFill>
                  <a:schemeClr val="bg1"/>
                </a:solidFill>
              </a:rPr>
              <a:t>Information</a:t>
            </a:r>
            <a:endParaRPr lang="en-US" sz="2800" b="1" dirty="0">
              <a:solidFill>
                <a:schemeClr val="bg1"/>
              </a:solidFill>
            </a:endParaRPr>
          </a:p>
        </p:txBody>
      </p:sp>
      <p:sp>
        <p:nvSpPr>
          <p:cNvPr id="10" name="TextBox 9"/>
          <p:cNvSpPr txBox="1"/>
          <p:nvPr/>
        </p:nvSpPr>
        <p:spPr>
          <a:xfrm>
            <a:off x="7355679" y="1327868"/>
            <a:ext cx="1404552" cy="480131"/>
          </a:xfrm>
          <a:prstGeom prst="rect">
            <a:avLst/>
          </a:prstGeom>
          <a:noFill/>
        </p:spPr>
        <p:txBody>
          <a:bodyPr wrap="none" rtlCol="0">
            <a:spAutoFit/>
          </a:bodyPr>
          <a:lstStyle/>
          <a:p>
            <a:r>
              <a:rPr lang="en-US" sz="2800" b="1" dirty="0" smtClean="0">
                <a:solidFill>
                  <a:schemeClr val="bg1"/>
                </a:solidFill>
              </a:rPr>
              <a:t>Benefit</a:t>
            </a:r>
            <a:endParaRPr lang="en-US" sz="2800" b="1" dirty="0">
              <a:solidFill>
                <a:schemeClr val="bg1"/>
              </a:solidFill>
            </a:endParaRPr>
          </a:p>
        </p:txBody>
      </p:sp>
      <p:sp>
        <p:nvSpPr>
          <p:cNvPr id="11" name="Footer Placeholder 1"/>
          <p:cNvSpPr txBox="1">
            <a:spLocks/>
          </p:cNvSpPr>
          <p:nvPr/>
        </p:nvSpPr>
        <p:spPr bwMode="gray">
          <a:xfrm>
            <a:off x="3630143" y="6460949"/>
            <a:ext cx="166255" cy="571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en-US"/>
            </a:defPPr>
            <a:lvl1pPr algn="ctr" rtl="0" eaLnBrk="0" fontAlgn="base" hangingPunct="0">
              <a:lnSpc>
                <a:spcPct val="100000"/>
              </a:lnSpc>
              <a:spcBef>
                <a:spcPct val="0"/>
              </a:spcBef>
              <a:spcAft>
                <a:spcPct val="0"/>
              </a:spcAft>
              <a:defRPr sz="800" b="0" kern="1200">
                <a:solidFill>
                  <a:srgbClr val="00529B"/>
                </a:solidFill>
                <a:latin typeface="Arial" charset="0"/>
                <a:ea typeface="+mn-ea"/>
                <a:cs typeface="+mn-cs"/>
              </a:defRPr>
            </a:lvl1pPr>
            <a:lvl2pPr marL="457200" algn="ctr" rtl="0" eaLnBrk="0" fontAlgn="base" hangingPunct="0">
              <a:lnSpc>
                <a:spcPct val="90000"/>
              </a:lnSpc>
              <a:spcBef>
                <a:spcPct val="30000"/>
              </a:spcBef>
              <a:spcAft>
                <a:spcPct val="10000"/>
              </a:spcAft>
              <a:defRPr sz="2400" kern="1200">
                <a:solidFill>
                  <a:schemeClr val="tx1"/>
                </a:solidFill>
                <a:latin typeface="Arial" charset="0"/>
                <a:ea typeface="Arial Unicode MS" pitchFamily="34" charset="-128"/>
                <a:cs typeface="Arial Unicode MS" pitchFamily="34" charset="-128"/>
              </a:defRPr>
            </a:lvl2pPr>
            <a:lvl3pPr marL="914400" algn="ctr" rtl="0" eaLnBrk="0" fontAlgn="base" hangingPunct="0">
              <a:lnSpc>
                <a:spcPct val="90000"/>
              </a:lnSpc>
              <a:spcBef>
                <a:spcPct val="30000"/>
              </a:spcBef>
              <a:spcAft>
                <a:spcPct val="10000"/>
              </a:spcAft>
              <a:defRPr sz="2400" kern="1200">
                <a:solidFill>
                  <a:schemeClr val="tx1"/>
                </a:solidFill>
                <a:latin typeface="Arial" charset="0"/>
                <a:ea typeface="Arial Unicode MS" pitchFamily="34" charset="-128"/>
                <a:cs typeface="Arial Unicode MS" pitchFamily="34" charset="-128"/>
              </a:defRPr>
            </a:lvl3pPr>
            <a:lvl4pPr marL="1371600" algn="ctr" rtl="0" eaLnBrk="0" fontAlgn="base" hangingPunct="0">
              <a:lnSpc>
                <a:spcPct val="90000"/>
              </a:lnSpc>
              <a:spcBef>
                <a:spcPct val="30000"/>
              </a:spcBef>
              <a:spcAft>
                <a:spcPct val="10000"/>
              </a:spcAft>
              <a:defRPr sz="2400" kern="1200">
                <a:solidFill>
                  <a:schemeClr val="tx1"/>
                </a:solidFill>
                <a:latin typeface="Arial" charset="0"/>
                <a:ea typeface="Arial Unicode MS" pitchFamily="34" charset="-128"/>
                <a:cs typeface="Arial Unicode MS" pitchFamily="34" charset="-128"/>
              </a:defRPr>
            </a:lvl4pPr>
            <a:lvl5pPr marL="1828800" algn="ctr" rtl="0" eaLnBrk="0" fontAlgn="base" hangingPunct="0">
              <a:lnSpc>
                <a:spcPct val="90000"/>
              </a:lnSpc>
              <a:spcBef>
                <a:spcPct val="30000"/>
              </a:spcBef>
              <a:spcAft>
                <a:spcPct val="10000"/>
              </a:spcAft>
              <a:defRPr sz="2400" kern="1200">
                <a:solidFill>
                  <a:schemeClr val="tx1"/>
                </a:solidFill>
                <a:latin typeface="Arial" charset="0"/>
                <a:ea typeface="Arial Unicode MS" pitchFamily="34" charset="-128"/>
                <a:cs typeface="Arial Unicode MS" pitchFamily="34" charset="-128"/>
              </a:defRPr>
            </a:lvl5pPr>
            <a:lvl6pPr marL="2286000" algn="l" defTabSz="914400" rtl="0" eaLnBrk="1" latinLnBrk="0" hangingPunct="1">
              <a:defRPr sz="2400" kern="1200">
                <a:solidFill>
                  <a:schemeClr val="tx1"/>
                </a:solidFill>
                <a:latin typeface="Arial" charset="0"/>
                <a:ea typeface="Arial Unicode MS" pitchFamily="34" charset="-128"/>
                <a:cs typeface="Arial Unicode MS" pitchFamily="34" charset="-128"/>
              </a:defRPr>
            </a:lvl6pPr>
            <a:lvl7pPr marL="2743200" algn="l" defTabSz="914400" rtl="0" eaLnBrk="1" latinLnBrk="0" hangingPunct="1">
              <a:defRPr sz="2400" kern="1200">
                <a:solidFill>
                  <a:schemeClr val="tx1"/>
                </a:solidFill>
                <a:latin typeface="Arial" charset="0"/>
                <a:ea typeface="Arial Unicode MS" pitchFamily="34" charset="-128"/>
                <a:cs typeface="Arial Unicode MS" pitchFamily="34" charset="-128"/>
              </a:defRPr>
            </a:lvl7pPr>
            <a:lvl8pPr marL="3200400" algn="l" defTabSz="914400" rtl="0" eaLnBrk="1" latinLnBrk="0" hangingPunct="1">
              <a:defRPr sz="2400" kern="1200">
                <a:solidFill>
                  <a:schemeClr val="tx1"/>
                </a:solidFill>
                <a:latin typeface="Arial" charset="0"/>
                <a:ea typeface="Arial Unicode MS" pitchFamily="34" charset="-128"/>
                <a:cs typeface="Arial Unicode MS" pitchFamily="34" charset="-128"/>
              </a:defRPr>
            </a:lvl8pPr>
            <a:lvl9pPr marL="3657600" algn="l" defTabSz="914400" rtl="0" eaLnBrk="1" latinLnBrk="0" hangingPunct="1">
              <a:defRPr sz="2400" kern="1200">
                <a:solidFill>
                  <a:schemeClr val="tx1"/>
                </a:solidFill>
                <a:latin typeface="Arial" charset="0"/>
                <a:ea typeface="Arial Unicode MS" pitchFamily="34" charset="-128"/>
                <a:cs typeface="Arial Unicode MS" pitchFamily="34" charset="-128"/>
              </a:defRPr>
            </a:lvl9pPr>
          </a:lstStyle>
          <a:p>
            <a:pPr>
              <a:defRPr/>
            </a:pPr>
            <a:r>
              <a:rPr lang="en-US" sz="1400" b="1" i="1" dirty="0" smtClean="0"/>
              <a:t> </a:t>
            </a:r>
            <a:endParaRPr lang="en-US" sz="1400" b="1" i="1" dirty="0"/>
          </a:p>
        </p:txBody>
      </p:sp>
      <p:sp>
        <p:nvSpPr>
          <p:cNvPr id="12" name="Rounded Rectangle 11"/>
          <p:cNvSpPr/>
          <p:nvPr/>
        </p:nvSpPr>
        <p:spPr bwMode="auto">
          <a:xfrm>
            <a:off x="7911199" y="5056910"/>
            <a:ext cx="609600" cy="152400"/>
          </a:xfrm>
          <a:prstGeom prst="roundRect">
            <a:avLst/>
          </a:prstGeom>
          <a:no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800" b="1" i="1" u="none" strike="noStrike" cap="none" normalizeH="0" baseline="0" dirty="0" smtClean="0">
                <a:ln>
                  <a:noFill/>
                </a:ln>
                <a:solidFill>
                  <a:schemeClr val="tx1"/>
                </a:solidFill>
                <a:effectLst/>
                <a:latin typeface="Arial" charset="0"/>
              </a:rPr>
              <a:t>Marketing fluff</a:t>
            </a:r>
          </a:p>
        </p:txBody>
      </p:sp>
      <p:sp>
        <p:nvSpPr>
          <p:cNvPr id="13" name="Rounded Rectangle 12"/>
          <p:cNvSpPr>
            <a:spLocks noChangeAspect="1"/>
          </p:cNvSpPr>
          <p:nvPr/>
        </p:nvSpPr>
        <p:spPr bwMode="auto">
          <a:xfrm>
            <a:off x="7467600" y="4343400"/>
            <a:ext cx="914400" cy="332509"/>
          </a:xfrm>
          <a:prstGeom prst="roundRect">
            <a:avLst/>
          </a:prstGeom>
          <a:no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800" b="1" i="1" u="none" strike="noStrike" cap="none" normalizeH="0" baseline="0" dirty="0" smtClean="0">
                <a:ln>
                  <a:noFill/>
                </a:ln>
                <a:solidFill>
                  <a:schemeClr val="tx1"/>
                </a:solidFill>
                <a:effectLst/>
                <a:latin typeface="Arial" charset="0"/>
              </a:rPr>
              <a:t>A marketplace term</a:t>
            </a:r>
          </a:p>
        </p:txBody>
      </p:sp>
      <p:sp>
        <p:nvSpPr>
          <p:cNvPr id="14" name="Rounded Rectangle 13"/>
          <p:cNvSpPr>
            <a:spLocks noChangeAspect="1"/>
          </p:cNvSpPr>
          <p:nvPr/>
        </p:nvSpPr>
        <p:spPr bwMode="auto">
          <a:xfrm>
            <a:off x="6705600" y="3886200"/>
            <a:ext cx="914400" cy="332509"/>
          </a:xfrm>
          <a:prstGeom prst="roundRect">
            <a:avLst/>
          </a:prstGeom>
          <a:no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800" b="1" i="1" u="none" strike="noStrike" cap="none" normalizeH="0" baseline="0" dirty="0" smtClean="0">
                <a:ln>
                  <a:noFill/>
                </a:ln>
                <a:solidFill>
                  <a:schemeClr val="tx1"/>
                </a:solidFill>
                <a:effectLst/>
                <a:latin typeface="Arial" charset="0"/>
              </a:rPr>
              <a:t>A market</a:t>
            </a:r>
            <a:r>
              <a:rPr kumimoji="0" lang="en-US" sz="1800" b="1" i="1" u="none" strike="noStrike" cap="none" normalizeH="0" dirty="0" smtClean="0">
                <a:ln>
                  <a:noFill/>
                </a:ln>
                <a:solidFill>
                  <a:schemeClr val="tx1"/>
                </a:solidFill>
                <a:effectLst/>
                <a:latin typeface="Arial" charset="0"/>
              </a:rPr>
              <a:t> phenomenon</a:t>
            </a:r>
            <a:endParaRPr kumimoji="0" lang="en-US" sz="1800" b="1" i="1" u="none" strike="noStrike" cap="none" normalizeH="0" baseline="0" dirty="0" smtClean="0">
              <a:ln>
                <a:noFill/>
              </a:ln>
              <a:solidFill>
                <a:schemeClr val="tx1"/>
              </a:solidFill>
              <a:effectLst/>
              <a:latin typeface="Arial" charset="0"/>
            </a:endParaRPr>
          </a:p>
        </p:txBody>
      </p:sp>
      <p:sp>
        <p:nvSpPr>
          <p:cNvPr id="15" name="Rounded Rectangle 14"/>
          <p:cNvSpPr>
            <a:spLocks noChangeAspect="1"/>
          </p:cNvSpPr>
          <p:nvPr/>
        </p:nvSpPr>
        <p:spPr bwMode="auto">
          <a:xfrm>
            <a:off x="609600" y="4544291"/>
            <a:ext cx="914400" cy="332509"/>
          </a:xfrm>
          <a:prstGeom prst="roundRect">
            <a:avLst/>
          </a:prstGeom>
          <a:no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800" b="1" i="1" u="none" strike="noStrike" cap="none" normalizeH="0" baseline="0" dirty="0" smtClean="0">
                <a:ln>
                  <a:noFill/>
                </a:ln>
                <a:solidFill>
                  <a:schemeClr val="tx1"/>
                </a:solidFill>
                <a:effectLst/>
                <a:latin typeface="Arial" charset="0"/>
              </a:rPr>
              <a:t>Unstructured data</a:t>
            </a:r>
          </a:p>
        </p:txBody>
      </p:sp>
      <p:sp>
        <p:nvSpPr>
          <p:cNvPr id="16" name="Rounded Rectangle 15"/>
          <p:cNvSpPr>
            <a:spLocks noChangeAspect="1"/>
          </p:cNvSpPr>
          <p:nvPr/>
        </p:nvSpPr>
        <p:spPr bwMode="auto">
          <a:xfrm>
            <a:off x="2881999" y="5867400"/>
            <a:ext cx="914400" cy="332509"/>
          </a:xfrm>
          <a:prstGeom prst="roundRect">
            <a:avLst/>
          </a:prstGeom>
          <a:no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800" b="1" i="1" u="none" strike="noStrike" cap="none" normalizeH="0" baseline="0" dirty="0" smtClean="0">
                <a:ln>
                  <a:noFill/>
                </a:ln>
                <a:solidFill>
                  <a:schemeClr val="tx1"/>
                </a:solidFill>
                <a:effectLst/>
              </a:rPr>
              <a:t>Peta</a:t>
            </a:r>
            <a:r>
              <a:rPr lang="en-US" sz="1800" b="1" i="1" dirty="0" smtClean="0"/>
              <a:t>byte scale</a:t>
            </a:r>
            <a:endParaRPr kumimoji="0" lang="en-US" sz="1800" b="1" i="1" u="none" strike="noStrike" cap="none" normalizeH="0" baseline="0" dirty="0" smtClean="0">
              <a:ln>
                <a:noFill/>
              </a:ln>
              <a:solidFill>
                <a:schemeClr val="tx1"/>
              </a:solidFill>
              <a:effectLst/>
            </a:endParaRPr>
          </a:p>
        </p:txBody>
      </p:sp>
      <p:sp>
        <p:nvSpPr>
          <p:cNvPr id="17" name="Rounded Rectangle 16"/>
          <p:cNvSpPr>
            <a:spLocks noChangeAspect="1"/>
          </p:cNvSpPr>
          <p:nvPr/>
        </p:nvSpPr>
        <p:spPr bwMode="auto">
          <a:xfrm>
            <a:off x="910035" y="3200400"/>
            <a:ext cx="1108364" cy="332509"/>
          </a:xfrm>
          <a:prstGeom prst="roundRect">
            <a:avLst/>
          </a:prstGeom>
          <a:no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800" b="1" i="1" u="none" strike="noStrike" cap="none" normalizeH="0" baseline="0" dirty="0" smtClean="0">
                <a:ln>
                  <a:noFill/>
                </a:ln>
                <a:solidFill>
                  <a:schemeClr val="tx1"/>
                </a:solidFill>
                <a:effectLst/>
                <a:latin typeface="Arial" charset="0"/>
              </a:rPr>
              <a:t>Databases</a:t>
            </a:r>
            <a:r>
              <a:rPr kumimoji="0" lang="en-US" sz="1800" b="1" i="1" u="none" strike="noStrike" cap="none" normalizeH="0" dirty="0" smtClean="0">
                <a:ln>
                  <a:noFill/>
                </a:ln>
                <a:solidFill>
                  <a:schemeClr val="tx1"/>
                </a:solidFill>
                <a:effectLst/>
                <a:latin typeface="Arial" charset="0"/>
              </a:rPr>
              <a:t> bigger than ___</a:t>
            </a:r>
            <a:endParaRPr kumimoji="0" lang="en-US" sz="1800" b="1" i="1" u="none" strike="noStrike" cap="none" normalizeH="0" baseline="0" dirty="0" smtClean="0">
              <a:ln>
                <a:noFill/>
              </a:ln>
              <a:solidFill>
                <a:schemeClr val="tx1"/>
              </a:solidFill>
              <a:effectLst/>
              <a:latin typeface="Arial" charset="0"/>
            </a:endParaRPr>
          </a:p>
        </p:txBody>
      </p:sp>
      <p:sp>
        <p:nvSpPr>
          <p:cNvPr id="18" name="Rounded Rectangle 17"/>
          <p:cNvSpPr>
            <a:spLocks noChangeAspect="1"/>
          </p:cNvSpPr>
          <p:nvPr/>
        </p:nvSpPr>
        <p:spPr bwMode="auto">
          <a:xfrm>
            <a:off x="3262999" y="2029691"/>
            <a:ext cx="914400" cy="332509"/>
          </a:xfrm>
          <a:prstGeom prst="roundRect">
            <a:avLst/>
          </a:prstGeom>
          <a:no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800" b="1" i="1" u="none" strike="noStrike" cap="none" normalizeH="0" baseline="0" dirty="0" smtClean="0">
                <a:ln>
                  <a:noFill/>
                </a:ln>
                <a:solidFill>
                  <a:schemeClr val="tx1"/>
                </a:solidFill>
                <a:effectLst/>
                <a:latin typeface="Arial" charset="0"/>
              </a:rPr>
              <a:t>New type of processing</a:t>
            </a:r>
          </a:p>
        </p:txBody>
      </p:sp>
      <p:sp>
        <p:nvSpPr>
          <p:cNvPr id="19" name="Rounded Rectangle 18"/>
          <p:cNvSpPr>
            <a:spLocks noChangeAspect="1"/>
          </p:cNvSpPr>
          <p:nvPr/>
        </p:nvSpPr>
        <p:spPr bwMode="auto">
          <a:xfrm>
            <a:off x="990600" y="2334491"/>
            <a:ext cx="914400" cy="332509"/>
          </a:xfrm>
          <a:prstGeom prst="roundRect">
            <a:avLst/>
          </a:prstGeom>
          <a:no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800" b="1" i="1" u="none" strike="noStrike" cap="none" normalizeH="0" baseline="0" dirty="0" smtClean="0">
                <a:ln>
                  <a:noFill/>
                </a:ln>
                <a:solidFill>
                  <a:schemeClr val="tx1"/>
                </a:solidFill>
                <a:effectLst/>
                <a:latin typeface="Arial" charset="0"/>
              </a:rPr>
              <a:t>Cloud or hosted data</a:t>
            </a:r>
          </a:p>
        </p:txBody>
      </p:sp>
      <p:sp>
        <p:nvSpPr>
          <p:cNvPr id="20" name="Rounded Rectangle 19"/>
          <p:cNvSpPr>
            <a:spLocks noChangeAspect="1"/>
          </p:cNvSpPr>
          <p:nvPr/>
        </p:nvSpPr>
        <p:spPr bwMode="auto">
          <a:xfrm>
            <a:off x="2238532" y="1524000"/>
            <a:ext cx="914400" cy="332509"/>
          </a:xfrm>
          <a:prstGeom prst="roundRect">
            <a:avLst/>
          </a:prstGeom>
          <a:no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800" b="1" i="1" u="none" strike="noStrike" cap="none" normalizeH="0" baseline="0" dirty="0" err="1" smtClean="0">
                <a:ln>
                  <a:noFill/>
                </a:ln>
                <a:solidFill>
                  <a:schemeClr val="tx1"/>
                </a:solidFill>
                <a:effectLst/>
                <a:latin typeface="Arial" charset="0"/>
              </a:rPr>
              <a:t>Hadoop</a:t>
            </a:r>
            <a:endParaRPr kumimoji="0" lang="en-US" sz="1800" b="1" i="1" u="none" strike="noStrike" cap="none" normalizeH="0" baseline="0" dirty="0" smtClean="0">
              <a:ln>
                <a:noFill/>
              </a:ln>
              <a:solidFill>
                <a:schemeClr val="tx1"/>
              </a:solidFill>
              <a:effectLst/>
              <a:latin typeface="Arial" charset="0"/>
            </a:endParaRPr>
          </a:p>
        </p:txBody>
      </p:sp>
      <p:sp>
        <p:nvSpPr>
          <p:cNvPr id="21" name="Rounded Rectangle 20"/>
          <p:cNvSpPr>
            <a:spLocks noChangeAspect="1"/>
          </p:cNvSpPr>
          <p:nvPr/>
        </p:nvSpPr>
        <p:spPr bwMode="auto">
          <a:xfrm>
            <a:off x="291199" y="3581400"/>
            <a:ext cx="914400" cy="332509"/>
          </a:xfrm>
          <a:prstGeom prst="roundRect">
            <a:avLst/>
          </a:prstGeom>
          <a:no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lang="en-US" sz="1800" b="1" i="1" dirty="0" smtClean="0"/>
              <a:t>Volume</a:t>
            </a:r>
            <a:endParaRPr kumimoji="0" lang="en-US" sz="1800" b="1" i="1" u="none" strike="noStrike" cap="none" normalizeH="0" baseline="0" dirty="0" smtClean="0">
              <a:ln>
                <a:noFill/>
              </a:ln>
              <a:solidFill>
                <a:schemeClr val="tx1"/>
              </a:solidFill>
              <a:effectLst/>
            </a:endParaRPr>
          </a:p>
        </p:txBody>
      </p:sp>
      <p:sp>
        <p:nvSpPr>
          <p:cNvPr id="22" name="Rounded Rectangle 21"/>
          <p:cNvSpPr>
            <a:spLocks noChangeAspect="1"/>
          </p:cNvSpPr>
          <p:nvPr/>
        </p:nvSpPr>
        <p:spPr bwMode="auto">
          <a:xfrm>
            <a:off x="443599" y="3810000"/>
            <a:ext cx="914400" cy="332509"/>
          </a:xfrm>
          <a:prstGeom prst="roundRect">
            <a:avLst/>
          </a:prstGeom>
          <a:no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800" b="1" i="1" u="none" strike="noStrike" cap="none" normalizeH="0" baseline="0" dirty="0" smtClean="0">
                <a:ln>
                  <a:noFill/>
                </a:ln>
                <a:solidFill>
                  <a:schemeClr val="tx1"/>
                </a:solidFill>
                <a:effectLst/>
                <a:latin typeface="Arial" charset="0"/>
              </a:rPr>
              <a:t>Velocity</a:t>
            </a:r>
          </a:p>
        </p:txBody>
      </p:sp>
      <p:sp>
        <p:nvSpPr>
          <p:cNvPr id="23" name="Rounded Rectangle 22"/>
          <p:cNvSpPr>
            <a:spLocks noChangeAspect="1"/>
          </p:cNvSpPr>
          <p:nvPr/>
        </p:nvSpPr>
        <p:spPr bwMode="auto">
          <a:xfrm>
            <a:off x="595999" y="4038600"/>
            <a:ext cx="914400" cy="332509"/>
          </a:xfrm>
          <a:prstGeom prst="roundRect">
            <a:avLst/>
          </a:prstGeom>
          <a:no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800" b="1" i="1" u="none" strike="noStrike" cap="none" normalizeH="0" baseline="0" dirty="0" smtClean="0">
                <a:ln>
                  <a:noFill/>
                </a:ln>
                <a:solidFill>
                  <a:schemeClr val="tx1"/>
                </a:solidFill>
                <a:effectLst/>
                <a:latin typeface="Arial" charset="0"/>
              </a:rPr>
              <a:t>Variety</a:t>
            </a:r>
          </a:p>
        </p:txBody>
      </p:sp>
      <p:sp>
        <p:nvSpPr>
          <p:cNvPr id="24" name="Rounded Rectangle 23"/>
          <p:cNvSpPr>
            <a:spLocks noChangeAspect="1"/>
          </p:cNvSpPr>
          <p:nvPr/>
        </p:nvSpPr>
        <p:spPr bwMode="auto">
          <a:xfrm>
            <a:off x="4482199" y="5486400"/>
            <a:ext cx="914400" cy="332509"/>
          </a:xfrm>
          <a:prstGeom prst="roundRect">
            <a:avLst/>
          </a:prstGeom>
          <a:no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800" b="1" i="1" u="none" strike="noStrike" cap="none" normalizeH="0" baseline="0" dirty="0" smtClean="0">
                <a:ln>
                  <a:noFill/>
                </a:ln>
                <a:solidFill>
                  <a:schemeClr val="tx1"/>
                </a:solidFill>
                <a:effectLst/>
                <a:latin typeface="Arial" charset="0"/>
              </a:rPr>
              <a:t>Business relevance</a:t>
            </a:r>
          </a:p>
        </p:txBody>
      </p:sp>
      <p:sp>
        <p:nvSpPr>
          <p:cNvPr id="25" name="Rounded Rectangle 24"/>
          <p:cNvSpPr>
            <a:spLocks noChangeAspect="1"/>
          </p:cNvSpPr>
          <p:nvPr/>
        </p:nvSpPr>
        <p:spPr bwMode="auto">
          <a:xfrm>
            <a:off x="1815199" y="5181600"/>
            <a:ext cx="914400" cy="332509"/>
          </a:xfrm>
          <a:prstGeom prst="roundRect">
            <a:avLst/>
          </a:prstGeom>
          <a:no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lang="en-US" sz="1800" b="1" i="1" dirty="0"/>
              <a:t>I</a:t>
            </a:r>
            <a:r>
              <a:rPr kumimoji="0" lang="en-US" sz="1800" b="1" i="1" u="none" strike="noStrike" cap="none" normalizeH="0" baseline="0" dirty="0" smtClean="0">
                <a:ln>
                  <a:noFill/>
                </a:ln>
                <a:solidFill>
                  <a:schemeClr val="tx1"/>
                </a:solidFill>
                <a:effectLst/>
              </a:rPr>
              <a:t>nformation assets</a:t>
            </a:r>
          </a:p>
        </p:txBody>
      </p:sp>
      <p:sp>
        <p:nvSpPr>
          <p:cNvPr id="26" name="Rounded Rectangle 25"/>
          <p:cNvSpPr>
            <a:spLocks noChangeAspect="1"/>
          </p:cNvSpPr>
          <p:nvPr/>
        </p:nvSpPr>
        <p:spPr bwMode="auto">
          <a:xfrm>
            <a:off x="5701399" y="1524000"/>
            <a:ext cx="914400" cy="332509"/>
          </a:xfrm>
          <a:prstGeom prst="roundRect">
            <a:avLst/>
          </a:prstGeom>
          <a:no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800" b="1" i="1" u="none" strike="noStrike" cap="none" normalizeH="0" baseline="0" dirty="0" smtClean="0">
                <a:ln>
                  <a:noFill/>
                </a:ln>
                <a:solidFill>
                  <a:schemeClr val="tx1"/>
                </a:solidFill>
                <a:effectLst/>
                <a:latin typeface="Arial" charset="0"/>
              </a:rPr>
              <a:t>Decision-making</a:t>
            </a:r>
          </a:p>
        </p:txBody>
      </p:sp>
      <p:sp>
        <p:nvSpPr>
          <p:cNvPr id="27" name="Rounded Rectangle 26"/>
          <p:cNvSpPr>
            <a:spLocks noChangeAspect="1"/>
          </p:cNvSpPr>
          <p:nvPr/>
        </p:nvSpPr>
        <p:spPr bwMode="auto">
          <a:xfrm>
            <a:off x="7758799" y="2057400"/>
            <a:ext cx="914400" cy="332509"/>
          </a:xfrm>
          <a:prstGeom prst="roundRect">
            <a:avLst/>
          </a:prstGeom>
          <a:no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lang="en-US" sz="1800" b="1" i="1" dirty="0" smtClean="0"/>
              <a:t>Hidden insights</a:t>
            </a:r>
            <a:endParaRPr kumimoji="0" lang="en-US" sz="1800" b="1" i="1" u="none" strike="noStrike" cap="none" normalizeH="0" baseline="0" dirty="0" smtClean="0">
              <a:ln>
                <a:noFill/>
              </a:ln>
              <a:solidFill>
                <a:schemeClr val="tx1"/>
              </a:solidFill>
              <a:effectLst/>
            </a:endParaRPr>
          </a:p>
        </p:txBody>
      </p:sp>
      <p:sp>
        <p:nvSpPr>
          <p:cNvPr id="28" name="Rounded Rectangle 27"/>
          <p:cNvSpPr>
            <a:spLocks noChangeAspect="1"/>
          </p:cNvSpPr>
          <p:nvPr/>
        </p:nvSpPr>
        <p:spPr bwMode="auto">
          <a:xfrm>
            <a:off x="3352800" y="4343400"/>
            <a:ext cx="914400" cy="332509"/>
          </a:xfrm>
          <a:prstGeom prst="roundRect">
            <a:avLst/>
          </a:prstGeom>
          <a:no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800" b="1" i="1" u="none" strike="noStrike" cap="none" normalizeH="0" baseline="0" dirty="0" smtClean="0">
                <a:ln>
                  <a:noFill/>
                </a:ln>
                <a:solidFill>
                  <a:schemeClr val="tx1"/>
                </a:solidFill>
                <a:effectLst/>
                <a:latin typeface="Arial" charset="0"/>
              </a:rPr>
              <a:t>Order of magnitude</a:t>
            </a:r>
          </a:p>
        </p:txBody>
      </p:sp>
      <p:sp>
        <p:nvSpPr>
          <p:cNvPr id="29" name="Rounded Rectangle 28"/>
          <p:cNvSpPr>
            <a:spLocks noChangeAspect="1"/>
          </p:cNvSpPr>
          <p:nvPr/>
        </p:nvSpPr>
        <p:spPr bwMode="auto">
          <a:xfrm>
            <a:off x="595999" y="2743200"/>
            <a:ext cx="914400" cy="332509"/>
          </a:xfrm>
          <a:prstGeom prst="roundRect">
            <a:avLst/>
          </a:prstGeom>
          <a:no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800" b="1" i="1" u="none" strike="noStrike" cap="none" normalizeH="0" baseline="0" dirty="0" smtClean="0">
                <a:ln>
                  <a:noFill/>
                </a:ln>
                <a:solidFill>
                  <a:schemeClr val="tx1"/>
                </a:solidFill>
                <a:effectLst/>
                <a:latin typeface="Arial" charset="0"/>
              </a:rPr>
              <a:t>Technology limits</a:t>
            </a:r>
          </a:p>
        </p:txBody>
      </p:sp>
      <p:sp>
        <p:nvSpPr>
          <p:cNvPr id="30" name="Rounded Rectangle 29"/>
          <p:cNvSpPr>
            <a:spLocks noChangeAspect="1"/>
          </p:cNvSpPr>
          <p:nvPr/>
        </p:nvSpPr>
        <p:spPr bwMode="auto">
          <a:xfrm>
            <a:off x="3886200" y="4876800"/>
            <a:ext cx="914400" cy="332509"/>
          </a:xfrm>
          <a:prstGeom prst="roundRect">
            <a:avLst/>
          </a:prstGeom>
          <a:no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800" b="1" i="1" u="none" strike="noStrike" cap="none" normalizeH="0" baseline="0" dirty="0" smtClean="0">
                <a:ln>
                  <a:noFill/>
                </a:ln>
                <a:solidFill>
                  <a:schemeClr val="tx1"/>
                </a:solidFill>
                <a:effectLst/>
                <a:latin typeface="Arial" charset="0"/>
              </a:rPr>
              <a:t>Awkward data sets</a:t>
            </a:r>
          </a:p>
        </p:txBody>
      </p:sp>
      <p:sp>
        <p:nvSpPr>
          <p:cNvPr id="31" name="Rounded Rectangle 30"/>
          <p:cNvSpPr>
            <a:spLocks noChangeAspect="1"/>
          </p:cNvSpPr>
          <p:nvPr/>
        </p:nvSpPr>
        <p:spPr bwMode="auto">
          <a:xfrm>
            <a:off x="3429000" y="3048000"/>
            <a:ext cx="914400" cy="332509"/>
          </a:xfrm>
          <a:prstGeom prst="roundRect">
            <a:avLst/>
          </a:prstGeom>
          <a:no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800" b="1" i="1" u="none" strike="noStrike" cap="none" normalizeH="0" baseline="0" dirty="0" smtClean="0">
                <a:ln>
                  <a:noFill/>
                </a:ln>
                <a:solidFill>
                  <a:schemeClr val="tx1"/>
                </a:solidFill>
                <a:effectLst/>
                <a:latin typeface="Arial" charset="0"/>
              </a:rPr>
              <a:t>Exceeds capacity</a:t>
            </a:r>
          </a:p>
        </p:txBody>
      </p:sp>
      <p:sp>
        <p:nvSpPr>
          <p:cNvPr id="32" name="Rounded Rectangle 31"/>
          <p:cNvSpPr>
            <a:spLocks noChangeAspect="1"/>
          </p:cNvSpPr>
          <p:nvPr/>
        </p:nvSpPr>
        <p:spPr bwMode="auto">
          <a:xfrm>
            <a:off x="5846871" y="3429000"/>
            <a:ext cx="1302327" cy="332509"/>
          </a:xfrm>
          <a:prstGeom prst="roundRect">
            <a:avLst/>
          </a:prstGeom>
          <a:no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800" b="1" i="1" u="none" strike="noStrike" cap="none" normalizeH="0" baseline="0" dirty="0" smtClean="0">
                <a:ln>
                  <a:noFill/>
                </a:ln>
                <a:solidFill>
                  <a:schemeClr val="tx1"/>
                </a:solidFill>
                <a:effectLst/>
                <a:latin typeface="Arial" charset="0"/>
              </a:rPr>
              <a:t>Unprecedented</a:t>
            </a:r>
            <a:r>
              <a:rPr kumimoji="0" lang="en-US" sz="1800" b="1" i="1" u="none" strike="noStrike" cap="none" normalizeH="0" dirty="0" smtClean="0">
                <a:ln>
                  <a:noFill/>
                </a:ln>
                <a:solidFill>
                  <a:schemeClr val="tx1"/>
                </a:solidFill>
                <a:effectLst/>
                <a:latin typeface="Arial" charset="0"/>
              </a:rPr>
              <a:t> business value</a:t>
            </a:r>
            <a:endParaRPr kumimoji="0" lang="en-US" sz="1800" b="1" i="1" u="none" strike="noStrike" cap="none" normalizeH="0" baseline="0" dirty="0" smtClean="0">
              <a:ln>
                <a:noFill/>
              </a:ln>
              <a:solidFill>
                <a:schemeClr val="tx1"/>
              </a:solidFill>
              <a:effectLst/>
              <a:latin typeface="Arial" charset="0"/>
            </a:endParaRPr>
          </a:p>
        </p:txBody>
      </p:sp>
      <p:sp>
        <p:nvSpPr>
          <p:cNvPr id="34" name="Rounded Rectangle 33"/>
          <p:cNvSpPr>
            <a:spLocks noChangeAspect="1"/>
          </p:cNvSpPr>
          <p:nvPr/>
        </p:nvSpPr>
        <p:spPr bwMode="auto">
          <a:xfrm>
            <a:off x="748399" y="4800600"/>
            <a:ext cx="914400" cy="332509"/>
          </a:xfrm>
          <a:prstGeom prst="roundRect">
            <a:avLst/>
          </a:prstGeom>
          <a:no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800" b="1" i="1" u="none" strike="noStrike" cap="none" normalizeH="0" baseline="0" dirty="0" smtClean="0">
                <a:ln>
                  <a:noFill/>
                </a:ln>
                <a:solidFill>
                  <a:schemeClr val="tx1"/>
                </a:solidFill>
                <a:effectLst/>
                <a:latin typeface="Arial" charset="0"/>
              </a:rPr>
              <a:t>Semi-structured data</a:t>
            </a:r>
          </a:p>
        </p:txBody>
      </p:sp>
      <p:sp>
        <p:nvSpPr>
          <p:cNvPr id="35" name="Rounded Rectangle 34"/>
          <p:cNvSpPr>
            <a:spLocks noChangeAspect="1"/>
          </p:cNvSpPr>
          <p:nvPr/>
        </p:nvSpPr>
        <p:spPr bwMode="auto">
          <a:xfrm>
            <a:off x="2971800" y="2667000"/>
            <a:ext cx="914400" cy="332509"/>
          </a:xfrm>
          <a:prstGeom prst="roundRect">
            <a:avLst/>
          </a:prstGeom>
          <a:no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800" b="1" i="1" u="none" strike="noStrike" cap="none" normalizeH="0" baseline="0" dirty="0" smtClean="0">
                <a:ln>
                  <a:noFill/>
                </a:ln>
                <a:solidFill>
                  <a:schemeClr val="tx1"/>
                </a:solidFill>
                <a:effectLst/>
                <a:latin typeface="Arial" charset="0"/>
              </a:rPr>
              <a:t>Costly</a:t>
            </a:r>
          </a:p>
        </p:txBody>
      </p:sp>
      <p:sp>
        <p:nvSpPr>
          <p:cNvPr id="36" name="Rounded Rectangle 35"/>
          <p:cNvSpPr>
            <a:spLocks noChangeAspect="1"/>
          </p:cNvSpPr>
          <p:nvPr/>
        </p:nvSpPr>
        <p:spPr bwMode="auto">
          <a:xfrm>
            <a:off x="2971800" y="3810000"/>
            <a:ext cx="914400" cy="332509"/>
          </a:xfrm>
          <a:prstGeom prst="roundRect">
            <a:avLst/>
          </a:prstGeom>
          <a:no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800" b="1" i="1" u="none" strike="noStrike" cap="none" normalizeH="0" baseline="0" dirty="0" smtClean="0">
                <a:ln>
                  <a:noFill/>
                </a:ln>
                <a:solidFill>
                  <a:schemeClr val="tx1"/>
                </a:solidFill>
                <a:effectLst/>
                <a:latin typeface="Arial" charset="0"/>
              </a:rPr>
              <a:t>High performance</a:t>
            </a:r>
          </a:p>
        </p:txBody>
      </p:sp>
      <p:sp>
        <p:nvSpPr>
          <p:cNvPr id="37" name="Rounded Rectangle 36"/>
          <p:cNvSpPr>
            <a:spLocks noChangeAspect="1"/>
          </p:cNvSpPr>
          <p:nvPr/>
        </p:nvSpPr>
        <p:spPr bwMode="auto">
          <a:xfrm>
            <a:off x="5867400" y="4648200"/>
            <a:ext cx="914400" cy="332509"/>
          </a:xfrm>
          <a:prstGeom prst="roundRect">
            <a:avLst/>
          </a:prstGeom>
          <a:no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800" b="1" i="1" u="none" strike="noStrike" cap="none" normalizeH="0" baseline="0" dirty="0" smtClean="0">
                <a:ln>
                  <a:noFill/>
                </a:ln>
                <a:solidFill>
                  <a:schemeClr val="tx1"/>
                </a:solidFill>
                <a:effectLst/>
                <a:latin typeface="Arial" charset="0"/>
              </a:rPr>
              <a:t>Beyond typical</a:t>
            </a:r>
          </a:p>
        </p:txBody>
      </p:sp>
      <p:sp>
        <p:nvSpPr>
          <p:cNvPr id="39" name="Rounded Rectangle 38"/>
          <p:cNvSpPr>
            <a:spLocks noChangeAspect="1"/>
          </p:cNvSpPr>
          <p:nvPr/>
        </p:nvSpPr>
        <p:spPr bwMode="auto">
          <a:xfrm>
            <a:off x="5701399" y="5943600"/>
            <a:ext cx="914400" cy="332509"/>
          </a:xfrm>
          <a:prstGeom prst="roundRect">
            <a:avLst/>
          </a:prstGeom>
          <a:no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800" b="1" i="1" u="none" strike="noStrike" cap="none" normalizeH="0" baseline="0" dirty="0" smtClean="0">
                <a:ln>
                  <a:noFill/>
                </a:ln>
                <a:solidFill>
                  <a:schemeClr val="tx1"/>
                </a:solidFill>
                <a:effectLst/>
                <a:latin typeface="Arial" charset="0"/>
              </a:rPr>
              <a:t>Buzzword</a:t>
            </a:r>
          </a:p>
        </p:txBody>
      </p:sp>
      <p:sp>
        <p:nvSpPr>
          <p:cNvPr id="40" name="Rounded Rectangle 39"/>
          <p:cNvSpPr>
            <a:spLocks noChangeAspect="1"/>
          </p:cNvSpPr>
          <p:nvPr/>
        </p:nvSpPr>
        <p:spPr bwMode="auto">
          <a:xfrm>
            <a:off x="7225399" y="2819400"/>
            <a:ext cx="914400" cy="332509"/>
          </a:xfrm>
          <a:prstGeom prst="roundRect">
            <a:avLst/>
          </a:prstGeom>
          <a:no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800" b="1" i="1" u="none" strike="noStrike" cap="none" normalizeH="0" baseline="0" dirty="0" smtClean="0">
                <a:ln>
                  <a:noFill/>
                </a:ln>
                <a:solidFill>
                  <a:schemeClr val="tx1"/>
                </a:solidFill>
                <a:effectLst/>
                <a:latin typeface="Arial" charset="0"/>
              </a:rPr>
              <a:t>Extract intelligence</a:t>
            </a:r>
          </a:p>
        </p:txBody>
      </p:sp>
      <p:sp>
        <p:nvSpPr>
          <p:cNvPr id="41" name="Rounded Rectangle 40"/>
          <p:cNvSpPr>
            <a:spLocks noChangeAspect="1"/>
          </p:cNvSpPr>
          <p:nvPr/>
        </p:nvSpPr>
        <p:spPr bwMode="auto">
          <a:xfrm>
            <a:off x="5625199" y="2334491"/>
            <a:ext cx="914400" cy="332509"/>
          </a:xfrm>
          <a:prstGeom prst="roundRect">
            <a:avLst/>
          </a:prstGeom>
          <a:no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800" b="1" i="1" u="none" strike="noStrike" cap="none" normalizeH="0" baseline="0" dirty="0" smtClean="0">
                <a:ln>
                  <a:noFill/>
                </a:ln>
                <a:solidFill>
                  <a:schemeClr val="tx1"/>
                </a:solidFill>
                <a:effectLst/>
                <a:latin typeface="Arial" charset="0"/>
              </a:rPr>
              <a:t>Automate processes</a:t>
            </a:r>
          </a:p>
        </p:txBody>
      </p:sp>
      <p:sp>
        <p:nvSpPr>
          <p:cNvPr id="42" name="Rounded Rectangle 41"/>
          <p:cNvSpPr>
            <a:spLocks noChangeAspect="1"/>
          </p:cNvSpPr>
          <p:nvPr/>
        </p:nvSpPr>
        <p:spPr bwMode="auto">
          <a:xfrm>
            <a:off x="3429000" y="1371600"/>
            <a:ext cx="914400" cy="332509"/>
          </a:xfrm>
          <a:prstGeom prst="roundRect">
            <a:avLst/>
          </a:prstGeom>
          <a:no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800" b="1" i="1" u="none" strike="noStrike" cap="none" normalizeH="0" baseline="0" dirty="0" err="1" smtClean="0">
                <a:ln>
                  <a:noFill/>
                </a:ln>
                <a:solidFill>
                  <a:schemeClr val="tx1"/>
                </a:solidFill>
                <a:effectLst/>
                <a:latin typeface="Arial" charset="0"/>
              </a:rPr>
              <a:t>NoSQL</a:t>
            </a:r>
            <a:endParaRPr kumimoji="0" lang="en-US" sz="1800" b="1" i="1" u="none" strike="noStrike" cap="none" normalizeH="0" baseline="0" dirty="0" smtClean="0">
              <a:ln>
                <a:noFill/>
              </a:ln>
              <a:solidFill>
                <a:schemeClr val="tx1"/>
              </a:solidFill>
              <a:effectLst/>
              <a:latin typeface="Arial" charset="0"/>
            </a:endParaRPr>
          </a:p>
        </p:txBody>
      </p:sp>
      <p:sp>
        <p:nvSpPr>
          <p:cNvPr id="43" name="Rounded Rectangle 42"/>
          <p:cNvSpPr>
            <a:spLocks noChangeAspect="1"/>
          </p:cNvSpPr>
          <p:nvPr/>
        </p:nvSpPr>
        <p:spPr bwMode="auto">
          <a:xfrm>
            <a:off x="5181600" y="2743200"/>
            <a:ext cx="914400" cy="332509"/>
          </a:xfrm>
          <a:prstGeom prst="roundRect">
            <a:avLst/>
          </a:prstGeom>
          <a:no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lang="en-US" sz="1800" b="1" i="1" dirty="0" smtClean="0"/>
              <a:t>Efficient</a:t>
            </a:r>
            <a:endParaRPr kumimoji="0" lang="en-US" sz="1800" b="1" i="1" u="none" strike="noStrike" cap="none" normalizeH="0" baseline="0" dirty="0" smtClean="0">
              <a:ln>
                <a:noFill/>
              </a:ln>
              <a:solidFill>
                <a:schemeClr val="tx1"/>
              </a:solidFill>
              <a:effectLst/>
            </a:endParaRPr>
          </a:p>
        </p:txBody>
      </p:sp>
    </p:spTree>
    <p:extLst>
      <p:ext uri="{BB962C8B-B14F-4D97-AF65-F5344CB8AC3E}">
        <p14:creationId xmlns:p14="http://schemas.microsoft.com/office/powerpoint/2010/main" val="12754188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Data Characteristics</a:t>
            </a:r>
            <a:endParaRPr lang="en-US" dirty="0"/>
          </a:p>
        </p:txBody>
      </p:sp>
      <p:sp>
        <p:nvSpPr>
          <p:cNvPr id="6" name="Text Box 6"/>
          <p:cNvSpPr txBox="1">
            <a:spLocks noChangeArrowheads="1"/>
          </p:cNvSpPr>
          <p:nvPr/>
        </p:nvSpPr>
        <p:spPr bwMode="auto">
          <a:xfrm>
            <a:off x="1371600" y="3505200"/>
            <a:ext cx="4076467" cy="644279"/>
          </a:xfrm>
          <a:prstGeom prst="rect">
            <a:avLst/>
          </a:prstGeom>
          <a:noFill/>
          <a:ln w="9525">
            <a:noFill/>
            <a:miter lim="800000"/>
            <a:headEnd/>
            <a:tailEnd/>
          </a:ln>
          <a:effectLst/>
        </p:spPr>
        <p:txBody>
          <a:bodyPr wrap="square">
            <a:spAutoFit/>
          </a:bodyPr>
          <a:lstStyle/>
          <a:p>
            <a:pPr marL="176213" indent="-176213" algn="l">
              <a:spcBef>
                <a:spcPts val="200"/>
              </a:spcBef>
            </a:pPr>
            <a:r>
              <a:rPr lang="en-US" sz="1800" b="1" dirty="0" smtClean="0">
                <a:solidFill>
                  <a:srgbClr val="000000"/>
                </a:solidFill>
              </a:rPr>
              <a:t>Quickening speed of data</a:t>
            </a:r>
            <a:endParaRPr lang="en-US" sz="1800" dirty="0">
              <a:solidFill>
                <a:srgbClr val="000000"/>
              </a:solidFill>
            </a:endParaRPr>
          </a:p>
          <a:p>
            <a:pPr marL="176213" indent="-176213" algn="l">
              <a:spcBef>
                <a:spcPts val="200"/>
              </a:spcBef>
            </a:pPr>
            <a:r>
              <a:rPr lang="en-US" sz="1800" dirty="0" smtClean="0">
                <a:solidFill>
                  <a:srgbClr val="000000"/>
                </a:solidFill>
              </a:rPr>
              <a:t>e.g. smart meters, process monitoring</a:t>
            </a:r>
            <a:endParaRPr lang="en-US" sz="1800" dirty="0">
              <a:solidFill>
                <a:srgbClr val="000000"/>
              </a:solidFill>
            </a:endParaRPr>
          </a:p>
        </p:txBody>
      </p:sp>
      <p:sp>
        <p:nvSpPr>
          <p:cNvPr id="7" name="Text Box 8"/>
          <p:cNvSpPr txBox="1">
            <a:spLocks noChangeArrowheads="1"/>
          </p:cNvSpPr>
          <p:nvPr/>
        </p:nvSpPr>
        <p:spPr bwMode="auto">
          <a:xfrm>
            <a:off x="1371600" y="1758504"/>
            <a:ext cx="4191000" cy="644279"/>
          </a:xfrm>
          <a:prstGeom prst="rect">
            <a:avLst/>
          </a:prstGeom>
          <a:noFill/>
          <a:ln w="9525">
            <a:noFill/>
            <a:miter lim="800000"/>
            <a:headEnd/>
            <a:tailEnd/>
          </a:ln>
          <a:effectLst/>
        </p:spPr>
        <p:txBody>
          <a:bodyPr wrap="square">
            <a:spAutoFit/>
          </a:bodyPr>
          <a:lstStyle/>
          <a:p>
            <a:pPr marL="176213" indent="-176213" algn="l">
              <a:spcBef>
                <a:spcPts val="200"/>
              </a:spcBef>
            </a:pPr>
            <a:r>
              <a:rPr lang="en-US" sz="1800" b="1" dirty="0" smtClean="0">
                <a:solidFill>
                  <a:srgbClr val="000000"/>
                </a:solidFill>
              </a:rPr>
              <a:t>Growing quantity </a:t>
            </a:r>
            <a:r>
              <a:rPr lang="en-US" sz="1800" b="1" dirty="0">
                <a:solidFill>
                  <a:srgbClr val="000000"/>
                </a:solidFill>
              </a:rPr>
              <a:t>of </a:t>
            </a:r>
            <a:r>
              <a:rPr lang="en-US" sz="1800" b="1" dirty="0" smtClean="0">
                <a:solidFill>
                  <a:srgbClr val="000000"/>
                </a:solidFill>
              </a:rPr>
              <a:t>data</a:t>
            </a:r>
          </a:p>
          <a:p>
            <a:pPr marL="176213" indent="-176213" algn="l">
              <a:spcBef>
                <a:spcPts val="200"/>
              </a:spcBef>
            </a:pPr>
            <a:r>
              <a:rPr lang="en-US" sz="1800" dirty="0" smtClean="0">
                <a:solidFill>
                  <a:srgbClr val="000000"/>
                </a:solidFill>
              </a:rPr>
              <a:t>e.g. social media, behavioral, video</a:t>
            </a:r>
          </a:p>
        </p:txBody>
      </p:sp>
      <p:sp>
        <p:nvSpPr>
          <p:cNvPr id="10" name="Text Box 7"/>
          <p:cNvSpPr txBox="1">
            <a:spLocks noChangeArrowheads="1"/>
          </p:cNvSpPr>
          <p:nvPr/>
        </p:nvSpPr>
        <p:spPr bwMode="auto">
          <a:xfrm>
            <a:off x="1371600" y="5161382"/>
            <a:ext cx="4077938" cy="644279"/>
          </a:xfrm>
          <a:prstGeom prst="rect">
            <a:avLst/>
          </a:prstGeom>
          <a:noFill/>
          <a:ln w="9525">
            <a:noFill/>
            <a:miter lim="800000"/>
            <a:headEnd/>
            <a:tailEnd/>
          </a:ln>
          <a:effectLst/>
        </p:spPr>
        <p:txBody>
          <a:bodyPr wrap="square">
            <a:spAutoFit/>
          </a:bodyPr>
          <a:lstStyle/>
          <a:p>
            <a:pPr marL="176213" indent="-176213" algn="l">
              <a:spcBef>
                <a:spcPts val="200"/>
              </a:spcBef>
            </a:pPr>
            <a:r>
              <a:rPr lang="en-US" sz="1800" b="1" dirty="0" smtClean="0">
                <a:solidFill>
                  <a:srgbClr val="000000"/>
                </a:solidFill>
              </a:rPr>
              <a:t>Increase </a:t>
            </a:r>
            <a:r>
              <a:rPr lang="en-US" sz="1800" b="1" dirty="0">
                <a:solidFill>
                  <a:srgbClr val="000000"/>
                </a:solidFill>
              </a:rPr>
              <a:t>in types of </a:t>
            </a:r>
            <a:r>
              <a:rPr lang="en-US" sz="1800" b="1" dirty="0" smtClean="0">
                <a:solidFill>
                  <a:srgbClr val="000000"/>
                </a:solidFill>
              </a:rPr>
              <a:t>data</a:t>
            </a:r>
          </a:p>
          <a:p>
            <a:pPr marL="176213" indent="-176213" algn="l">
              <a:spcBef>
                <a:spcPts val="200"/>
              </a:spcBef>
            </a:pPr>
            <a:r>
              <a:rPr lang="en-US" sz="1800" dirty="0" smtClean="0">
                <a:solidFill>
                  <a:srgbClr val="000000"/>
                </a:solidFill>
              </a:rPr>
              <a:t>e.g. app data, unstructured data</a:t>
            </a:r>
            <a:endParaRPr lang="en-US" sz="1800" dirty="0">
              <a:solidFill>
                <a:srgbClr val="000000"/>
              </a:solidFill>
            </a:endParaRPr>
          </a:p>
        </p:txBody>
      </p:sp>
      <p:pic>
        <p:nvPicPr>
          <p:cNvPr id="15"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 y="1493520"/>
            <a:ext cx="1173480" cy="1173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6"/>
          <p:cNvPicPr>
            <a:picLocks noChangeAspect="1" noChangeArrowheads="1"/>
          </p:cNvPicPr>
          <p:nvPr/>
        </p:nvPicPr>
        <p:blipFill>
          <a:blip r:embed="rId3" cstate="print">
            <a:clrChange>
              <a:clrFrom>
                <a:srgbClr val="003333"/>
              </a:clrFrom>
              <a:clrTo>
                <a:srgbClr val="003333">
                  <a:alpha val="0"/>
                </a:srgbClr>
              </a:clrTo>
            </a:clrChange>
            <a:extLst>
              <a:ext uri="{28A0092B-C50C-407E-A947-70E740481C1C}">
                <a14:useLocalDpi xmlns:a14="http://schemas.microsoft.com/office/drawing/2010/main" val="0"/>
              </a:ext>
            </a:extLst>
          </a:blip>
          <a:srcRect/>
          <a:stretch>
            <a:fillRect/>
          </a:stretch>
        </p:blipFill>
        <p:spPr bwMode="auto">
          <a:xfrm>
            <a:off x="99060" y="4953000"/>
            <a:ext cx="1173480" cy="11762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894" y="3217125"/>
            <a:ext cx="1177131" cy="11799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Up Arrow 18"/>
          <p:cNvSpPr/>
          <p:nvPr/>
        </p:nvSpPr>
        <p:spPr>
          <a:xfrm>
            <a:off x="5831967" y="1219200"/>
            <a:ext cx="989267" cy="2427935"/>
          </a:xfrm>
          <a:prstGeom prst="upArrow">
            <a:avLst/>
          </a:prstGeom>
          <a:solidFill>
            <a:schemeClr val="accent1">
              <a:lumMod val="60000"/>
              <a:lumOff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smtClean="0">
              <a:solidFill>
                <a:srgbClr val="FFFFFF"/>
              </a:solidFill>
            </a:endParaRPr>
          </a:p>
        </p:txBody>
      </p:sp>
      <p:sp>
        <p:nvSpPr>
          <p:cNvPr id="20" name="Up Arrow 19"/>
          <p:cNvSpPr/>
          <p:nvPr/>
        </p:nvSpPr>
        <p:spPr>
          <a:xfrm rot="2897255">
            <a:off x="7059729" y="1618698"/>
            <a:ext cx="989267" cy="2251121"/>
          </a:xfrm>
          <a:prstGeom prst="upArrow">
            <a:avLst/>
          </a:prstGeom>
          <a:solidFill>
            <a:schemeClr val="accent1">
              <a:lumMod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smtClean="0">
              <a:solidFill>
                <a:srgbClr val="FFFFFF"/>
              </a:solidFill>
            </a:endParaRPr>
          </a:p>
        </p:txBody>
      </p:sp>
      <p:sp>
        <p:nvSpPr>
          <p:cNvPr id="21" name="Up Arrow 20"/>
          <p:cNvSpPr/>
          <p:nvPr/>
        </p:nvSpPr>
        <p:spPr>
          <a:xfrm rot="5400000">
            <a:off x="7332764" y="2684564"/>
            <a:ext cx="993572" cy="2476499"/>
          </a:xfrm>
          <a:prstGeom prst="upArrow">
            <a:avLst/>
          </a:prstGeom>
          <a:solidFill>
            <a:schemeClr val="accent1">
              <a:lumMod val="7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smtClean="0">
              <a:solidFill>
                <a:srgbClr val="FFFFFF"/>
              </a:solidFill>
            </a:endParaRPr>
          </a:p>
        </p:txBody>
      </p:sp>
      <p:sp>
        <p:nvSpPr>
          <p:cNvPr id="22" name="TextBox 21"/>
          <p:cNvSpPr txBox="1"/>
          <p:nvPr/>
        </p:nvSpPr>
        <p:spPr>
          <a:xfrm>
            <a:off x="7239000" y="3745468"/>
            <a:ext cx="1468672" cy="369332"/>
          </a:xfrm>
          <a:prstGeom prst="rect">
            <a:avLst/>
          </a:prstGeom>
          <a:noFill/>
        </p:spPr>
        <p:txBody>
          <a:bodyPr wrap="none" rtlCol="0">
            <a:spAutoFit/>
          </a:bodyPr>
          <a:lstStyle/>
          <a:p>
            <a:r>
              <a:rPr lang="en-US" sz="2000" b="1" dirty="0" smtClean="0">
                <a:solidFill>
                  <a:srgbClr val="FFFFFF"/>
                </a:solidFill>
                <a:effectLst>
                  <a:outerShdw blurRad="38100" dist="38100" dir="2700000" algn="tl">
                    <a:srgbClr val="000000">
                      <a:alpha val="43137"/>
                    </a:srgbClr>
                  </a:outerShdw>
                </a:effectLst>
              </a:rPr>
              <a:t>VELOCITY</a:t>
            </a:r>
          </a:p>
        </p:txBody>
      </p:sp>
      <p:sp>
        <p:nvSpPr>
          <p:cNvPr id="23" name="TextBox 22"/>
          <p:cNvSpPr txBox="1"/>
          <p:nvPr/>
        </p:nvSpPr>
        <p:spPr>
          <a:xfrm rot="19070348">
            <a:off x="6968797" y="2525568"/>
            <a:ext cx="1279709" cy="369332"/>
          </a:xfrm>
          <a:prstGeom prst="rect">
            <a:avLst/>
          </a:prstGeom>
          <a:noFill/>
        </p:spPr>
        <p:txBody>
          <a:bodyPr wrap="none" rtlCol="0">
            <a:spAutoFit/>
          </a:bodyPr>
          <a:lstStyle/>
          <a:p>
            <a:r>
              <a:rPr lang="en-US" sz="2000" b="1" dirty="0" smtClean="0">
                <a:solidFill>
                  <a:srgbClr val="FFFFFF"/>
                </a:solidFill>
                <a:effectLst>
                  <a:outerShdw blurRad="38100" dist="38100" dir="2700000" algn="tl">
                    <a:srgbClr val="000000">
                      <a:alpha val="43137"/>
                    </a:srgbClr>
                  </a:outerShdw>
                </a:effectLst>
              </a:rPr>
              <a:t>VARIETY</a:t>
            </a:r>
          </a:p>
        </p:txBody>
      </p:sp>
      <p:sp>
        <p:nvSpPr>
          <p:cNvPr id="24" name="TextBox 23"/>
          <p:cNvSpPr txBox="1"/>
          <p:nvPr/>
        </p:nvSpPr>
        <p:spPr>
          <a:xfrm rot="16200000">
            <a:off x="5695461" y="2133096"/>
            <a:ext cx="1282723" cy="369332"/>
          </a:xfrm>
          <a:prstGeom prst="rect">
            <a:avLst/>
          </a:prstGeom>
          <a:noFill/>
        </p:spPr>
        <p:txBody>
          <a:bodyPr wrap="none" rtlCol="0">
            <a:spAutoFit/>
          </a:bodyPr>
          <a:lstStyle/>
          <a:p>
            <a:r>
              <a:rPr lang="en-US" sz="2000" b="1" dirty="0" smtClean="0">
                <a:solidFill>
                  <a:srgbClr val="FFFFFF"/>
                </a:solidFill>
                <a:effectLst>
                  <a:outerShdw blurRad="38100" dist="38100" dir="2700000" algn="tl">
                    <a:srgbClr val="000000">
                      <a:alpha val="43137"/>
                    </a:srgbClr>
                  </a:outerShdw>
                </a:effectLst>
              </a:rPr>
              <a:t>VOLUME</a:t>
            </a:r>
          </a:p>
        </p:txBody>
      </p:sp>
      <p:pic>
        <p:nvPicPr>
          <p:cNvPr id="25" name="Picture 24"/>
          <p:cNvPicPr>
            <a:picLocks/>
          </p:cNvPicPr>
          <p:nvPr/>
        </p:nvPicPr>
        <p:blipFill rotWithShape="1">
          <a:blip r:embed="rId5" cstate="print">
            <a:extLst>
              <a:ext uri="{28A0092B-C50C-407E-A947-70E740481C1C}">
                <a14:useLocalDpi xmlns:a14="http://schemas.microsoft.com/office/drawing/2010/main" val="0"/>
              </a:ext>
            </a:extLst>
          </a:blip>
          <a:srcRect r="6063"/>
          <a:stretch/>
        </p:blipFill>
        <p:spPr>
          <a:xfrm>
            <a:off x="5334000" y="3123284"/>
            <a:ext cx="2286000" cy="1296315"/>
          </a:xfrm>
          <a:prstGeom prst="rect">
            <a:avLst/>
          </a:prstGeom>
        </p:spPr>
      </p:pic>
      <p:cxnSp>
        <p:nvCxnSpPr>
          <p:cNvPr id="27" name="Straight Connector 26"/>
          <p:cNvCxnSpPr/>
          <p:nvPr/>
        </p:nvCxnSpPr>
        <p:spPr bwMode="auto">
          <a:xfrm flipV="1">
            <a:off x="5562600" y="1295400"/>
            <a:ext cx="0" cy="5410200"/>
          </a:xfrm>
          <a:prstGeom prst="line">
            <a:avLst/>
          </a:prstGeom>
          <a:solidFill>
            <a:srgbClr val="00529B"/>
          </a:solidFill>
          <a:ln w="12700" cap="flat" cmpd="sng" algn="ctr">
            <a:solidFill>
              <a:schemeClr val="tx1"/>
            </a:solidFill>
            <a:prstDash val="solid"/>
            <a:round/>
            <a:headEnd type="none" w="med" len="med"/>
            <a:tailEnd type="none" w="lg" len="lg"/>
          </a:ln>
          <a:effectLst/>
        </p:spPr>
      </p:cxnSp>
      <p:sp>
        <p:nvSpPr>
          <p:cNvPr id="31" name="TextBox 30"/>
          <p:cNvSpPr txBox="1"/>
          <p:nvPr/>
        </p:nvSpPr>
        <p:spPr>
          <a:xfrm>
            <a:off x="5833416" y="4724400"/>
            <a:ext cx="2041777" cy="400110"/>
          </a:xfrm>
          <a:prstGeom prst="rect">
            <a:avLst/>
          </a:prstGeom>
          <a:noFill/>
        </p:spPr>
        <p:txBody>
          <a:bodyPr wrap="none" rtlCol="0">
            <a:spAutoFit/>
          </a:bodyPr>
          <a:lstStyle/>
          <a:p>
            <a:r>
              <a:rPr lang="en-US" sz="2000" i="1" dirty="0" smtClean="0">
                <a:hlinkClick r:id="rId6"/>
              </a:rPr>
              <a:t>Gartner, Feb 2001</a:t>
            </a:r>
            <a:endParaRPr lang="en-US" sz="2000" i="1" dirty="0"/>
          </a:p>
        </p:txBody>
      </p:sp>
    </p:spTree>
    <p:extLst>
      <p:ext uri="{BB962C8B-B14F-4D97-AF65-F5344CB8AC3E}">
        <p14:creationId xmlns:p14="http://schemas.microsoft.com/office/powerpoint/2010/main" val="35294551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3"/>
          <p:cNvSpPr>
            <a:spLocks noGrp="1"/>
          </p:cNvSpPr>
          <p:nvPr>
            <p:ph type="ftr" sz="quarter" idx="10"/>
          </p:nvPr>
        </p:nvSpPr>
        <p:spPr>
          <a:noFill/>
        </p:spPr>
        <p:txBody>
          <a:bodyPr/>
          <a:lstStyle/>
          <a:p>
            <a:r>
              <a:rPr lang="en-US" smtClean="0">
                <a:latin typeface="Arial" pitchFamily="34" charset="0"/>
              </a:rPr>
              <a:t> </a:t>
            </a:r>
            <a:fld id="{037DD591-6DDC-4B4C-9A17-A20FABDC8B91}" type="slidenum">
              <a:rPr lang="en-US" smtClean="0">
                <a:latin typeface="Arial" pitchFamily="34" charset="0"/>
              </a:rPr>
              <a:pPr/>
              <a:t>2</a:t>
            </a:fld>
            <a:endParaRPr lang="en-US" smtClean="0">
              <a:latin typeface="Arial" pitchFamily="34" charset="0"/>
            </a:endParaRPr>
          </a:p>
        </p:txBody>
      </p:sp>
      <p:sp>
        <p:nvSpPr>
          <p:cNvPr id="17411" name="Rectangle 2"/>
          <p:cNvSpPr>
            <a:spLocks noGrp="1" noChangeArrowheads="1"/>
          </p:cNvSpPr>
          <p:nvPr>
            <p:ph type="title"/>
          </p:nvPr>
        </p:nvSpPr>
        <p:spPr>
          <a:xfrm>
            <a:off x="277813" y="190500"/>
            <a:ext cx="8667750" cy="885825"/>
          </a:xfrm>
        </p:spPr>
        <p:txBody>
          <a:bodyPr/>
          <a:lstStyle/>
          <a:p>
            <a:pPr eaLnBrk="1" hangingPunct="1"/>
            <a:r>
              <a:rPr lang="en-US" sz="2800" dirty="0" smtClean="0"/>
              <a:t>Who is Gartner?</a:t>
            </a:r>
          </a:p>
        </p:txBody>
      </p:sp>
      <p:sp>
        <p:nvSpPr>
          <p:cNvPr id="17412" name="Rectangle 4"/>
          <p:cNvSpPr>
            <a:spLocks noChangeArrowheads="1"/>
          </p:cNvSpPr>
          <p:nvPr/>
        </p:nvSpPr>
        <p:spPr bwMode="gray">
          <a:xfrm>
            <a:off x="290513" y="2136775"/>
            <a:ext cx="3070225" cy="4554538"/>
          </a:xfrm>
          <a:prstGeom prst="rect">
            <a:avLst/>
          </a:prstGeom>
          <a:noFill/>
          <a:ln w="9525">
            <a:noFill/>
            <a:miter lim="800000"/>
            <a:headEnd/>
            <a:tailEnd/>
          </a:ln>
        </p:spPr>
        <p:txBody>
          <a:bodyPr/>
          <a:lstStyle/>
          <a:p>
            <a:pPr>
              <a:spcBef>
                <a:spcPct val="30000"/>
              </a:spcBef>
              <a:spcAft>
                <a:spcPts val="600"/>
              </a:spcAft>
              <a:buClr>
                <a:schemeClr val="accent1"/>
              </a:buClr>
              <a:buFont typeface="Times" pitchFamily="18" charset="0"/>
              <a:buNone/>
            </a:pPr>
            <a:r>
              <a:rPr lang="en-US" sz="1800" b="0">
                <a:solidFill>
                  <a:srgbClr val="00529B"/>
                </a:solidFill>
              </a:rPr>
              <a:t>Gartner has been a trusted advisor since 1979, and for good reasons:</a:t>
            </a:r>
          </a:p>
          <a:p>
            <a:pPr marL="463550" lvl="1" indent="-238125">
              <a:spcBef>
                <a:spcPct val="30000"/>
              </a:spcBef>
              <a:spcAft>
                <a:spcPts val="600"/>
              </a:spcAft>
              <a:buClr>
                <a:schemeClr val="accent1"/>
              </a:buClr>
              <a:buFont typeface="Arial" pitchFamily="34" charset="0"/>
              <a:buChar char="•"/>
            </a:pPr>
            <a:r>
              <a:rPr lang="en-US" sz="1800" b="0">
                <a:solidFill>
                  <a:srgbClr val="00529B"/>
                </a:solidFill>
              </a:rPr>
              <a:t>Our reputation for objective, independent and candid advice</a:t>
            </a:r>
          </a:p>
          <a:p>
            <a:pPr marL="463550" lvl="1" indent="-238125">
              <a:spcBef>
                <a:spcPct val="30000"/>
              </a:spcBef>
              <a:spcAft>
                <a:spcPts val="600"/>
              </a:spcAft>
              <a:buClr>
                <a:schemeClr val="accent1"/>
              </a:buClr>
              <a:buFont typeface="Arial" pitchFamily="34" charset="0"/>
              <a:buChar char="•"/>
            </a:pPr>
            <a:r>
              <a:rPr lang="en-US" sz="1800" b="0">
                <a:solidFill>
                  <a:srgbClr val="00529B"/>
                </a:solidFill>
              </a:rPr>
              <a:t>Our unequaled breadth and depth of technology expertise</a:t>
            </a:r>
          </a:p>
          <a:p>
            <a:pPr marL="463550" lvl="1" indent="-238125">
              <a:spcBef>
                <a:spcPct val="30000"/>
              </a:spcBef>
              <a:spcAft>
                <a:spcPts val="600"/>
              </a:spcAft>
              <a:buClr>
                <a:schemeClr val="accent1"/>
              </a:buClr>
              <a:buFont typeface="Arial" pitchFamily="34" charset="0"/>
              <a:buChar char="•"/>
            </a:pPr>
            <a:r>
              <a:rPr lang="en-US" sz="1800" b="0">
                <a:solidFill>
                  <a:srgbClr val="00529B"/>
                </a:solidFill>
              </a:rPr>
              <a:t>Our rigorous analytical methodologies</a:t>
            </a:r>
            <a:endParaRPr lang="en-US" sz="1800" b="0"/>
          </a:p>
        </p:txBody>
      </p:sp>
      <p:graphicFrame>
        <p:nvGraphicFramePr>
          <p:cNvPr id="43" name="Group 117"/>
          <p:cNvGraphicFramePr>
            <a:graphicFrameLocks/>
          </p:cNvGraphicFramePr>
          <p:nvPr/>
        </p:nvGraphicFramePr>
        <p:xfrm>
          <a:off x="3602038" y="2224088"/>
          <a:ext cx="5277080" cy="3794760"/>
        </p:xfrm>
        <a:graphic>
          <a:graphicData uri="http://schemas.openxmlformats.org/drawingml/2006/table">
            <a:tbl>
              <a:tblPr/>
              <a:tblGrid>
                <a:gridCol w="1319270"/>
                <a:gridCol w="1319270"/>
                <a:gridCol w="1319270"/>
                <a:gridCol w="1319270"/>
              </a:tblGrid>
              <a:tr h="251130">
                <a:tc>
                  <a:txBody>
                    <a:bodyPr/>
                    <a:lstStyle/>
                    <a:p>
                      <a:pPr marL="0" marR="0" lvl="0" indent="0" algn="l" defTabSz="914400" rtl="0" eaLnBrk="1" fontAlgn="base" latinLnBrk="0" hangingPunct="1">
                        <a:lnSpc>
                          <a:spcPct val="90000"/>
                        </a:lnSpc>
                        <a:spcBef>
                          <a:spcPct val="30000"/>
                        </a:spcBef>
                        <a:spcAft>
                          <a:spcPct val="10000"/>
                        </a:spcAft>
                        <a:buClr>
                          <a:srgbClr val="00529B"/>
                        </a:buClr>
                        <a:buSzTx/>
                        <a:buFont typeface="Times" pitchFamily="18" charset="0"/>
                        <a:buNone/>
                        <a:tabLst/>
                      </a:pPr>
                      <a:r>
                        <a:rPr kumimoji="0" lang="en-US" sz="1600" b="1" i="0" u="none" strike="noStrike" cap="none" normalizeH="0" baseline="0" dirty="0" smtClean="0">
                          <a:ln>
                            <a:noFill/>
                          </a:ln>
                          <a:solidFill>
                            <a:schemeClr val="bg1"/>
                          </a:solidFill>
                          <a:effectLst/>
                          <a:latin typeface="Arial" charset="0"/>
                          <a:ea typeface="Arial Unicode MS" pitchFamily="34" charset="-128"/>
                          <a:cs typeface="Arial Unicode MS" pitchFamily="34" charset="-128"/>
                        </a:rPr>
                        <a:t>Clients</a:t>
                      </a:r>
                    </a:p>
                  </a:txBody>
                  <a:tcPr marL="89402" marR="89402" marT="91440" marB="91440" anchor="b"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6E96D5"/>
                    </a:solidFill>
                  </a:tcPr>
                </a:tc>
                <a:tc>
                  <a:txBody>
                    <a:bodyPr/>
                    <a:lstStyle/>
                    <a:p>
                      <a:pPr marL="0" marR="0" lvl="0" indent="0" algn="l" defTabSz="914400" rtl="0" eaLnBrk="1" fontAlgn="base" latinLnBrk="0" hangingPunct="1">
                        <a:lnSpc>
                          <a:spcPct val="90000"/>
                        </a:lnSpc>
                        <a:spcBef>
                          <a:spcPct val="30000"/>
                        </a:spcBef>
                        <a:spcAft>
                          <a:spcPct val="10000"/>
                        </a:spcAft>
                        <a:buClr>
                          <a:srgbClr val="00529B"/>
                        </a:buClr>
                        <a:buSzTx/>
                        <a:buFont typeface="Times" pitchFamily="18" charset="0"/>
                        <a:buNone/>
                        <a:tabLst/>
                        <a:defRPr/>
                      </a:pPr>
                      <a:r>
                        <a:rPr kumimoji="0" lang="en-US" sz="1600" b="1" i="0" u="none" strike="noStrike" cap="none" normalizeH="0" baseline="0" dirty="0" smtClean="0">
                          <a:ln>
                            <a:noFill/>
                          </a:ln>
                          <a:solidFill>
                            <a:schemeClr val="bg1"/>
                          </a:solidFill>
                          <a:effectLst/>
                          <a:latin typeface="Arial" charset="0"/>
                          <a:ea typeface="Arial Unicode MS" pitchFamily="34" charset="-128"/>
                          <a:cs typeface="Arial Unicode MS" pitchFamily="34" charset="-128"/>
                        </a:rPr>
                        <a:t>Research</a:t>
                      </a:r>
                    </a:p>
                  </a:txBody>
                  <a:tcPr marL="89402" marR="89402" marT="91440" marB="91440" anchor="b"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6E96D5"/>
                    </a:solidFill>
                  </a:tcPr>
                </a:tc>
                <a:tc>
                  <a:txBody>
                    <a:bodyPr/>
                    <a:lstStyle/>
                    <a:p>
                      <a:pPr marL="0" marR="0" lvl="0" indent="0" algn="l" defTabSz="914400" rtl="0" eaLnBrk="1" fontAlgn="base" latinLnBrk="0" hangingPunct="1">
                        <a:lnSpc>
                          <a:spcPct val="90000"/>
                        </a:lnSpc>
                        <a:spcBef>
                          <a:spcPct val="30000"/>
                        </a:spcBef>
                        <a:spcAft>
                          <a:spcPct val="10000"/>
                        </a:spcAft>
                        <a:buClr>
                          <a:srgbClr val="00529B"/>
                        </a:buClr>
                        <a:buSzTx/>
                        <a:buFont typeface="Times" pitchFamily="18" charset="0"/>
                        <a:buNone/>
                        <a:tabLst/>
                      </a:pPr>
                      <a:r>
                        <a:rPr kumimoji="0" lang="en-US" sz="1600" b="1" i="0" u="none" strike="noStrike" cap="none" normalizeH="0" baseline="0" dirty="0" smtClean="0">
                          <a:ln>
                            <a:noFill/>
                          </a:ln>
                          <a:solidFill>
                            <a:schemeClr val="bg1"/>
                          </a:solidFill>
                          <a:effectLst/>
                          <a:latin typeface="Arial" charset="0"/>
                          <a:ea typeface="Arial Unicode MS" pitchFamily="34" charset="-128"/>
                          <a:cs typeface="Arial Unicode MS" pitchFamily="34" charset="-128"/>
                        </a:rPr>
                        <a:t>Consulting</a:t>
                      </a:r>
                    </a:p>
                  </a:txBody>
                  <a:tcPr marL="89402" marR="89402" marT="91440" marB="91440" anchor="b"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6E96D5"/>
                    </a:solidFill>
                  </a:tcPr>
                </a:tc>
                <a:tc>
                  <a:txBody>
                    <a:bodyPr/>
                    <a:lstStyle/>
                    <a:p>
                      <a:pPr marL="0" marR="0" lvl="0" indent="0" algn="l" defTabSz="914400" rtl="0" eaLnBrk="1" fontAlgn="base" latinLnBrk="0" hangingPunct="1">
                        <a:lnSpc>
                          <a:spcPct val="90000"/>
                        </a:lnSpc>
                        <a:spcBef>
                          <a:spcPct val="30000"/>
                        </a:spcBef>
                        <a:spcAft>
                          <a:spcPct val="10000"/>
                        </a:spcAft>
                        <a:buClr>
                          <a:srgbClr val="00529B"/>
                        </a:buClr>
                        <a:buSzTx/>
                        <a:buFont typeface="Times" pitchFamily="18" charset="0"/>
                        <a:buNone/>
                        <a:tabLst/>
                      </a:pPr>
                      <a:r>
                        <a:rPr kumimoji="0" lang="en-US" sz="1600" b="1" i="0" u="none" strike="noStrike" cap="none" normalizeH="0" baseline="0" dirty="0" smtClean="0">
                          <a:ln>
                            <a:noFill/>
                          </a:ln>
                          <a:solidFill>
                            <a:schemeClr val="bg1"/>
                          </a:solidFill>
                          <a:effectLst/>
                          <a:latin typeface="Arial" charset="0"/>
                          <a:ea typeface="Arial Unicode MS" pitchFamily="34" charset="-128"/>
                          <a:cs typeface="Arial Unicode MS" pitchFamily="34" charset="-128"/>
                        </a:rPr>
                        <a:t>Events</a:t>
                      </a:r>
                    </a:p>
                  </a:txBody>
                  <a:tcPr marL="89402" marR="89402" marT="91440" marB="91440" anchor="b"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6E96D5"/>
                    </a:solidFill>
                  </a:tcPr>
                </a:tc>
              </a:tr>
              <a:tr h="1308733">
                <a:tc>
                  <a:txBody>
                    <a:bodyPr/>
                    <a:lstStyle/>
                    <a:p>
                      <a:pPr marL="117475" marR="0" lvl="0" indent="-117475" algn="l" defTabSz="914400" rtl="0" eaLnBrk="1" fontAlgn="base" latinLnBrk="0" hangingPunct="1">
                        <a:lnSpc>
                          <a:spcPct val="100000"/>
                        </a:lnSpc>
                        <a:spcBef>
                          <a:spcPts val="600"/>
                        </a:spcBef>
                        <a:spcAft>
                          <a:spcPct val="10000"/>
                        </a:spcAft>
                        <a:buClr>
                          <a:srgbClr val="00529B"/>
                        </a:buClr>
                        <a:buSzTx/>
                        <a:buFont typeface="Arial" pitchFamily="34" charset="0"/>
                        <a:buChar char="•"/>
                        <a:tabLst/>
                        <a:defRPr/>
                      </a:pPr>
                      <a:r>
                        <a:rPr kumimoji="0" lang="en-US" sz="1200" b="0" i="0" u="none" strike="noStrike" cap="none" normalizeH="0" baseline="0" dirty="0" smtClean="0">
                          <a:ln>
                            <a:noFill/>
                          </a:ln>
                          <a:solidFill>
                            <a:srgbClr val="0070C0"/>
                          </a:solidFill>
                          <a:effectLst/>
                          <a:latin typeface="Arial" charset="0"/>
                          <a:ea typeface="Arial Unicode MS" pitchFamily="34" charset="-128"/>
                          <a:cs typeface="Arial Unicode MS" pitchFamily="34" charset="-128"/>
                        </a:rPr>
                        <a:t>60,000 clients from 11,000 client organizations in 85 countries</a:t>
                      </a:r>
                    </a:p>
                    <a:p>
                      <a:pPr marL="117475" marR="0" lvl="0" indent="-117475" algn="l" defTabSz="914400" rtl="0" eaLnBrk="1" fontAlgn="base" latinLnBrk="0" hangingPunct="1">
                        <a:lnSpc>
                          <a:spcPct val="100000"/>
                        </a:lnSpc>
                        <a:spcBef>
                          <a:spcPts val="600"/>
                        </a:spcBef>
                        <a:spcAft>
                          <a:spcPct val="10000"/>
                        </a:spcAft>
                        <a:buClr>
                          <a:srgbClr val="00529B"/>
                        </a:buClr>
                        <a:buSzTx/>
                        <a:buFont typeface="Arial" pitchFamily="34" charset="0"/>
                        <a:buChar char="•"/>
                        <a:tabLst/>
                        <a:defRPr/>
                      </a:pPr>
                      <a:r>
                        <a:rPr kumimoji="0" lang="en-US" sz="1200" b="0" i="0" u="none" strike="noStrike" cap="none" normalizeH="0" baseline="0" dirty="0" smtClean="0">
                          <a:ln>
                            <a:noFill/>
                          </a:ln>
                          <a:solidFill>
                            <a:srgbClr val="0070C0"/>
                          </a:solidFill>
                          <a:effectLst/>
                          <a:latin typeface="Arial" charset="0"/>
                          <a:ea typeface="Arial Unicode MS" pitchFamily="34" charset="-128"/>
                          <a:cs typeface="Arial Unicode MS" pitchFamily="34" charset="-128"/>
                        </a:rPr>
                        <a:t>70% of the Fortune 1000; 80% of the Global 500</a:t>
                      </a:r>
                    </a:p>
                    <a:p>
                      <a:pPr marL="117475" marR="0" lvl="0" indent="-117475" algn="l" defTabSz="914400" rtl="0" eaLnBrk="1" fontAlgn="base" latinLnBrk="0" hangingPunct="1">
                        <a:lnSpc>
                          <a:spcPct val="100000"/>
                        </a:lnSpc>
                        <a:spcBef>
                          <a:spcPts val="600"/>
                        </a:spcBef>
                        <a:spcAft>
                          <a:spcPct val="10000"/>
                        </a:spcAft>
                        <a:buClr>
                          <a:srgbClr val="00529B"/>
                        </a:buClr>
                        <a:buSzTx/>
                        <a:buFont typeface="Arial" pitchFamily="34" charset="0"/>
                        <a:buChar char="•"/>
                        <a:tabLst/>
                        <a:defRPr/>
                      </a:pPr>
                      <a:r>
                        <a:rPr kumimoji="0" lang="en-US" sz="1200" b="0" i="0" u="none" strike="noStrike" cap="none" normalizeH="0" baseline="0" dirty="0" smtClean="0">
                          <a:ln>
                            <a:noFill/>
                          </a:ln>
                          <a:solidFill>
                            <a:srgbClr val="0070C0"/>
                          </a:solidFill>
                          <a:effectLst/>
                          <a:latin typeface="Arial" charset="0"/>
                          <a:ea typeface="Arial Unicode MS" pitchFamily="34" charset="-128"/>
                          <a:cs typeface="Arial Unicode MS" pitchFamily="34" charset="-128"/>
                        </a:rPr>
                        <a:t>274,000 annual one-</a:t>
                      </a:r>
                      <a:br>
                        <a:rPr kumimoji="0" lang="en-US" sz="1200" b="0" i="0" u="none" strike="noStrike" cap="none" normalizeH="0" baseline="0" dirty="0" smtClean="0">
                          <a:ln>
                            <a:noFill/>
                          </a:ln>
                          <a:solidFill>
                            <a:srgbClr val="0070C0"/>
                          </a:solidFill>
                          <a:effectLst/>
                          <a:latin typeface="Arial" charset="0"/>
                          <a:ea typeface="Arial Unicode MS" pitchFamily="34" charset="-128"/>
                          <a:cs typeface="Arial Unicode MS" pitchFamily="34" charset="-128"/>
                        </a:rPr>
                      </a:br>
                      <a:r>
                        <a:rPr kumimoji="0" lang="en-US" sz="1200" b="0" i="0" u="none" strike="noStrike" cap="none" normalizeH="0" baseline="0" dirty="0" smtClean="0">
                          <a:ln>
                            <a:noFill/>
                          </a:ln>
                          <a:solidFill>
                            <a:srgbClr val="0070C0"/>
                          </a:solidFill>
                          <a:effectLst/>
                          <a:latin typeface="Arial" charset="0"/>
                          <a:ea typeface="Arial Unicode MS" pitchFamily="34" charset="-128"/>
                          <a:cs typeface="Arial Unicode MS" pitchFamily="34" charset="-128"/>
                        </a:rPr>
                        <a:t>to-one client interactions</a:t>
                      </a:r>
                    </a:p>
                    <a:p>
                      <a:pPr marL="117475" marR="0" lvl="0" indent="-117475" algn="l" defTabSz="914400" rtl="0" eaLnBrk="1" fontAlgn="base" latinLnBrk="0" hangingPunct="1">
                        <a:lnSpc>
                          <a:spcPct val="100000"/>
                        </a:lnSpc>
                        <a:spcBef>
                          <a:spcPts val="600"/>
                        </a:spcBef>
                        <a:spcAft>
                          <a:spcPct val="10000"/>
                        </a:spcAft>
                        <a:buClr>
                          <a:srgbClr val="00529B"/>
                        </a:buClr>
                        <a:buSzTx/>
                        <a:buFont typeface="Arial" pitchFamily="34" charset="0"/>
                        <a:buChar char="•"/>
                        <a:tabLst/>
                        <a:defRPr/>
                      </a:pPr>
                      <a:r>
                        <a:rPr kumimoji="0" lang="en-US" sz="1200" b="0" i="0" u="none" strike="noStrike" cap="none" normalizeH="0" baseline="0" dirty="0" smtClean="0">
                          <a:ln>
                            <a:noFill/>
                          </a:ln>
                          <a:solidFill>
                            <a:srgbClr val="0070C0"/>
                          </a:solidFill>
                          <a:effectLst/>
                          <a:latin typeface="Arial" charset="0"/>
                          <a:ea typeface="Arial Unicode MS" pitchFamily="34" charset="-128"/>
                          <a:cs typeface="Arial Unicode MS" pitchFamily="34" charset="-128"/>
                        </a:rPr>
                        <a:t>4,000 CIOs and IT executives</a:t>
                      </a:r>
                      <a:endParaRPr kumimoji="0" lang="en-US" sz="1600" b="1" i="0" u="none" strike="noStrike" cap="none" normalizeH="0" baseline="0" dirty="0" smtClean="0">
                        <a:ln>
                          <a:noFill/>
                        </a:ln>
                        <a:solidFill>
                          <a:srgbClr val="0070C0"/>
                        </a:solidFill>
                        <a:effectLst/>
                        <a:latin typeface="Arial" charset="0"/>
                        <a:ea typeface="Arial Unicode MS" pitchFamily="34" charset="-128"/>
                        <a:cs typeface="Arial Unicode MS" pitchFamily="34" charset="-128"/>
                      </a:endParaRPr>
                    </a:p>
                  </a:txBody>
                  <a:tcPr marL="89402" marR="89402" marT="91440" marB="91440"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BE7ED"/>
                    </a:solidFill>
                  </a:tcPr>
                </a:tc>
                <a:tc>
                  <a:txBody>
                    <a:bodyPr/>
                    <a:lstStyle/>
                    <a:p>
                      <a:pPr marL="117475" indent="-117475" algn="l" eaLnBrk="1" hangingPunct="1">
                        <a:lnSpc>
                          <a:spcPct val="100000"/>
                        </a:lnSpc>
                        <a:spcBef>
                          <a:spcPts val="600"/>
                        </a:spcBef>
                        <a:buClr>
                          <a:schemeClr val="tx2"/>
                        </a:buClr>
                        <a:buFont typeface="Arial" pitchFamily="34" charset="0"/>
                        <a:buChar char="•"/>
                      </a:pPr>
                      <a:r>
                        <a:rPr kumimoji="0" lang="en-US" sz="1200" b="0" i="0" u="none" strike="noStrike" kern="1200" cap="none" normalizeH="0" baseline="0" dirty="0" smtClean="0">
                          <a:ln>
                            <a:noFill/>
                          </a:ln>
                          <a:solidFill>
                            <a:srgbClr val="0070C0"/>
                          </a:solidFill>
                          <a:effectLst/>
                          <a:latin typeface="Arial" charset="0"/>
                          <a:ea typeface="Arial Unicode MS" pitchFamily="34" charset="-128"/>
                          <a:cs typeface="Arial Unicode MS" pitchFamily="34" charset="-128"/>
                        </a:rPr>
                        <a:t>750 analysts</a:t>
                      </a:r>
                    </a:p>
                    <a:p>
                      <a:pPr marL="117475" indent="-117475" algn="l" eaLnBrk="1" hangingPunct="1">
                        <a:lnSpc>
                          <a:spcPct val="100000"/>
                        </a:lnSpc>
                        <a:spcBef>
                          <a:spcPts val="600"/>
                        </a:spcBef>
                        <a:buClr>
                          <a:schemeClr val="tx2"/>
                        </a:buClr>
                        <a:buFont typeface="Arial" pitchFamily="34" charset="0"/>
                        <a:buChar char="•"/>
                      </a:pPr>
                      <a:r>
                        <a:rPr kumimoji="0" lang="en-US" sz="1200" b="0" i="0" u="none" strike="noStrike" kern="1200" cap="none" normalizeH="0" baseline="0" dirty="0" smtClean="0">
                          <a:ln>
                            <a:noFill/>
                          </a:ln>
                          <a:solidFill>
                            <a:srgbClr val="0070C0"/>
                          </a:solidFill>
                          <a:effectLst/>
                          <a:latin typeface="Arial" charset="0"/>
                          <a:ea typeface="Arial Unicode MS" pitchFamily="34" charset="-128"/>
                          <a:cs typeface="Arial Unicode MS" pitchFamily="34" charset="-128"/>
                        </a:rPr>
                        <a:t>In-depth coverage in nine industries</a:t>
                      </a:r>
                    </a:p>
                    <a:p>
                      <a:pPr marL="117475" indent="-117475" algn="l" eaLnBrk="1" hangingPunct="1">
                        <a:lnSpc>
                          <a:spcPct val="100000"/>
                        </a:lnSpc>
                        <a:spcBef>
                          <a:spcPts val="600"/>
                        </a:spcBef>
                        <a:buClr>
                          <a:schemeClr val="tx2"/>
                        </a:buClr>
                        <a:buFont typeface="Arial" pitchFamily="34" charset="0"/>
                        <a:buChar char="•"/>
                      </a:pPr>
                      <a:r>
                        <a:rPr kumimoji="0" lang="en-US" sz="1200" b="0" i="0" u="none" strike="noStrike" kern="1200" cap="none" normalizeH="0" baseline="0" dirty="0" smtClean="0">
                          <a:ln>
                            <a:noFill/>
                          </a:ln>
                          <a:solidFill>
                            <a:srgbClr val="0070C0"/>
                          </a:solidFill>
                          <a:effectLst/>
                          <a:latin typeface="Arial" charset="0"/>
                          <a:ea typeface="Arial Unicode MS" pitchFamily="34" charset="-128"/>
                          <a:cs typeface="Arial Unicode MS" pitchFamily="34" charset="-128"/>
                        </a:rPr>
                        <a:t>99,000 searchable documents across 1,300 technology and business topics</a:t>
                      </a:r>
                    </a:p>
                    <a:p>
                      <a:pPr marL="117475" indent="-117475" algn="l" eaLnBrk="1" hangingPunct="1">
                        <a:lnSpc>
                          <a:spcPct val="100000"/>
                        </a:lnSpc>
                        <a:spcBef>
                          <a:spcPts val="600"/>
                        </a:spcBef>
                        <a:buClr>
                          <a:schemeClr val="tx2"/>
                        </a:buClr>
                        <a:buFont typeface="Arial" pitchFamily="34" charset="0"/>
                        <a:buChar char="•"/>
                      </a:pPr>
                      <a:r>
                        <a:rPr kumimoji="0" lang="en-US" sz="1200" b="0" i="0" u="none" strike="noStrike" kern="1200" cap="none" normalizeH="0" baseline="0" dirty="0" smtClean="0">
                          <a:ln>
                            <a:noFill/>
                          </a:ln>
                          <a:solidFill>
                            <a:srgbClr val="0070C0"/>
                          </a:solidFill>
                          <a:effectLst/>
                          <a:latin typeface="Arial" charset="0"/>
                          <a:ea typeface="Arial Unicode MS" pitchFamily="34" charset="-128"/>
                          <a:cs typeface="Arial Unicode MS" pitchFamily="34" charset="-128"/>
                        </a:rPr>
                        <a:t>12,000 annual vendor briefings</a:t>
                      </a:r>
                    </a:p>
                  </a:txBody>
                  <a:tcPr marL="89402" marR="89402" marT="91440" marB="91440"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BE7ED"/>
                    </a:solidFill>
                  </a:tcPr>
                </a:tc>
                <a:tc>
                  <a:txBody>
                    <a:bodyPr/>
                    <a:lstStyle/>
                    <a:p>
                      <a:pPr marL="117475" indent="-117475" algn="l" eaLnBrk="1" hangingPunct="1">
                        <a:lnSpc>
                          <a:spcPct val="100000"/>
                        </a:lnSpc>
                        <a:spcBef>
                          <a:spcPts val="600"/>
                        </a:spcBef>
                        <a:buClr>
                          <a:schemeClr val="tx2"/>
                        </a:buClr>
                        <a:buFont typeface="Arial" pitchFamily="34" charset="0"/>
                        <a:buChar char="•"/>
                      </a:pPr>
                      <a:r>
                        <a:rPr kumimoji="0" lang="en-US" sz="1200" b="0" i="0" u="none" strike="noStrike" kern="1200" cap="none" normalizeH="0" baseline="0" dirty="0" smtClean="0">
                          <a:ln>
                            <a:noFill/>
                          </a:ln>
                          <a:solidFill>
                            <a:srgbClr val="0070C0"/>
                          </a:solidFill>
                          <a:effectLst/>
                          <a:latin typeface="Arial" charset="0"/>
                          <a:ea typeface="Arial Unicode MS" pitchFamily="34" charset="-128"/>
                          <a:cs typeface="Arial Unicode MS" pitchFamily="34" charset="-128"/>
                        </a:rPr>
                        <a:t>450 consultants</a:t>
                      </a:r>
                    </a:p>
                    <a:p>
                      <a:pPr marL="117475" indent="-117475" algn="l" eaLnBrk="1" hangingPunct="1">
                        <a:lnSpc>
                          <a:spcPct val="100000"/>
                        </a:lnSpc>
                        <a:spcBef>
                          <a:spcPts val="600"/>
                        </a:spcBef>
                        <a:buClr>
                          <a:schemeClr val="tx2"/>
                        </a:buClr>
                        <a:buFont typeface="Arial" pitchFamily="34" charset="0"/>
                        <a:buChar char="•"/>
                      </a:pPr>
                      <a:r>
                        <a:rPr kumimoji="0" lang="en-US" sz="1200" b="0" i="0" u="none" strike="noStrike" kern="1200" cap="none" normalizeH="0" baseline="0" dirty="0" smtClean="0">
                          <a:ln>
                            <a:noFill/>
                          </a:ln>
                          <a:solidFill>
                            <a:srgbClr val="0070C0"/>
                          </a:solidFill>
                          <a:effectLst/>
                          <a:latin typeface="Arial" charset="0"/>
                          <a:ea typeface="Arial Unicode MS" pitchFamily="34" charset="-128"/>
                          <a:cs typeface="Arial Unicode MS" pitchFamily="34" charset="-128"/>
                        </a:rPr>
                        <a:t>1,500 annual engagements</a:t>
                      </a:r>
                    </a:p>
                    <a:p>
                      <a:pPr marL="117475" indent="-117475" algn="l" eaLnBrk="1" hangingPunct="1">
                        <a:lnSpc>
                          <a:spcPct val="100000"/>
                        </a:lnSpc>
                        <a:spcBef>
                          <a:spcPts val="600"/>
                        </a:spcBef>
                        <a:buClr>
                          <a:schemeClr val="tx2"/>
                        </a:buClr>
                        <a:buFont typeface="Arial" pitchFamily="34" charset="0"/>
                        <a:buChar char="•"/>
                      </a:pPr>
                      <a:r>
                        <a:rPr kumimoji="0" lang="en-US" sz="1200" b="0" i="0" u="none" strike="noStrike" kern="1200" cap="none" normalizeH="0" baseline="0" dirty="0" smtClean="0">
                          <a:ln>
                            <a:noFill/>
                          </a:ln>
                          <a:solidFill>
                            <a:srgbClr val="0070C0"/>
                          </a:solidFill>
                          <a:effectLst/>
                          <a:latin typeface="Arial" charset="0"/>
                          <a:ea typeface="Arial Unicode MS" pitchFamily="34" charset="-128"/>
                          <a:cs typeface="Arial Unicode MS" pitchFamily="34" charset="-128"/>
                        </a:rPr>
                        <a:t>5,500 benchmarks</a:t>
                      </a:r>
                    </a:p>
                    <a:p>
                      <a:pPr algn="l" eaLnBrk="1" hangingPunct="1">
                        <a:lnSpc>
                          <a:spcPct val="100000"/>
                        </a:lnSpc>
                        <a:spcBef>
                          <a:spcPts val="600"/>
                        </a:spcBef>
                        <a:buClr>
                          <a:schemeClr val="tx2"/>
                        </a:buClr>
                        <a:buFont typeface="Arial" pitchFamily="34" charset="0"/>
                        <a:buNone/>
                      </a:pPr>
                      <a:endParaRPr kumimoji="0" lang="en-US" sz="1200" b="0" i="0" u="none" strike="noStrike" kern="1200" cap="none" normalizeH="0" baseline="0" dirty="0" smtClean="0">
                        <a:ln>
                          <a:noFill/>
                        </a:ln>
                        <a:solidFill>
                          <a:srgbClr val="0070C0"/>
                        </a:solidFill>
                        <a:effectLst/>
                        <a:latin typeface="Arial" charset="0"/>
                        <a:ea typeface="Arial Unicode MS" pitchFamily="34" charset="-128"/>
                        <a:cs typeface="Arial Unicode MS" pitchFamily="34" charset="-128"/>
                      </a:endParaRPr>
                    </a:p>
                  </a:txBody>
                  <a:tcPr marL="89402" marR="89402" marT="91440" marB="91440"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BE7ED"/>
                    </a:solidFill>
                  </a:tcPr>
                </a:tc>
                <a:tc>
                  <a:txBody>
                    <a:bodyPr/>
                    <a:lstStyle/>
                    <a:p>
                      <a:pPr marL="117475" marR="0" indent="-117475" algn="l" defTabSz="914400" rtl="0" eaLnBrk="1" fontAlgn="auto" latinLnBrk="0" hangingPunct="1">
                        <a:lnSpc>
                          <a:spcPct val="100000"/>
                        </a:lnSpc>
                        <a:spcBef>
                          <a:spcPts val="600"/>
                        </a:spcBef>
                        <a:spcAft>
                          <a:spcPts val="0"/>
                        </a:spcAft>
                        <a:buClr>
                          <a:schemeClr val="tx2"/>
                        </a:buClr>
                        <a:buSzTx/>
                        <a:buFont typeface="Arial" pitchFamily="34" charset="0"/>
                        <a:buChar char="•"/>
                        <a:tabLst/>
                        <a:defRPr/>
                      </a:pPr>
                      <a:r>
                        <a:rPr kumimoji="0" lang="en-US" sz="1200" b="0" i="0" u="none" strike="noStrike" kern="1200" cap="none" normalizeH="0" baseline="0" dirty="0" smtClean="0">
                          <a:ln>
                            <a:noFill/>
                          </a:ln>
                          <a:solidFill>
                            <a:srgbClr val="0070C0"/>
                          </a:solidFill>
                          <a:effectLst/>
                          <a:latin typeface="Arial" charset="0"/>
                          <a:ea typeface="Arial Unicode MS" pitchFamily="34" charset="-128"/>
                          <a:cs typeface="Arial Unicode MS" pitchFamily="34" charset="-128"/>
                        </a:rPr>
                        <a:t>55 annual conferences worldwide</a:t>
                      </a:r>
                    </a:p>
                    <a:p>
                      <a:pPr marL="117475" indent="-117475" algn="l" eaLnBrk="1" hangingPunct="1">
                        <a:lnSpc>
                          <a:spcPct val="100000"/>
                        </a:lnSpc>
                        <a:spcBef>
                          <a:spcPts val="600"/>
                        </a:spcBef>
                        <a:buClr>
                          <a:schemeClr val="tx2"/>
                        </a:buClr>
                        <a:buFont typeface="Arial" pitchFamily="34" charset="0"/>
                        <a:buChar char="•"/>
                      </a:pPr>
                      <a:r>
                        <a:rPr kumimoji="0" lang="en-US" sz="1200" b="0" i="0" u="none" strike="noStrike" kern="1200" cap="none" normalizeH="0" baseline="0" dirty="0" smtClean="0">
                          <a:ln>
                            <a:noFill/>
                          </a:ln>
                          <a:solidFill>
                            <a:srgbClr val="0070C0"/>
                          </a:solidFill>
                          <a:effectLst/>
                          <a:latin typeface="Arial" charset="0"/>
                          <a:ea typeface="Arial Unicode MS" pitchFamily="34" charset="-128"/>
                          <a:cs typeface="Arial Unicode MS" pitchFamily="34" charset="-128"/>
                        </a:rPr>
                        <a:t>31,000 attendees</a:t>
                      </a:r>
                    </a:p>
                    <a:p>
                      <a:pPr marL="117475" indent="-117475" algn="l" eaLnBrk="1" hangingPunct="1">
                        <a:lnSpc>
                          <a:spcPct val="100000"/>
                        </a:lnSpc>
                        <a:spcBef>
                          <a:spcPts val="600"/>
                        </a:spcBef>
                        <a:buClr>
                          <a:schemeClr val="tx2"/>
                        </a:buClr>
                        <a:buFont typeface="Arial" pitchFamily="34" charset="0"/>
                        <a:buChar char="•"/>
                      </a:pPr>
                      <a:r>
                        <a:rPr kumimoji="0" lang="en-US" sz="1200" b="0" i="0" u="none" strike="noStrike" kern="1200" cap="none" normalizeH="0" baseline="0" dirty="0" smtClean="0">
                          <a:ln>
                            <a:noFill/>
                          </a:ln>
                          <a:solidFill>
                            <a:srgbClr val="0070C0"/>
                          </a:solidFill>
                          <a:effectLst/>
                          <a:latin typeface="Arial" charset="0"/>
                          <a:ea typeface="Arial Unicode MS" pitchFamily="34" charset="-128"/>
                          <a:cs typeface="Arial Unicode MS" pitchFamily="34" charset="-128"/>
                        </a:rPr>
                        <a:t>1,100 exhibitors</a:t>
                      </a:r>
                    </a:p>
                  </a:txBody>
                  <a:tcPr marL="89402" marR="89402" marT="91440" marB="91440"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BE7ED"/>
                    </a:solidFill>
                  </a:tcPr>
                </a:tc>
              </a:tr>
            </a:tbl>
          </a:graphicData>
        </a:graphic>
      </p:graphicFrame>
      <p:sp>
        <p:nvSpPr>
          <p:cNvPr id="17430" name="Rectangle 35"/>
          <p:cNvSpPr>
            <a:spLocks noChangeArrowheads="1"/>
          </p:cNvSpPr>
          <p:nvPr/>
        </p:nvSpPr>
        <p:spPr bwMode="auto">
          <a:xfrm>
            <a:off x="300038" y="1227138"/>
            <a:ext cx="8281987" cy="708025"/>
          </a:xfrm>
          <a:prstGeom prst="rect">
            <a:avLst/>
          </a:prstGeom>
          <a:noFill/>
          <a:ln w="12700" algn="ctr">
            <a:noFill/>
            <a:miter lim="800000"/>
            <a:headEnd type="none" w="lg" len="lg"/>
            <a:tailEnd type="none" w="lg" len="lg"/>
          </a:ln>
        </p:spPr>
        <p:txBody>
          <a:bodyPr>
            <a:spAutoFit/>
          </a:bodyPr>
          <a:lstStyle/>
          <a:p>
            <a:pPr>
              <a:spcBef>
                <a:spcPct val="50000"/>
              </a:spcBef>
            </a:pPr>
            <a:r>
              <a:rPr lang="en-US" sz="2000">
                <a:solidFill>
                  <a:srgbClr val="00529B"/>
                </a:solidFill>
              </a:rPr>
              <a:t>There's an abundance of opinion on IT, but a shortage of advice you can rely on.</a:t>
            </a:r>
          </a:p>
        </p:txBody>
      </p:sp>
    </p:spTree>
    <p:extLst>
      <p:ext uri="{BB962C8B-B14F-4D97-AF65-F5344CB8AC3E}">
        <p14:creationId xmlns:p14="http://schemas.microsoft.com/office/powerpoint/2010/main" val="934697423"/>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ChangeAspect="1"/>
          </p:cNvGraphicFramePr>
          <p:nvPr>
            <p:extLst>
              <p:ext uri="{D42A27DB-BD31-4B8C-83A1-F6EECF244321}">
                <p14:modId xmlns:p14="http://schemas.microsoft.com/office/powerpoint/2010/main" val="3460218453"/>
              </p:ext>
            </p:extLst>
          </p:nvPr>
        </p:nvGraphicFramePr>
        <p:xfrm>
          <a:off x="1066800" y="1143000"/>
          <a:ext cx="7239000" cy="4826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21816" y="6324600"/>
            <a:ext cx="5645584" cy="338554"/>
          </a:xfrm>
          <a:prstGeom prst="rect">
            <a:avLst/>
          </a:prstGeom>
          <a:noFill/>
        </p:spPr>
        <p:txBody>
          <a:bodyPr wrap="none" rtlCol="0">
            <a:spAutoFit/>
          </a:bodyPr>
          <a:lstStyle/>
          <a:p>
            <a:r>
              <a:rPr lang="en-US" sz="1600" i="1" dirty="0" smtClean="0"/>
              <a:t>Source: </a:t>
            </a:r>
            <a:r>
              <a:rPr lang="en-US" sz="1600" i="1" dirty="0" smtClean="0">
                <a:hlinkClick r:id="rId3"/>
              </a:rPr>
              <a:t>Getting Value from Big Data</a:t>
            </a:r>
            <a:r>
              <a:rPr lang="en-US" sz="1600" i="1" dirty="0" smtClean="0"/>
              <a:t>, Gartner Webinar, May 2012 </a:t>
            </a:r>
            <a:endParaRPr lang="en-US" sz="1600" i="1" dirty="0"/>
          </a:p>
        </p:txBody>
      </p:sp>
      <p:sp>
        <p:nvSpPr>
          <p:cNvPr id="2" name="Title 1"/>
          <p:cNvSpPr>
            <a:spLocks noGrp="1"/>
          </p:cNvSpPr>
          <p:nvPr>
            <p:ph type="title"/>
          </p:nvPr>
        </p:nvSpPr>
        <p:spPr/>
        <p:txBody>
          <a:bodyPr>
            <a:normAutofit fontScale="90000"/>
          </a:bodyPr>
          <a:lstStyle/>
          <a:p>
            <a:r>
              <a:rPr lang="en-US" dirty="0"/>
              <a:t>Which Big Data characteristic is the biggest issue for your organization</a:t>
            </a:r>
            <a:r>
              <a:rPr lang="en-US" dirty="0" smtClean="0"/>
              <a:t>?</a:t>
            </a:r>
            <a:endParaRPr lang="en-US" dirty="0"/>
          </a:p>
        </p:txBody>
      </p:sp>
    </p:spTree>
    <p:extLst>
      <p:ext uri="{BB962C8B-B14F-4D97-AF65-F5344CB8AC3E}">
        <p14:creationId xmlns:p14="http://schemas.microsoft.com/office/powerpoint/2010/main" val="37616040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6019800" y="1676400"/>
            <a:ext cx="3048000" cy="3443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Big Data Opportunities</a:t>
            </a:r>
            <a:endParaRPr lang="en-US" dirty="0"/>
          </a:p>
        </p:txBody>
      </p:sp>
      <p:sp>
        <p:nvSpPr>
          <p:cNvPr id="6" name="Text Box 6"/>
          <p:cNvSpPr txBox="1">
            <a:spLocks noChangeArrowheads="1"/>
          </p:cNvSpPr>
          <p:nvPr/>
        </p:nvSpPr>
        <p:spPr bwMode="auto">
          <a:xfrm>
            <a:off x="1447800" y="3505200"/>
            <a:ext cx="4076467" cy="893578"/>
          </a:xfrm>
          <a:prstGeom prst="rect">
            <a:avLst/>
          </a:prstGeom>
          <a:noFill/>
          <a:ln w="9525">
            <a:noFill/>
            <a:miter lim="800000"/>
            <a:headEnd/>
            <a:tailEnd/>
          </a:ln>
          <a:effectLst/>
        </p:spPr>
        <p:txBody>
          <a:bodyPr wrap="square">
            <a:spAutoFit/>
          </a:bodyPr>
          <a:lstStyle/>
          <a:p>
            <a:pPr marL="176213" indent="-176213" algn="l">
              <a:spcBef>
                <a:spcPts val="200"/>
              </a:spcBef>
            </a:pPr>
            <a:r>
              <a:rPr lang="en-US" sz="1800" b="1" dirty="0" smtClean="0">
                <a:solidFill>
                  <a:srgbClr val="000000"/>
                </a:solidFill>
              </a:rPr>
              <a:t>Discovering hidden insights</a:t>
            </a:r>
            <a:endParaRPr lang="en-US" sz="1800" dirty="0">
              <a:solidFill>
                <a:srgbClr val="000000"/>
              </a:solidFill>
            </a:endParaRPr>
          </a:p>
          <a:p>
            <a:pPr marL="176213" indent="-176213" algn="l">
              <a:spcBef>
                <a:spcPts val="200"/>
              </a:spcBef>
            </a:pPr>
            <a:r>
              <a:rPr lang="en-US" sz="1800" dirty="0" smtClean="0">
                <a:solidFill>
                  <a:srgbClr val="000000"/>
                </a:solidFill>
              </a:rPr>
              <a:t>e.g. anomalies forensics, patterns, trends</a:t>
            </a:r>
            <a:endParaRPr lang="en-US" sz="1800" dirty="0">
              <a:solidFill>
                <a:srgbClr val="000000"/>
              </a:solidFill>
            </a:endParaRPr>
          </a:p>
        </p:txBody>
      </p:sp>
      <p:sp>
        <p:nvSpPr>
          <p:cNvPr id="7" name="Text Box 8"/>
          <p:cNvSpPr txBox="1">
            <a:spLocks noChangeArrowheads="1"/>
          </p:cNvSpPr>
          <p:nvPr/>
        </p:nvSpPr>
        <p:spPr bwMode="auto">
          <a:xfrm>
            <a:off x="1447800" y="1756463"/>
            <a:ext cx="4191000" cy="644279"/>
          </a:xfrm>
          <a:prstGeom prst="rect">
            <a:avLst/>
          </a:prstGeom>
          <a:noFill/>
          <a:ln w="9525">
            <a:noFill/>
            <a:miter lim="800000"/>
            <a:headEnd/>
            <a:tailEnd/>
          </a:ln>
          <a:effectLst/>
        </p:spPr>
        <p:txBody>
          <a:bodyPr wrap="square">
            <a:spAutoFit/>
          </a:bodyPr>
          <a:lstStyle/>
          <a:p>
            <a:pPr marL="176213" indent="-176213" algn="l">
              <a:spcBef>
                <a:spcPts val="200"/>
              </a:spcBef>
            </a:pPr>
            <a:r>
              <a:rPr lang="en-US" sz="1800" b="1" dirty="0" smtClean="0">
                <a:solidFill>
                  <a:srgbClr val="000000"/>
                </a:solidFill>
              </a:rPr>
              <a:t>Making better informed decisions</a:t>
            </a:r>
          </a:p>
          <a:p>
            <a:pPr marL="176213" indent="-176213" algn="l">
              <a:spcBef>
                <a:spcPts val="200"/>
              </a:spcBef>
            </a:pPr>
            <a:r>
              <a:rPr lang="en-US" sz="1800" dirty="0" smtClean="0">
                <a:solidFill>
                  <a:srgbClr val="000000"/>
                </a:solidFill>
              </a:rPr>
              <a:t>e.g. strategies, recommendations </a:t>
            </a:r>
          </a:p>
        </p:txBody>
      </p:sp>
      <p:sp>
        <p:nvSpPr>
          <p:cNvPr id="10" name="Text Box 7"/>
          <p:cNvSpPr txBox="1">
            <a:spLocks noChangeArrowheads="1"/>
          </p:cNvSpPr>
          <p:nvPr/>
        </p:nvSpPr>
        <p:spPr bwMode="auto">
          <a:xfrm>
            <a:off x="1447800" y="5181600"/>
            <a:ext cx="4077938" cy="644279"/>
          </a:xfrm>
          <a:prstGeom prst="rect">
            <a:avLst/>
          </a:prstGeom>
          <a:noFill/>
          <a:ln w="9525">
            <a:noFill/>
            <a:miter lim="800000"/>
            <a:headEnd/>
            <a:tailEnd/>
          </a:ln>
          <a:effectLst/>
        </p:spPr>
        <p:txBody>
          <a:bodyPr wrap="square">
            <a:spAutoFit/>
          </a:bodyPr>
          <a:lstStyle/>
          <a:p>
            <a:pPr marL="176213" indent="-176213" algn="l">
              <a:spcBef>
                <a:spcPts val="200"/>
              </a:spcBef>
            </a:pPr>
            <a:r>
              <a:rPr lang="en-US" sz="1800" b="1" dirty="0" smtClean="0">
                <a:solidFill>
                  <a:srgbClr val="000000"/>
                </a:solidFill>
              </a:rPr>
              <a:t>Automating business processes</a:t>
            </a:r>
          </a:p>
          <a:p>
            <a:pPr marL="176213" indent="-176213" algn="l">
              <a:spcBef>
                <a:spcPts val="200"/>
              </a:spcBef>
            </a:pPr>
            <a:r>
              <a:rPr lang="en-US" sz="1800" dirty="0" smtClean="0">
                <a:solidFill>
                  <a:srgbClr val="000000"/>
                </a:solidFill>
              </a:rPr>
              <a:t>e.g. complex events, translation</a:t>
            </a:r>
            <a:endParaRPr lang="en-US" sz="1800" dirty="0">
              <a:solidFill>
                <a:srgbClr val="000000"/>
              </a:solidFill>
            </a:endParaRPr>
          </a:p>
        </p:txBody>
      </p:sp>
      <p:cxnSp>
        <p:nvCxnSpPr>
          <p:cNvPr id="27" name="Straight Connector 26"/>
          <p:cNvCxnSpPr/>
          <p:nvPr/>
        </p:nvCxnSpPr>
        <p:spPr bwMode="auto">
          <a:xfrm flipV="1">
            <a:off x="5486400" y="1295400"/>
            <a:ext cx="0" cy="5410200"/>
          </a:xfrm>
          <a:prstGeom prst="line">
            <a:avLst/>
          </a:prstGeom>
          <a:solidFill>
            <a:srgbClr val="00529B"/>
          </a:solidFill>
          <a:ln w="12700" cap="flat" cmpd="sng" algn="ctr">
            <a:solidFill>
              <a:schemeClr val="tx1"/>
            </a:solidFill>
            <a:prstDash val="solid"/>
            <a:round/>
            <a:headEnd type="none" w="med" len="med"/>
            <a:tailEnd type="none" w="lg" len="lg"/>
          </a:ln>
          <a:effectLst/>
        </p:spPr>
      </p:cxnSp>
      <p:pic>
        <p:nvPicPr>
          <p:cNvPr id="1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3103381"/>
            <a:ext cx="1163819" cy="11638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1371600"/>
            <a:ext cx="1173851" cy="11638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1581" y="4800600"/>
            <a:ext cx="1163819" cy="11638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55" b="100000" l="9886" r="89734"/>
                    </a14:imgEffect>
                  </a14:imgLayer>
                </a14:imgProps>
              </a:ext>
              <a:ext uri="{28A0092B-C50C-407E-A947-70E740481C1C}">
                <a14:useLocalDpi xmlns:a14="http://schemas.microsoft.com/office/drawing/2010/main" val="0"/>
              </a:ext>
            </a:extLst>
          </a:blip>
          <a:srcRect/>
          <a:stretch>
            <a:fillRect/>
          </a:stretch>
        </p:blipFill>
        <p:spPr bwMode="auto">
          <a:xfrm>
            <a:off x="5606416" y="3505200"/>
            <a:ext cx="2505075" cy="2686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own Arrow 3"/>
          <p:cNvSpPr/>
          <p:nvPr/>
        </p:nvSpPr>
        <p:spPr bwMode="auto">
          <a:xfrm flipV="1">
            <a:off x="5715000" y="2667000"/>
            <a:ext cx="457200" cy="1143000"/>
          </a:xfrm>
          <a:prstGeom prst="downArrow">
            <a:avLst/>
          </a:prstGeom>
          <a:solidFill>
            <a:srgbClr val="336600"/>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7" name="Down Arrow 16"/>
          <p:cNvSpPr/>
          <p:nvPr/>
        </p:nvSpPr>
        <p:spPr bwMode="auto">
          <a:xfrm rot="3624590" flipV="1">
            <a:off x="8305554" y="4481489"/>
            <a:ext cx="457200" cy="1143000"/>
          </a:xfrm>
          <a:prstGeom prst="downArrow">
            <a:avLst/>
          </a:prstGeom>
          <a:solidFill>
            <a:srgbClr val="336600"/>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5" name="TextBox 4"/>
          <p:cNvSpPr txBox="1"/>
          <p:nvPr/>
        </p:nvSpPr>
        <p:spPr>
          <a:xfrm>
            <a:off x="5829915" y="1219200"/>
            <a:ext cx="3009285" cy="369332"/>
          </a:xfrm>
          <a:prstGeom prst="rect">
            <a:avLst/>
          </a:prstGeom>
          <a:noFill/>
        </p:spPr>
        <p:txBody>
          <a:bodyPr wrap="none" rtlCol="0">
            <a:spAutoFit/>
          </a:bodyPr>
          <a:lstStyle/>
          <a:p>
            <a:r>
              <a:rPr lang="en-US" sz="2000" b="1" dirty="0" smtClean="0"/>
              <a:t>Business Amplification</a:t>
            </a:r>
            <a:endParaRPr lang="en-US" sz="2000" b="1" dirty="0"/>
          </a:p>
        </p:txBody>
      </p:sp>
    </p:spTree>
    <p:extLst>
      <p:ext uri="{BB962C8B-B14F-4D97-AF65-F5344CB8AC3E}">
        <p14:creationId xmlns:p14="http://schemas.microsoft.com/office/powerpoint/2010/main" val="796014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1816" y="6367046"/>
            <a:ext cx="5645584" cy="338554"/>
          </a:xfrm>
          <a:prstGeom prst="rect">
            <a:avLst/>
          </a:prstGeom>
          <a:noFill/>
        </p:spPr>
        <p:txBody>
          <a:bodyPr wrap="none" rtlCol="0">
            <a:spAutoFit/>
          </a:bodyPr>
          <a:lstStyle/>
          <a:p>
            <a:r>
              <a:rPr lang="en-US" sz="1600" i="1" dirty="0" smtClean="0"/>
              <a:t>Source: </a:t>
            </a:r>
            <a:r>
              <a:rPr lang="en-US" sz="1600" i="1" dirty="0" smtClean="0">
                <a:hlinkClick r:id="rId2"/>
              </a:rPr>
              <a:t>Getting Value from Big Data</a:t>
            </a:r>
            <a:r>
              <a:rPr lang="en-US" sz="1600" i="1" dirty="0" smtClean="0"/>
              <a:t>, Gartner Webinar, May 2012 </a:t>
            </a:r>
            <a:endParaRPr lang="en-US" sz="1600" i="1" dirty="0"/>
          </a:p>
        </p:txBody>
      </p:sp>
      <p:sp>
        <p:nvSpPr>
          <p:cNvPr id="2" name="Title 1"/>
          <p:cNvSpPr>
            <a:spLocks noGrp="1"/>
          </p:cNvSpPr>
          <p:nvPr>
            <p:ph type="title"/>
          </p:nvPr>
        </p:nvSpPr>
        <p:spPr/>
        <p:txBody>
          <a:bodyPr>
            <a:normAutofit fontScale="90000"/>
          </a:bodyPr>
          <a:lstStyle/>
          <a:p>
            <a:r>
              <a:rPr lang="en-US" dirty="0"/>
              <a:t>Which is the biggest opportunity for Big Data in your organization</a:t>
            </a:r>
            <a:r>
              <a:rPr lang="en-US" dirty="0" smtClean="0"/>
              <a:t>?</a:t>
            </a:r>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4520"/>
          <a:stretch/>
        </p:blipFill>
        <p:spPr bwMode="auto">
          <a:xfrm>
            <a:off x="457199" y="1295400"/>
            <a:ext cx="8557811"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6827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Big Data is Centered on Challenges and Opportunities</a:t>
            </a:r>
            <a:endParaRPr lang="en-US" dirty="0"/>
          </a:p>
        </p:txBody>
      </p:sp>
      <p:pic>
        <p:nvPicPr>
          <p:cNvPr id="1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64419" y="3103381"/>
            <a:ext cx="1163819" cy="11638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4419" y="1274581"/>
            <a:ext cx="1173851" cy="11638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4953000"/>
            <a:ext cx="1163819" cy="11638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13835" y="1318260"/>
            <a:ext cx="1173480" cy="1173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6"/>
          <p:cNvPicPr>
            <a:picLocks noChangeAspect="1" noChangeArrowheads="1"/>
          </p:cNvPicPr>
          <p:nvPr/>
        </p:nvPicPr>
        <p:blipFill>
          <a:blip r:embed="rId6" cstate="print">
            <a:clrChange>
              <a:clrFrom>
                <a:srgbClr val="003333"/>
              </a:clrFrom>
              <a:clrTo>
                <a:srgbClr val="003333">
                  <a:alpha val="0"/>
                </a:srgbClr>
              </a:clrTo>
            </a:clrChange>
            <a:extLst>
              <a:ext uri="{28A0092B-C50C-407E-A947-70E740481C1C}">
                <a14:useLocalDpi xmlns:a14="http://schemas.microsoft.com/office/drawing/2010/main" val="0"/>
              </a:ext>
            </a:extLst>
          </a:blip>
          <a:srcRect/>
          <a:stretch>
            <a:fillRect/>
          </a:stretch>
        </p:blipFill>
        <p:spPr bwMode="auto">
          <a:xfrm>
            <a:off x="1413835" y="4953000"/>
            <a:ext cx="1173480" cy="11762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13669" y="3124200"/>
            <a:ext cx="1177131" cy="11799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C:\Users\Doug Laney\Documents\Gartner\Graphics\big-data.jpg"/>
          <p:cNvPicPr>
            <a:picLocks noChangeAspect="1" noChangeArrowheads="1"/>
          </p:cNvPicPr>
          <p:nvPr/>
        </p:nvPicPr>
        <p:blipFill>
          <a:blip r:embed="rId8">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934502" y="2457450"/>
            <a:ext cx="3009098" cy="23431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rot="19461800">
            <a:off x="235170" y="1670041"/>
            <a:ext cx="1108701"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rPr>
              <a:t>VOLUME</a:t>
            </a:r>
            <a:endParaRPr lang="en-US" sz="2000" dirty="0">
              <a:effectLst>
                <a:outerShdw blurRad="38100" dist="38100" dir="2700000" algn="tl">
                  <a:srgbClr val="000000">
                    <a:alpha val="43137"/>
                  </a:srgbClr>
                </a:outerShdw>
              </a:effectLst>
            </a:endParaRPr>
          </a:p>
        </p:txBody>
      </p:sp>
      <p:sp>
        <p:nvSpPr>
          <p:cNvPr id="20" name="TextBox 19"/>
          <p:cNvSpPr txBox="1"/>
          <p:nvPr/>
        </p:nvSpPr>
        <p:spPr>
          <a:xfrm rot="19461800">
            <a:off x="151909" y="3498841"/>
            <a:ext cx="1177695"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rPr>
              <a:t>VELOCITY</a:t>
            </a:r>
            <a:endParaRPr lang="en-US" sz="2000" dirty="0">
              <a:effectLst>
                <a:outerShdw blurRad="38100" dist="38100" dir="2700000" algn="tl">
                  <a:srgbClr val="000000">
                    <a:alpha val="43137"/>
                  </a:srgbClr>
                </a:outerShdw>
              </a:effectLst>
            </a:endParaRPr>
          </a:p>
        </p:txBody>
      </p:sp>
      <p:sp>
        <p:nvSpPr>
          <p:cNvPr id="21" name="TextBox 20"/>
          <p:cNvSpPr txBox="1"/>
          <p:nvPr/>
        </p:nvSpPr>
        <p:spPr>
          <a:xfrm rot="19461800">
            <a:off x="257090" y="5327641"/>
            <a:ext cx="1046248"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rPr>
              <a:t>VARIETY</a:t>
            </a:r>
            <a:endParaRPr lang="en-US" sz="2000" dirty="0">
              <a:effectLst>
                <a:outerShdw blurRad="38100" dist="38100" dir="2700000" algn="tl">
                  <a:srgbClr val="000000">
                    <a:alpha val="43137"/>
                  </a:srgbClr>
                </a:outerShdw>
              </a:effectLst>
            </a:endParaRPr>
          </a:p>
        </p:txBody>
      </p:sp>
      <p:sp>
        <p:nvSpPr>
          <p:cNvPr id="22" name="TextBox 21"/>
          <p:cNvSpPr txBox="1"/>
          <p:nvPr/>
        </p:nvSpPr>
        <p:spPr>
          <a:xfrm rot="1654627">
            <a:off x="7363109" y="1667910"/>
            <a:ext cx="1300549"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rPr>
              <a:t>DECISIONS</a:t>
            </a:r>
            <a:endParaRPr lang="en-US" sz="2000" dirty="0">
              <a:effectLst>
                <a:outerShdw blurRad="38100" dist="38100" dir="2700000" algn="tl">
                  <a:srgbClr val="000000">
                    <a:alpha val="43137"/>
                  </a:srgbClr>
                </a:outerShdw>
              </a:effectLst>
            </a:endParaRPr>
          </a:p>
        </p:txBody>
      </p:sp>
      <p:sp>
        <p:nvSpPr>
          <p:cNvPr id="23" name="TextBox 22"/>
          <p:cNvSpPr txBox="1"/>
          <p:nvPr/>
        </p:nvSpPr>
        <p:spPr>
          <a:xfrm rot="1654627">
            <a:off x="7329811" y="3423791"/>
            <a:ext cx="1161215"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rPr>
              <a:t>INSIGHTS</a:t>
            </a:r>
            <a:endParaRPr lang="en-US" sz="2000" dirty="0">
              <a:effectLst>
                <a:outerShdw blurRad="38100" dist="38100" dir="2700000" algn="tl">
                  <a:srgbClr val="000000">
                    <a:alpha val="43137"/>
                  </a:srgbClr>
                </a:outerShdw>
              </a:effectLst>
            </a:endParaRPr>
          </a:p>
        </p:txBody>
      </p:sp>
      <p:sp>
        <p:nvSpPr>
          <p:cNvPr id="24" name="TextBox 23"/>
          <p:cNvSpPr txBox="1"/>
          <p:nvPr/>
        </p:nvSpPr>
        <p:spPr>
          <a:xfrm rot="1654627">
            <a:off x="7316315" y="5323379"/>
            <a:ext cx="1655325" cy="400110"/>
          </a:xfrm>
          <a:prstGeom prst="rect">
            <a:avLst/>
          </a:prstGeom>
          <a:noFill/>
        </p:spPr>
        <p:txBody>
          <a:bodyPr wrap="none" rtlCol="0">
            <a:spAutoFit/>
          </a:bodyPr>
          <a:lstStyle/>
          <a:p>
            <a:r>
              <a:rPr lang="en-US" sz="2000" dirty="0" smtClean="0">
                <a:effectLst>
                  <a:outerShdw blurRad="38100" dist="38100" dir="2700000" algn="tl">
                    <a:srgbClr val="000000">
                      <a:alpha val="43137"/>
                    </a:srgbClr>
                  </a:outerShdw>
                </a:effectLst>
              </a:rPr>
              <a:t>AUTOMATION</a:t>
            </a:r>
            <a:endParaRPr lang="en-US" sz="2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65571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gray">
          <a:xfrm>
            <a:off x="0" y="1752600"/>
            <a:ext cx="9144000" cy="3124200"/>
          </a:xfrm>
          <a:prstGeom prst="rect">
            <a:avLst/>
          </a:prstGeom>
          <a:solidFill>
            <a:schemeClr val="accent1">
              <a:lumMod val="75000"/>
            </a:schemeClr>
          </a:solidFill>
          <a:ln w="12700" cap="flat" cmpd="sng" algn="ctr">
            <a:noFill/>
            <a:prstDash val="solid"/>
            <a:round/>
            <a:headEnd type="none" w="med" len="med"/>
            <a:tailEnd type="none" w="med" len="med"/>
          </a:ln>
          <a:effectLst/>
        </p:spPr>
        <p:txBody>
          <a:bodyPr vert="horz" wrap="square" lIns="457200" tIns="45720" rIns="457200" bIns="45720" numCol="1" rtlCol="0" anchor="ctr" anchorCtr="0" compatLnSpc="1">
            <a:prstTxWarp prst="textNoShape">
              <a:avLst/>
            </a:prstTxWarp>
            <a:noAutofit/>
          </a:bodyPr>
          <a:lstStyle/>
          <a:p>
            <a:pPr algn="l" eaLnBrk="1" hangingPunct="1">
              <a:lnSpc>
                <a:spcPct val="100000"/>
              </a:lnSpc>
              <a:spcBef>
                <a:spcPct val="0"/>
              </a:spcBef>
              <a:spcAft>
                <a:spcPct val="0"/>
              </a:spcAft>
              <a:defRPr/>
            </a:pPr>
            <a:r>
              <a:rPr lang="en-US" sz="3200" b="1" dirty="0">
                <a:solidFill>
                  <a:schemeClr val="bg1"/>
                </a:solidFill>
              </a:rPr>
              <a:t>Big data </a:t>
            </a:r>
            <a:r>
              <a:rPr lang="en-US" sz="3200" b="1" dirty="0" smtClean="0">
                <a:solidFill>
                  <a:schemeClr val="bg1"/>
                </a:solidFill>
              </a:rPr>
              <a:t>are high volume</a:t>
            </a:r>
            <a:r>
              <a:rPr lang="en-US" sz="3200" b="1" dirty="0">
                <a:solidFill>
                  <a:schemeClr val="bg1"/>
                </a:solidFill>
              </a:rPr>
              <a:t>, </a:t>
            </a:r>
            <a:r>
              <a:rPr lang="en-US" sz="3200" b="1" dirty="0" smtClean="0">
                <a:solidFill>
                  <a:schemeClr val="bg1"/>
                </a:solidFill>
              </a:rPr>
              <a:t>velocity </a:t>
            </a:r>
            <a:r>
              <a:rPr lang="en-US" sz="3200" b="1" dirty="0">
                <a:solidFill>
                  <a:schemeClr val="bg1"/>
                </a:solidFill>
              </a:rPr>
              <a:t>and/or </a:t>
            </a:r>
            <a:r>
              <a:rPr lang="en-US" sz="3200" b="1" dirty="0" smtClean="0">
                <a:solidFill>
                  <a:schemeClr val="bg1"/>
                </a:solidFill>
              </a:rPr>
              <a:t>variety </a:t>
            </a:r>
            <a:r>
              <a:rPr lang="en-US" sz="3200" b="1" dirty="0">
                <a:solidFill>
                  <a:schemeClr val="bg1"/>
                </a:solidFill>
              </a:rPr>
              <a:t>of information assets which </a:t>
            </a:r>
            <a:r>
              <a:rPr lang="en-US" sz="3200" b="1" dirty="0" smtClean="0">
                <a:solidFill>
                  <a:schemeClr val="bg1"/>
                </a:solidFill>
              </a:rPr>
              <a:t>require cost-effective, innovative forms </a:t>
            </a:r>
            <a:r>
              <a:rPr lang="en-US" sz="3200" b="1" dirty="0">
                <a:solidFill>
                  <a:schemeClr val="bg1"/>
                </a:solidFill>
              </a:rPr>
              <a:t>of information processing to enable enhanced </a:t>
            </a:r>
            <a:r>
              <a:rPr lang="en-US" sz="3200" b="1" dirty="0" smtClean="0">
                <a:solidFill>
                  <a:schemeClr val="bg1"/>
                </a:solidFill>
              </a:rPr>
              <a:t>insight discovery, decision-making</a:t>
            </a:r>
            <a:r>
              <a:rPr lang="en-US" sz="3200" b="1" dirty="0">
                <a:solidFill>
                  <a:schemeClr val="bg1"/>
                </a:solidFill>
              </a:rPr>
              <a:t>, </a:t>
            </a:r>
            <a:r>
              <a:rPr lang="en-US" sz="3200" b="1" dirty="0" smtClean="0">
                <a:solidFill>
                  <a:schemeClr val="bg1"/>
                </a:solidFill>
              </a:rPr>
              <a:t>and process optimization.</a:t>
            </a:r>
            <a:endParaRPr lang="en-US" sz="3200" b="1" dirty="0">
              <a:solidFill>
                <a:schemeClr val="bg1"/>
              </a:solidFill>
            </a:endParaRPr>
          </a:p>
        </p:txBody>
      </p:sp>
      <p:sp>
        <p:nvSpPr>
          <p:cNvPr id="3" name="Footer Placeholder 3"/>
          <p:cNvSpPr>
            <a:spLocks noGrp="1"/>
          </p:cNvSpPr>
          <p:nvPr>
            <p:ph type="ftr" sz="quarter" idx="4294967295"/>
          </p:nvPr>
        </p:nvSpPr>
        <p:spPr>
          <a:xfrm>
            <a:off x="4343400" y="6490389"/>
            <a:ext cx="457200" cy="228600"/>
          </a:xfrm>
          <a:prstGeom prst="rect">
            <a:avLst/>
          </a:prstGeom>
        </p:spPr>
        <p:txBody>
          <a:bodyPr/>
          <a:lstStyle/>
          <a:p>
            <a:r>
              <a:rPr lang="en-US" smtClean="0"/>
              <a:t> </a:t>
            </a:r>
            <a:fld id="{17D72832-AAE1-43A4-BD03-0833DF0567DF}" type="slidenum">
              <a:rPr lang="en-US" smtClean="0"/>
              <a:pPr/>
              <a:t>33</a:t>
            </a:fld>
            <a:endParaRPr lang="en-US" dirty="0"/>
          </a:p>
        </p:txBody>
      </p:sp>
    </p:spTree>
    <p:extLst>
      <p:ext uri="{BB962C8B-B14F-4D97-AF65-F5344CB8AC3E}">
        <p14:creationId xmlns:p14="http://schemas.microsoft.com/office/powerpoint/2010/main" val="1138864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p:cNvSpPr>
            <a:spLocks noGrp="1"/>
          </p:cNvSpPr>
          <p:nvPr>
            <p:ph type="title"/>
          </p:nvPr>
        </p:nvSpPr>
        <p:spPr/>
        <p:txBody>
          <a:bodyPr>
            <a:normAutofit/>
          </a:bodyPr>
          <a:lstStyle/>
          <a:p>
            <a:r>
              <a:rPr lang="en-US" dirty="0" smtClean="0"/>
              <a:t>How Big is Big? </a:t>
            </a:r>
            <a:endParaRPr lang="en-US" dirty="0"/>
          </a:p>
        </p:txBody>
      </p:sp>
      <p:sp>
        <p:nvSpPr>
          <p:cNvPr id="2048" name="TextBox 2047"/>
          <p:cNvSpPr txBox="1"/>
          <p:nvPr/>
        </p:nvSpPr>
        <p:spPr>
          <a:xfrm>
            <a:off x="456627" y="1295400"/>
            <a:ext cx="4357283" cy="369332"/>
          </a:xfrm>
          <a:prstGeom prst="rect">
            <a:avLst/>
          </a:prstGeom>
          <a:noFill/>
        </p:spPr>
        <p:txBody>
          <a:bodyPr wrap="none" rtlCol="0">
            <a:spAutoFit/>
          </a:bodyPr>
          <a:lstStyle/>
          <a:p>
            <a:r>
              <a:rPr lang="en-US" sz="2000" b="1" dirty="0" smtClean="0"/>
              <a:t>The Gartner Data Magnitude Index</a:t>
            </a:r>
            <a:endParaRPr lang="en-US" sz="2000" b="1" dirty="0"/>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4979"/>
          <a:stretch/>
        </p:blipFill>
        <p:spPr bwMode="auto">
          <a:xfrm>
            <a:off x="152400" y="1800271"/>
            <a:ext cx="4953000" cy="4676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5257800" y="1524000"/>
            <a:ext cx="3810000" cy="4487382"/>
          </a:xfrm>
          <a:prstGeom prst="rect">
            <a:avLst/>
          </a:prstGeom>
          <a:noFill/>
        </p:spPr>
        <p:txBody>
          <a:bodyPr wrap="square" rtlCol="0">
            <a:spAutoFit/>
          </a:bodyPr>
          <a:lstStyle/>
          <a:p>
            <a:pPr algn="l"/>
            <a:r>
              <a:rPr lang="en-US" sz="2400" dirty="0" smtClean="0">
                <a:solidFill>
                  <a:srgbClr val="336600"/>
                </a:solidFill>
              </a:rPr>
              <a:t>Identify the scale of data you manage </a:t>
            </a:r>
            <a:r>
              <a:rPr lang="en-US" sz="2400" i="1" dirty="0" smtClean="0">
                <a:solidFill>
                  <a:srgbClr val="336600"/>
                </a:solidFill>
              </a:rPr>
              <a:t>and</a:t>
            </a:r>
            <a:r>
              <a:rPr lang="en-US" sz="2400" dirty="0" smtClean="0">
                <a:solidFill>
                  <a:srgbClr val="336600"/>
                </a:solidFill>
              </a:rPr>
              <a:t> process, for each dimension then sum them to determine your Data Magnitude Index</a:t>
            </a:r>
            <a:r>
              <a:rPr lang="en-US" sz="2400" dirty="0">
                <a:solidFill>
                  <a:srgbClr val="336600"/>
                </a:solidFill>
              </a:rPr>
              <a:t> </a:t>
            </a:r>
            <a:r>
              <a:rPr lang="en-US" sz="2400" dirty="0" smtClean="0">
                <a:solidFill>
                  <a:srgbClr val="336600"/>
                </a:solidFill>
              </a:rPr>
              <a:t>(DMI). </a:t>
            </a:r>
          </a:p>
          <a:p>
            <a:pPr algn="l"/>
            <a:endParaRPr lang="en-US" sz="2400" dirty="0" smtClean="0">
              <a:solidFill>
                <a:srgbClr val="336600"/>
              </a:solidFill>
            </a:endParaRPr>
          </a:p>
          <a:p>
            <a:pPr algn="l"/>
            <a:r>
              <a:rPr lang="en-US" sz="2400" dirty="0" smtClean="0">
                <a:solidFill>
                  <a:srgbClr val="336600"/>
                </a:solidFill>
              </a:rPr>
              <a:t>Technology Class:</a:t>
            </a:r>
            <a:endParaRPr lang="en-US" sz="2400" dirty="0">
              <a:solidFill>
                <a:srgbClr val="336600"/>
              </a:solidFill>
            </a:endParaRPr>
          </a:p>
          <a:p>
            <a:pPr algn="l"/>
            <a:r>
              <a:rPr lang="en-US" sz="2400" dirty="0" smtClean="0">
                <a:solidFill>
                  <a:srgbClr val="336600"/>
                </a:solidFill>
              </a:rPr>
              <a:t>DMI 1-3: Prior generation </a:t>
            </a:r>
          </a:p>
          <a:p>
            <a:pPr algn="l"/>
            <a:r>
              <a:rPr lang="en-US" sz="2400" dirty="0" smtClean="0">
                <a:solidFill>
                  <a:srgbClr val="336600"/>
                </a:solidFill>
              </a:rPr>
              <a:t>DMI 4-6: State of the art</a:t>
            </a:r>
          </a:p>
          <a:p>
            <a:pPr algn="l"/>
            <a:r>
              <a:rPr lang="en-US" sz="2400" dirty="0" smtClean="0">
                <a:solidFill>
                  <a:srgbClr val="336600"/>
                </a:solidFill>
              </a:rPr>
              <a:t>DMI 7-9: Next generation</a:t>
            </a:r>
            <a:endParaRPr lang="en-US" sz="2400" dirty="0">
              <a:solidFill>
                <a:srgbClr val="336600"/>
              </a:solidFill>
            </a:endParaRPr>
          </a:p>
        </p:txBody>
      </p:sp>
    </p:spTree>
    <p:extLst>
      <p:ext uri="{BB962C8B-B14F-4D97-AF65-F5344CB8AC3E}">
        <p14:creationId xmlns:p14="http://schemas.microsoft.com/office/powerpoint/2010/main" val="2845484666"/>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p:cNvSpPr txBox="1"/>
          <p:nvPr/>
        </p:nvSpPr>
        <p:spPr>
          <a:xfrm>
            <a:off x="691763" y="5602069"/>
            <a:ext cx="8110331" cy="646331"/>
          </a:xfrm>
          <a:prstGeom prst="rect">
            <a:avLst/>
          </a:prstGeom>
          <a:noFill/>
        </p:spPr>
        <p:txBody>
          <a:bodyPr wrap="square" rtlCol="0">
            <a:spAutoFit/>
          </a:bodyPr>
          <a:lstStyle/>
          <a:p>
            <a:pPr algn="l"/>
            <a:r>
              <a:rPr lang="en-US" sz="2000" b="1" i="1" dirty="0" smtClean="0">
                <a:solidFill>
                  <a:schemeClr val="accent1">
                    <a:lumMod val="50000"/>
                  </a:schemeClr>
                </a:solidFill>
              </a:rPr>
              <a:t>Correlations and patterns from disparate, linked data sources yield the greatest insights and transformative opportunities </a:t>
            </a:r>
            <a:endParaRPr lang="en-US" sz="2000" b="1" i="1" dirty="0">
              <a:solidFill>
                <a:schemeClr val="accent1">
                  <a:lumMod val="50000"/>
                </a:schemeClr>
              </a:solidFill>
            </a:endParaRPr>
          </a:p>
        </p:txBody>
      </p:sp>
      <p:sp>
        <p:nvSpPr>
          <p:cNvPr id="3" name="Title 2"/>
          <p:cNvSpPr>
            <a:spLocks noGrp="1"/>
          </p:cNvSpPr>
          <p:nvPr>
            <p:ph type="title"/>
          </p:nvPr>
        </p:nvSpPr>
        <p:spPr/>
        <p:txBody>
          <a:bodyPr/>
          <a:lstStyle/>
          <a:p>
            <a:r>
              <a:rPr lang="en-US" dirty="0" smtClean="0"/>
              <a:t>Where does Big Data come from?</a:t>
            </a:r>
            <a:endParaRPr lang="en-US" dirty="0"/>
          </a:p>
        </p:txBody>
      </p:sp>
      <p:sp>
        <p:nvSpPr>
          <p:cNvPr id="2" name="Footer Placeholder 1"/>
          <p:cNvSpPr>
            <a:spLocks noGrp="1"/>
          </p:cNvSpPr>
          <p:nvPr>
            <p:ph type="ftr" sz="quarter" idx="10"/>
          </p:nvPr>
        </p:nvSpPr>
        <p:spPr/>
        <p:txBody>
          <a:bodyPr/>
          <a:lstStyle/>
          <a:p>
            <a:pPr>
              <a:defRPr/>
            </a:pPr>
            <a:r>
              <a:rPr lang="en-US" dirty="0" smtClean="0"/>
              <a:t> </a:t>
            </a:r>
            <a:fld id="{283718F9-5F50-4E65-A3A8-480894E809EE}" type="slidenum">
              <a:rPr lang="en-US" smtClean="0"/>
              <a:pPr>
                <a:defRPr/>
              </a:pPr>
              <a:t>35</a:t>
            </a:fld>
            <a:endParaRPr lang="en-US" dirty="0"/>
          </a:p>
        </p:txBody>
      </p:sp>
      <p:sp>
        <p:nvSpPr>
          <p:cNvPr id="5" name="Rounded Rectangle 4"/>
          <p:cNvSpPr/>
          <p:nvPr/>
        </p:nvSpPr>
        <p:spPr bwMode="auto">
          <a:xfrm>
            <a:off x="1600200" y="1524000"/>
            <a:ext cx="2286000" cy="762000"/>
          </a:xfrm>
          <a:prstGeom prst="roundRect">
            <a:avLst/>
          </a:prstGeom>
          <a:solidFill>
            <a:schemeClr val="accent2">
              <a:lumMod val="75000"/>
            </a:schemeClr>
          </a:solidFill>
          <a:ln w="12700" cap="flat" cmpd="sng" algn="ctr">
            <a:no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lang="en-US" sz="1800" b="1" dirty="0" smtClean="0">
                <a:solidFill>
                  <a:schemeClr val="bg1"/>
                </a:solidFill>
                <a:effectLst>
                  <a:outerShdw blurRad="38100" dist="38100" dir="2700000" algn="tl">
                    <a:srgbClr val="000000">
                      <a:alpha val="43137"/>
                    </a:srgbClr>
                  </a:outerShdw>
                </a:effectLst>
              </a:rPr>
              <a:t>Enterprise</a:t>
            </a:r>
            <a:r>
              <a:rPr kumimoji="0" lang="en-US" sz="1800" b="1" i="0" u="none" strike="noStrike" cap="none" normalizeH="0" baseline="0" dirty="0" smtClean="0">
                <a:ln>
                  <a:noFill/>
                </a:ln>
                <a:solidFill>
                  <a:schemeClr val="bg1"/>
                </a:solidFill>
                <a:effectLst>
                  <a:outerShdw blurRad="38100" dist="38100" dir="2700000" algn="tl">
                    <a:srgbClr val="000000">
                      <a:alpha val="43137"/>
                    </a:srgbClr>
                  </a:outerShdw>
                </a:effectLst>
              </a:rPr>
              <a:t/>
            </a:r>
            <a:br>
              <a:rPr kumimoji="0" lang="en-US" sz="1800" b="1" i="0" u="none" strike="noStrike" cap="none" normalizeH="0" baseline="0" dirty="0" smtClean="0">
                <a:ln>
                  <a:noFill/>
                </a:ln>
                <a:solidFill>
                  <a:schemeClr val="bg1"/>
                </a:solidFill>
                <a:effectLst>
                  <a:outerShdw blurRad="38100" dist="38100" dir="2700000" algn="tl">
                    <a:srgbClr val="000000">
                      <a:alpha val="43137"/>
                    </a:srgbClr>
                  </a:outerShdw>
                </a:effectLst>
              </a:rPr>
            </a:br>
            <a:r>
              <a:rPr kumimoji="0" lang="en-US" sz="1800" b="1" i="0" u="none" strike="noStrike" cap="none" normalizeH="0" baseline="0" dirty="0" smtClean="0">
                <a:ln>
                  <a:noFill/>
                </a:ln>
                <a:solidFill>
                  <a:schemeClr val="bg1"/>
                </a:solidFill>
                <a:effectLst>
                  <a:outerShdw blurRad="38100" dist="38100" dir="2700000" algn="tl">
                    <a:srgbClr val="000000">
                      <a:alpha val="43137"/>
                    </a:srgbClr>
                  </a:outerShdw>
                </a:effectLst>
              </a:rPr>
              <a:t>“Dark Data”</a:t>
            </a:r>
          </a:p>
        </p:txBody>
      </p:sp>
      <p:sp>
        <p:nvSpPr>
          <p:cNvPr id="6" name="Rounded Rectangle 5"/>
          <p:cNvSpPr/>
          <p:nvPr/>
        </p:nvSpPr>
        <p:spPr bwMode="auto">
          <a:xfrm>
            <a:off x="4724400" y="1524000"/>
            <a:ext cx="2286000" cy="762000"/>
          </a:xfrm>
          <a:prstGeom prst="roundRect">
            <a:avLst/>
          </a:prstGeom>
          <a:solidFill>
            <a:schemeClr val="accent2">
              <a:lumMod val="75000"/>
            </a:schemeClr>
          </a:solidFill>
          <a:ln w="12700" cap="flat" cmpd="sng" algn="ctr">
            <a:no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800" b="1" i="0" u="none" strike="noStrike" cap="none" normalizeH="0" baseline="0" dirty="0" smtClean="0">
                <a:ln>
                  <a:noFill/>
                </a:ln>
                <a:solidFill>
                  <a:schemeClr val="bg1"/>
                </a:solidFill>
                <a:effectLst>
                  <a:outerShdw blurRad="38100" dist="38100" dir="2700000" algn="tl">
                    <a:srgbClr val="000000">
                      <a:alpha val="43137"/>
                    </a:srgbClr>
                  </a:outerShdw>
                </a:effectLst>
              </a:rPr>
              <a:t>Partner, Employee</a:t>
            </a:r>
            <a:br>
              <a:rPr kumimoji="0" lang="en-US" sz="1800" b="1" i="0" u="none" strike="noStrike" cap="none" normalizeH="0" baseline="0" dirty="0" smtClean="0">
                <a:ln>
                  <a:noFill/>
                </a:ln>
                <a:solidFill>
                  <a:schemeClr val="bg1"/>
                </a:solidFill>
                <a:effectLst>
                  <a:outerShdw blurRad="38100" dist="38100" dir="2700000" algn="tl">
                    <a:srgbClr val="000000">
                      <a:alpha val="43137"/>
                    </a:srgbClr>
                  </a:outerShdw>
                </a:effectLst>
              </a:rPr>
            </a:br>
            <a:r>
              <a:rPr kumimoji="0" lang="en-US" sz="1800" b="1" i="0" u="none" strike="noStrike" cap="none" normalizeH="0" baseline="0" dirty="0" smtClean="0">
                <a:ln>
                  <a:noFill/>
                </a:ln>
                <a:solidFill>
                  <a:schemeClr val="bg1"/>
                </a:solidFill>
                <a:effectLst>
                  <a:outerShdw blurRad="38100" dist="38100" dir="2700000" algn="tl">
                    <a:srgbClr val="000000">
                      <a:alpha val="43137"/>
                    </a:srgbClr>
                  </a:outerShdw>
                </a:effectLst>
              </a:rPr>
              <a:t>Customer,</a:t>
            </a:r>
            <a:r>
              <a:rPr lang="en-US" sz="1800" b="1" dirty="0">
                <a:solidFill>
                  <a:schemeClr val="bg1"/>
                </a:solidFill>
                <a:effectLst>
                  <a:outerShdw blurRad="38100" dist="38100" dir="2700000" algn="tl">
                    <a:srgbClr val="000000">
                      <a:alpha val="43137"/>
                    </a:srgbClr>
                  </a:outerShdw>
                </a:effectLst>
              </a:rPr>
              <a:t> </a:t>
            </a:r>
            <a:r>
              <a:rPr lang="en-US" sz="1800" b="1" dirty="0" smtClean="0">
                <a:solidFill>
                  <a:schemeClr val="bg1"/>
                </a:solidFill>
                <a:effectLst>
                  <a:outerShdw blurRad="38100" dist="38100" dir="2700000" algn="tl">
                    <a:srgbClr val="000000">
                      <a:alpha val="43137"/>
                    </a:srgbClr>
                  </a:outerShdw>
                </a:effectLst>
              </a:rPr>
              <a:t>Supplier</a:t>
            </a:r>
            <a:endParaRPr kumimoji="0" lang="en-US" sz="1800" b="1" i="0" u="none" strike="noStrike" cap="none" normalizeH="0" baseline="0" dirty="0" smtClean="0">
              <a:ln>
                <a:noFill/>
              </a:ln>
              <a:solidFill>
                <a:schemeClr val="bg1"/>
              </a:solidFill>
              <a:effectLst>
                <a:outerShdw blurRad="38100" dist="38100" dir="2700000" algn="tl">
                  <a:srgbClr val="000000">
                    <a:alpha val="43137"/>
                  </a:srgbClr>
                </a:outerShdw>
              </a:effectLst>
            </a:endParaRPr>
          </a:p>
        </p:txBody>
      </p:sp>
      <p:sp>
        <p:nvSpPr>
          <p:cNvPr id="7" name="Rounded Rectangle 6"/>
          <p:cNvSpPr/>
          <p:nvPr/>
        </p:nvSpPr>
        <p:spPr bwMode="auto">
          <a:xfrm>
            <a:off x="914400" y="2971800"/>
            <a:ext cx="2286000" cy="762000"/>
          </a:xfrm>
          <a:prstGeom prst="roundRect">
            <a:avLst/>
          </a:prstGeom>
          <a:solidFill>
            <a:schemeClr val="accent2">
              <a:lumMod val="75000"/>
            </a:schemeClr>
          </a:solidFill>
          <a:ln w="12700" cap="flat" cmpd="sng" algn="ctr">
            <a:no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8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rPr>
              <a:t>Public</a:t>
            </a:r>
          </a:p>
        </p:txBody>
      </p:sp>
      <p:sp>
        <p:nvSpPr>
          <p:cNvPr id="8" name="Rounded Rectangle 7"/>
          <p:cNvSpPr/>
          <p:nvPr/>
        </p:nvSpPr>
        <p:spPr bwMode="auto">
          <a:xfrm>
            <a:off x="5410200" y="2971800"/>
            <a:ext cx="2286000" cy="762000"/>
          </a:xfrm>
          <a:prstGeom prst="roundRect">
            <a:avLst/>
          </a:prstGeom>
          <a:solidFill>
            <a:schemeClr val="accent2">
              <a:lumMod val="75000"/>
            </a:schemeClr>
          </a:solidFill>
          <a:ln w="12700" cap="flat" cmpd="sng" algn="ctr">
            <a:no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8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rPr>
              <a:t>Commercial</a:t>
            </a:r>
          </a:p>
        </p:txBody>
      </p:sp>
      <p:sp>
        <p:nvSpPr>
          <p:cNvPr id="9" name="Rounded Rectangle 8"/>
          <p:cNvSpPr/>
          <p:nvPr/>
        </p:nvSpPr>
        <p:spPr bwMode="auto">
          <a:xfrm>
            <a:off x="3124200" y="4191000"/>
            <a:ext cx="2286000" cy="762000"/>
          </a:xfrm>
          <a:prstGeom prst="roundRect">
            <a:avLst/>
          </a:prstGeom>
          <a:solidFill>
            <a:schemeClr val="accent2">
              <a:lumMod val="75000"/>
            </a:schemeClr>
          </a:solidFill>
          <a:ln w="12700" cap="flat" cmpd="sng" algn="ctr">
            <a:noFill/>
            <a:prstDash val="solid"/>
            <a:round/>
            <a:headEnd type="none" w="med" len="med"/>
            <a:tailEnd type="none" w="med" len="med"/>
          </a:ln>
          <a:effectLst>
            <a:innerShdw blurRad="63500" dist="50800" dir="2700000">
              <a:prstClr val="black">
                <a:alpha val="50000"/>
              </a:prstClr>
            </a:innerShdw>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US" sz="1800" b="1" i="0" u="none" strike="noStrike" cap="none" normalizeH="0" baseline="0" dirty="0" smtClean="0">
                <a:ln>
                  <a:noFill/>
                </a:ln>
                <a:solidFill>
                  <a:schemeClr val="bg1"/>
                </a:solidFill>
                <a:effectLst>
                  <a:outerShdw blurRad="38100" dist="38100" dir="2700000" algn="tl">
                    <a:srgbClr val="000000">
                      <a:alpha val="43137"/>
                    </a:srgbClr>
                  </a:outerShdw>
                </a:effectLst>
                <a:latin typeface="Arial" charset="0"/>
              </a:rPr>
              <a:t>Social Media</a:t>
            </a:r>
          </a:p>
        </p:txBody>
      </p:sp>
      <p:cxnSp>
        <p:nvCxnSpPr>
          <p:cNvPr id="11" name="Straight Connector 10"/>
          <p:cNvCxnSpPr>
            <a:stCxn id="6" idx="1"/>
            <a:endCxn id="5" idx="3"/>
          </p:cNvCxnSpPr>
          <p:nvPr/>
        </p:nvCxnSpPr>
        <p:spPr bwMode="auto">
          <a:xfrm flipH="1">
            <a:off x="3886200" y="1905000"/>
            <a:ext cx="838200" cy="0"/>
          </a:xfrm>
          <a:prstGeom prst="line">
            <a:avLst/>
          </a:prstGeom>
          <a:solidFill>
            <a:srgbClr val="00529B"/>
          </a:solidFill>
          <a:ln w="12700" cap="flat" cmpd="sng" algn="ctr">
            <a:solidFill>
              <a:schemeClr val="tx1"/>
            </a:solidFill>
            <a:prstDash val="solid"/>
            <a:round/>
            <a:headEnd type="none" w="med" len="med"/>
            <a:tailEnd type="none" w="lg" len="lg"/>
          </a:ln>
          <a:effectLst/>
        </p:spPr>
      </p:cxnSp>
      <p:cxnSp>
        <p:nvCxnSpPr>
          <p:cNvPr id="13" name="Straight Connector 12"/>
          <p:cNvCxnSpPr>
            <a:stCxn id="6" idx="1"/>
            <a:endCxn id="7" idx="3"/>
          </p:cNvCxnSpPr>
          <p:nvPr/>
        </p:nvCxnSpPr>
        <p:spPr bwMode="auto">
          <a:xfrm flipH="1">
            <a:off x="3200400" y="1905000"/>
            <a:ext cx="1524000" cy="1447800"/>
          </a:xfrm>
          <a:prstGeom prst="line">
            <a:avLst/>
          </a:prstGeom>
          <a:solidFill>
            <a:srgbClr val="00529B"/>
          </a:solidFill>
          <a:ln w="12700" cap="flat" cmpd="sng" algn="ctr">
            <a:solidFill>
              <a:schemeClr val="tx1"/>
            </a:solidFill>
            <a:prstDash val="solid"/>
            <a:round/>
            <a:headEnd type="none" w="med" len="med"/>
            <a:tailEnd type="none" w="lg" len="lg"/>
          </a:ln>
          <a:effectLst/>
        </p:spPr>
      </p:cxnSp>
      <p:cxnSp>
        <p:nvCxnSpPr>
          <p:cNvPr id="15" name="Straight Connector 14"/>
          <p:cNvCxnSpPr>
            <a:stCxn id="6" idx="2"/>
            <a:endCxn id="9" idx="0"/>
          </p:cNvCxnSpPr>
          <p:nvPr/>
        </p:nvCxnSpPr>
        <p:spPr bwMode="auto">
          <a:xfrm flipH="1">
            <a:off x="4267200" y="2286000"/>
            <a:ext cx="1600200" cy="1905000"/>
          </a:xfrm>
          <a:prstGeom prst="line">
            <a:avLst/>
          </a:prstGeom>
          <a:solidFill>
            <a:srgbClr val="00529B"/>
          </a:solidFill>
          <a:ln w="12700" cap="flat" cmpd="sng" algn="ctr">
            <a:solidFill>
              <a:schemeClr val="tx1"/>
            </a:solidFill>
            <a:prstDash val="solid"/>
            <a:round/>
            <a:headEnd type="none" w="med" len="med"/>
            <a:tailEnd type="none" w="lg" len="lg"/>
          </a:ln>
          <a:effectLst/>
        </p:spPr>
      </p:cxnSp>
      <p:cxnSp>
        <p:nvCxnSpPr>
          <p:cNvPr id="17" name="Straight Connector 16"/>
          <p:cNvCxnSpPr>
            <a:stCxn id="6" idx="2"/>
            <a:endCxn id="8" idx="0"/>
          </p:cNvCxnSpPr>
          <p:nvPr/>
        </p:nvCxnSpPr>
        <p:spPr bwMode="auto">
          <a:xfrm>
            <a:off x="5867400" y="2286000"/>
            <a:ext cx="685800" cy="685800"/>
          </a:xfrm>
          <a:prstGeom prst="line">
            <a:avLst/>
          </a:prstGeom>
          <a:solidFill>
            <a:srgbClr val="00529B"/>
          </a:solidFill>
          <a:ln w="12700" cap="flat" cmpd="sng" algn="ctr">
            <a:solidFill>
              <a:schemeClr val="tx1"/>
            </a:solidFill>
            <a:prstDash val="solid"/>
            <a:round/>
            <a:headEnd type="none" w="med" len="med"/>
            <a:tailEnd type="none" w="lg" len="lg"/>
          </a:ln>
          <a:effectLst/>
        </p:spPr>
      </p:cxnSp>
      <p:cxnSp>
        <p:nvCxnSpPr>
          <p:cNvPr id="20" name="Straight Connector 19"/>
          <p:cNvCxnSpPr>
            <a:stCxn id="5" idx="2"/>
            <a:endCxn id="9" idx="0"/>
          </p:cNvCxnSpPr>
          <p:nvPr/>
        </p:nvCxnSpPr>
        <p:spPr bwMode="auto">
          <a:xfrm>
            <a:off x="2743200" y="2286000"/>
            <a:ext cx="1524000" cy="1905000"/>
          </a:xfrm>
          <a:prstGeom prst="line">
            <a:avLst/>
          </a:prstGeom>
          <a:solidFill>
            <a:srgbClr val="00529B"/>
          </a:solidFill>
          <a:ln w="12700" cap="flat" cmpd="sng" algn="ctr">
            <a:solidFill>
              <a:schemeClr val="tx1"/>
            </a:solidFill>
            <a:prstDash val="solid"/>
            <a:round/>
            <a:headEnd type="none" w="med" len="med"/>
            <a:tailEnd type="none" w="lg" len="lg"/>
          </a:ln>
          <a:effectLst/>
        </p:spPr>
      </p:cxnSp>
      <p:cxnSp>
        <p:nvCxnSpPr>
          <p:cNvPr id="23" name="Straight Connector 22"/>
          <p:cNvCxnSpPr>
            <a:stCxn id="5" idx="2"/>
            <a:endCxn id="7" idx="0"/>
          </p:cNvCxnSpPr>
          <p:nvPr/>
        </p:nvCxnSpPr>
        <p:spPr bwMode="auto">
          <a:xfrm flipH="1">
            <a:off x="2057400" y="2286000"/>
            <a:ext cx="685800" cy="685800"/>
          </a:xfrm>
          <a:prstGeom prst="line">
            <a:avLst/>
          </a:prstGeom>
          <a:solidFill>
            <a:srgbClr val="00529B"/>
          </a:solidFill>
          <a:ln w="12700" cap="flat" cmpd="sng" algn="ctr">
            <a:solidFill>
              <a:schemeClr val="tx1"/>
            </a:solidFill>
            <a:prstDash val="solid"/>
            <a:round/>
            <a:headEnd type="none" w="med" len="med"/>
            <a:tailEnd type="none" w="lg" len="lg"/>
          </a:ln>
          <a:effectLst/>
        </p:spPr>
      </p:cxnSp>
      <p:cxnSp>
        <p:nvCxnSpPr>
          <p:cNvPr id="26" name="Straight Connector 25"/>
          <p:cNvCxnSpPr>
            <a:stCxn id="7" idx="2"/>
            <a:endCxn id="9" idx="1"/>
          </p:cNvCxnSpPr>
          <p:nvPr/>
        </p:nvCxnSpPr>
        <p:spPr bwMode="auto">
          <a:xfrm>
            <a:off x="2057400" y="3733800"/>
            <a:ext cx="1066800" cy="838200"/>
          </a:xfrm>
          <a:prstGeom prst="line">
            <a:avLst/>
          </a:prstGeom>
          <a:solidFill>
            <a:srgbClr val="00529B"/>
          </a:solidFill>
          <a:ln w="12700" cap="flat" cmpd="sng" algn="ctr">
            <a:solidFill>
              <a:schemeClr val="tx1"/>
            </a:solidFill>
            <a:prstDash val="solid"/>
            <a:round/>
            <a:headEnd type="none" w="med" len="med"/>
            <a:tailEnd type="none" w="lg" len="lg"/>
          </a:ln>
          <a:effectLst/>
        </p:spPr>
      </p:cxnSp>
      <p:cxnSp>
        <p:nvCxnSpPr>
          <p:cNvPr id="28" name="Straight Connector 27"/>
          <p:cNvCxnSpPr>
            <a:stCxn id="8" idx="2"/>
            <a:endCxn id="9" idx="3"/>
          </p:cNvCxnSpPr>
          <p:nvPr/>
        </p:nvCxnSpPr>
        <p:spPr bwMode="auto">
          <a:xfrm flipH="1">
            <a:off x="5410200" y="3733800"/>
            <a:ext cx="1143000" cy="838200"/>
          </a:xfrm>
          <a:prstGeom prst="line">
            <a:avLst/>
          </a:prstGeom>
          <a:solidFill>
            <a:srgbClr val="00529B"/>
          </a:solidFill>
          <a:ln w="12700" cap="flat" cmpd="sng" algn="ctr">
            <a:solidFill>
              <a:schemeClr val="tx1"/>
            </a:solidFill>
            <a:prstDash val="solid"/>
            <a:round/>
            <a:headEnd type="none" w="med" len="med"/>
            <a:tailEnd type="none" w="lg" len="lg"/>
          </a:ln>
          <a:effectLst/>
        </p:spPr>
      </p:cxnSp>
      <p:cxnSp>
        <p:nvCxnSpPr>
          <p:cNvPr id="30" name="Straight Connector 29"/>
          <p:cNvCxnSpPr>
            <a:stCxn id="5" idx="3"/>
            <a:endCxn id="8" idx="1"/>
          </p:cNvCxnSpPr>
          <p:nvPr/>
        </p:nvCxnSpPr>
        <p:spPr bwMode="auto">
          <a:xfrm>
            <a:off x="3886200" y="1905000"/>
            <a:ext cx="1524000" cy="1447800"/>
          </a:xfrm>
          <a:prstGeom prst="line">
            <a:avLst/>
          </a:prstGeom>
          <a:solidFill>
            <a:srgbClr val="00529B"/>
          </a:solidFill>
          <a:ln w="12700" cap="flat" cmpd="sng" algn="ctr">
            <a:solidFill>
              <a:schemeClr val="tx1"/>
            </a:solidFill>
            <a:prstDash val="solid"/>
            <a:round/>
            <a:headEnd type="none" w="med" len="med"/>
            <a:tailEnd type="none" w="lg" len="lg"/>
          </a:ln>
          <a:effectLst/>
        </p:spPr>
      </p:cxnSp>
      <p:cxnSp>
        <p:nvCxnSpPr>
          <p:cNvPr id="32" name="Straight Connector 31"/>
          <p:cNvCxnSpPr>
            <a:stCxn id="8" idx="1"/>
            <a:endCxn id="7" idx="3"/>
          </p:cNvCxnSpPr>
          <p:nvPr/>
        </p:nvCxnSpPr>
        <p:spPr bwMode="auto">
          <a:xfrm flipH="1">
            <a:off x="3200400" y="3352800"/>
            <a:ext cx="2209800" cy="0"/>
          </a:xfrm>
          <a:prstGeom prst="line">
            <a:avLst/>
          </a:prstGeom>
          <a:solidFill>
            <a:srgbClr val="00529B"/>
          </a:solidFill>
          <a:ln w="12700" cap="flat" cmpd="sng" algn="ctr">
            <a:solidFill>
              <a:schemeClr val="tx1"/>
            </a:solidFill>
            <a:prstDash val="solid"/>
            <a:round/>
            <a:headEnd type="none" w="med" len="med"/>
            <a:tailEnd type="none" w="lg" len="lg"/>
          </a:ln>
          <a:effectLst/>
        </p:spPr>
      </p:cxnSp>
      <p:sp>
        <p:nvSpPr>
          <p:cNvPr id="33" name="TextBox 32"/>
          <p:cNvSpPr txBox="1"/>
          <p:nvPr/>
        </p:nvSpPr>
        <p:spPr>
          <a:xfrm>
            <a:off x="7486092" y="1447800"/>
            <a:ext cx="1496949" cy="341632"/>
          </a:xfrm>
          <a:prstGeom prst="rect">
            <a:avLst/>
          </a:prstGeom>
          <a:noFill/>
        </p:spPr>
        <p:txBody>
          <a:bodyPr wrap="none" rtlCol="0">
            <a:spAutoFit/>
          </a:bodyPr>
          <a:lstStyle/>
          <a:p>
            <a:r>
              <a:rPr lang="en-US" sz="1800" i="1" dirty="0" smtClean="0"/>
              <a:t>Transactions</a:t>
            </a:r>
            <a:endParaRPr lang="en-US" sz="1800" i="1" dirty="0"/>
          </a:p>
        </p:txBody>
      </p:sp>
      <p:sp>
        <p:nvSpPr>
          <p:cNvPr id="34" name="TextBox 33"/>
          <p:cNvSpPr txBox="1"/>
          <p:nvPr/>
        </p:nvSpPr>
        <p:spPr>
          <a:xfrm>
            <a:off x="7501115" y="2286000"/>
            <a:ext cx="1261885" cy="341632"/>
          </a:xfrm>
          <a:prstGeom prst="rect">
            <a:avLst/>
          </a:prstGeom>
          <a:noFill/>
        </p:spPr>
        <p:txBody>
          <a:bodyPr wrap="none" rtlCol="0">
            <a:spAutoFit/>
          </a:bodyPr>
          <a:lstStyle/>
          <a:p>
            <a:r>
              <a:rPr lang="en-US" sz="1800" i="1" dirty="0" smtClean="0"/>
              <a:t>Monitoring</a:t>
            </a:r>
            <a:endParaRPr lang="en-US" sz="1800" i="1" dirty="0"/>
          </a:p>
        </p:txBody>
      </p:sp>
      <p:sp>
        <p:nvSpPr>
          <p:cNvPr id="35" name="TextBox 34"/>
          <p:cNvSpPr txBox="1"/>
          <p:nvPr/>
        </p:nvSpPr>
        <p:spPr>
          <a:xfrm>
            <a:off x="7923564" y="3544568"/>
            <a:ext cx="915636" cy="341632"/>
          </a:xfrm>
          <a:prstGeom prst="rect">
            <a:avLst/>
          </a:prstGeom>
          <a:noFill/>
        </p:spPr>
        <p:txBody>
          <a:bodyPr wrap="none" rtlCol="0">
            <a:spAutoFit/>
          </a:bodyPr>
          <a:lstStyle/>
          <a:p>
            <a:r>
              <a:rPr lang="en-US" sz="1800" i="1" dirty="0" smtClean="0"/>
              <a:t>Sensor</a:t>
            </a:r>
            <a:endParaRPr lang="en-US" sz="1800" i="1" dirty="0"/>
          </a:p>
        </p:txBody>
      </p:sp>
      <p:sp>
        <p:nvSpPr>
          <p:cNvPr id="36" name="TextBox 35"/>
          <p:cNvSpPr txBox="1"/>
          <p:nvPr/>
        </p:nvSpPr>
        <p:spPr>
          <a:xfrm>
            <a:off x="1469235" y="4800600"/>
            <a:ext cx="1197765" cy="341632"/>
          </a:xfrm>
          <a:prstGeom prst="rect">
            <a:avLst/>
          </a:prstGeom>
          <a:noFill/>
        </p:spPr>
        <p:txBody>
          <a:bodyPr wrap="none" rtlCol="0">
            <a:spAutoFit/>
          </a:bodyPr>
          <a:lstStyle/>
          <a:p>
            <a:r>
              <a:rPr lang="en-US" sz="1800" dirty="0" smtClean="0"/>
              <a:t>Economic</a:t>
            </a:r>
            <a:endParaRPr lang="en-US" sz="1800" dirty="0"/>
          </a:p>
        </p:txBody>
      </p:sp>
      <p:sp>
        <p:nvSpPr>
          <p:cNvPr id="37" name="TextBox 36"/>
          <p:cNvSpPr txBox="1"/>
          <p:nvPr/>
        </p:nvSpPr>
        <p:spPr>
          <a:xfrm>
            <a:off x="609600" y="4419600"/>
            <a:ext cx="1274709" cy="341632"/>
          </a:xfrm>
          <a:prstGeom prst="rect">
            <a:avLst/>
          </a:prstGeom>
          <a:noFill/>
        </p:spPr>
        <p:txBody>
          <a:bodyPr wrap="none" rtlCol="0">
            <a:spAutoFit/>
          </a:bodyPr>
          <a:lstStyle/>
          <a:p>
            <a:r>
              <a:rPr lang="en-US" sz="1800" i="1" dirty="0" smtClean="0"/>
              <a:t>Population</a:t>
            </a:r>
            <a:endParaRPr lang="en-US" sz="1800" i="1" dirty="0"/>
          </a:p>
        </p:txBody>
      </p:sp>
      <p:sp>
        <p:nvSpPr>
          <p:cNvPr id="38" name="TextBox 37"/>
          <p:cNvSpPr txBox="1"/>
          <p:nvPr/>
        </p:nvSpPr>
        <p:spPr>
          <a:xfrm>
            <a:off x="6019800" y="4495800"/>
            <a:ext cx="1223412" cy="341632"/>
          </a:xfrm>
          <a:prstGeom prst="rect">
            <a:avLst/>
          </a:prstGeom>
          <a:noFill/>
        </p:spPr>
        <p:txBody>
          <a:bodyPr wrap="none" rtlCol="0">
            <a:spAutoFit/>
          </a:bodyPr>
          <a:lstStyle/>
          <a:p>
            <a:r>
              <a:rPr lang="en-US" sz="1800" i="1" dirty="0" smtClean="0"/>
              <a:t>Sentiment</a:t>
            </a:r>
            <a:endParaRPr lang="en-US" sz="1800" i="1" dirty="0"/>
          </a:p>
        </p:txBody>
      </p:sp>
      <p:sp>
        <p:nvSpPr>
          <p:cNvPr id="59" name="TextBox 58"/>
          <p:cNvSpPr txBox="1"/>
          <p:nvPr/>
        </p:nvSpPr>
        <p:spPr>
          <a:xfrm>
            <a:off x="402469" y="1371600"/>
            <a:ext cx="761747" cy="341632"/>
          </a:xfrm>
          <a:prstGeom prst="rect">
            <a:avLst/>
          </a:prstGeom>
          <a:noFill/>
        </p:spPr>
        <p:txBody>
          <a:bodyPr wrap="none" rtlCol="0">
            <a:spAutoFit/>
          </a:bodyPr>
          <a:lstStyle/>
          <a:p>
            <a:r>
              <a:rPr lang="en-US" sz="1800" i="1" dirty="0" smtClean="0"/>
              <a:t>Email</a:t>
            </a:r>
            <a:endParaRPr lang="en-US" sz="1800" i="1" dirty="0"/>
          </a:p>
        </p:txBody>
      </p:sp>
      <p:sp>
        <p:nvSpPr>
          <p:cNvPr id="60" name="TextBox 59"/>
          <p:cNvSpPr txBox="1"/>
          <p:nvPr/>
        </p:nvSpPr>
        <p:spPr>
          <a:xfrm>
            <a:off x="275683" y="2362200"/>
            <a:ext cx="1172117" cy="341632"/>
          </a:xfrm>
          <a:prstGeom prst="rect">
            <a:avLst/>
          </a:prstGeom>
          <a:noFill/>
        </p:spPr>
        <p:txBody>
          <a:bodyPr wrap="none" rtlCol="0">
            <a:spAutoFit/>
          </a:bodyPr>
          <a:lstStyle/>
          <a:p>
            <a:r>
              <a:rPr lang="en-US" sz="1800" i="1" dirty="0" smtClean="0"/>
              <a:t>Contracts</a:t>
            </a:r>
            <a:endParaRPr lang="en-US" sz="1800" i="1" dirty="0"/>
          </a:p>
        </p:txBody>
      </p:sp>
      <p:sp>
        <p:nvSpPr>
          <p:cNvPr id="61" name="TextBox 60"/>
          <p:cNvSpPr txBox="1"/>
          <p:nvPr/>
        </p:nvSpPr>
        <p:spPr>
          <a:xfrm>
            <a:off x="6744818" y="4992368"/>
            <a:ext cx="1031052" cy="341632"/>
          </a:xfrm>
          <a:prstGeom prst="rect">
            <a:avLst/>
          </a:prstGeom>
          <a:noFill/>
        </p:spPr>
        <p:txBody>
          <a:bodyPr wrap="none" rtlCol="0">
            <a:spAutoFit/>
          </a:bodyPr>
          <a:lstStyle/>
          <a:p>
            <a:r>
              <a:rPr lang="en-US" sz="1800" i="1" dirty="0" smtClean="0"/>
              <a:t>Network</a:t>
            </a:r>
            <a:endParaRPr lang="en-US" sz="1800" i="1" dirty="0"/>
          </a:p>
        </p:txBody>
      </p:sp>
      <p:sp>
        <p:nvSpPr>
          <p:cNvPr id="62" name="TextBox 61"/>
          <p:cNvSpPr txBox="1"/>
          <p:nvPr/>
        </p:nvSpPr>
        <p:spPr>
          <a:xfrm>
            <a:off x="7224196" y="4114800"/>
            <a:ext cx="1005404" cy="341632"/>
          </a:xfrm>
          <a:prstGeom prst="rect">
            <a:avLst/>
          </a:prstGeom>
          <a:noFill/>
        </p:spPr>
        <p:txBody>
          <a:bodyPr wrap="none" rtlCol="0">
            <a:spAutoFit/>
          </a:bodyPr>
          <a:lstStyle/>
          <a:p>
            <a:r>
              <a:rPr lang="en-US" sz="1800" i="1" dirty="0" smtClean="0"/>
              <a:t>Industry</a:t>
            </a:r>
            <a:endParaRPr lang="en-US" sz="1800" i="1" dirty="0"/>
          </a:p>
        </p:txBody>
      </p:sp>
      <p:sp>
        <p:nvSpPr>
          <p:cNvPr id="63" name="TextBox 62"/>
          <p:cNvSpPr txBox="1"/>
          <p:nvPr/>
        </p:nvSpPr>
        <p:spPr>
          <a:xfrm>
            <a:off x="76200" y="3733800"/>
            <a:ext cx="800219" cy="341632"/>
          </a:xfrm>
          <a:prstGeom prst="rect">
            <a:avLst/>
          </a:prstGeom>
          <a:noFill/>
        </p:spPr>
        <p:txBody>
          <a:bodyPr wrap="none" rtlCol="0">
            <a:spAutoFit/>
          </a:bodyPr>
          <a:lstStyle/>
          <a:p>
            <a:r>
              <a:rPr lang="en-US" sz="1800" i="1" dirty="0" smtClean="0"/>
              <a:t>Credit</a:t>
            </a:r>
            <a:endParaRPr lang="en-US" sz="1800" i="1" dirty="0"/>
          </a:p>
        </p:txBody>
      </p:sp>
      <p:sp>
        <p:nvSpPr>
          <p:cNvPr id="85" name="TextBox 84"/>
          <p:cNvSpPr txBox="1"/>
          <p:nvPr/>
        </p:nvSpPr>
        <p:spPr>
          <a:xfrm>
            <a:off x="1295400" y="3962400"/>
            <a:ext cx="1052532" cy="341632"/>
          </a:xfrm>
          <a:prstGeom prst="rect">
            <a:avLst/>
          </a:prstGeom>
          <a:noFill/>
        </p:spPr>
        <p:txBody>
          <a:bodyPr wrap="none" rtlCol="0">
            <a:spAutoFit/>
          </a:bodyPr>
          <a:lstStyle/>
          <a:p>
            <a:r>
              <a:rPr lang="en-US" sz="1800" i="1" dirty="0" smtClean="0"/>
              <a:t>Weather</a:t>
            </a:r>
            <a:endParaRPr lang="en-US" sz="1800" i="1" dirty="0"/>
          </a:p>
        </p:txBody>
      </p:sp>
    </p:spTree>
    <p:extLst>
      <p:ext uri="{BB962C8B-B14F-4D97-AF65-F5344CB8AC3E}">
        <p14:creationId xmlns:p14="http://schemas.microsoft.com/office/powerpoint/2010/main" val="3735024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8016" y="6290846"/>
            <a:ext cx="5645584" cy="338554"/>
          </a:xfrm>
          <a:prstGeom prst="rect">
            <a:avLst/>
          </a:prstGeom>
          <a:noFill/>
        </p:spPr>
        <p:txBody>
          <a:bodyPr wrap="none" rtlCol="0">
            <a:spAutoFit/>
          </a:bodyPr>
          <a:lstStyle/>
          <a:p>
            <a:r>
              <a:rPr lang="en-US" sz="1600" i="1" dirty="0" smtClean="0"/>
              <a:t>Source: </a:t>
            </a:r>
            <a:r>
              <a:rPr lang="en-US" sz="1600" i="1" dirty="0" smtClean="0">
                <a:hlinkClick r:id="rId2"/>
              </a:rPr>
              <a:t>Getting Value from Big Data</a:t>
            </a:r>
            <a:r>
              <a:rPr lang="en-US" sz="1600" i="1" dirty="0" smtClean="0"/>
              <a:t>, Gartner Webinar, May 2012 </a:t>
            </a:r>
            <a:endParaRPr lang="en-US" sz="1600" i="1"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4117"/>
          <a:stretch/>
        </p:blipFill>
        <p:spPr bwMode="auto">
          <a:xfrm>
            <a:off x="457200" y="1460310"/>
            <a:ext cx="8229600" cy="4711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p:txBody>
          <a:bodyPr/>
          <a:lstStyle/>
          <a:p>
            <a:r>
              <a:rPr lang="en-US" dirty="0" smtClean="0"/>
              <a:t>Which source of data represents the most immediate opportunity?</a:t>
            </a:r>
            <a:endParaRPr lang="en-US" dirty="0"/>
          </a:p>
        </p:txBody>
      </p:sp>
    </p:spTree>
    <p:extLst>
      <p:ext uri="{BB962C8B-B14F-4D97-AF65-F5344CB8AC3E}">
        <p14:creationId xmlns:p14="http://schemas.microsoft.com/office/powerpoint/2010/main" val="3198986068"/>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p:cNvSpPr/>
          <p:nvPr/>
        </p:nvSpPr>
        <p:spPr bwMode="auto">
          <a:xfrm>
            <a:off x="0" y="1066800"/>
            <a:ext cx="5562600" cy="5791200"/>
          </a:xfrm>
          <a:prstGeom prst="rect">
            <a:avLst/>
          </a:prstGeom>
          <a:solidFill>
            <a:schemeClr val="tx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3" name="Title 2"/>
          <p:cNvSpPr>
            <a:spLocks noGrp="1"/>
          </p:cNvSpPr>
          <p:nvPr>
            <p:ph type="title"/>
          </p:nvPr>
        </p:nvSpPr>
        <p:spPr/>
        <p:txBody>
          <a:bodyPr>
            <a:normAutofit fontScale="90000"/>
          </a:bodyPr>
          <a:lstStyle/>
          <a:p>
            <a:r>
              <a:rPr lang="en-US" dirty="0" smtClean="0"/>
              <a:t>The Big Data Challenge: Putting </a:t>
            </a:r>
            <a:r>
              <a:rPr lang="en-US" dirty="0"/>
              <a:t>T</a:t>
            </a:r>
            <a:r>
              <a:rPr lang="en-US" dirty="0" smtClean="0"/>
              <a:t>ogether the Pieces Quickly and Efficiently</a:t>
            </a:r>
            <a:endParaRPr lang="en-US" dirty="0"/>
          </a:p>
        </p:txBody>
      </p:sp>
      <p:grpSp>
        <p:nvGrpSpPr>
          <p:cNvPr id="67" name="Group 66"/>
          <p:cNvGrpSpPr/>
          <p:nvPr/>
        </p:nvGrpSpPr>
        <p:grpSpPr>
          <a:xfrm>
            <a:off x="76200" y="1981200"/>
            <a:ext cx="2667000" cy="1066800"/>
            <a:chOff x="228600" y="1371600"/>
            <a:chExt cx="2667000" cy="1066800"/>
          </a:xfrm>
        </p:grpSpPr>
        <p:sp>
          <p:nvSpPr>
            <p:cNvPr id="4" name="Rectangle 3"/>
            <p:cNvSpPr/>
            <p:nvPr/>
          </p:nvSpPr>
          <p:spPr bwMode="auto">
            <a:xfrm>
              <a:off x="762000" y="1905000"/>
              <a:ext cx="533400" cy="533400"/>
            </a:xfrm>
            <a:prstGeom prst="rect">
              <a:avLst/>
            </a:prstGeom>
            <a:solidFill>
              <a:srgbClr val="00529B"/>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5" name="Rectangle 4"/>
            <p:cNvSpPr/>
            <p:nvPr/>
          </p:nvSpPr>
          <p:spPr bwMode="auto">
            <a:xfrm>
              <a:off x="1295400" y="1905000"/>
              <a:ext cx="533400" cy="533400"/>
            </a:xfrm>
            <a:prstGeom prst="rect">
              <a:avLst/>
            </a:prstGeom>
            <a:solidFill>
              <a:srgbClr val="00529B"/>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6" name="Rectangle 5"/>
            <p:cNvSpPr/>
            <p:nvPr/>
          </p:nvSpPr>
          <p:spPr bwMode="auto">
            <a:xfrm>
              <a:off x="1828800" y="1905000"/>
              <a:ext cx="533400" cy="533400"/>
            </a:xfrm>
            <a:prstGeom prst="rect">
              <a:avLst/>
            </a:prstGeom>
            <a:solidFill>
              <a:srgbClr val="00529B"/>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7" name="Rectangle 6"/>
            <p:cNvSpPr/>
            <p:nvPr/>
          </p:nvSpPr>
          <p:spPr bwMode="auto">
            <a:xfrm>
              <a:off x="762000" y="1371600"/>
              <a:ext cx="533400" cy="533400"/>
            </a:xfrm>
            <a:prstGeom prst="rect">
              <a:avLst/>
            </a:prstGeom>
            <a:solidFill>
              <a:srgbClr val="00529B"/>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9" name="Rectangle 8"/>
            <p:cNvSpPr/>
            <p:nvPr/>
          </p:nvSpPr>
          <p:spPr bwMode="auto">
            <a:xfrm>
              <a:off x="228600" y="1905000"/>
              <a:ext cx="533400" cy="533400"/>
            </a:xfrm>
            <a:prstGeom prst="rect">
              <a:avLst/>
            </a:prstGeom>
            <a:solidFill>
              <a:srgbClr val="00529B"/>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58" name="Rectangle 57"/>
            <p:cNvSpPr/>
            <p:nvPr/>
          </p:nvSpPr>
          <p:spPr bwMode="auto">
            <a:xfrm>
              <a:off x="2362200" y="1905000"/>
              <a:ext cx="533400" cy="533400"/>
            </a:xfrm>
            <a:prstGeom prst="rect">
              <a:avLst/>
            </a:prstGeom>
            <a:solidFill>
              <a:srgbClr val="00529B"/>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8" name="TextBox 7"/>
            <p:cNvSpPr txBox="1"/>
            <p:nvPr/>
          </p:nvSpPr>
          <p:spPr>
            <a:xfrm>
              <a:off x="442570" y="2020568"/>
              <a:ext cx="2300630" cy="341632"/>
            </a:xfrm>
            <a:prstGeom prst="rect">
              <a:avLst/>
            </a:prstGeom>
            <a:noFill/>
            <a:ln>
              <a:noFill/>
            </a:ln>
          </p:spPr>
          <p:txBody>
            <a:bodyPr wrap="none" rtlCol="0">
              <a:spAutoFit/>
            </a:bodyPr>
            <a:lstStyle/>
            <a:p>
              <a:r>
                <a:rPr lang="en-US" sz="1800" b="1" dirty="0" smtClean="0">
                  <a:solidFill>
                    <a:schemeClr val="bg1"/>
                  </a:solidFill>
                  <a:effectLst>
                    <a:outerShdw blurRad="38100" dist="38100" dir="2700000" algn="tl">
                      <a:srgbClr val="000000">
                        <a:alpha val="43137"/>
                      </a:srgbClr>
                    </a:outerShdw>
                  </a:effectLst>
                </a:rPr>
                <a:t>INFRASTRUCTURE</a:t>
              </a:r>
              <a:endParaRPr lang="en-US" sz="1800" b="1" dirty="0">
                <a:solidFill>
                  <a:schemeClr val="bg1"/>
                </a:solidFill>
                <a:effectLst>
                  <a:outerShdw blurRad="38100" dist="38100" dir="2700000" algn="tl">
                    <a:srgbClr val="000000">
                      <a:alpha val="43137"/>
                    </a:srgbClr>
                  </a:outerShdw>
                </a:effectLst>
              </a:endParaRPr>
            </a:p>
          </p:txBody>
        </p:sp>
      </p:grpSp>
      <p:grpSp>
        <p:nvGrpSpPr>
          <p:cNvPr id="66" name="Group 65"/>
          <p:cNvGrpSpPr/>
          <p:nvPr/>
        </p:nvGrpSpPr>
        <p:grpSpPr>
          <a:xfrm>
            <a:off x="1143000" y="5715000"/>
            <a:ext cx="2666390" cy="1066800"/>
            <a:chOff x="3109570" y="2209800"/>
            <a:chExt cx="2666390" cy="1066800"/>
          </a:xfrm>
        </p:grpSpPr>
        <p:sp>
          <p:nvSpPr>
            <p:cNvPr id="10" name="Rectangle 9"/>
            <p:cNvSpPr/>
            <p:nvPr/>
          </p:nvSpPr>
          <p:spPr bwMode="auto">
            <a:xfrm>
              <a:off x="3642970" y="2209800"/>
              <a:ext cx="533400" cy="533400"/>
            </a:xfrm>
            <a:prstGeom prst="rect">
              <a:avLst/>
            </a:prstGeom>
            <a:solidFill>
              <a:srgbClr val="993366"/>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11" name="Rectangle 10"/>
            <p:cNvSpPr/>
            <p:nvPr/>
          </p:nvSpPr>
          <p:spPr bwMode="auto">
            <a:xfrm>
              <a:off x="4176370" y="2209800"/>
              <a:ext cx="533400" cy="533400"/>
            </a:xfrm>
            <a:prstGeom prst="rect">
              <a:avLst/>
            </a:prstGeom>
            <a:solidFill>
              <a:srgbClr val="993366"/>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12" name="Rectangle 11"/>
            <p:cNvSpPr/>
            <p:nvPr/>
          </p:nvSpPr>
          <p:spPr bwMode="auto">
            <a:xfrm>
              <a:off x="4709770" y="2209800"/>
              <a:ext cx="533400" cy="533400"/>
            </a:xfrm>
            <a:prstGeom prst="rect">
              <a:avLst/>
            </a:prstGeom>
            <a:solidFill>
              <a:srgbClr val="993366"/>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13" name="Rectangle 12"/>
            <p:cNvSpPr/>
            <p:nvPr/>
          </p:nvSpPr>
          <p:spPr bwMode="auto">
            <a:xfrm>
              <a:off x="4709770" y="2743200"/>
              <a:ext cx="533400" cy="533400"/>
            </a:xfrm>
            <a:prstGeom prst="rect">
              <a:avLst/>
            </a:prstGeom>
            <a:solidFill>
              <a:srgbClr val="993366"/>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15" name="Rectangle 14"/>
            <p:cNvSpPr/>
            <p:nvPr/>
          </p:nvSpPr>
          <p:spPr bwMode="auto">
            <a:xfrm>
              <a:off x="3109570" y="2209800"/>
              <a:ext cx="533400" cy="533400"/>
            </a:xfrm>
            <a:prstGeom prst="rect">
              <a:avLst/>
            </a:prstGeom>
            <a:solidFill>
              <a:srgbClr val="993366"/>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16" name="Rectangle 15"/>
            <p:cNvSpPr/>
            <p:nvPr/>
          </p:nvSpPr>
          <p:spPr bwMode="auto">
            <a:xfrm>
              <a:off x="5242560" y="2209800"/>
              <a:ext cx="533400" cy="533400"/>
            </a:xfrm>
            <a:prstGeom prst="rect">
              <a:avLst/>
            </a:prstGeom>
            <a:solidFill>
              <a:srgbClr val="993366"/>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14" name="TextBox 13"/>
            <p:cNvSpPr txBox="1"/>
            <p:nvPr/>
          </p:nvSpPr>
          <p:spPr>
            <a:xfrm>
              <a:off x="3480723" y="2286000"/>
              <a:ext cx="2005677" cy="341632"/>
            </a:xfrm>
            <a:prstGeom prst="rect">
              <a:avLst/>
            </a:prstGeom>
            <a:noFill/>
            <a:ln>
              <a:noFill/>
            </a:ln>
          </p:spPr>
          <p:txBody>
            <a:bodyPr wrap="none" rtlCol="0">
              <a:spAutoFit/>
            </a:bodyPr>
            <a:lstStyle/>
            <a:p>
              <a:r>
                <a:rPr lang="en-US" sz="1800" b="1" dirty="0" smtClean="0">
                  <a:solidFill>
                    <a:schemeClr val="bg1"/>
                  </a:solidFill>
                </a:rPr>
                <a:t>ARCHITECTURE</a:t>
              </a:r>
              <a:endParaRPr lang="en-US" sz="1800" b="1" dirty="0">
                <a:solidFill>
                  <a:schemeClr val="bg1"/>
                </a:solidFill>
              </a:endParaRPr>
            </a:p>
          </p:txBody>
        </p:sp>
      </p:grpSp>
      <p:grpSp>
        <p:nvGrpSpPr>
          <p:cNvPr id="62" name="Group 61"/>
          <p:cNvGrpSpPr/>
          <p:nvPr/>
        </p:nvGrpSpPr>
        <p:grpSpPr>
          <a:xfrm>
            <a:off x="2743200" y="3581400"/>
            <a:ext cx="533400" cy="1600200"/>
            <a:chOff x="3276600" y="3886200"/>
            <a:chExt cx="533400" cy="1600200"/>
          </a:xfrm>
        </p:grpSpPr>
        <p:sp>
          <p:nvSpPr>
            <p:cNvPr id="17" name="Rectangle 16"/>
            <p:cNvSpPr/>
            <p:nvPr/>
          </p:nvSpPr>
          <p:spPr bwMode="auto">
            <a:xfrm>
              <a:off x="3276600" y="4419600"/>
              <a:ext cx="533400" cy="533400"/>
            </a:xfrm>
            <a:prstGeom prst="rect">
              <a:avLst/>
            </a:prstGeom>
            <a:solidFill>
              <a:srgbClr val="FF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18" name="Rectangle 17"/>
            <p:cNvSpPr/>
            <p:nvPr/>
          </p:nvSpPr>
          <p:spPr bwMode="auto">
            <a:xfrm>
              <a:off x="3276600" y="4953000"/>
              <a:ext cx="533400" cy="533400"/>
            </a:xfrm>
            <a:prstGeom prst="rect">
              <a:avLst/>
            </a:prstGeom>
            <a:solidFill>
              <a:srgbClr val="FF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19" name="Rectangle 18"/>
            <p:cNvSpPr/>
            <p:nvPr/>
          </p:nvSpPr>
          <p:spPr bwMode="auto">
            <a:xfrm>
              <a:off x="3276600" y="3886200"/>
              <a:ext cx="533400" cy="533400"/>
            </a:xfrm>
            <a:prstGeom prst="rect">
              <a:avLst/>
            </a:prstGeom>
            <a:solidFill>
              <a:srgbClr val="FF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20" name="TextBox 19"/>
            <p:cNvSpPr txBox="1"/>
            <p:nvPr/>
          </p:nvSpPr>
          <p:spPr>
            <a:xfrm>
              <a:off x="3383280" y="3916680"/>
              <a:ext cx="351379" cy="1477328"/>
            </a:xfrm>
            <a:prstGeom prst="rect">
              <a:avLst/>
            </a:prstGeom>
            <a:noFill/>
            <a:ln>
              <a:noFill/>
            </a:ln>
          </p:spPr>
          <p:txBody>
            <a:bodyPr wrap="none" rtlCol="0">
              <a:spAutoFit/>
            </a:bodyPr>
            <a:lstStyle/>
            <a:p>
              <a:pPr>
                <a:lnSpc>
                  <a:spcPct val="100000"/>
                </a:lnSpc>
                <a:spcBef>
                  <a:spcPts val="0"/>
                </a:spcBef>
                <a:spcAft>
                  <a:spcPts val="0"/>
                </a:spcAft>
              </a:pPr>
              <a:r>
                <a:rPr lang="en-US" sz="1800" b="1" dirty="0" smtClean="0">
                  <a:solidFill>
                    <a:schemeClr val="bg1"/>
                  </a:solidFill>
                </a:rPr>
                <a:t>R</a:t>
              </a:r>
            </a:p>
            <a:p>
              <a:pPr>
                <a:lnSpc>
                  <a:spcPct val="100000"/>
                </a:lnSpc>
                <a:spcBef>
                  <a:spcPts val="0"/>
                </a:spcBef>
                <a:spcAft>
                  <a:spcPts val="0"/>
                </a:spcAft>
              </a:pPr>
              <a:r>
                <a:rPr lang="en-US" sz="1800" b="1" dirty="0" smtClean="0">
                  <a:solidFill>
                    <a:schemeClr val="bg1"/>
                  </a:solidFill>
                </a:rPr>
                <a:t>I</a:t>
              </a:r>
            </a:p>
            <a:p>
              <a:pPr>
                <a:lnSpc>
                  <a:spcPct val="100000"/>
                </a:lnSpc>
                <a:spcBef>
                  <a:spcPts val="0"/>
                </a:spcBef>
                <a:spcAft>
                  <a:spcPts val="0"/>
                </a:spcAft>
              </a:pPr>
              <a:r>
                <a:rPr lang="en-US" sz="1800" b="1" dirty="0" smtClean="0">
                  <a:solidFill>
                    <a:schemeClr val="bg1"/>
                  </a:solidFill>
                </a:rPr>
                <a:t>S</a:t>
              </a:r>
            </a:p>
            <a:p>
              <a:pPr>
                <a:lnSpc>
                  <a:spcPct val="100000"/>
                </a:lnSpc>
                <a:spcBef>
                  <a:spcPts val="0"/>
                </a:spcBef>
                <a:spcAft>
                  <a:spcPts val="0"/>
                </a:spcAft>
              </a:pPr>
              <a:r>
                <a:rPr lang="en-US" sz="1800" b="1" dirty="0" smtClean="0">
                  <a:solidFill>
                    <a:schemeClr val="bg1"/>
                  </a:solidFill>
                </a:rPr>
                <a:t>K</a:t>
              </a:r>
            </a:p>
            <a:p>
              <a:pPr>
                <a:lnSpc>
                  <a:spcPct val="100000"/>
                </a:lnSpc>
                <a:spcBef>
                  <a:spcPts val="0"/>
                </a:spcBef>
                <a:spcAft>
                  <a:spcPts val="0"/>
                </a:spcAft>
              </a:pPr>
              <a:r>
                <a:rPr lang="en-US" sz="1800" b="1" dirty="0">
                  <a:solidFill>
                    <a:schemeClr val="bg1"/>
                  </a:solidFill>
                </a:rPr>
                <a:t>S</a:t>
              </a:r>
            </a:p>
          </p:txBody>
        </p:sp>
      </p:grpSp>
      <p:grpSp>
        <p:nvGrpSpPr>
          <p:cNvPr id="60" name="Group 59"/>
          <p:cNvGrpSpPr/>
          <p:nvPr/>
        </p:nvGrpSpPr>
        <p:grpSpPr>
          <a:xfrm>
            <a:off x="1143000" y="4648200"/>
            <a:ext cx="1600200" cy="1066800"/>
            <a:chOff x="5562600" y="3581400"/>
            <a:chExt cx="1600200" cy="1066800"/>
          </a:xfrm>
        </p:grpSpPr>
        <p:sp>
          <p:nvSpPr>
            <p:cNvPr id="21" name="Rectangle 20"/>
            <p:cNvSpPr/>
            <p:nvPr/>
          </p:nvSpPr>
          <p:spPr bwMode="auto">
            <a:xfrm>
              <a:off x="6096000" y="3581400"/>
              <a:ext cx="533400" cy="533400"/>
            </a:xfrm>
            <a:prstGeom prst="rect">
              <a:avLst/>
            </a:prstGeom>
            <a:solidFill>
              <a:srgbClr val="3366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22" name="Rectangle 21"/>
            <p:cNvSpPr/>
            <p:nvPr/>
          </p:nvSpPr>
          <p:spPr bwMode="auto">
            <a:xfrm>
              <a:off x="6629400" y="3581400"/>
              <a:ext cx="533400" cy="533400"/>
            </a:xfrm>
            <a:prstGeom prst="rect">
              <a:avLst/>
            </a:prstGeom>
            <a:solidFill>
              <a:srgbClr val="3366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24" name="Rectangle 23"/>
            <p:cNvSpPr/>
            <p:nvPr/>
          </p:nvSpPr>
          <p:spPr bwMode="auto">
            <a:xfrm>
              <a:off x="6096000" y="4114800"/>
              <a:ext cx="533400" cy="533400"/>
            </a:xfrm>
            <a:prstGeom prst="rect">
              <a:avLst/>
            </a:prstGeom>
            <a:solidFill>
              <a:srgbClr val="3366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25" name="Rectangle 24"/>
            <p:cNvSpPr/>
            <p:nvPr/>
          </p:nvSpPr>
          <p:spPr bwMode="auto">
            <a:xfrm>
              <a:off x="5562600" y="3581400"/>
              <a:ext cx="533400" cy="533400"/>
            </a:xfrm>
            <a:prstGeom prst="rect">
              <a:avLst/>
            </a:prstGeom>
            <a:solidFill>
              <a:srgbClr val="3366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26" name="TextBox 25"/>
            <p:cNvSpPr txBox="1"/>
            <p:nvPr/>
          </p:nvSpPr>
          <p:spPr>
            <a:xfrm>
              <a:off x="5663179" y="3666488"/>
              <a:ext cx="1484381" cy="341632"/>
            </a:xfrm>
            <a:prstGeom prst="rect">
              <a:avLst/>
            </a:prstGeom>
            <a:noFill/>
            <a:ln>
              <a:noFill/>
            </a:ln>
          </p:spPr>
          <p:txBody>
            <a:bodyPr wrap="none" rtlCol="0">
              <a:spAutoFit/>
            </a:bodyPr>
            <a:lstStyle/>
            <a:p>
              <a:r>
                <a:rPr lang="en-US" sz="1800" b="1" dirty="0" smtClean="0">
                  <a:solidFill>
                    <a:schemeClr val="bg1"/>
                  </a:solidFill>
                </a:rPr>
                <a:t>ANALYTICS</a:t>
              </a:r>
              <a:endParaRPr lang="en-US" sz="1800" b="1" dirty="0">
                <a:solidFill>
                  <a:schemeClr val="bg1"/>
                </a:solidFill>
              </a:endParaRPr>
            </a:p>
          </p:txBody>
        </p:sp>
      </p:grpSp>
      <p:grpSp>
        <p:nvGrpSpPr>
          <p:cNvPr id="63" name="Group 62"/>
          <p:cNvGrpSpPr/>
          <p:nvPr/>
        </p:nvGrpSpPr>
        <p:grpSpPr>
          <a:xfrm>
            <a:off x="76200" y="4648200"/>
            <a:ext cx="533400" cy="2133600"/>
            <a:chOff x="2133600" y="4038600"/>
            <a:chExt cx="533400" cy="2133600"/>
          </a:xfrm>
        </p:grpSpPr>
        <p:sp>
          <p:nvSpPr>
            <p:cNvPr id="27" name="Rectangle 26"/>
            <p:cNvSpPr/>
            <p:nvPr/>
          </p:nvSpPr>
          <p:spPr bwMode="auto">
            <a:xfrm>
              <a:off x="2133600" y="4572000"/>
              <a:ext cx="533400" cy="533400"/>
            </a:xfrm>
            <a:prstGeom prst="rect">
              <a:avLst/>
            </a:prstGeom>
            <a:solidFill>
              <a:srgbClr val="00206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28" name="Rectangle 27"/>
            <p:cNvSpPr/>
            <p:nvPr/>
          </p:nvSpPr>
          <p:spPr bwMode="auto">
            <a:xfrm>
              <a:off x="2133600" y="5105400"/>
              <a:ext cx="533400" cy="533400"/>
            </a:xfrm>
            <a:prstGeom prst="rect">
              <a:avLst/>
            </a:prstGeom>
            <a:solidFill>
              <a:srgbClr val="00206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29" name="Rectangle 28"/>
            <p:cNvSpPr/>
            <p:nvPr/>
          </p:nvSpPr>
          <p:spPr bwMode="auto">
            <a:xfrm>
              <a:off x="2133600" y="4038600"/>
              <a:ext cx="533400" cy="533400"/>
            </a:xfrm>
            <a:prstGeom prst="rect">
              <a:avLst/>
            </a:prstGeom>
            <a:solidFill>
              <a:srgbClr val="00206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31" name="Rectangle 30"/>
            <p:cNvSpPr/>
            <p:nvPr/>
          </p:nvSpPr>
          <p:spPr bwMode="auto">
            <a:xfrm>
              <a:off x="2133600" y="5638800"/>
              <a:ext cx="533400" cy="533400"/>
            </a:xfrm>
            <a:prstGeom prst="rect">
              <a:avLst/>
            </a:prstGeom>
            <a:solidFill>
              <a:srgbClr val="00206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30" name="TextBox 29"/>
            <p:cNvSpPr txBox="1"/>
            <p:nvPr/>
          </p:nvSpPr>
          <p:spPr>
            <a:xfrm>
              <a:off x="2240280" y="4191000"/>
              <a:ext cx="351378" cy="1754326"/>
            </a:xfrm>
            <a:prstGeom prst="rect">
              <a:avLst/>
            </a:prstGeom>
            <a:noFill/>
            <a:ln>
              <a:noFill/>
            </a:ln>
          </p:spPr>
          <p:txBody>
            <a:bodyPr wrap="none" rtlCol="0">
              <a:spAutoFit/>
            </a:bodyPr>
            <a:lstStyle/>
            <a:p>
              <a:pPr>
                <a:lnSpc>
                  <a:spcPct val="100000"/>
                </a:lnSpc>
                <a:spcBef>
                  <a:spcPts val="0"/>
                </a:spcBef>
                <a:spcAft>
                  <a:spcPts val="0"/>
                </a:spcAft>
              </a:pPr>
              <a:r>
                <a:rPr lang="en-US" sz="1800" b="1" dirty="0" smtClean="0">
                  <a:solidFill>
                    <a:schemeClr val="bg1"/>
                  </a:solidFill>
                </a:rPr>
                <a:t>S</a:t>
              </a:r>
            </a:p>
            <a:p>
              <a:pPr>
                <a:lnSpc>
                  <a:spcPct val="100000"/>
                </a:lnSpc>
                <a:spcBef>
                  <a:spcPts val="0"/>
                </a:spcBef>
                <a:spcAft>
                  <a:spcPts val="0"/>
                </a:spcAft>
              </a:pPr>
              <a:r>
                <a:rPr lang="en-US" sz="1800" b="1" dirty="0" smtClean="0">
                  <a:solidFill>
                    <a:schemeClr val="bg1"/>
                  </a:solidFill>
                </a:rPr>
                <a:t>K</a:t>
              </a:r>
            </a:p>
            <a:p>
              <a:pPr>
                <a:lnSpc>
                  <a:spcPct val="100000"/>
                </a:lnSpc>
                <a:spcBef>
                  <a:spcPts val="0"/>
                </a:spcBef>
                <a:spcAft>
                  <a:spcPts val="0"/>
                </a:spcAft>
              </a:pPr>
              <a:r>
                <a:rPr lang="en-US" sz="1800" b="1" dirty="0" smtClean="0">
                  <a:solidFill>
                    <a:schemeClr val="bg1"/>
                  </a:solidFill>
                </a:rPr>
                <a:t>I</a:t>
              </a:r>
            </a:p>
            <a:p>
              <a:pPr>
                <a:lnSpc>
                  <a:spcPct val="100000"/>
                </a:lnSpc>
                <a:spcBef>
                  <a:spcPts val="0"/>
                </a:spcBef>
                <a:spcAft>
                  <a:spcPts val="0"/>
                </a:spcAft>
              </a:pPr>
              <a:r>
                <a:rPr lang="en-US" sz="1800" b="1" dirty="0" smtClean="0">
                  <a:solidFill>
                    <a:schemeClr val="bg1"/>
                  </a:solidFill>
                </a:rPr>
                <a:t>L</a:t>
              </a:r>
            </a:p>
            <a:p>
              <a:pPr>
                <a:lnSpc>
                  <a:spcPct val="100000"/>
                </a:lnSpc>
                <a:spcBef>
                  <a:spcPts val="0"/>
                </a:spcBef>
                <a:spcAft>
                  <a:spcPts val="0"/>
                </a:spcAft>
              </a:pPr>
              <a:r>
                <a:rPr lang="en-US" sz="1800" b="1" dirty="0" smtClean="0">
                  <a:solidFill>
                    <a:schemeClr val="bg1"/>
                  </a:solidFill>
                </a:rPr>
                <a:t>L</a:t>
              </a:r>
            </a:p>
            <a:p>
              <a:pPr>
                <a:lnSpc>
                  <a:spcPct val="100000"/>
                </a:lnSpc>
                <a:spcBef>
                  <a:spcPts val="0"/>
                </a:spcBef>
                <a:spcAft>
                  <a:spcPts val="0"/>
                </a:spcAft>
              </a:pPr>
              <a:r>
                <a:rPr lang="en-US" sz="1800" b="1" dirty="0">
                  <a:solidFill>
                    <a:schemeClr val="bg1"/>
                  </a:solidFill>
                </a:rPr>
                <a:t>S</a:t>
              </a:r>
            </a:p>
          </p:txBody>
        </p:sp>
      </p:grpSp>
      <p:grpSp>
        <p:nvGrpSpPr>
          <p:cNvPr id="65" name="Group 64"/>
          <p:cNvGrpSpPr/>
          <p:nvPr/>
        </p:nvGrpSpPr>
        <p:grpSpPr>
          <a:xfrm>
            <a:off x="609600" y="3276600"/>
            <a:ext cx="2133600" cy="1066800"/>
            <a:chOff x="609600" y="2895600"/>
            <a:chExt cx="2133600" cy="1066800"/>
          </a:xfrm>
        </p:grpSpPr>
        <p:sp>
          <p:nvSpPr>
            <p:cNvPr id="32" name="Rectangle 31"/>
            <p:cNvSpPr/>
            <p:nvPr/>
          </p:nvSpPr>
          <p:spPr bwMode="auto">
            <a:xfrm>
              <a:off x="1143000" y="2895600"/>
              <a:ext cx="533400" cy="533400"/>
            </a:xfrm>
            <a:prstGeom prst="rect">
              <a:avLst/>
            </a:prstGeom>
            <a:solidFill>
              <a:srgbClr val="AC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33" name="Rectangle 32"/>
            <p:cNvSpPr/>
            <p:nvPr/>
          </p:nvSpPr>
          <p:spPr bwMode="auto">
            <a:xfrm>
              <a:off x="1676400" y="2895600"/>
              <a:ext cx="533400" cy="533400"/>
            </a:xfrm>
            <a:prstGeom prst="rect">
              <a:avLst/>
            </a:prstGeom>
            <a:solidFill>
              <a:srgbClr val="AC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34" name="Rectangle 33"/>
            <p:cNvSpPr/>
            <p:nvPr/>
          </p:nvSpPr>
          <p:spPr bwMode="auto">
            <a:xfrm>
              <a:off x="2209800" y="2895600"/>
              <a:ext cx="533400" cy="533400"/>
            </a:xfrm>
            <a:prstGeom prst="rect">
              <a:avLst/>
            </a:prstGeom>
            <a:solidFill>
              <a:srgbClr val="AC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35" name="Rectangle 34"/>
            <p:cNvSpPr/>
            <p:nvPr/>
          </p:nvSpPr>
          <p:spPr bwMode="auto">
            <a:xfrm>
              <a:off x="609600" y="3429000"/>
              <a:ext cx="533400" cy="533400"/>
            </a:xfrm>
            <a:prstGeom prst="rect">
              <a:avLst/>
            </a:prstGeom>
            <a:solidFill>
              <a:srgbClr val="AC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37" name="Rectangle 36"/>
            <p:cNvSpPr/>
            <p:nvPr/>
          </p:nvSpPr>
          <p:spPr bwMode="auto">
            <a:xfrm>
              <a:off x="609600" y="2895600"/>
              <a:ext cx="533400" cy="533400"/>
            </a:xfrm>
            <a:prstGeom prst="rect">
              <a:avLst/>
            </a:prstGeom>
            <a:solidFill>
              <a:srgbClr val="AC00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36" name="TextBox 35"/>
            <p:cNvSpPr txBox="1"/>
            <p:nvPr/>
          </p:nvSpPr>
          <p:spPr>
            <a:xfrm>
              <a:off x="842346" y="3011168"/>
              <a:ext cx="1672254" cy="341632"/>
            </a:xfrm>
            <a:prstGeom prst="rect">
              <a:avLst/>
            </a:prstGeom>
            <a:noFill/>
            <a:ln>
              <a:noFill/>
            </a:ln>
          </p:spPr>
          <p:txBody>
            <a:bodyPr wrap="none" rtlCol="0">
              <a:spAutoFit/>
            </a:bodyPr>
            <a:lstStyle/>
            <a:p>
              <a:r>
                <a:rPr lang="en-US" sz="1800" b="1" dirty="0" smtClean="0">
                  <a:solidFill>
                    <a:schemeClr val="bg1"/>
                  </a:solidFill>
                </a:rPr>
                <a:t>LEADERSHIP</a:t>
              </a:r>
              <a:endParaRPr lang="en-US" sz="1800" b="1" dirty="0">
                <a:solidFill>
                  <a:schemeClr val="bg1"/>
                </a:solidFill>
              </a:endParaRPr>
            </a:p>
          </p:txBody>
        </p:sp>
      </p:grpSp>
      <p:grpSp>
        <p:nvGrpSpPr>
          <p:cNvPr id="59" name="Group 58"/>
          <p:cNvGrpSpPr/>
          <p:nvPr/>
        </p:nvGrpSpPr>
        <p:grpSpPr>
          <a:xfrm>
            <a:off x="3276600" y="4648200"/>
            <a:ext cx="2133600" cy="1066800"/>
            <a:chOff x="5928970" y="1447800"/>
            <a:chExt cx="2133600" cy="1066800"/>
          </a:xfrm>
        </p:grpSpPr>
        <p:sp>
          <p:nvSpPr>
            <p:cNvPr id="38" name="Rectangle 37"/>
            <p:cNvSpPr/>
            <p:nvPr/>
          </p:nvSpPr>
          <p:spPr bwMode="auto">
            <a:xfrm>
              <a:off x="6462370" y="1447800"/>
              <a:ext cx="533400" cy="533400"/>
            </a:xfrm>
            <a:prstGeom prst="rect">
              <a:avLst/>
            </a:prstGeom>
            <a:solidFill>
              <a:srgbClr val="99CC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39" name="Rectangle 38"/>
            <p:cNvSpPr/>
            <p:nvPr/>
          </p:nvSpPr>
          <p:spPr bwMode="auto">
            <a:xfrm>
              <a:off x="6995770" y="1447800"/>
              <a:ext cx="533400" cy="533400"/>
            </a:xfrm>
            <a:prstGeom prst="rect">
              <a:avLst/>
            </a:prstGeom>
            <a:solidFill>
              <a:srgbClr val="99CC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40" name="Rectangle 39"/>
            <p:cNvSpPr/>
            <p:nvPr/>
          </p:nvSpPr>
          <p:spPr bwMode="auto">
            <a:xfrm>
              <a:off x="7529170" y="1447800"/>
              <a:ext cx="533400" cy="533400"/>
            </a:xfrm>
            <a:prstGeom prst="rect">
              <a:avLst/>
            </a:prstGeom>
            <a:solidFill>
              <a:srgbClr val="99CC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41" name="Rectangle 40"/>
            <p:cNvSpPr/>
            <p:nvPr/>
          </p:nvSpPr>
          <p:spPr bwMode="auto">
            <a:xfrm>
              <a:off x="7529170" y="1981200"/>
              <a:ext cx="533400" cy="533400"/>
            </a:xfrm>
            <a:prstGeom prst="rect">
              <a:avLst/>
            </a:prstGeom>
            <a:solidFill>
              <a:srgbClr val="99CC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43" name="Rectangle 42"/>
            <p:cNvSpPr/>
            <p:nvPr/>
          </p:nvSpPr>
          <p:spPr bwMode="auto">
            <a:xfrm>
              <a:off x="5928970" y="1447800"/>
              <a:ext cx="533400" cy="533400"/>
            </a:xfrm>
            <a:prstGeom prst="rect">
              <a:avLst/>
            </a:prstGeom>
            <a:solidFill>
              <a:srgbClr val="99CC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42" name="TextBox 41"/>
            <p:cNvSpPr txBox="1"/>
            <p:nvPr/>
          </p:nvSpPr>
          <p:spPr>
            <a:xfrm>
              <a:off x="6172200" y="1524000"/>
              <a:ext cx="1672254" cy="341632"/>
            </a:xfrm>
            <a:prstGeom prst="rect">
              <a:avLst/>
            </a:prstGeom>
            <a:noFill/>
            <a:ln>
              <a:noFill/>
            </a:ln>
          </p:spPr>
          <p:txBody>
            <a:bodyPr wrap="none" rtlCol="0">
              <a:spAutoFit/>
            </a:bodyPr>
            <a:lstStyle/>
            <a:p>
              <a:r>
                <a:rPr lang="en-US" sz="1800" b="1" dirty="0" smtClean="0">
                  <a:solidFill>
                    <a:schemeClr val="bg1"/>
                  </a:solidFill>
                </a:rPr>
                <a:t>INVESTMENT</a:t>
              </a:r>
              <a:endParaRPr lang="en-US" sz="1800" b="1" dirty="0">
                <a:solidFill>
                  <a:schemeClr val="bg1"/>
                </a:solidFill>
              </a:endParaRPr>
            </a:p>
          </p:txBody>
        </p:sp>
      </p:grpSp>
      <p:grpSp>
        <p:nvGrpSpPr>
          <p:cNvPr id="61" name="Group 60"/>
          <p:cNvGrpSpPr/>
          <p:nvPr/>
        </p:nvGrpSpPr>
        <p:grpSpPr>
          <a:xfrm>
            <a:off x="2209800" y="5181600"/>
            <a:ext cx="2667000" cy="1066800"/>
            <a:chOff x="4953000" y="4953000"/>
            <a:chExt cx="2667000" cy="1066800"/>
          </a:xfrm>
        </p:grpSpPr>
        <p:sp>
          <p:nvSpPr>
            <p:cNvPr id="45" name="Rectangle 44"/>
            <p:cNvSpPr/>
            <p:nvPr/>
          </p:nvSpPr>
          <p:spPr bwMode="auto">
            <a:xfrm>
              <a:off x="5486400" y="4953000"/>
              <a:ext cx="533400" cy="533400"/>
            </a:xfrm>
            <a:prstGeom prst="rect">
              <a:avLst/>
            </a:prstGeom>
            <a:solidFill>
              <a:srgbClr val="CC66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46" name="Rectangle 45"/>
            <p:cNvSpPr/>
            <p:nvPr/>
          </p:nvSpPr>
          <p:spPr bwMode="auto">
            <a:xfrm>
              <a:off x="6019800" y="4953000"/>
              <a:ext cx="533400" cy="533400"/>
            </a:xfrm>
            <a:prstGeom prst="rect">
              <a:avLst/>
            </a:prstGeom>
            <a:solidFill>
              <a:srgbClr val="CC66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47" name="Rectangle 46"/>
            <p:cNvSpPr/>
            <p:nvPr/>
          </p:nvSpPr>
          <p:spPr bwMode="auto">
            <a:xfrm>
              <a:off x="6553200" y="4953000"/>
              <a:ext cx="533400" cy="533400"/>
            </a:xfrm>
            <a:prstGeom prst="rect">
              <a:avLst/>
            </a:prstGeom>
            <a:solidFill>
              <a:srgbClr val="CC66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48" name="Rectangle 47"/>
            <p:cNvSpPr/>
            <p:nvPr/>
          </p:nvSpPr>
          <p:spPr bwMode="auto">
            <a:xfrm>
              <a:off x="6553200" y="5486400"/>
              <a:ext cx="533400" cy="533400"/>
            </a:xfrm>
            <a:prstGeom prst="rect">
              <a:avLst/>
            </a:prstGeom>
            <a:solidFill>
              <a:srgbClr val="CC66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50" name="Rectangle 49"/>
            <p:cNvSpPr/>
            <p:nvPr/>
          </p:nvSpPr>
          <p:spPr bwMode="auto">
            <a:xfrm>
              <a:off x="4953000" y="4953000"/>
              <a:ext cx="533400" cy="533400"/>
            </a:xfrm>
            <a:prstGeom prst="rect">
              <a:avLst/>
            </a:prstGeom>
            <a:solidFill>
              <a:srgbClr val="CC66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51" name="Rectangle 50"/>
            <p:cNvSpPr/>
            <p:nvPr/>
          </p:nvSpPr>
          <p:spPr bwMode="auto">
            <a:xfrm>
              <a:off x="7086600" y="4953000"/>
              <a:ext cx="533400" cy="533400"/>
            </a:xfrm>
            <a:prstGeom prst="rect">
              <a:avLst/>
            </a:prstGeom>
            <a:solidFill>
              <a:srgbClr val="CC6600"/>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49" name="TextBox 48"/>
            <p:cNvSpPr txBox="1"/>
            <p:nvPr/>
          </p:nvSpPr>
          <p:spPr>
            <a:xfrm>
              <a:off x="5334634" y="5059680"/>
              <a:ext cx="1950086" cy="341632"/>
            </a:xfrm>
            <a:prstGeom prst="rect">
              <a:avLst/>
            </a:prstGeom>
            <a:noFill/>
            <a:ln>
              <a:noFill/>
            </a:ln>
          </p:spPr>
          <p:txBody>
            <a:bodyPr wrap="none" rtlCol="0">
              <a:spAutoFit/>
            </a:bodyPr>
            <a:lstStyle/>
            <a:p>
              <a:r>
                <a:rPr lang="en-US" sz="1800" b="1" dirty="0" smtClean="0">
                  <a:solidFill>
                    <a:schemeClr val="bg1"/>
                  </a:solidFill>
                </a:rPr>
                <a:t>ORGANIZATION</a:t>
              </a:r>
              <a:endParaRPr lang="en-US" sz="1800" b="1" dirty="0">
                <a:solidFill>
                  <a:schemeClr val="bg1"/>
                </a:solidFill>
              </a:endParaRPr>
            </a:p>
          </p:txBody>
        </p:sp>
      </p:grpSp>
      <p:grpSp>
        <p:nvGrpSpPr>
          <p:cNvPr id="69" name="Group 68"/>
          <p:cNvGrpSpPr/>
          <p:nvPr/>
        </p:nvGrpSpPr>
        <p:grpSpPr>
          <a:xfrm>
            <a:off x="2743200" y="1219200"/>
            <a:ext cx="1066800" cy="2133600"/>
            <a:chOff x="4495800" y="1295400"/>
            <a:chExt cx="1066800" cy="2133600"/>
          </a:xfrm>
        </p:grpSpPr>
        <p:sp>
          <p:nvSpPr>
            <p:cNvPr id="52" name="Rectangle 51"/>
            <p:cNvSpPr/>
            <p:nvPr/>
          </p:nvSpPr>
          <p:spPr bwMode="auto">
            <a:xfrm>
              <a:off x="5029200" y="1828800"/>
              <a:ext cx="533400" cy="533400"/>
            </a:xfrm>
            <a:prstGeom prst="rect">
              <a:avLst/>
            </a:prstGeom>
            <a:solidFill>
              <a:schemeClr val="tx2">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dirty="0" smtClean="0">
                <a:ln>
                  <a:noFill/>
                </a:ln>
                <a:solidFill>
                  <a:schemeClr val="bg1"/>
                </a:solidFill>
                <a:effectLst/>
                <a:latin typeface="Arial" charset="0"/>
              </a:endParaRPr>
            </a:p>
          </p:txBody>
        </p:sp>
        <p:sp>
          <p:nvSpPr>
            <p:cNvPr id="53" name="Rectangle 52"/>
            <p:cNvSpPr/>
            <p:nvPr/>
          </p:nvSpPr>
          <p:spPr bwMode="auto">
            <a:xfrm>
              <a:off x="5029200" y="2362200"/>
              <a:ext cx="533400" cy="533400"/>
            </a:xfrm>
            <a:prstGeom prst="rect">
              <a:avLst/>
            </a:prstGeom>
            <a:solidFill>
              <a:schemeClr val="tx2">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dirty="0" smtClean="0">
                <a:ln>
                  <a:noFill/>
                </a:ln>
                <a:solidFill>
                  <a:schemeClr val="bg1"/>
                </a:solidFill>
                <a:effectLst/>
                <a:latin typeface="Arial" charset="0"/>
              </a:endParaRPr>
            </a:p>
          </p:txBody>
        </p:sp>
        <p:sp>
          <p:nvSpPr>
            <p:cNvPr id="54" name="Rectangle 53"/>
            <p:cNvSpPr/>
            <p:nvPr/>
          </p:nvSpPr>
          <p:spPr bwMode="auto">
            <a:xfrm>
              <a:off x="5029200" y="1295400"/>
              <a:ext cx="533400" cy="533400"/>
            </a:xfrm>
            <a:prstGeom prst="rect">
              <a:avLst/>
            </a:prstGeom>
            <a:solidFill>
              <a:schemeClr val="tx2">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dirty="0" smtClean="0">
                <a:ln>
                  <a:noFill/>
                </a:ln>
                <a:solidFill>
                  <a:schemeClr val="bg1"/>
                </a:solidFill>
                <a:effectLst/>
                <a:latin typeface="Arial" charset="0"/>
              </a:endParaRPr>
            </a:p>
          </p:txBody>
        </p:sp>
        <p:sp>
          <p:nvSpPr>
            <p:cNvPr id="56" name="Rectangle 55"/>
            <p:cNvSpPr/>
            <p:nvPr/>
          </p:nvSpPr>
          <p:spPr bwMode="auto">
            <a:xfrm>
              <a:off x="5029200" y="2895600"/>
              <a:ext cx="533400" cy="533400"/>
            </a:xfrm>
            <a:prstGeom prst="rect">
              <a:avLst/>
            </a:prstGeom>
            <a:solidFill>
              <a:schemeClr val="tx2">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dirty="0" smtClean="0">
                <a:ln>
                  <a:noFill/>
                </a:ln>
                <a:solidFill>
                  <a:schemeClr val="bg1"/>
                </a:solidFill>
                <a:effectLst/>
                <a:latin typeface="Arial" charset="0"/>
              </a:endParaRPr>
            </a:p>
          </p:txBody>
        </p:sp>
        <p:sp>
          <p:nvSpPr>
            <p:cNvPr id="57" name="Rectangle 56"/>
            <p:cNvSpPr/>
            <p:nvPr/>
          </p:nvSpPr>
          <p:spPr bwMode="auto">
            <a:xfrm>
              <a:off x="4495800" y="1828800"/>
              <a:ext cx="533400" cy="533400"/>
            </a:xfrm>
            <a:prstGeom prst="rect">
              <a:avLst/>
            </a:prstGeom>
            <a:solidFill>
              <a:schemeClr val="tx2">
                <a:lumMod val="50000"/>
              </a:schemeClr>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dirty="0" smtClean="0">
                <a:ln>
                  <a:noFill/>
                </a:ln>
                <a:solidFill>
                  <a:schemeClr val="bg1"/>
                </a:solidFill>
                <a:effectLst/>
                <a:latin typeface="Arial" charset="0"/>
              </a:endParaRPr>
            </a:p>
          </p:txBody>
        </p:sp>
        <p:sp>
          <p:nvSpPr>
            <p:cNvPr id="55" name="TextBox 54"/>
            <p:cNvSpPr txBox="1"/>
            <p:nvPr/>
          </p:nvSpPr>
          <p:spPr>
            <a:xfrm>
              <a:off x="5135879" y="1371600"/>
              <a:ext cx="351379" cy="2031325"/>
            </a:xfrm>
            <a:prstGeom prst="rect">
              <a:avLst/>
            </a:prstGeom>
            <a:noFill/>
            <a:ln>
              <a:noFill/>
            </a:ln>
          </p:spPr>
          <p:txBody>
            <a:bodyPr wrap="none" rtlCol="0">
              <a:spAutoFit/>
            </a:bodyPr>
            <a:lstStyle/>
            <a:p>
              <a:pPr>
                <a:lnSpc>
                  <a:spcPct val="100000"/>
                </a:lnSpc>
                <a:spcBef>
                  <a:spcPts val="0"/>
                </a:spcBef>
                <a:spcAft>
                  <a:spcPts val="0"/>
                </a:spcAft>
              </a:pPr>
              <a:r>
                <a:rPr lang="en-US" sz="1800" b="1" dirty="0" smtClean="0">
                  <a:solidFill>
                    <a:schemeClr val="bg1"/>
                  </a:solidFill>
                </a:rPr>
                <a:t>I</a:t>
              </a:r>
            </a:p>
            <a:p>
              <a:pPr>
                <a:lnSpc>
                  <a:spcPct val="100000"/>
                </a:lnSpc>
                <a:spcBef>
                  <a:spcPts val="0"/>
                </a:spcBef>
                <a:spcAft>
                  <a:spcPts val="0"/>
                </a:spcAft>
              </a:pPr>
              <a:r>
                <a:rPr lang="en-US" sz="1800" b="1" dirty="0" smtClean="0">
                  <a:solidFill>
                    <a:schemeClr val="bg1"/>
                  </a:solidFill>
                </a:rPr>
                <a:t>N</a:t>
              </a:r>
            </a:p>
            <a:p>
              <a:pPr>
                <a:lnSpc>
                  <a:spcPct val="100000"/>
                </a:lnSpc>
                <a:spcBef>
                  <a:spcPts val="0"/>
                </a:spcBef>
                <a:spcAft>
                  <a:spcPts val="0"/>
                </a:spcAft>
              </a:pPr>
              <a:r>
                <a:rPr lang="en-US" sz="1800" b="1" dirty="0" smtClean="0">
                  <a:solidFill>
                    <a:schemeClr val="bg1"/>
                  </a:solidFill>
                </a:rPr>
                <a:t>E</a:t>
              </a:r>
            </a:p>
            <a:p>
              <a:pPr>
                <a:lnSpc>
                  <a:spcPct val="100000"/>
                </a:lnSpc>
                <a:spcBef>
                  <a:spcPts val="0"/>
                </a:spcBef>
                <a:spcAft>
                  <a:spcPts val="0"/>
                </a:spcAft>
              </a:pPr>
              <a:r>
                <a:rPr lang="en-US" sz="1800" b="1" dirty="0" smtClean="0">
                  <a:solidFill>
                    <a:schemeClr val="bg1"/>
                  </a:solidFill>
                </a:rPr>
                <a:t>R</a:t>
              </a:r>
            </a:p>
            <a:p>
              <a:pPr>
                <a:lnSpc>
                  <a:spcPct val="100000"/>
                </a:lnSpc>
                <a:spcBef>
                  <a:spcPts val="0"/>
                </a:spcBef>
                <a:spcAft>
                  <a:spcPts val="0"/>
                </a:spcAft>
              </a:pPr>
              <a:r>
                <a:rPr lang="en-US" sz="1800" b="1" dirty="0" smtClean="0">
                  <a:solidFill>
                    <a:schemeClr val="bg1"/>
                  </a:solidFill>
                </a:rPr>
                <a:t>T</a:t>
              </a:r>
            </a:p>
            <a:p>
              <a:pPr>
                <a:lnSpc>
                  <a:spcPct val="100000"/>
                </a:lnSpc>
                <a:spcBef>
                  <a:spcPts val="0"/>
                </a:spcBef>
                <a:spcAft>
                  <a:spcPts val="0"/>
                </a:spcAft>
              </a:pPr>
              <a:r>
                <a:rPr lang="en-US" sz="1800" b="1" dirty="0" smtClean="0">
                  <a:solidFill>
                    <a:schemeClr val="bg1"/>
                  </a:solidFill>
                </a:rPr>
                <a:t>I</a:t>
              </a:r>
            </a:p>
            <a:p>
              <a:pPr>
                <a:lnSpc>
                  <a:spcPct val="100000"/>
                </a:lnSpc>
                <a:spcBef>
                  <a:spcPts val="0"/>
                </a:spcBef>
                <a:spcAft>
                  <a:spcPts val="0"/>
                </a:spcAft>
              </a:pPr>
              <a:r>
                <a:rPr lang="en-US" sz="1800" b="1" dirty="0">
                  <a:solidFill>
                    <a:schemeClr val="bg1"/>
                  </a:solidFill>
                </a:rPr>
                <a:t>A</a:t>
              </a:r>
            </a:p>
          </p:txBody>
        </p:sp>
      </p:grpSp>
      <p:sp>
        <p:nvSpPr>
          <p:cNvPr id="70" name="TextBox 69"/>
          <p:cNvSpPr txBox="1"/>
          <p:nvPr/>
        </p:nvSpPr>
        <p:spPr>
          <a:xfrm>
            <a:off x="5943600" y="1430953"/>
            <a:ext cx="3048000" cy="5324535"/>
          </a:xfrm>
          <a:prstGeom prst="rect">
            <a:avLst/>
          </a:prstGeom>
          <a:noFill/>
        </p:spPr>
        <p:txBody>
          <a:bodyPr wrap="square" rtlCol="0">
            <a:spAutoFit/>
          </a:bodyPr>
          <a:lstStyle/>
          <a:p>
            <a:pPr algn="l"/>
            <a:r>
              <a:rPr lang="en-US" sz="2000" b="1" dirty="0">
                <a:solidFill>
                  <a:schemeClr val="accent1">
                    <a:lumMod val="50000"/>
                  </a:schemeClr>
                </a:solidFill>
              </a:rPr>
              <a:t>Through </a:t>
            </a:r>
            <a:r>
              <a:rPr lang="en-US" sz="2000" b="1" dirty="0" smtClean="0">
                <a:solidFill>
                  <a:schemeClr val="accent1">
                    <a:lumMod val="50000"/>
                  </a:schemeClr>
                </a:solidFill>
              </a:rPr>
              <a:t>2015:</a:t>
            </a:r>
            <a:br>
              <a:rPr lang="en-US" sz="2000" b="1" dirty="0" smtClean="0">
                <a:solidFill>
                  <a:schemeClr val="accent1">
                    <a:lumMod val="50000"/>
                  </a:schemeClr>
                </a:solidFill>
              </a:rPr>
            </a:br>
            <a:endParaRPr lang="en-US" sz="2000" b="1" dirty="0" smtClean="0">
              <a:solidFill>
                <a:schemeClr val="accent1">
                  <a:lumMod val="50000"/>
                </a:schemeClr>
              </a:solidFill>
            </a:endParaRPr>
          </a:p>
          <a:p>
            <a:pPr marL="342900" indent="-342900" algn="l">
              <a:buFont typeface="Arial" pitchFamily="34" charset="0"/>
              <a:buChar char="•"/>
            </a:pPr>
            <a:r>
              <a:rPr lang="en-US" sz="2000" dirty="0" smtClean="0">
                <a:solidFill>
                  <a:schemeClr val="accent1">
                    <a:lumMod val="50000"/>
                  </a:schemeClr>
                </a:solidFill>
              </a:rPr>
              <a:t>85</a:t>
            </a:r>
            <a:r>
              <a:rPr lang="en-US" sz="2000" dirty="0">
                <a:solidFill>
                  <a:schemeClr val="accent1">
                    <a:lumMod val="50000"/>
                  </a:schemeClr>
                </a:solidFill>
              </a:rPr>
              <a:t>% of Fortune 500 organizations will be unable to exploit big data for competitive advantage</a:t>
            </a:r>
            <a:r>
              <a:rPr lang="en-US" sz="2000" dirty="0" smtClean="0">
                <a:solidFill>
                  <a:schemeClr val="accent1">
                    <a:lumMod val="50000"/>
                  </a:schemeClr>
                </a:solidFill>
              </a:rPr>
              <a:t>.</a:t>
            </a:r>
            <a:br>
              <a:rPr lang="en-US" sz="2000" dirty="0" smtClean="0">
                <a:solidFill>
                  <a:schemeClr val="accent1">
                    <a:lumMod val="50000"/>
                  </a:schemeClr>
                </a:solidFill>
              </a:rPr>
            </a:br>
            <a:endParaRPr lang="en-US" sz="2000" dirty="0" smtClean="0">
              <a:solidFill>
                <a:schemeClr val="accent1">
                  <a:lumMod val="50000"/>
                </a:schemeClr>
              </a:solidFill>
            </a:endParaRPr>
          </a:p>
          <a:p>
            <a:pPr marL="342900" indent="-342900" algn="l">
              <a:buFont typeface="Arial" pitchFamily="34" charset="0"/>
              <a:buChar char="•"/>
            </a:pPr>
            <a:r>
              <a:rPr lang="en-US" sz="2000" dirty="0">
                <a:solidFill>
                  <a:schemeClr val="accent1">
                    <a:lumMod val="50000"/>
                  </a:schemeClr>
                </a:solidFill>
              </a:rPr>
              <a:t>B</a:t>
            </a:r>
            <a:r>
              <a:rPr lang="en-US" sz="2000" dirty="0" smtClean="0">
                <a:solidFill>
                  <a:schemeClr val="accent1">
                    <a:lumMod val="50000"/>
                  </a:schemeClr>
                </a:solidFill>
              </a:rPr>
              <a:t>usiness </a:t>
            </a:r>
            <a:r>
              <a:rPr lang="en-US" sz="2000" dirty="0">
                <a:solidFill>
                  <a:schemeClr val="accent1">
                    <a:lumMod val="50000"/>
                  </a:schemeClr>
                </a:solidFill>
              </a:rPr>
              <a:t>analytics needs will drive 70% of investments in the expansion and modernization of information infrastructure.</a:t>
            </a:r>
          </a:p>
          <a:p>
            <a:endParaRPr lang="en-US" sz="2000" dirty="0">
              <a:solidFill>
                <a:schemeClr val="accent1">
                  <a:lumMod val="50000"/>
                </a:schemeClr>
              </a:solidFill>
            </a:endParaRPr>
          </a:p>
          <a:p>
            <a:endParaRPr lang="en-US" sz="2000" dirty="0">
              <a:solidFill>
                <a:schemeClr val="accent1">
                  <a:lumMod val="50000"/>
                </a:schemeClr>
              </a:solidFill>
            </a:endParaRPr>
          </a:p>
        </p:txBody>
      </p:sp>
    </p:spTree>
    <p:extLst>
      <p:ext uri="{BB962C8B-B14F-4D97-AF65-F5344CB8AC3E}">
        <p14:creationId xmlns:p14="http://schemas.microsoft.com/office/powerpoint/2010/main" val="4182019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8016" y="6367046"/>
            <a:ext cx="5645584" cy="338554"/>
          </a:xfrm>
          <a:prstGeom prst="rect">
            <a:avLst/>
          </a:prstGeom>
          <a:noFill/>
        </p:spPr>
        <p:txBody>
          <a:bodyPr wrap="none" rtlCol="0">
            <a:spAutoFit/>
          </a:bodyPr>
          <a:lstStyle/>
          <a:p>
            <a:r>
              <a:rPr lang="en-US" sz="1600" i="1" dirty="0" smtClean="0"/>
              <a:t>Source: </a:t>
            </a:r>
            <a:r>
              <a:rPr lang="en-US" sz="1600" i="1" dirty="0" smtClean="0">
                <a:hlinkClick r:id="rId2"/>
              </a:rPr>
              <a:t>Getting Value from Big Data</a:t>
            </a:r>
            <a:r>
              <a:rPr lang="en-US" sz="1600" i="1" dirty="0" smtClean="0"/>
              <a:t>, Gartner Webinar, May 2012 </a:t>
            </a:r>
            <a:endParaRPr lang="en-US" sz="1600" i="1" dirty="0"/>
          </a:p>
        </p:txBody>
      </p:sp>
      <p:sp>
        <p:nvSpPr>
          <p:cNvPr id="2" name="Title 1"/>
          <p:cNvSpPr>
            <a:spLocks noGrp="1"/>
          </p:cNvSpPr>
          <p:nvPr>
            <p:ph type="title"/>
          </p:nvPr>
        </p:nvSpPr>
        <p:spPr/>
        <p:txBody>
          <a:bodyPr>
            <a:normAutofit fontScale="90000"/>
          </a:bodyPr>
          <a:lstStyle/>
          <a:p>
            <a:r>
              <a:rPr lang="en-US" dirty="0"/>
              <a:t>What is your organization's biggest inhibitor to benefiting from Big Data</a:t>
            </a:r>
            <a:r>
              <a:rPr lang="en-US" dirty="0" smtClean="0"/>
              <a:t>?</a:t>
            </a:r>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5105" b="9910"/>
          <a:stretch/>
        </p:blipFill>
        <p:spPr bwMode="auto">
          <a:xfrm>
            <a:off x="152400" y="1288473"/>
            <a:ext cx="8839200" cy="4599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3741454"/>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31" name="Rectangle 3"/>
          <p:cNvSpPr>
            <a:spLocks noChangeArrowheads="1"/>
          </p:cNvSpPr>
          <p:nvPr/>
        </p:nvSpPr>
        <p:spPr bwMode="auto">
          <a:xfrm>
            <a:off x="926913" y="1616165"/>
            <a:ext cx="2865158" cy="4092206"/>
          </a:xfrm>
          <a:prstGeom prst="rect">
            <a:avLst/>
          </a:prstGeom>
          <a:solidFill>
            <a:schemeClr val="bg1">
              <a:lumMod val="85000"/>
            </a:schemeClr>
          </a:solidFill>
          <a:ln w="12700">
            <a:noFill/>
            <a:miter lim="800000"/>
            <a:headEnd/>
            <a:tailEnd/>
          </a:ln>
          <a:effectLst>
            <a:outerShdw blurRad="50800" dist="38100" dir="2700000" algn="tl" rotWithShape="0">
              <a:prstClr val="black">
                <a:alpha val="40000"/>
              </a:prstClr>
            </a:outerShdw>
          </a:effectLst>
        </p:spPr>
        <p:txBody>
          <a:bodyPr wrap="square" lIns="159315" tIns="79659" rIns="159315" bIns="79659" anchor="b">
            <a:spAutoFit/>
          </a:bodyPr>
          <a:lstStyle/>
          <a:p>
            <a:pPr marL="217488" indent="-217488" defTabSz="865188" eaLnBrk="0" hangingPunct="0">
              <a:lnSpc>
                <a:spcPct val="90000"/>
              </a:lnSpc>
              <a:spcBef>
                <a:spcPts val="475"/>
              </a:spcBef>
              <a:spcAft>
                <a:spcPts val="475"/>
              </a:spcAft>
              <a:buFont typeface="Wingdings" pitchFamily="2" charset="2"/>
              <a:buChar char="§"/>
              <a:defRPr/>
            </a:pPr>
            <a:r>
              <a:rPr lang="en-US" sz="1400" b="1" dirty="0" smtClean="0">
                <a:solidFill>
                  <a:srgbClr val="0000CC"/>
                </a:solidFill>
                <a:latin typeface="Arial" charset="0"/>
              </a:rPr>
              <a:t>Financial Services</a:t>
            </a:r>
            <a:endParaRPr lang="en-US" sz="1400" b="1" dirty="0">
              <a:solidFill>
                <a:srgbClr val="0000CC"/>
              </a:solidFill>
              <a:latin typeface="Arial" charset="0"/>
            </a:endParaRPr>
          </a:p>
          <a:p>
            <a:pPr marL="217488" indent="-217488" defTabSz="865188" eaLnBrk="0" hangingPunct="0">
              <a:lnSpc>
                <a:spcPct val="90000"/>
              </a:lnSpc>
              <a:spcBef>
                <a:spcPts val="475"/>
              </a:spcBef>
              <a:spcAft>
                <a:spcPts val="475"/>
              </a:spcAft>
              <a:buFont typeface="Wingdings" pitchFamily="2" charset="2"/>
              <a:buChar char="§"/>
              <a:defRPr/>
            </a:pPr>
            <a:r>
              <a:rPr lang="en-US" sz="1400" b="1" dirty="0">
                <a:solidFill>
                  <a:srgbClr val="0000CC"/>
                </a:solidFill>
                <a:latin typeface="Arial" charset="0"/>
              </a:rPr>
              <a:t>Energy and Utilities</a:t>
            </a:r>
          </a:p>
          <a:p>
            <a:pPr marL="217488" indent="-217488" defTabSz="865188" eaLnBrk="0" hangingPunct="0">
              <a:lnSpc>
                <a:spcPct val="90000"/>
              </a:lnSpc>
              <a:spcBef>
                <a:spcPts val="475"/>
              </a:spcBef>
              <a:spcAft>
                <a:spcPts val="475"/>
              </a:spcAft>
              <a:buFont typeface="Wingdings" pitchFamily="2" charset="2"/>
              <a:buChar char="§"/>
              <a:defRPr/>
            </a:pPr>
            <a:r>
              <a:rPr lang="en-US" sz="1400" b="1" dirty="0">
                <a:solidFill>
                  <a:srgbClr val="0000CC"/>
                </a:solidFill>
                <a:latin typeface="Arial" charset="0"/>
              </a:rPr>
              <a:t>Healthcare </a:t>
            </a:r>
          </a:p>
          <a:p>
            <a:pPr marL="431800" lvl="1" defTabSz="865188" eaLnBrk="0" hangingPunct="0">
              <a:lnSpc>
                <a:spcPct val="90000"/>
              </a:lnSpc>
              <a:spcBef>
                <a:spcPts val="475"/>
              </a:spcBef>
              <a:spcAft>
                <a:spcPts val="475"/>
              </a:spcAft>
              <a:buFont typeface="Wingdings" pitchFamily="2" charset="2"/>
              <a:buChar char="§"/>
              <a:defRPr/>
            </a:pPr>
            <a:r>
              <a:rPr lang="en-US" sz="1400" b="1" dirty="0">
                <a:solidFill>
                  <a:srgbClr val="0000CC"/>
                </a:solidFill>
                <a:latin typeface="Arial" charset="0"/>
              </a:rPr>
              <a:t>Payers</a:t>
            </a:r>
          </a:p>
          <a:p>
            <a:pPr marL="431800" lvl="1" defTabSz="865188" eaLnBrk="0" hangingPunct="0">
              <a:lnSpc>
                <a:spcPct val="90000"/>
              </a:lnSpc>
              <a:spcBef>
                <a:spcPts val="475"/>
              </a:spcBef>
              <a:spcAft>
                <a:spcPts val="475"/>
              </a:spcAft>
              <a:buFont typeface="Wingdings" pitchFamily="2" charset="2"/>
              <a:buChar char="§"/>
              <a:defRPr/>
            </a:pPr>
            <a:r>
              <a:rPr lang="en-US" sz="1400" b="1" dirty="0">
                <a:solidFill>
                  <a:srgbClr val="0000CC"/>
                </a:solidFill>
                <a:latin typeface="Arial" charset="0"/>
              </a:rPr>
              <a:t>Providers</a:t>
            </a:r>
          </a:p>
          <a:p>
            <a:pPr marL="217488" indent="-217488" defTabSz="865188" eaLnBrk="0" hangingPunct="0">
              <a:lnSpc>
                <a:spcPct val="90000"/>
              </a:lnSpc>
              <a:spcBef>
                <a:spcPts val="475"/>
              </a:spcBef>
              <a:spcAft>
                <a:spcPts val="475"/>
              </a:spcAft>
              <a:buFont typeface="Wingdings" pitchFamily="2" charset="2"/>
              <a:buChar char="§"/>
              <a:defRPr/>
            </a:pPr>
            <a:r>
              <a:rPr lang="en-US" sz="1400" b="1" dirty="0" smtClean="0">
                <a:solidFill>
                  <a:srgbClr val="0000CC"/>
                </a:solidFill>
                <a:latin typeface="Arial" charset="0"/>
              </a:rPr>
              <a:t>Education</a:t>
            </a:r>
            <a:endParaRPr lang="en-US" sz="1400" b="1" dirty="0">
              <a:solidFill>
                <a:srgbClr val="0000CC"/>
              </a:solidFill>
              <a:latin typeface="Arial" charset="0"/>
            </a:endParaRPr>
          </a:p>
          <a:p>
            <a:pPr marL="217488" indent="-217488" defTabSz="865188" eaLnBrk="0" hangingPunct="0">
              <a:lnSpc>
                <a:spcPct val="90000"/>
              </a:lnSpc>
              <a:spcBef>
                <a:spcPts val="475"/>
              </a:spcBef>
              <a:spcAft>
                <a:spcPts val="475"/>
              </a:spcAft>
              <a:buFont typeface="Wingdings" pitchFamily="2" charset="2"/>
              <a:buChar char="§"/>
              <a:defRPr/>
            </a:pPr>
            <a:r>
              <a:rPr lang="en-US" sz="1400" b="1" dirty="0">
                <a:solidFill>
                  <a:srgbClr val="0000CC"/>
                </a:solidFill>
                <a:latin typeface="Arial" charset="0"/>
              </a:rPr>
              <a:t>Insurance: Life, P&amp;C </a:t>
            </a:r>
          </a:p>
          <a:p>
            <a:pPr marL="217488" indent="-217488" defTabSz="865188" eaLnBrk="0" hangingPunct="0">
              <a:lnSpc>
                <a:spcPct val="90000"/>
              </a:lnSpc>
              <a:spcBef>
                <a:spcPts val="475"/>
              </a:spcBef>
              <a:spcAft>
                <a:spcPts val="475"/>
              </a:spcAft>
              <a:buFont typeface="Wingdings" pitchFamily="2" charset="2"/>
              <a:buChar char="§"/>
              <a:defRPr/>
            </a:pPr>
            <a:r>
              <a:rPr lang="en-US" sz="1400" b="1" dirty="0">
                <a:solidFill>
                  <a:srgbClr val="0000CC"/>
                </a:solidFill>
                <a:latin typeface="Arial" charset="0"/>
              </a:rPr>
              <a:t>Investment Services</a:t>
            </a:r>
          </a:p>
          <a:p>
            <a:pPr marL="217488" indent="-217488" defTabSz="865188" eaLnBrk="0" hangingPunct="0">
              <a:lnSpc>
                <a:spcPct val="90000"/>
              </a:lnSpc>
              <a:spcBef>
                <a:spcPts val="475"/>
              </a:spcBef>
              <a:spcAft>
                <a:spcPts val="475"/>
              </a:spcAft>
              <a:buFont typeface="Wingdings" pitchFamily="2" charset="2"/>
              <a:buChar char="§"/>
              <a:defRPr/>
            </a:pPr>
            <a:r>
              <a:rPr lang="en-US" sz="1400" b="1" dirty="0" smtClean="0">
                <a:solidFill>
                  <a:srgbClr val="0000CC"/>
                </a:solidFill>
                <a:latin typeface="Arial" charset="0"/>
              </a:rPr>
              <a:t>Manufacturing &amp; Distribution</a:t>
            </a:r>
            <a:endParaRPr lang="en-US" sz="1400" b="1" dirty="0">
              <a:solidFill>
                <a:srgbClr val="0000CC"/>
              </a:solidFill>
              <a:latin typeface="Arial" charset="0"/>
            </a:endParaRPr>
          </a:p>
          <a:p>
            <a:pPr marL="217488" indent="-217488" defTabSz="865188" eaLnBrk="0" hangingPunct="0">
              <a:lnSpc>
                <a:spcPct val="90000"/>
              </a:lnSpc>
              <a:spcBef>
                <a:spcPts val="475"/>
              </a:spcBef>
              <a:spcAft>
                <a:spcPts val="475"/>
              </a:spcAft>
              <a:buFont typeface="Wingdings" pitchFamily="2" charset="2"/>
              <a:buChar char="§"/>
              <a:defRPr/>
            </a:pPr>
            <a:r>
              <a:rPr lang="en-US" sz="1400" b="1" dirty="0">
                <a:solidFill>
                  <a:srgbClr val="0000CC"/>
                </a:solidFill>
                <a:latin typeface="Arial" charset="0"/>
              </a:rPr>
              <a:t>Media</a:t>
            </a:r>
          </a:p>
          <a:p>
            <a:pPr marL="217488" indent="-217488" defTabSz="865188" eaLnBrk="0" hangingPunct="0">
              <a:lnSpc>
                <a:spcPct val="90000"/>
              </a:lnSpc>
              <a:spcBef>
                <a:spcPts val="475"/>
              </a:spcBef>
              <a:spcAft>
                <a:spcPts val="475"/>
              </a:spcAft>
              <a:buFont typeface="Wingdings" pitchFamily="2" charset="2"/>
              <a:buChar char="§"/>
              <a:defRPr/>
            </a:pPr>
            <a:r>
              <a:rPr lang="en-US" sz="1400" dirty="0" smtClean="0">
                <a:solidFill>
                  <a:srgbClr val="0000CC"/>
                </a:solidFill>
              </a:rPr>
              <a:t>Government</a:t>
            </a:r>
            <a:endParaRPr lang="en-US" sz="1400" b="1" dirty="0">
              <a:solidFill>
                <a:srgbClr val="0000CC"/>
              </a:solidFill>
              <a:latin typeface="Arial" charset="0"/>
            </a:endParaRPr>
          </a:p>
          <a:p>
            <a:pPr marL="217488" indent="-217488" defTabSz="865188" eaLnBrk="0" hangingPunct="0">
              <a:lnSpc>
                <a:spcPct val="90000"/>
              </a:lnSpc>
              <a:spcBef>
                <a:spcPts val="475"/>
              </a:spcBef>
              <a:spcAft>
                <a:spcPts val="475"/>
              </a:spcAft>
              <a:buFont typeface="Wingdings" pitchFamily="2" charset="2"/>
              <a:buChar char="§"/>
              <a:defRPr/>
            </a:pPr>
            <a:r>
              <a:rPr lang="en-US" sz="1400" b="1" dirty="0">
                <a:solidFill>
                  <a:srgbClr val="0000CC"/>
                </a:solidFill>
                <a:latin typeface="Arial" charset="0"/>
              </a:rPr>
              <a:t>Retail</a:t>
            </a:r>
          </a:p>
        </p:txBody>
      </p:sp>
      <p:sp>
        <p:nvSpPr>
          <p:cNvPr id="944132" name="Rectangle 4"/>
          <p:cNvSpPr>
            <a:spLocks noChangeArrowheads="1"/>
          </p:cNvSpPr>
          <p:nvPr/>
        </p:nvSpPr>
        <p:spPr bwMode="auto">
          <a:xfrm>
            <a:off x="4592264" y="1644628"/>
            <a:ext cx="2871787" cy="4002951"/>
          </a:xfrm>
          <a:prstGeom prst="rect">
            <a:avLst/>
          </a:prstGeom>
          <a:solidFill>
            <a:schemeClr val="bg1">
              <a:lumMod val="85000"/>
            </a:schemeClr>
          </a:solidFill>
          <a:ln w="12700">
            <a:noFill/>
            <a:miter lim="800000"/>
            <a:headEnd/>
            <a:tailEnd/>
          </a:ln>
          <a:effectLst>
            <a:outerShdw blurRad="50800" dist="38100" dir="2700000" algn="tl" rotWithShape="0">
              <a:prstClr val="black">
                <a:alpha val="40000"/>
              </a:prstClr>
            </a:outerShdw>
          </a:effectLst>
        </p:spPr>
        <p:txBody>
          <a:bodyPr wrap="square" lIns="159315" tIns="79659" rIns="159315" bIns="79659" anchor="b">
            <a:spAutoFit/>
          </a:bodyPr>
          <a:lstStyle/>
          <a:p>
            <a:pPr marL="217488" indent="-217488" defTabSz="865188" eaLnBrk="0" hangingPunct="0">
              <a:spcBef>
                <a:spcPts val="475"/>
              </a:spcBef>
              <a:spcAft>
                <a:spcPts val="475"/>
              </a:spcAft>
              <a:buFont typeface="Wingdings" pitchFamily="2" charset="2"/>
              <a:buChar char="§"/>
              <a:defRPr/>
            </a:pPr>
            <a:r>
              <a:rPr lang="en-US" sz="1400" b="1" dirty="0">
                <a:solidFill>
                  <a:srgbClr val="0000CC"/>
                </a:solidFill>
                <a:latin typeface="Arial" charset="0"/>
              </a:rPr>
              <a:t>Communications</a:t>
            </a:r>
          </a:p>
          <a:p>
            <a:pPr marL="217488" indent="-217488" defTabSz="865188" eaLnBrk="0" hangingPunct="0">
              <a:spcBef>
                <a:spcPts val="475"/>
              </a:spcBef>
              <a:spcAft>
                <a:spcPts val="475"/>
              </a:spcAft>
              <a:buFont typeface="Wingdings" pitchFamily="2" charset="2"/>
              <a:buChar char="§"/>
              <a:defRPr/>
            </a:pPr>
            <a:r>
              <a:rPr lang="en-US" sz="1400" b="1" dirty="0">
                <a:solidFill>
                  <a:srgbClr val="0000CC"/>
                </a:solidFill>
                <a:latin typeface="Arial" charset="0"/>
              </a:rPr>
              <a:t>Hardware</a:t>
            </a:r>
          </a:p>
          <a:p>
            <a:pPr marL="217488" indent="-217488" defTabSz="865188" eaLnBrk="0" hangingPunct="0">
              <a:spcBef>
                <a:spcPts val="475"/>
              </a:spcBef>
              <a:spcAft>
                <a:spcPts val="475"/>
              </a:spcAft>
              <a:buFont typeface="Wingdings" pitchFamily="2" charset="2"/>
              <a:buChar char="§"/>
              <a:defRPr/>
            </a:pPr>
            <a:r>
              <a:rPr lang="en-US" sz="1400" b="1" dirty="0">
                <a:solidFill>
                  <a:srgbClr val="0000CC"/>
                </a:solidFill>
                <a:latin typeface="Arial" charset="0"/>
              </a:rPr>
              <a:t>IT Services</a:t>
            </a:r>
          </a:p>
          <a:p>
            <a:pPr marL="217488" indent="-217488" defTabSz="865188" eaLnBrk="0" hangingPunct="0">
              <a:spcBef>
                <a:spcPts val="475"/>
              </a:spcBef>
              <a:spcAft>
                <a:spcPts val="475"/>
              </a:spcAft>
              <a:buFont typeface="Wingdings" pitchFamily="2" charset="2"/>
              <a:buChar char="§"/>
              <a:defRPr/>
            </a:pPr>
            <a:r>
              <a:rPr lang="en-US" sz="1400" b="1" dirty="0">
                <a:solidFill>
                  <a:srgbClr val="0000CC"/>
                </a:solidFill>
                <a:latin typeface="Arial" charset="0"/>
              </a:rPr>
              <a:t>Semiconductors</a:t>
            </a:r>
          </a:p>
          <a:p>
            <a:pPr marL="217488" indent="-217488" defTabSz="865188" eaLnBrk="0" hangingPunct="0">
              <a:spcBef>
                <a:spcPts val="475"/>
              </a:spcBef>
              <a:spcAft>
                <a:spcPts val="475"/>
              </a:spcAft>
              <a:buFont typeface="Wingdings" pitchFamily="2" charset="2"/>
              <a:buChar char="§"/>
              <a:defRPr/>
            </a:pPr>
            <a:r>
              <a:rPr lang="en-US" sz="1400" b="1" dirty="0">
                <a:solidFill>
                  <a:srgbClr val="0000CC"/>
                </a:solidFill>
                <a:latin typeface="Arial" charset="0"/>
              </a:rPr>
              <a:t>Software</a:t>
            </a:r>
          </a:p>
          <a:p>
            <a:pPr marL="217488" indent="-217488" defTabSz="865188" eaLnBrk="0" hangingPunct="0">
              <a:spcBef>
                <a:spcPts val="475"/>
              </a:spcBef>
              <a:spcAft>
                <a:spcPts val="475"/>
              </a:spcAft>
              <a:buFont typeface="Wingdings" pitchFamily="2" charset="2"/>
              <a:buChar char="§"/>
              <a:defRPr/>
            </a:pPr>
            <a:r>
              <a:rPr lang="en-US" sz="1400" b="1" dirty="0">
                <a:solidFill>
                  <a:srgbClr val="0000CC"/>
                </a:solidFill>
                <a:latin typeface="Arial" charset="0"/>
              </a:rPr>
              <a:t>Vertical Market Services</a:t>
            </a:r>
          </a:p>
          <a:p>
            <a:pPr marL="217488" indent="-217488" defTabSz="865188" eaLnBrk="0" hangingPunct="0">
              <a:spcBef>
                <a:spcPts val="475"/>
              </a:spcBef>
              <a:spcAft>
                <a:spcPts val="475"/>
              </a:spcAft>
              <a:buFont typeface="Wingdings" pitchFamily="2" charset="2"/>
              <a:buChar char="ü"/>
              <a:defRPr/>
            </a:pPr>
            <a:endParaRPr lang="en-US" sz="1400" b="1" dirty="0">
              <a:solidFill>
                <a:srgbClr val="0000CC"/>
              </a:solidFill>
              <a:latin typeface="Arial" charset="0"/>
            </a:endParaRPr>
          </a:p>
          <a:p>
            <a:pPr marL="217488" indent="-217488" defTabSz="865188" eaLnBrk="0" hangingPunct="0">
              <a:spcBef>
                <a:spcPts val="475"/>
              </a:spcBef>
              <a:spcAft>
                <a:spcPts val="475"/>
              </a:spcAft>
              <a:buFont typeface="Wingdings" pitchFamily="2" charset="2"/>
              <a:buChar char="ü"/>
              <a:defRPr/>
            </a:pPr>
            <a:endParaRPr lang="en-US" sz="1200" b="1" dirty="0">
              <a:solidFill>
                <a:srgbClr val="0000CC"/>
              </a:solidFill>
              <a:latin typeface="Arial" charset="0"/>
            </a:endParaRPr>
          </a:p>
          <a:p>
            <a:pPr marL="217488" indent="-217488" defTabSz="865188" eaLnBrk="0" hangingPunct="0">
              <a:spcBef>
                <a:spcPts val="475"/>
              </a:spcBef>
              <a:spcAft>
                <a:spcPts val="475"/>
              </a:spcAft>
              <a:buFont typeface="Wingdings" pitchFamily="2" charset="2"/>
              <a:buChar char="ü"/>
              <a:defRPr/>
            </a:pPr>
            <a:endParaRPr lang="en-US" sz="1200" b="1" dirty="0">
              <a:solidFill>
                <a:srgbClr val="0000CC"/>
              </a:solidFill>
              <a:latin typeface="Arial" charset="0"/>
            </a:endParaRPr>
          </a:p>
          <a:p>
            <a:pPr marL="217488" indent="-217488" defTabSz="865188" eaLnBrk="0" hangingPunct="0">
              <a:spcBef>
                <a:spcPts val="475"/>
              </a:spcBef>
              <a:spcAft>
                <a:spcPts val="475"/>
              </a:spcAft>
              <a:buFont typeface="Wingdings" pitchFamily="2" charset="2"/>
              <a:buChar char="ü"/>
              <a:defRPr/>
            </a:pPr>
            <a:endParaRPr lang="en-US" sz="1200" b="1" dirty="0">
              <a:solidFill>
                <a:srgbClr val="0000CC"/>
              </a:solidFill>
              <a:latin typeface="Arial" charset="0"/>
            </a:endParaRPr>
          </a:p>
          <a:p>
            <a:pPr marL="217488" indent="-217488" defTabSz="865188" eaLnBrk="0" hangingPunct="0">
              <a:spcBef>
                <a:spcPts val="475"/>
              </a:spcBef>
              <a:spcAft>
                <a:spcPts val="475"/>
              </a:spcAft>
              <a:buFont typeface="Wingdings" pitchFamily="2" charset="2"/>
              <a:buChar char="ü"/>
              <a:defRPr/>
            </a:pPr>
            <a:endParaRPr lang="en-US" sz="1200" b="1" dirty="0">
              <a:solidFill>
                <a:srgbClr val="0000CC"/>
              </a:solidFill>
              <a:latin typeface="Arial" charset="0"/>
            </a:endParaRPr>
          </a:p>
          <a:p>
            <a:pPr marL="217488" indent="-217488" defTabSz="865188" eaLnBrk="0" hangingPunct="0">
              <a:spcBef>
                <a:spcPts val="475"/>
              </a:spcBef>
              <a:spcAft>
                <a:spcPts val="475"/>
              </a:spcAft>
              <a:buFont typeface="Wingdings" pitchFamily="2" charset="2"/>
              <a:buChar char="ü"/>
              <a:defRPr/>
            </a:pPr>
            <a:endParaRPr lang="en-US" sz="1200" b="1" dirty="0">
              <a:solidFill>
                <a:srgbClr val="0000CC"/>
              </a:solidFill>
              <a:latin typeface="Arial" charset="0"/>
            </a:endParaRPr>
          </a:p>
        </p:txBody>
      </p:sp>
      <p:sp>
        <p:nvSpPr>
          <p:cNvPr id="944133" name="Text Box 5"/>
          <p:cNvSpPr txBox="1">
            <a:spLocks noChangeArrowheads="1"/>
          </p:cNvSpPr>
          <p:nvPr/>
        </p:nvSpPr>
        <p:spPr bwMode="auto">
          <a:xfrm>
            <a:off x="909638" y="1271588"/>
            <a:ext cx="2871787" cy="336550"/>
          </a:xfrm>
          <a:prstGeom prst="rect">
            <a:avLst/>
          </a:prstGeom>
          <a:solidFill>
            <a:schemeClr val="accent1">
              <a:lumMod val="20000"/>
              <a:lumOff val="80000"/>
            </a:schemeClr>
          </a:solidFill>
          <a:ln w="9525" algn="ctr">
            <a:noFill/>
            <a:miter lim="800000"/>
            <a:headEnd/>
            <a:tailEnd/>
          </a:ln>
          <a:effectLst>
            <a:outerShdw blurRad="50800" dist="38100" dir="2700000" algn="tl" rotWithShape="0">
              <a:prstClr val="black">
                <a:alpha val="40000"/>
              </a:prstClr>
            </a:outerShdw>
          </a:effectLst>
        </p:spPr>
        <p:txBody>
          <a:bodyPr>
            <a:spAutoFit/>
          </a:bodyPr>
          <a:lstStyle/>
          <a:p>
            <a:pPr>
              <a:lnSpc>
                <a:spcPct val="80000"/>
              </a:lnSpc>
              <a:buClr>
                <a:schemeClr val="accent1"/>
              </a:buClr>
              <a:buFont typeface="Wingdings" pitchFamily="2" charset="2"/>
              <a:buNone/>
              <a:defRPr/>
            </a:pPr>
            <a:r>
              <a:rPr lang="en-US" sz="2000" b="1" i="1" dirty="0">
                <a:solidFill>
                  <a:srgbClr val="0000CC"/>
                </a:solidFill>
                <a:latin typeface="Arial" charset="0"/>
              </a:rPr>
              <a:t>Vertical Industries</a:t>
            </a:r>
          </a:p>
        </p:txBody>
      </p:sp>
      <p:sp>
        <p:nvSpPr>
          <p:cNvPr id="20487" name="Text Box 7"/>
          <p:cNvSpPr txBox="1">
            <a:spLocks noChangeArrowheads="1"/>
          </p:cNvSpPr>
          <p:nvPr/>
        </p:nvSpPr>
        <p:spPr bwMode="auto">
          <a:xfrm>
            <a:off x="560388" y="152400"/>
            <a:ext cx="8583612" cy="738664"/>
          </a:xfrm>
          <a:prstGeom prst="rect">
            <a:avLst/>
          </a:prstGeom>
          <a:noFill/>
          <a:ln w="3175" algn="ctr">
            <a:noFill/>
            <a:miter lim="800000"/>
            <a:headEnd/>
            <a:tailEnd/>
          </a:ln>
        </p:spPr>
        <p:txBody>
          <a:bodyPr lIns="45720" tIns="0" rIns="45720" bIns="0">
            <a:spAutoFit/>
          </a:bodyPr>
          <a:lstStyle/>
          <a:p>
            <a:pPr>
              <a:spcBef>
                <a:spcPts val="0"/>
              </a:spcBef>
            </a:pPr>
            <a:r>
              <a:rPr lang="en-US" sz="2400" b="1" dirty="0">
                <a:solidFill>
                  <a:schemeClr val="accent1"/>
                </a:solidFill>
              </a:rPr>
              <a:t>Organized around 41 Key </a:t>
            </a:r>
            <a:r>
              <a:rPr lang="en-US" sz="2400" b="1" dirty="0" smtClean="0">
                <a:solidFill>
                  <a:schemeClr val="accent1"/>
                </a:solidFill>
              </a:rPr>
              <a:t>Initiatives </a:t>
            </a:r>
          </a:p>
          <a:p>
            <a:pPr>
              <a:spcBef>
                <a:spcPts val="0"/>
              </a:spcBef>
            </a:pPr>
            <a:r>
              <a:rPr lang="en-US" sz="2400" b="1" dirty="0" smtClean="0">
                <a:solidFill>
                  <a:schemeClr val="accent1"/>
                </a:solidFill>
              </a:rPr>
              <a:t>Vertical  Industries &amp; </a:t>
            </a:r>
            <a:r>
              <a:rPr lang="en-US" sz="2400" b="1" dirty="0">
                <a:solidFill>
                  <a:schemeClr val="accent1"/>
                </a:solidFill>
              </a:rPr>
              <a:t>High Tech </a:t>
            </a:r>
            <a:r>
              <a:rPr lang="en-US" sz="2400" b="1" dirty="0" smtClean="0">
                <a:solidFill>
                  <a:schemeClr val="accent1"/>
                </a:solidFill>
              </a:rPr>
              <a:t>Markets </a:t>
            </a:r>
            <a:r>
              <a:rPr lang="en-US" sz="2400" b="1" dirty="0">
                <a:solidFill>
                  <a:schemeClr val="accent1"/>
                </a:solidFill>
              </a:rPr>
              <a:t>(</a:t>
            </a:r>
            <a:r>
              <a:rPr lang="en-US" sz="2400" b="1" i="1" dirty="0">
                <a:solidFill>
                  <a:schemeClr val="accent1"/>
                </a:solidFill>
              </a:rPr>
              <a:t>continued</a:t>
            </a:r>
            <a:r>
              <a:rPr lang="en-US" sz="2400" b="1" dirty="0">
                <a:solidFill>
                  <a:schemeClr val="accent1"/>
                </a:solidFill>
              </a:rPr>
              <a:t>)</a:t>
            </a:r>
          </a:p>
        </p:txBody>
      </p:sp>
      <p:sp>
        <p:nvSpPr>
          <p:cNvPr id="944134" name="Text Box 6"/>
          <p:cNvSpPr txBox="1">
            <a:spLocks noChangeArrowheads="1"/>
          </p:cNvSpPr>
          <p:nvPr/>
        </p:nvSpPr>
        <p:spPr bwMode="auto">
          <a:xfrm>
            <a:off x="4594598" y="1304085"/>
            <a:ext cx="2870200" cy="336550"/>
          </a:xfrm>
          <a:prstGeom prst="rect">
            <a:avLst/>
          </a:prstGeom>
          <a:solidFill>
            <a:schemeClr val="accent1">
              <a:lumMod val="20000"/>
              <a:lumOff val="80000"/>
            </a:schemeClr>
          </a:solidFill>
          <a:ln w="9525" algn="ctr">
            <a:noFill/>
            <a:miter lim="800000"/>
            <a:headEnd/>
            <a:tailEnd/>
          </a:ln>
          <a:effectLst>
            <a:outerShdw blurRad="50800" dist="38100" dir="2700000" algn="tl" rotWithShape="0">
              <a:prstClr val="black">
                <a:alpha val="40000"/>
              </a:prstClr>
            </a:outerShdw>
          </a:effectLst>
        </p:spPr>
        <p:txBody>
          <a:bodyPr>
            <a:spAutoFit/>
          </a:bodyPr>
          <a:lstStyle/>
          <a:p>
            <a:pPr>
              <a:lnSpc>
                <a:spcPct val="80000"/>
              </a:lnSpc>
              <a:buClr>
                <a:schemeClr val="accent1"/>
              </a:buClr>
              <a:buFont typeface="Wingdings" pitchFamily="2" charset="2"/>
              <a:buNone/>
              <a:defRPr/>
            </a:pPr>
            <a:r>
              <a:rPr lang="en-US" sz="2000" b="1" i="1" dirty="0">
                <a:solidFill>
                  <a:srgbClr val="0000CC"/>
                </a:solidFill>
                <a:latin typeface="Arial" charset="0"/>
              </a:rPr>
              <a:t>High-tech Markets</a:t>
            </a:r>
          </a:p>
        </p:txBody>
      </p:sp>
    </p:spTree>
    <p:extLst>
      <p:ext uri="{BB962C8B-B14F-4D97-AF65-F5344CB8AC3E}">
        <p14:creationId xmlns:p14="http://schemas.microsoft.com/office/powerpoint/2010/main" val="1479245313"/>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Data Strategy Essentials for IT</a:t>
            </a:r>
            <a:endParaRPr lang="en-US" dirty="0"/>
          </a:p>
        </p:txBody>
      </p:sp>
      <p:sp>
        <p:nvSpPr>
          <p:cNvPr id="3" name="Content Placeholder 2"/>
          <p:cNvSpPr>
            <a:spLocks noGrp="1"/>
          </p:cNvSpPr>
          <p:nvPr>
            <p:ph idx="1"/>
          </p:nvPr>
        </p:nvSpPr>
        <p:spPr>
          <a:xfrm>
            <a:off x="285750" y="1362075"/>
            <a:ext cx="6115050" cy="4419600"/>
          </a:xfrm>
        </p:spPr>
        <p:txBody>
          <a:bodyPr/>
          <a:lstStyle/>
          <a:p>
            <a:r>
              <a:rPr lang="en-US" dirty="0"/>
              <a:t>Ensure infrastructure adequacy</a:t>
            </a:r>
          </a:p>
          <a:p>
            <a:r>
              <a:rPr lang="en-US" dirty="0" smtClean="0"/>
              <a:t>Consider </a:t>
            </a:r>
            <a:r>
              <a:rPr lang="en-US" dirty="0"/>
              <a:t>alternate information architectures</a:t>
            </a:r>
          </a:p>
          <a:p>
            <a:r>
              <a:rPr lang="en-US" dirty="0" smtClean="0"/>
              <a:t>Anticipate </a:t>
            </a:r>
            <a:r>
              <a:rPr lang="en-US" dirty="0"/>
              <a:t>and govern risks</a:t>
            </a:r>
          </a:p>
          <a:p>
            <a:r>
              <a:rPr lang="en-US" dirty="0" smtClean="0"/>
              <a:t>Expand </a:t>
            </a:r>
            <a:r>
              <a:rPr lang="en-US" dirty="0"/>
              <a:t>your analytic capabilities</a:t>
            </a:r>
          </a:p>
          <a:p>
            <a:r>
              <a:rPr lang="en-US" dirty="0" smtClean="0"/>
              <a:t>Assemble </a:t>
            </a:r>
            <a:r>
              <a:rPr lang="en-US" dirty="0"/>
              <a:t>necessary skills</a:t>
            </a:r>
          </a:p>
          <a:p>
            <a:r>
              <a:rPr lang="en-US" dirty="0" smtClean="0"/>
              <a:t>Alter </a:t>
            </a:r>
            <a:r>
              <a:rPr lang="en-US" dirty="0"/>
              <a:t>IT organization structures</a:t>
            </a:r>
          </a:p>
          <a:p>
            <a:endParaRPr lang="en-US" dirty="0"/>
          </a:p>
        </p:txBody>
      </p:sp>
      <p:sp>
        <p:nvSpPr>
          <p:cNvPr id="4" name="Footer Placeholder 3"/>
          <p:cNvSpPr>
            <a:spLocks noGrp="1"/>
          </p:cNvSpPr>
          <p:nvPr>
            <p:ph type="ftr" sz="quarter" idx="10"/>
          </p:nvPr>
        </p:nvSpPr>
        <p:spPr/>
        <p:txBody>
          <a:bodyPr/>
          <a:lstStyle/>
          <a:p>
            <a:pPr>
              <a:defRPr/>
            </a:pPr>
            <a:r>
              <a:rPr lang="en-US" smtClean="0"/>
              <a:t> </a:t>
            </a:r>
            <a:fld id="{6B94FA92-FD85-4028-8A65-25E5DEB3133D}" type="slidenum">
              <a:rPr lang="en-US" smtClean="0"/>
              <a:pPr>
                <a:defRPr/>
              </a:pPr>
              <a:t>39</a:t>
            </a:fld>
            <a:endParaRPr lang="en-US" dirty="0"/>
          </a:p>
        </p:txBody>
      </p:sp>
      <p:pic>
        <p:nvPicPr>
          <p:cNvPr id="5" name="Picture 4"/>
          <p:cNvPicPr>
            <a:picLocks/>
          </p:cNvPicPr>
          <p:nvPr/>
        </p:nvPicPr>
        <p:blipFill rotWithShape="1">
          <a:blip r:embed="rId2" cstate="print">
            <a:extLst>
              <a:ext uri="{28A0092B-C50C-407E-A947-70E740481C1C}">
                <a14:useLocalDpi xmlns:a14="http://schemas.microsoft.com/office/drawing/2010/main" val="0"/>
              </a:ext>
            </a:extLst>
          </a:blip>
          <a:srcRect r="6063"/>
          <a:stretch/>
        </p:blipFill>
        <p:spPr>
          <a:xfrm>
            <a:off x="6629400" y="3048000"/>
            <a:ext cx="2057400" cy="1219200"/>
          </a:xfrm>
          <a:prstGeom prst="rect">
            <a:avLst/>
          </a:prstGeom>
        </p:spPr>
      </p:pic>
      <p:pic>
        <p:nvPicPr>
          <p:cNvPr id="1028" name="Picture 4" descr="http://www.freeworldaffiliate.com/Images/woman_arms_u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4267200"/>
            <a:ext cx="1371600" cy="1857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789512"/>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Big Data Strategy Essentials for Business</a:t>
            </a:r>
            <a:endParaRPr lang="en-US" dirty="0"/>
          </a:p>
        </p:txBody>
      </p:sp>
      <p:sp>
        <p:nvSpPr>
          <p:cNvPr id="3" name="Content Placeholder 2"/>
          <p:cNvSpPr>
            <a:spLocks noGrp="1"/>
          </p:cNvSpPr>
          <p:nvPr>
            <p:ph idx="1"/>
          </p:nvPr>
        </p:nvSpPr>
        <p:spPr>
          <a:xfrm>
            <a:off x="285750" y="1362075"/>
            <a:ext cx="6115050" cy="4419600"/>
          </a:xfrm>
        </p:spPr>
        <p:txBody>
          <a:bodyPr/>
          <a:lstStyle/>
          <a:p>
            <a:r>
              <a:rPr lang="en-US" dirty="0" smtClean="0"/>
              <a:t>Acknowledge </a:t>
            </a:r>
            <a:r>
              <a:rPr lang="en-US" dirty="0"/>
              <a:t>how Big Data initiatives are unique</a:t>
            </a:r>
          </a:p>
          <a:p>
            <a:r>
              <a:rPr lang="en-US" dirty="0" smtClean="0"/>
              <a:t>Generate </a:t>
            </a:r>
            <a:r>
              <a:rPr lang="en-US" dirty="0"/>
              <a:t>big ideas for Big Data</a:t>
            </a:r>
          </a:p>
          <a:p>
            <a:r>
              <a:rPr lang="en-US" dirty="0" smtClean="0"/>
              <a:t>Identify </a:t>
            </a:r>
            <a:r>
              <a:rPr lang="en-US" dirty="0"/>
              <a:t>potentially valuable data sources</a:t>
            </a:r>
          </a:p>
          <a:p>
            <a:r>
              <a:rPr lang="en-US" dirty="0" smtClean="0"/>
              <a:t>Build </a:t>
            </a:r>
            <a:r>
              <a:rPr lang="en-US" dirty="0"/>
              <a:t>business leadership belief in data</a:t>
            </a:r>
          </a:p>
          <a:p>
            <a:r>
              <a:rPr lang="en-US" dirty="0" smtClean="0"/>
              <a:t>Become </a:t>
            </a:r>
            <a:r>
              <a:rPr lang="en-US" dirty="0"/>
              <a:t>even more pragmatic about investments</a:t>
            </a:r>
          </a:p>
          <a:p>
            <a:endParaRPr lang="en-US" dirty="0"/>
          </a:p>
        </p:txBody>
      </p:sp>
      <p:sp>
        <p:nvSpPr>
          <p:cNvPr id="4" name="Footer Placeholder 3"/>
          <p:cNvSpPr>
            <a:spLocks noGrp="1"/>
          </p:cNvSpPr>
          <p:nvPr>
            <p:ph type="ftr" sz="quarter" idx="10"/>
          </p:nvPr>
        </p:nvSpPr>
        <p:spPr/>
        <p:txBody>
          <a:bodyPr/>
          <a:lstStyle/>
          <a:p>
            <a:pPr>
              <a:defRPr/>
            </a:pPr>
            <a:r>
              <a:rPr lang="en-US" smtClean="0"/>
              <a:t> </a:t>
            </a:r>
            <a:fld id="{6B94FA92-FD85-4028-8A65-25E5DEB3133D}" type="slidenum">
              <a:rPr lang="en-US" smtClean="0"/>
              <a:pPr>
                <a:defRPr/>
              </a:pPr>
              <a:t>40</a:t>
            </a:fld>
            <a:endParaRPr lang="en-US" dirty="0"/>
          </a:p>
        </p:txBody>
      </p:sp>
      <p:pic>
        <p:nvPicPr>
          <p:cNvPr id="5" name="Picture 4"/>
          <p:cNvPicPr>
            <a:picLocks/>
          </p:cNvPicPr>
          <p:nvPr/>
        </p:nvPicPr>
        <p:blipFill rotWithShape="1">
          <a:blip r:embed="rId2" cstate="print">
            <a:extLst>
              <a:ext uri="{28A0092B-C50C-407E-A947-70E740481C1C}">
                <a14:useLocalDpi xmlns:a14="http://schemas.microsoft.com/office/drawing/2010/main" val="0"/>
              </a:ext>
            </a:extLst>
          </a:blip>
          <a:srcRect r="6063"/>
          <a:stretch/>
        </p:blipFill>
        <p:spPr>
          <a:xfrm>
            <a:off x="6629400" y="3048000"/>
            <a:ext cx="2057400" cy="1219200"/>
          </a:xfrm>
          <a:prstGeom prst="rect">
            <a:avLst/>
          </a:prstGeom>
        </p:spPr>
      </p:pic>
      <p:pic>
        <p:nvPicPr>
          <p:cNvPr id="1026" name="Picture 2" descr="http://longforsuccess.com/wordpress/wp-content/uploads/2010/12/Results-winn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5200" y="1143000"/>
            <a:ext cx="913194" cy="1762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402391"/>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endParaRPr lang="en-US"/>
          </a:p>
        </p:txBody>
      </p:sp>
      <p:sp>
        <p:nvSpPr>
          <p:cNvPr id="5" name="Title 4"/>
          <p:cNvSpPr>
            <a:spLocks noGrp="1"/>
          </p:cNvSpPr>
          <p:nvPr>
            <p:ph type="ctrTitle"/>
          </p:nvPr>
        </p:nvSpPr>
        <p:spPr/>
        <p:txBody>
          <a:bodyPr/>
          <a:lstStyle/>
          <a:p>
            <a:r>
              <a:rPr lang="en-US" dirty="0" smtClean="0"/>
              <a:t>The Art of the Possible</a:t>
            </a:r>
            <a:endParaRPr lang="en-US" dirty="0"/>
          </a:p>
        </p:txBody>
      </p:sp>
    </p:spTree>
    <p:extLst>
      <p:ext uri="{BB962C8B-B14F-4D97-AF65-F5344CB8AC3E}">
        <p14:creationId xmlns:p14="http://schemas.microsoft.com/office/powerpoint/2010/main" val="3438784084"/>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Gartner Analytic Ascendancy Model</a:t>
            </a:r>
            <a:endParaRPr lang="en-US" dirty="0"/>
          </a:p>
        </p:txBody>
      </p:sp>
      <p:sp>
        <p:nvSpPr>
          <p:cNvPr id="4" name="Footer Placeholder 3"/>
          <p:cNvSpPr>
            <a:spLocks noGrp="1"/>
          </p:cNvSpPr>
          <p:nvPr>
            <p:ph type="ftr" sz="quarter" idx="4294967295"/>
          </p:nvPr>
        </p:nvSpPr>
        <p:spPr>
          <a:xfrm>
            <a:off x="4343400" y="6490389"/>
            <a:ext cx="457200" cy="228600"/>
          </a:xfrm>
          <a:prstGeom prst="rect">
            <a:avLst/>
          </a:prstGeom>
        </p:spPr>
        <p:txBody>
          <a:bodyPr/>
          <a:lstStyle/>
          <a:p>
            <a:pPr>
              <a:defRPr/>
            </a:pPr>
            <a:r>
              <a:rPr lang="en-US" dirty="0" smtClean="0"/>
              <a:t> </a:t>
            </a:r>
            <a:fld id="{E1E29525-C903-49F9-BB30-68358B75B689}" type="slidenum">
              <a:rPr lang="en-US" smtClean="0"/>
              <a:pPr>
                <a:defRPr/>
              </a:pPr>
              <a:t>42</a:t>
            </a:fld>
            <a:endParaRPr lang="en-US" dirty="0"/>
          </a:p>
        </p:txBody>
      </p:sp>
      <p:sp>
        <p:nvSpPr>
          <p:cNvPr id="7" name="Text Box 2058"/>
          <p:cNvSpPr txBox="1">
            <a:spLocks noChangeArrowheads="1"/>
          </p:cNvSpPr>
          <p:nvPr/>
        </p:nvSpPr>
        <p:spPr bwMode="auto">
          <a:xfrm>
            <a:off x="6121086" y="1752600"/>
            <a:ext cx="1803714" cy="694658"/>
          </a:xfrm>
          <a:prstGeom prst="roundRect">
            <a:avLst/>
          </a:prstGeom>
          <a:solidFill>
            <a:schemeClr val="accent1">
              <a:lumMod val="75000"/>
            </a:schemeClr>
          </a:solidFill>
          <a:ln w="19050">
            <a:noFill/>
            <a:headEnd type="none" w="sm" len="sm"/>
            <a:tailEnd type="none" w="sm" len="sm"/>
          </a:ln>
          <a:effectLst>
            <a:innerShdw blurRad="63500" dist="50800" dir="2700000">
              <a:prstClr val="black">
                <a:alpha val="50000"/>
              </a:prstClr>
            </a:innerShdw>
          </a:effectLst>
        </p:spPr>
        <p:style>
          <a:lnRef idx="3">
            <a:schemeClr val="lt1"/>
          </a:lnRef>
          <a:fillRef idx="1">
            <a:schemeClr val="accent1"/>
          </a:fillRef>
          <a:effectRef idx="1">
            <a:schemeClr val="accent1"/>
          </a:effectRef>
          <a:fontRef idx="minor">
            <a:schemeClr val="lt1"/>
          </a:fontRef>
        </p:style>
        <p:txBody>
          <a:bodyPr wrap="square" tIns="64008" bIns="64008">
            <a:spAutoFit/>
          </a:bodyPr>
          <a:lstStyle/>
          <a:p>
            <a:pPr>
              <a:spcBef>
                <a:spcPct val="0"/>
              </a:spcBef>
              <a:spcAft>
                <a:spcPts val="0"/>
              </a:spcAft>
              <a:buClr>
                <a:srgbClr val="00529B"/>
              </a:buClr>
              <a:buSzPct val="70000"/>
              <a:buFont typeface="Wingdings" pitchFamily="2" charset="2"/>
              <a:buNone/>
            </a:pPr>
            <a:r>
              <a:rPr lang="en-US" sz="1800" b="1" dirty="0" smtClean="0">
                <a:solidFill>
                  <a:srgbClr val="FFFFFF"/>
                </a:solidFill>
              </a:rPr>
              <a:t>Prescriptive</a:t>
            </a:r>
            <a:br>
              <a:rPr lang="en-US" sz="1800" b="1" dirty="0" smtClean="0">
                <a:solidFill>
                  <a:srgbClr val="FFFFFF"/>
                </a:solidFill>
              </a:rPr>
            </a:br>
            <a:r>
              <a:rPr lang="en-US" sz="1800" b="1" dirty="0" smtClean="0">
                <a:solidFill>
                  <a:srgbClr val="FFFFFF"/>
                </a:solidFill>
              </a:rPr>
              <a:t>Analytics</a:t>
            </a:r>
            <a:endParaRPr lang="en-US" sz="1800" b="1" dirty="0">
              <a:solidFill>
                <a:srgbClr val="FFFFFF"/>
              </a:solidFill>
            </a:endParaRPr>
          </a:p>
        </p:txBody>
      </p:sp>
      <p:sp>
        <p:nvSpPr>
          <p:cNvPr id="8" name="Text Box 2057"/>
          <p:cNvSpPr txBox="1">
            <a:spLocks noChangeArrowheads="1"/>
          </p:cNvSpPr>
          <p:nvPr/>
        </p:nvSpPr>
        <p:spPr bwMode="auto">
          <a:xfrm>
            <a:off x="4444686" y="2545755"/>
            <a:ext cx="1803714" cy="694658"/>
          </a:xfrm>
          <a:prstGeom prst="roundRect">
            <a:avLst/>
          </a:prstGeom>
          <a:solidFill>
            <a:schemeClr val="accent1">
              <a:lumMod val="75000"/>
            </a:schemeClr>
          </a:solidFill>
          <a:ln w="19050">
            <a:noFill/>
            <a:headEnd type="none" w="sm" len="sm"/>
            <a:tailEnd type="none" w="sm" len="sm"/>
          </a:ln>
          <a:effectLst>
            <a:innerShdw blurRad="63500" dist="50800" dir="2700000">
              <a:prstClr val="black">
                <a:alpha val="50000"/>
              </a:prstClr>
            </a:innerShdw>
          </a:effectLst>
        </p:spPr>
        <p:style>
          <a:lnRef idx="3">
            <a:schemeClr val="lt1"/>
          </a:lnRef>
          <a:fillRef idx="1">
            <a:schemeClr val="accent1"/>
          </a:fillRef>
          <a:effectRef idx="1">
            <a:schemeClr val="accent1"/>
          </a:effectRef>
          <a:fontRef idx="minor">
            <a:schemeClr val="lt1"/>
          </a:fontRef>
        </p:style>
        <p:txBody>
          <a:bodyPr wrap="square" tIns="64008" bIns="64008">
            <a:spAutoFit/>
          </a:bodyPr>
          <a:lstStyle/>
          <a:p>
            <a:pPr>
              <a:spcBef>
                <a:spcPct val="0"/>
              </a:spcBef>
              <a:spcAft>
                <a:spcPts val="0"/>
              </a:spcAft>
              <a:buClr>
                <a:srgbClr val="00529B"/>
              </a:buClr>
              <a:buSzPct val="70000"/>
              <a:buFont typeface="Wingdings" pitchFamily="2" charset="2"/>
              <a:buNone/>
            </a:pPr>
            <a:r>
              <a:rPr lang="en-US" sz="1800" b="1" dirty="0" smtClean="0">
                <a:solidFill>
                  <a:srgbClr val="FFFFFF"/>
                </a:solidFill>
              </a:rPr>
              <a:t>Predictive</a:t>
            </a:r>
            <a:br>
              <a:rPr lang="en-US" sz="1800" b="1" dirty="0" smtClean="0">
                <a:solidFill>
                  <a:srgbClr val="FFFFFF"/>
                </a:solidFill>
              </a:rPr>
            </a:br>
            <a:r>
              <a:rPr lang="en-US" sz="1800" b="1" dirty="0" smtClean="0">
                <a:solidFill>
                  <a:srgbClr val="FFFFFF"/>
                </a:solidFill>
              </a:rPr>
              <a:t>Analytics</a:t>
            </a:r>
            <a:endParaRPr lang="en-US" sz="1600" b="1" dirty="0">
              <a:solidFill>
                <a:srgbClr val="FFFFFF"/>
              </a:solidFill>
            </a:endParaRPr>
          </a:p>
        </p:txBody>
      </p:sp>
      <p:sp>
        <p:nvSpPr>
          <p:cNvPr id="9" name="Text Box 2056"/>
          <p:cNvSpPr txBox="1">
            <a:spLocks noChangeArrowheads="1"/>
          </p:cNvSpPr>
          <p:nvPr/>
        </p:nvSpPr>
        <p:spPr bwMode="auto">
          <a:xfrm>
            <a:off x="2768286" y="3343942"/>
            <a:ext cx="1803714" cy="694658"/>
          </a:xfrm>
          <a:prstGeom prst="roundRect">
            <a:avLst/>
          </a:prstGeom>
          <a:solidFill>
            <a:schemeClr val="accent1">
              <a:lumMod val="75000"/>
            </a:schemeClr>
          </a:solidFill>
          <a:ln w="19050">
            <a:noFill/>
            <a:headEnd type="none" w="sm" len="sm"/>
            <a:tailEnd type="none" w="sm" len="sm"/>
          </a:ln>
          <a:effectLst>
            <a:innerShdw blurRad="63500" dist="50800" dir="2700000">
              <a:prstClr val="black">
                <a:alpha val="50000"/>
              </a:prstClr>
            </a:innerShdw>
          </a:effectLst>
        </p:spPr>
        <p:style>
          <a:lnRef idx="3">
            <a:schemeClr val="lt1"/>
          </a:lnRef>
          <a:fillRef idx="1">
            <a:schemeClr val="accent1"/>
          </a:fillRef>
          <a:effectRef idx="1">
            <a:schemeClr val="accent1"/>
          </a:effectRef>
          <a:fontRef idx="minor">
            <a:schemeClr val="lt1"/>
          </a:fontRef>
        </p:style>
        <p:txBody>
          <a:bodyPr wrap="square" tIns="64008" bIns="64008">
            <a:spAutoFit/>
          </a:bodyPr>
          <a:lstStyle/>
          <a:p>
            <a:pPr marL="169863" indent="-169863">
              <a:spcBef>
                <a:spcPct val="0"/>
              </a:spcBef>
              <a:spcAft>
                <a:spcPts val="0"/>
              </a:spcAft>
              <a:buClr>
                <a:srgbClr val="00529B"/>
              </a:buClr>
              <a:buSzPct val="70000"/>
              <a:buFont typeface="Wingdings" pitchFamily="2" charset="2"/>
              <a:buNone/>
            </a:pPr>
            <a:r>
              <a:rPr lang="en-US" sz="1800" b="1" dirty="0" smtClean="0">
                <a:solidFill>
                  <a:srgbClr val="FFFFFF"/>
                </a:solidFill>
              </a:rPr>
              <a:t>Diagnostic</a:t>
            </a:r>
          </a:p>
          <a:p>
            <a:pPr marL="169863" indent="-169863">
              <a:spcBef>
                <a:spcPct val="0"/>
              </a:spcBef>
              <a:spcAft>
                <a:spcPts val="0"/>
              </a:spcAft>
              <a:buClr>
                <a:srgbClr val="00529B"/>
              </a:buClr>
              <a:buSzPct val="70000"/>
              <a:buFont typeface="Wingdings" pitchFamily="2" charset="2"/>
              <a:buNone/>
            </a:pPr>
            <a:r>
              <a:rPr lang="en-US" sz="1800" b="1" dirty="0" smtClean="0">
                <a:solidFill>
                  <a:srgbClr val="FFFFFF"/>
                </a:solidFill>
              </a:rPr>
              <a:t>Analytics</a:t>
            </a:r>
            <a:endParaRPr lang="en-US" sz="1800" b="1" dirty="0">
              <a:solidFill>
                <a:srgbClr val="FFFFFF"/>
              </a:solidFill>
            </a:endParaRPr>
          </a:p>
        </p:txBody>
      </p:sp>
      <p:sp>
        <p:nvSpPr>
          <p:cNvPr id="15" name="TextBox 14"/>
          <p:cNvSpPr txBox="1"/>
          <p:nvPr/>
        </p:nvSpPr>
        <p:spPr>
          <a:xfrm>
            <a:off x="1009409" y="3505200"/>
            <a:ext cx="1894983" cy="590931"/>
          </a:xfrm>
          <a:prstGeom prst="rect">
            <a:avLst/>
          </a:prstGeom>
          <a:noFill/>
        </p:spPr>
        <p:txBody>
          <a:bodyPr wrap="square" rtlCol="0">
            <a:spAutoFit/>
          </a:bodyPr>
          <a:lstStyle/>
          <a:p>
            <a:r>
              <a:rPr lang="en-US" sz="1800" dirty="0" smtClean="0">
                <a:solidFill>
                  <a:schemeClr val="accent1">
                    <a:lumMod val="50000"/>
                  </a:schemeClr>
                </a:solidFill>
              </a:rPr>
              <a:t>What happened?</a:t>
            </a:r>
            <a:endParaRPr lang="en-US" sz="1800" dirty="0">
              <a:solidFill>
                <a:schemeClr val="accent1">
                  <a:lumMod val="50000"/>
                </a:schemeClr>
              </a:solidFill>
            </a:endParaRPr>
          </a:p>
        </p:txBody>
      </p:sp>
      <p:sp>
        <p:nvSpPr>
          <p:cNvPr id="16" name="TextBox 15"/>
          <p:cNvSpPr txBox="1"/>
          <p:nvPr/>
        </p:nvSpPr>
        <p:spPr>
          <a:xfrm>
            <a:off x="4387360" y="1954824"/>
            <a:ext cx="1894983" cy="590931"/>
          </a:xfrm>
          <a:prstGeom prst="rect">
            <a:avLst/>
          </a:prstGeom>
          <a:noFill/>
        </p:spPr>
        <p:txBody>
          <a:bodyPr wrap="square" rtlCol="0">
            <a:spAutoFit/>
          </a:bodyPr>
          <a:lstStyle/>
          <a:p>
            <a:r>
              <a:rPr lang="en-US" sz="1800" dirty="0" smtClean="0">
                <a:solidFill>
                  <a:schemeClr val="accent1">
                    <a:lumMod val="50000"/>
                  </a:schemeClr>
                </a:solidFill>
              </a:rPr>
              <a:t>What will happen?</a:t>
            </a:r>
            <a:endParaRPr lang="en-US" sz="1800" dirty="0">
              <a:solidFill>
                <a:schemeClr val="accent1">
                  <a:lumMod val="50000"/>
                </a:schemeClr>
              </a:solidFill>
            </a:endParaRPr>
          </a:p>
        </p:txBody>
      </p:sp>
      <p:sp>
        <p:nvSpPr>
          <p:cNvPr id="17" name="TextBox 16"/>
          <p:cNvSpPr txBox="1"/>
          <p:nvPr/>
        </p:nvSpPr>
        <p:spPr>
          <a:xfrm>
            <a:off x="6096000" y="1143000"/>
            <a:ext cx="1894983" cy="590931"/>
          </a:xfrm>
          <a:prstGeom prst="rect">
            <a:avLst/>
          </a:prstGeom>
          <a:noFill/>
        </p:spPr>
        <p:txBody>
          <a:bodyPr wrap="square" rtlCol="0">
            <a:spAutoFit/>
          </a:bodyPr>
          <a:lstStyle/>
          <a:p>
            <a:r>
              <a:rPr lang="en-US" sz="1800" dirty="0" smtClean="0">
                <a:solidFill>
                  <a:schemeClr val="accent1">
                    <a:lumMod val="50000"/>
                  </a:schemeClr>
                </a:solidFill>
              </a:rPr>
              <a:t>How can we make it happen?</a:t>
            </a:r>
            <a:endParaRPr lang="en-US" sz="1800" dirty="0">
              <a:solidFill>
                <a:schemeClr val="accent1">
                  <a:lumMod val="50000"/>
                </a:schemeClr>
              </a:solidFill>
            </a:endParaRPr>
          </a:p>
        </p:txBody>
      </p:sp>
      <p:sp>
        <p:nvSpPr>
          <p:cNvPr id="18" name="TextBox 17"/>
          <p:cNvSpPr txBox="1"/>
          <p:nvPr/>
        </p:nvSpPr>
        <p:spPr>
          <a:xfrm>
            <a:off x="2718049" y="2743200"/>
            <a:ext cx="1894983" cy="590931"/>
          </a:xfrm>
          <a:prstGeom prst="rect">
            <a:avLst/>
          </a:prstGeom>
          <a:noFill/>
        </p:spPr>
        <p:txBody>
          <a:bodyPr wrap="square" rtlCol="0">
            <a:spAutoFit/>
          </a:bodyPr>
          <a:lstStyle/>
          <a:p>
            <a:r>
              <a:rPr lang="en-US" sz="1800" dirty="0" smtClean="0">
                <a:solidFill>
                  <a:schemeClr val="accent1">
                    <a:lumMod val="50000"/>
                  </a:schemeClr>
                </a:solidFill>
              </a:rPr>
              <a:t>Why did it happen?</a:t>
            </a:r>
            <a:endParaRPr lang="en-US" sz="1800" dirty="0">
              <a:solidFill>
                <a:schemeClr val="accent1">
                  <a:lumMod val="50000"/>
                </a:schemeClr>
              </a:solidFill>
            </a:endParaRPr>
          </a:p>
        </p:txBody>
      </p:sp>
      <p:sp>
        <p:nvSpPr>
          <p:cNvPr id="19" name="Text Box 2056"/>
          <p:cNvSpPr txBox="1">
            <a:spLocks noChangeArrowheads="1"/>
          </p:cNvSpPr>
          <p:nvPr/>
        </p:nvSpPr>
        <p:spPr bwMode="auto">
          <a:xfrm>
            <a:off x="1075615" y="4163473"/>
            <a:ext cx="1803714" cy="694658"/>
          </a:xfrm>
          <a:prstGeom prst="roundRect">
            <a:avLst/>
          </a:prstGeom>
          <a:solidFill>
            <a:schemeClr val="accent1">
              <a:lumMod val="75000"/>
            </a:schemeClr>
          </a:solidFill>
          <a:ln w="19050">
            <a:noFill/>
            <a:headEnd type="none" w="sm" len="sm"/>
            <a:tailEnd type="none" w="sm" len="sm"/>
          </a:ln>
          <a:effectLst>
            <a:innerShdw blurRad="63500" dist="50800" dir="2700000">
              <a:prstClr val="black">
                <a:alpha val="50000"/>
              </a:prstClr>
            </a:innerShdw>
          </a:effectLst>
        </p:spPr>
        <p:style>
          <a:lnRef idx="3">
            <a:schemeClr val="lt1"/>
          </a:lnRef>
          <a:fillRef idx="1">
            <a:schemeClr val="accent1"/>
          </a:fillRef>
          <a:effectRef idx="1">
            <a:schemeClr val="accent1"/>
          </a:effectRef>
          <a:fontRef idx="minor">
            <a:schemeClr val="lt1"/>
          </a:fontRef>
        </p:style>
        <p:txBody>
          <a:bodyPr wrap="square" tIns="64008" bIns="64008">
            <a:spAutoFit/>
          </a:bodyPr>
          <a:lstStyle/>
          <a:p>
            <a:pPr>
              <a:spcBef>
                <a:spcPct val="0"/>
              </a:spcBef>
              <a:spcAft>
                <a:spcPts val="0"/>
              </a:spcAft>
              <a:buClr>
                <a:srgbClr val="00529B"/>
              </a:buClr>
              <a:buSzPct val="70000"/>
              <a:buFont typeface="Wingdings" pitchFamily="2" charset="2"/>
              <a:buNone/>
            </a:pPr>
            <a:r>
              <a:rPr lang="en-US" sz="1800" b="1" dirty="0" smtClean="0">
                <a:solidFill>
                  <a:srgbClr val="FFFFFF"/>
                </a:solidFill>
              </a:rPr>
              <a:t>Descriptive</a:t>
            </a:r>
            <a:br>
              <a:rPr lang="en-US" sz="1800" b="1" dirty="0" smtClean="0">
                <a:solidFill>
                  <a:srgbClr val="FFFFFF"/>
                </a:solidFill>
              </a:rPr>
            </a:br>
            <a:r>
              <a:rPr lang="en-US" sz="1800" b="1" dirty="0" smtClean="0">
                <a:solidFill>
                  <a:srgbClr val="FFFFFF"/>
                </a:solidFill>
              </a:rPr>
              <a:t>Analytics</a:t>
            </a:r>
            <a:endParaRPr lang="en-US" sz="1800" b="1" dirty="0">
              <a:solidFill>
                <a:srgbClr val="FFFFFF"/>
              </a:solidFill>
            </a:endParaRPr>
          </a:p>
        </p:txBody>
      </p:sp>
      <p:grpSp>
        <p:nvGrpSpPr>
          <p:cNvPr id="22" name="Group 21"/>
          <p:cNvGrpSpPr/>
          <p:nvPr/>
        </p:nvGrpSpPr>
        <p:grpSpPr>
          <a:xfrm>
            <a:off x="928891" y="1447800"/>
            <a:ext cx="7453109" cy="4637401"/>
            <a:chOff x="685800" y="1839599"/>
            <a:chExt cx="6767309" cy="4637401"/>
          </a:xfrm>
        </p:grpSpPr>
        <p:sp>
          <p:nvSpPr>
            <p:cNvPr id="20" name="Line 2207"/>
            <p:cNvSpPr>
              <a:spLocks noChangeShapeType="1"/>
            </p:cNvSpPr>
            <p:nvPr/>
          </p:nvSpPr>
          <p:spPr bwMode="auto">
            <a:xfrm flipV="1">
              <a:off x="685800" y="1839599"/>
              <a:ext cx="6286" cy="4637401"/>
            </a:xfrm>
            <a:prstGeom prst="line">
              <a:avLst/>
            </a:prstGeom>
            <a:noFill/>
            <a:ln w="31750">
              <a:solidFill>
                <a:srgbClr val="CDCDCD"/>
              </a:solidFill>
              <a:round/>
              <a:headEnd type="none" w="lg" len="lg"/>
              <a:tailEnd type="triangle" w="med" len="lg"/>
            </a:ln>
            <a:effectLst/>
          </p:spPr>
          <p:txBody>
            <a:bodyPr wrap="none" anchor="ctr"/>
            <a:lstStyle/>
            <a:p>
              <a:endParaRPr lang="en-US" dirty="0">
                <a:solidFill>
                  <a:srgbClr val="000000"/>
                </a:solidFill>
              </a:endParaRPr>
            </a:p>
          </p:txBody>
        </p:sp>
        <p:sp>
          <p:nvSpPr>
            <p:cNvPr id="21" name="Line 2208"/>
            <p:cNvSpPr>
              <a:spLocks noChangeShapeType="1"/>
            </p:cNvSpPr>
            <p:nvPr/>
          </p:nvSpPr>
          <p:spPr bwMode="auto">
            <a:xfrm flipV="1">
              <a:off x="696709" y="6448222"/>
              <a:ext cx="6756400" cy="19050"/>
            </a:xfrm>
            <a:prstGeom prst="line">
              <a:avLst/>
            </a:prstGeom>
            <a:noFill/>
            <a:ln w="31750">
              <a:solidFill>
                <a:srgbClr val="CDCDCD"/>
              </a:solidFill>
              <a:round/>
              <a:headEnd type="none" w="lg" len="lg"/>
              <a:tailEnd type="triangle" w="med" len="lg"/>
            </a:ln>
            <a:effectLst/>
          </p:spPr>
          <p:txBody>
            <a:bodyPr wrap="none" anchor="ctr"/>
            <a:lstStyle/>
            <a:p>
              <a:endParaRPr lang="en-US" dirty="0">
                <a:solidFill>
                  <a:srgbClr val="000000"/>
                </a:solidFill>
              </a:endParaRPr>
            </a:p>
          </p:txBody>
        </p:sp>
      </p:grpSp>
      <p:sp>
        <p:nvSpPr>
          <p:cNvPr id="23" name="TextBox 22"/>
          <p:cNvSpPr txBox="1"/>
          <p:nvPr/>
        </p:nvSpPr>
        <p:spPr>
          <a:xfrm rot="16200000">
            <a:off x="248047" y="3133197"/>
            <a:ext cx="1008802" cy="369332"/>
          </a:xfrm>
          <a:prstGeom prst="rect">
            <a:avLst/>
          </a:prstGeom>
          <a:noFill/>
        </p:spPr>
        <p:txBody>
          <a:bodyPr wrap="none" rtlCol="0">
            <a:spAutoFit/>
          </a:bodyPr>
          <a:lstStyle/>
          <a:p>
            <a:r>
              <a:rPr lang="en-US" sz="2000" dirty="0" smtClean="0">
                <a:solidFill>
                  <a:srgbClr val="00529B"/>
                </a:solidFill>
              </a:rPr>
              <a:t>VALUE</a:t>
            </a:r>
            <a:endParaRPr lang="en-US" sz="2000" dirty="0">
              <a:solidFill>
                <a:srgbClr val="00529B"/>
              </a:solidFill>
            </a:endParaRPr>
          </a:p>
        </p:txBody>
      </p:sp>
      <p:sp>
        <p:nvSpPr>
          <p:cNvPr id="24" name="TextBox 23"/>
          <p:cNvSpPr txBox="1"/>
          <p:nvPr/>
        </p:nvSpPr>
        <p:spPr>
          <a:xfrm>
            <a:off x="3767813" y="6128468"/>
            <a:ext cx="1650003" cy="369332"/>
          </a:xfrm>
          <a:prstGeom prst="rect">
            <a:avLst/>
          </a:prstGeom>
          <a:noFill/>
        </p:spPr>
        <p:txBody>
          <a:bodyPr wrap="none" rtlCol="0">
            <a:spAutoFit/>
          </a:bodyPr>
          <a:lstStyle/>
          <a:p>
            <a:r>
              <a:rPr lang="en-US" sz="2000" dirty="0" smtClean="0">
                <a:solidFill>
                  <a:srgbClr val="00529B"/>
                </a:solidFill>
              </a:rPr>
              <a:t>DIFFICULTY</a:t>
            </a:r>
            <a:endParaRPr lang="en-US" sz="2000" dirty="0">
              <a:solidFill>
                <a:srgbClr val="00529B"/>
              </a:solidFill>
            </a:endParaRPr>
          </a:p>
        </p:txBody>
      </p:sp>
      <p:sp>
        <p:nvSpPr>
          <p:cNvPr id="25" name="TextBox 24"/>
          <p:cNvSpPr txBox="1"/>
          <p:nvPr/>
        </p:nvSpPr>
        <p:spPr>
          <a:xfrm rot="20051143">
            <a:off x="2371563" y="4302662"/>
            <a:ext cx="5618847" cy="369332"/>
          </a:xfrm>
          <a:prstGeom prst="rect">
            <a:avLst/>
          </a:prstGeom>
          <a:noFill/>
        </p:spPr>
        <p:txBody>
          <a:bodyPr wrap="none" rtlCol="0">
            <a:spAutoFit/>
          </a:bodyPr>
          <a:lstStyle/>
          <a:p>
            <a:r>
              <a:rPr lang="en-US" sz="2000" dirty="0" smtClean="0">
                <a:solidFill>
                  <a:srgbClr val="000000"/>
                </a:solidFill>
              </a:rPr>
              <a:t>Hindsight                  Insight                  Foresight</a:t>
            </a:r>
            <a:endParaRPr lang="en-US" sz="2000" dirty="0">
              <a:solidFill>
                <a:srgbClr val="000000"/>
              </a:solidFill>
            </a:endParaRPr>
          </a:p>
        </p:txBody>
      </p:sp>
      <p:grpSp>
        <p:nvGrpSpPr>
          <p:cNvPr id="6" name="Group 5"/>
          <p:cNvGrpSpPr/>
          <p:nvPr/>
        </p:nvGrpSpPr>
        <p:grpSpPr>
          <a:xfrm>
            <a:off x="797913" y="2694168"/>
            <a:ext cx="8124859" cy="2910658"/>
            <a:chOff x="797913" y="2694168"/>
            <a:chExt cx="8124859" cy="2910658"/>
          </a:xfrm>
        </p:grpSpPr>
        <p:sp>
          <p:nvSpPr>
            <p:cNvPr id="5" name="Right Arrow 4"/>
            <p:cNvSpPr/>
            <p:nvPr/>
          </p:nvSpPr>
          <p:spPr bwMode="auto">
            <a:xfrm rot="20071050">
              <a:off x="797913" y="3740028"/>
              <a:ext cx="8124859" cy="587216"/>
            </a:xfrm>
            <a:prstGeom prst="rightArrow">
              <a:avLst>
                <a:gd name="adj1" fmla="val 62618"/>
                <a:gd name="adj2" fmla="val 47632"/>
              </a:avLst>
            </a:prstGeom>
            <a:solidFill>
              <a:srgbClr val="B9D0DC"/>
            </a:solidFill>
            <a:ln w="127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a:lnSpc>
                  <a:spcPct val="100000"/>
                </a:lnSpc>
                <a:spcBef>
                  <a:spcPct val="50000"/>
                </a:spcBef>
                <a:spcAft>
                  <a:spcPct val="0"/>
                </a:spcAft>
              </a:pPr>
              <a:endParaRPr lang="en-US" sz="1800" dirty="0" smtClean="0">
                <a:solidFill>
                  <a:srgbClr val="000000"/>
                </a:solidFill>
              </a:endParaRPr>
            </a:p>
          </p:txBody>
        </p:sp>
        <p:sp>
          <p:nvSpPr>
            <p:cNvPr id="13" name="Oval 2203"/>
            <p:cNvSpPr>
              <a:spLocks noChangeArrowheads="1"/>
            </p:cNvSpPr>
            <p:nvPr/>
          </p:nvSpPr>
          <p:spPr bwMode="auto">
            <a:xfrm rot="20128215">
              <a:off x="6350053" y="2694168"/>
              <a:ext cx="1996470" cy="332399"/>
            </a:xfrm>
            <a:prstGeom prst="rect">
              <a:avLst/>
            </a:prstGeom>
            <a:noFill/>
            <a:ln w="12700">
              <a:noFill/>
              <a:round/>
              <a:headEnd type="none" w="sm" len="sm"/>
              <a:tailEnd type="none" w="sm" len="sm"/>
            </a:ln>
            <a:effectLst/>
          </p:spPr>
          <p:txBody>
            <a:bodyPr wrap="square" lIns="0" tIns="0" rIns="0" bIns="0" anchor="b" anchorCtr="0">
              <a:spAutoFit/>
            </a:bodyPr>
            <a:lstStyle/>
            <a:p>
              <a:pPr>
                <a:spcBef>
                  <a:spcPct val="0"/>
                </a:spcBef>
              </a:pPr>
              <a:r>
                <a:rPr lang="en-US" b="1" dirty="0" smtClean="0">
                  <a:solidFill>
                    <a:srgbClr val="969696">
                      <a:lumMod val="75000"/>
                    </a:srgbClr>
                  </a:solidFill>
                </a:rPr>
                <a:t>Optimization</a:t>
              </a:r>
              <a:endParaRPr lang="en-US" b="1" dirty="0">
                <a:solidFill>
                  <a:srgbClr val="969696">
                    <a:lumMod val="75000"/>
                  </a:srgbClr>
                </a:solidFill>
              </a:endParaRPr>
            </a:p>
          </p:txBody>
        </p:sp>
        <p:sp>
          <p:nvSpPr>
            <p:cNvPr id="14" name="Rectangle 13"/>
            <p:cNvSpPr/>
            <p:nvPr/>
          </p:nvSpPr>
          <p:spPr>
            <a:xfrm rot="20036720">
              <a:off x="1059072" y="5180094"/>
              <a:ext cx="1987826" cy="424732"/>
            </a:xfrm>
            <a:prstGeom prst="rect">
              <a:avLst/>
            </a:prstGeom>
          </p:spPr>
          <p:txBody>
            <a:bodyPr wrap="square">
              <a:spAutoFit/>
            </a:bodyPr>
            <a:lstStyle/>
            <a:p>
              <a:r>
                <a:rPr lang="en-US" b="1" dirty="0" smtClean="0">
                  <a:solidFill>
                    <a:srgbClr val="969696">
                      <a:lumMod val="75000"/>
                    </a:srgbClr>
                  </a:solidFill>
                </a:rPr>
                <a:t>Information</a:t>
              </a:r>
              <a:endParaRPr lang="en-US" b="1" dirty="0">
                <a:solidFill>
                  <a:srgbClr val="969696">
                    <a:lumMod val="75000"/>
                  </a:srgbClr>
                </a:solidFill>
              </a:endParaRPr>
            </a:p>
          </p:txBody>
        </p:sp>
      </p:grpSp>
    </p:spTree>
    <p:extLst>
      <p:ext uri="{BB962C8B-B14F-4D97-AF65-F5344CB8AC3E}">
        <p14:creationId xmlns:p14="http://schemas.microsoft.com/office/powerpoint/2010/main" val="2474905901"/>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Targeting traditional business drivers</a:t>
            </a:r>
            <a:endParaRPr lang="en-US" dirty="0"/>
          </a:p>
        </p:txBody>
      </p:sp>
      <p:pic>
        <p:nvPicPr>
          <p:cNvPr id="1026"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Lst>
          </a:blip>
          <a:srcRect/>
          <a:stretch>
            <a:fillRect/>
          </a:stretch>
        </p:blipFill>
        <p:spPr bwMode="auto">
          <a:xfrm>
            <a:off x="381000" y="1337648"/>
            <a:ext cx="5531721" cy="4764948"/>
          </a:xfrm>
          <a:prstGeom prst="rect">
            <a:avLst/>
          </a:prstGeom>
          <a:noFill/>
          <a:ln w="9525">
            <a:noFill/>
            <a:miter lim="800000"/>
            <a:headEnd/>
            <a:tailEnd/>
          </a:ln>
        </p:spPr>
      </p:pic>
      <p:sp>
        <p:nvSpPr>
          <p:cNvPr id="8" name="Oval 7"/>
          <p:cNvSpPr/>
          <p:nvPr/>
        </p:nvSpPr>
        <p:spPr bwMode="auto">
          <a:xfrm>
            <a:off x="2563762" y="3205317"/>
            <a:ext cx="1002891" cy="1022555"/>
          </a:xfrm>
          <a:prstGeom prst="ellipse">
            <a:avLst/>
          </a:prstGeom>
          <a:solidFill>
            <a:srgbClr val="00529B"/>
          </a:solidFill>
          <a:ln w="127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5" name="Footer Placeholder 1"/>
          <p:cNvSpPr>
            <a:spLocks noGrp="1"/>
          </p:cNvSpPr>
          <p:nvPr>
            <p:ph type="ftr" sz="quarter" idx="10"/>
          </p:nvPr>
        </p:nvSpPr>
        <p:spPr>
          <a:xfrm>
            <a:off x="4343400" y="6490389"/>
            <a:ext cx="457200" cy="228600"/>
          </a:xfrm>
        </p:spPr>
        <p:txBody>
          <a:bodyPr/>
          <a:lstStyle/>
          <a:p>
            <a:pPr>
              <a:defRPr/>
            </a:pPr>
            <a:r>
              <a:rPr lang="en-US" dirty="0" smtClean="0"/>
              <a:t> </a:t>
            </a:r>
            <a:fld id="{1AC61E8B-D7D6-4EC1-BA02-1B652BB20EBC}" type="slidenum">
              <a:rPr lang="en-US" smtClean="0"/>
              <a:pPr>
                <a:defRPr/>
              </a:pPr>
              <a:t>43</a:t>
            </a:fld>
            <a:endParaRPr lang="en-US" dirty="0"/>
          </a:p>
        </p:txBody>
      </p:sp>
      <p:sp>
        <p:nvSpPr>
          <p:cNvPr id="3" name="TextBox 2"/>
          <p:cNvSpPr txBox="1"/>
          <p:nvPr/>
        </p:nvSpPr>
        <p:spPr>
          <a:xfrm>
            <a:off x="6629400" y="1524000"/>
            <a:ext cx="2209800" cy="4062651"/>
          </a:xfrm>
          <a:prstGeom prst="rect">
            <a:avLst/>
          </a:prstGeom>
          <a:noFill/>
        </p:spPr>
        <p:txBody>
          <a:bodyPr wrap="square" rtlCol="0">
            <a:spAutoFit/>
          </a:bodyPr>
          <a:lstStyle/>
          <a:p>
            <a:pPr algn="l"/>
            <a:r>
              <a:rPr lang="en-US" sz="2000" b="1" dirty="0" smtClean="0">
                <a:solidFill>
                  <a:schemeClr val="accent1">
                    <a:lumMod val="50000"/>
                  </a:schemeClr>
                </a:solidFill>
              </a:rPr>
              <a:t>A focus on too many drivers can suboptimize overall business performance</a:t>
            </a:r>
          </a:p>
          <a:p>
            <a:pPr algn="l"/>
            <a:endParaRPr lang="en-US" sz="2000" b="1" dirty="0" smtClean="0">
              <a:solidFill>
                <a:schemeClr val="accent1">
                  <a:lumMod val="50000"/>
                </a:schemeClr>
              </a:solidFill>
            </a:endParaRPr>
          </a:p>
          <a:p>
            <a:pPr algn="l"/>
            <a:endParaRPr lang="en-US" sz="2000" b="1" dirty="0">
              <a:solidFill>
                <a:schemeClr val="accent1">
                  <a:lumMod val="50000"/>
                </a:schemeClr>
              </a:solidFill>
            </a:endParaRPr>
          </a:p>
          <a:p>
            <a:pPr algn="l"/>
            <a:r>
              <a:rPr lang="en-US" sz="2000" b="1" dirty="0" smtClean="0">
                <a:solidFill>
                  <a:schemeClr val="accent1">
                    <a:lumMod val="50000"/>
                  </a:schemeClr>
                </a:solidFill>
              </a:rPr>
              <a:t>A fixation only on traditional drivers can inhibit innovation and transformation</a:t>
            </a:r>
            <a:endParaRPr lang="en-US" sz="2000" b="1" dirty="0">
              <a:solidFill>
                <a:schemeClr val="accent1">
                  <a:lumMod val="50000"/>
                </a:schemeClr>
              </a:solidFill>
            </a:endParaRPr>
          </a:p>
        </p:txBody>
      </p:sp>
      <p:sp>
        <p:nvSpPr>
          <p:cNvPr id="4" name="Rounded Rectangle 3"/>
          <p:cNvSpPr/>
          <p:nvPr/>
        </p:nvSpPr>
        <p:spPr bwMode="auto">
          <a:xfrm>
            <a:off x="165847" y="1205753"/>
            <a:ext cx="5867400" cy="5105400"/>
          </a:xfrm>
          <a:prstGeom prst="roundRect">
            <a:avLst/>
          </a:prstGeom>
          <a:solidFill>
            <a:srgbClr val="FFC000">
              <a:alpha val="25882"/>
            </a:srgbClr>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cxnSp>
        <p:nvCxnSpPr>
          <p:cNvPr id="7" name="Straight Connector 6"/>
          <p:cNvCxnSpPr/>
          <p:nvPr/>
        </p:nvCxnSpPr>
        <p:spPr bwMode="auto">
          <a:xfrm>
            <a:off x="6400800" y="3429000"/>
            <a:ext cx="2667000" cy="0"/>
          </a:xfrm>
          <a:prstGeom prst="line">
            <a:avLst/>
          </a:prstGeom>
          <a:solidFill>
            <a:srgbClr val="00529B"/>
          </a:solidFill>
          <a:ln w="12700" cap="flat" cmpd="sng" algn="ctr">
            <a:solidFill>
              <a:schemeClr val="accent2">
                <a:lumMod val="50000"/>
              </a:schemeClr>
            </a:solidFill>
            <a:prstDash val="solid"/>
            <a:round/>
            <a:headEnd type="none" w="med" len="med"/>
            <a:tailEnd type="none" w="lg" len="lg"/>
          </a:ln>
          <a:effectLst/>
        </p:spPr>
      </p:cxnSp>
    </p:spTree>
    <p:extLst>
      <p:ext uri="{BB962C8B-B14F-4D97-AF65-F5344CB8AC3E}">
        <p14:creationId xmlns:p14="http://schemas.microsoft.com/office/powerpoint/2010/main" val="2575724154"/>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Grapes of Math</a:t>
            </a:r>
            <a:endParaRPr lang="en-US" dirty="0"/>
          </a:p>
        </p:txBody>
      </p:sp>
      <p:sp>
        <p:nvSpPr>
          <p:cNvPr id="3" name="Content Placeholder 2"/>
          <p:cNvSpPr>
            <a:spLocks noGrp="1"/>
          </p:cNvSpPr>
          <p:nvPr>
            <p:ph idx="1"/>
          </p:nvPr>
        </p:nvSpPr>
        <p:spPr>
          <a:xfrm>
            <a:off x="285750" y="1362074"/>
            <a:ext cx="6800850" cy="5267325"/>
          </a:xfrm>
        </p:spPr>
        <p:txBody>
          <a:bodyPr/>
          <a:lstStyle/>
          <a:p>
            <a:r>
              <a:rPr lang="en-US" sz="2400" dirty="0"/>
              <a:t>O</a:t>
            </a:r>
            <a:r>
              <a:rPr lang="en-US" sz="2400" dirty="0" smtClean="0"/>
              <a:t>pportunity</a:t>
            </a:r>
          </a:p>
          <a:p>
            <a:pPr lvl="1"/>
            <a:r>
              <a:rPr lang="en-US" sz="1800" dirty="0" smtClean="0"/>
              <a:t>Advise vintners on Wine Spectator scores &amp; competitions and how to improve winemaking </a:t>
            </a:r>
          </a:p>
          <a:p>
            <a:r>
              <a:rPr lang="en-US" sz="2400" dirty="0" smtClean="0"/>
              <a:t>Data &amp; Analytics</a:t>
            </a:r>
          </a:p>
          <a:p>
            <a:pPr lvl="1"/>
            <a:r>
              <a:rPr lang="en-US" sz="1800" dirty="0" smtClean="0"/>
              <a:t>Database of hundreds of thousands of wines including chemical analysis of 100+ chemical compounds</a:t>
            </a:r>
          </a:p>
          <a:p>
            <a:pPr lvl="1"/>
            <a:r>
              <a:rPr lang="en-US" sz="1800" dirty="0" smtClean="0"/>
              <a:t>Proprietary method (pattern matching, machine learning) for sampling and analyzing grapes</a:t>
            </a:r>
            <a:endParaRPr lang="en-US" sz="2000" dirty="0" smtClean="0"/>
          </a:p>
          <a:p>
            <a:r>
              <a:rPr lang="en-US" sz="2400" dirty="0" smtClean="0"/>
              <a:t>Results</a:t>
            </a:r>
          </a:p>
          <a:p>
            <a:pPr lvl="1"/>
            <a:r>
              <a:rPr lang="en-US" sz="1800" dirty="0" smtClean="0"/>
              <a:t>Ability to predict Wine Spectator scores and simulate tasting notes</a:t>
            </a:r>
          </a:p>
          <a:p>
            <a:pPr lvl="1"/>
            <a:r>
              <a:rPr lang="en-US" sz="1800" dirty="0" smtClean="0"/>
              <a:t>Winemakers improve wine scores, and optimize inventory, pricing and promotion</a:t>
            </a:r>
          </a:p>
          <a:p>
            <a:pPr lvl="1"/>
            <a:endParaRPr lang="en-US" sz="2000" dirty="0" smtClean="0"/>
          </a:p>
          <a:p>
            <a:pPr lvl="1"/>
            <a:endParaRPr lang="en-US" sz="2000" dirty="0" smtClean="0"/>
          </a:p>
        </p:txBody>
      </p:sp>
      <p:sp>
        <p:nvSpPr>
          <p:cNvPr id="4" name="Footer Placeholder 3"/>
          <p:cNvSpPr>
            <a:spLocks noGrp="1"/>
          </p:cNvSpPr>
          <p:nvPr>
            <p:ph type="ftr" sz="quarter" idx="10"/>
          </p:nvPr>
        </p:nvSpPr>
        <p:spPr/>
        <p:txBody>
          <a:bodyPr/>
          <a:lstStyle/>
          <a:p>
            <a:pPr>
              <a:defRPr/>
            </a:pPr>
            <a:r>
              <a:rPr lang="en-US" dirty="0" smtClean="0"/>
              <a:t> </a:t>
            </a:r>
            <a:fld id="{6B94FA92-FD85-4028-8A65-25E5DEB3133D}" type="slidenum">
              <a:rPr lang="en-US" smtClean="0"/>
              <a:pPr>
                <a:defRPr/>
              </a:pPr>
              <a:t>44</a:t>
            </a:fld>
            <a:endParaRPr lang="en-US"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3505" b="34794"/>
          <a:stretch/>
        </p:blipFill>
        <p:spPr bwMode="auto">
          <a:xfrm>
            <a:off x="6858000" y="2143125"/>
            <a:ext cx="2209800" cy="52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315200" y="2743200"/>
            <a:ext cx="1438926" cy="19240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28600" y="5983069"/>
            <a:ext cx="7848600" cy="646331"/>
          </a:xfrm>
          <a:prstGeom prst="rect">
            <a:avLst/>
          </a:prstGeom>
          <a:noFill/>
        </p:spPr>
        <p:txBody>
          <a:bodyPr wrap="square" rtlCol="0">
            <a:spAutoFit/>
          </a:bodyPr>
          <a:lstStyle>
            <a:defPPr>
              <a:defRPr lang="en-US"/>
            </a:defPPr>
            <a:lvl1pPr algn="l">
              <a:defRPr sz="2000" b="1" i="1">
                <a:solidFill>
                  <a:schemeClr val="accent1"/>
                </a:solidFill>
              </a:defRPr>
            </a:lvl1pPr>
          </a:lstStyle>
          <a:p>
            <a:r>
              <a:rPr lang="en-US" dirty="0" smtClean="0"/>
              <a:t>How can you break years or centuries of tradition by collecting and analyzing data in new ways?</a:t>
            </a:r>
            <a:endParaRPr lang="en-US" dirty="0"/>
          </a:p>
        </p:txBody>
      </p:sp>
    </p:spTree>
    <p:extLst>
      <p:ext uri="{BB962C8B-B14F-4D97-AF65-F5344CB8AC3E}">
        <p14:creationId xmlns:p14="http://schemas.microsoft.com/office/powerpoint/2010/main" val="884998354"/>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Sniffing and snuffing insurance fraud</a:t>
            </a:r>
            <a:endParaRPr lang="en-US" dirty="0"/>
          </a:p>
        </p:txBody>
      </p:sp>
      <p:sp>
        <p:nvSpPr>
          <p:cNvPr id="3" name="Content Placeholder 2"/>
          <p:cNvSpPr>
            <a:spLocks noGrp="1"/>
          </p:cNvSpPr>
          <p:nvPr>
            <p:ph idx="1"/>
          </p:nvPr>
        </p:nvSpPr>
        <p:spPr>
          <a:xfrm>
            <a:off x="285750" y="1362075"/>
            <a:ext cx="6648450" cy="4419600"/>
          </a:xfrm>
        </p:spPr>
        <p:txBody>
          <a:bodyPr/>
          <a:lstStyle/>
          <a:p>
            <a:r>
              <a:rPr lang="en-US" sz="2400" dirty="0"/>
              <a:t>O</a:t>
            </a:r>
            <a:r>
              <a:rPr lang="en-US" sz="2400" dirty="0" smtClean="0"/>
              <a:t>pportunity</a:t>
            </a:r>
          </a:p>
          <a:p>
            <a:pPr lvl="1"/>
            <a:r>
              <a:rPr lang="en-US" sz="1800" dirty="0" smtClean="0"/>
              <a:t>Save and make money by reducing fraudulent </a:t>
            </a:r>
            <a:br>
              <a:rPr lang="en-US" sz="1800" dirty="0" smtClean="0"/>
            </a:br>
            <a:r>
              <a:rPr lang="en-US" sz="1800" dirty="0" smtClean="0"/>
              <a:t>auto insurance claims</a:t>
            </a:r>
          </a:p>
          <a:p>
            <a:r>
              <a:rPr lang="en-US" sz="2400" dirty="0" smtClean="0"/>
              <a:t>Data &amp; Analytics</a:t>
            </a:r>
          </a:p>
          <a:p>
            <a:pPr lvl="1"/>
            <a:r>
              <a:rPr lang="en-US" sz="1800" dirty="0" smtClean="0"/>
              <a:t>Predictive analytics against years of historical claims and coverage data </a:t>
            </a:r>
          </a:p>
          <a:p>
            <a:pPr lvl="1"/>
            <a:r>
              <a:rPr lang="en-US" sz="1800" dirty="0" smtClean="0"/>
              <a:t>Text mining adjuster reports for hidden clues, e.g. missing facts, inconsistencies, changed stories  </a:t>
            </a:r>
          </a:p>
          <a:p>
            <a:r>
              <a:rPr lang="en-US" sz="2400" dirty="0" smtClean="0"/>
              <a:t>Results</a:t>
            </a:r>
            <a:endParaRPr lang="en-US" sz="2000" dirty="0" smtClean="0"/>
          </a:p>
          <a:p>
            <a:pPr lvl="1"/>
            <a:r>
              <a:rPr lang="en-US" sz="1800" dirty="0" smtClean="0"/>
              <a:t>Improved success rate in pursuing fraudulent claims from 50% to 88%; reduced fraudulent claim investigation time by 95%</a:t>
            </a:r>
          </a:p>
          <a:p>
            <a:pPr lvl="1"/>
            <a:r>
              <a:rPr lang="en-US" sz="1800" dirty="0" smtClean="0"/>
              <a:t>Marketing to individuals with low propensity for fraud </a:t>
            </a:r>
          </a:p>
        </p:txBody>
      </p:sp>
      <p:sp>
        <p:nvSpPr>
          <p:cNvPr id="4" name="Footer Placeholder 3"/>
          <p:cNvSpPr>
            <a:spLocks noGrp="1"/>
          </p:cNvSpPr>
          <p:nvPr>
            <p:ph type="ftr" sz="quarter" idx="10"/>
          </p:nvPr>
        </p:nvSpPr>
        <p:spPr/>
        <p:txBody>
          <a:bodyPr/>
          <a:lstStyle/>
          <a:p>
            <a:pPr>
              <a:defRPr/>
            </a:pPr>
            <a:r>
              <a:rPr lang="en-US" dirty="0" smtClean="0"/>
              <a:t> </a:t>
            </a:r>
            <a:fld id="{6B94FA92-FD85-4028-8A65-25E5DEB3133D}" type="slidenum">
              <a:rPr lang="en-US" smtClean="0"/>
              <a:pPr>
                <a:defRPr/>
              </a:pPr>
              <a:t>45</a:t>
            </a:fld>
            <a:endParaRPr lang="en-US" dirty="0"/>
          </a:p>
        </p:txBody>
      </p:sp>
      <p:pic>
        <p:nvPicPr>
          <p:cNvPr id="13314" name="Picture 2" descr="http://www.altiusdirectory.com/Insurance/images/infini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1599336"/>
            <a:ext cx="1685925" cy="45806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www.gomedianetwork.com/wp-content/uploads/iStock_000010397050XSmall-226x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2209800"/>
            <a:ext cx="1578610" cy="20955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7" name="TextBox 6"/>
          <p:cNvSpPr txBox="1"/>
          <p:nvPr/>
        </p:nvSpPr>
        <p:spPr>
          <a:xfrm>
            <a:off x="228600" y="5983069"/>
            <a:ext cx="7848600" cy="646331"/>
          </a:xfrm>
          <a:prstGeom prst="rect">
            <a:avLst/>
          </a:prstGeom>
          <a:noFill/>
        </p:spPr>
        <p:txBody>
          <a:bodyPr wrap="square" rtlCol="0">
            <a:spAutoFit/>
          </a:bodyPr>
          <a:lstStyle>
            <a:defPPr>
              <a:defRPr lang="en-US"/>
            </a:defPPr>
            <a:lvl1pPr algn="l">
              <a:defRPr sz="2000" b="1" i="1">
                <a:solidFill>
                  <a:schemeClr val="accent1"/>
                </a:solidFill>
              </a:defRPr>
            </a:lvl1pPr>
          </a:lstStyle>
          <a:p>
            <a:r>
              <a:rPr lang="en-US" dirty="0" smtClean="0"/>
              <a:t>What “dark data” do you have just laying around that can transform business processes?</a:t>
            </a:r>
            <a:endParaRPr lang="en-US" dirty="0"/>
          </a:p>
        </p:txBody>
      </p:sp>
    </p:spTree>
    <p:extLst>
      <p:ext uri="{BB962C8B-B14F-4D97-AF65-F5344CB8AC3E}">
        <p14:creationId xmlns:p14="http://schemas.microsoft.com/office/powerpoint/2010/main" val="3884901971"/>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Making the grade by setting a new </a:t>
            </a:r>
            <a:r>
              <a:rPr lang="en-US" dirty="0"/>
              <a:t>c</a:t>
            </a:r>
            <a:r>
              <a:rPr lang="en-US" dirty="0" smtClean="0"/>
              <a:t>urve</a:t>
            </a:r>
            <a:endParaRPr lang="en-US" dirty="0"/>
          </a:p>
        </p:txBody>
      </p:sp>
      <p:sp>
        <p:nvSpPr>
          <p:cNvPr id="3" name="Content Placeholder 2"/>
          <p:cNvSpPr>
            <a:spLocks noGrp="1"/>
          </p:cNvSpPr>
          <p:nvPr>
            <p:ph idx="1"/>
          </p:nvPr>
        </p:nvSpPr>
        <p:spPr>
          <a:xfrm>
            <a:off x="285750" y="1362075"/>
            <a:ext cx="6419850" cy="4419600"/>
          </a:xfrm>
        </p:spPr>
        <p:txBody>
          <a:bodyPr/>
          <a:lstStyle/>
          <a:p>
            <a:r>
              <a:rPr lang="en-US" sz="2400" dirty="0" smtClean="0"/>
              <a:t>Opportunity</a:t>
            </a:r>
          </a:p>
          <a:p>
            <a:pPr lvl="1"/>
            <a:r>
              <a:rPr lang="en-US" sz="1800" dirty="0" smtClean="0"/>
              <a:t>Predict future financial performance, health, issues, risks better than industry standard methods</a:t>
            </a:r>
          </a:p>
          <a:p>
            <a:r>
              <a:rPr lang="en-US" sz="2400" dirty="0" smtClean="0"/>
              <a:t>Data &amp; Analytics</a:t>
            </a:r>
          </a:p>
          <a:p>
            <a:pPr lvl="1"/>
            <a:r>
              <a:rPr lang="en-US" sz="1800" dirty="0" smtClean="0"/>
              <a:t>Continuously crunch over 5 dozen publically-available factors to generate a hundred-point FHR (financial health scale) vs. subjective quarterly financial analyst ABC grades</a:t>
            </a:r>
          </a:p>
          <a:p>
            <a:r>
              <a:rPr lang="en-US" sz="2400" dirty="0" smtClean="0"/>
              <a:t>Result</a:t>
            </a:r>
            <a:endParaRPr lang="en-US" sz="2000" dirty="0" smtClean="0"/>
          </a:p>
          <a:p>
            <a:pPr lvl="1"/>
            <a:r>
              <a:rPr lang="en-US" sz="1800" dirty="0" smtClean="0"/>
              <a:t>Most financial analyst firms excited/blinded by MF Global hiring Jon Corzine, but RapidRatings saw its FHR score slide from 49 to 26, advising investors to run not hide</a:t>
            </a:r>
          </a:p>
        </p:txBody>
      </p:sp>
      <p:sp>
        <p:nvSpPr>
          <p:cNvPr id="4" name="Footer Placeholder 3"/>
          <p:cNvSpPr>
            <a:spLocks noGrp="1"/>
          </p:cNvSpPr>
          <p:nvPr>
            <p:ph type="ftr" sz="quarter" idx="10"/>
          </p:nvPr>
        </p:nvSpPr>
        <p:spPr/>
        <p:txBody>
          <a:bodyPr/>
          <a:lstStyle/>
          <a:p>
            <a:pPr>
              <a:defRPr/>
            </a:pPr>
            <a:r>
              <a:rPr lang="en-US" dirty="0" smtClean="0"/>
              <a:t> </a:t>
            </a:r>
            <a:fld id="{6B94FA92-FD85-4028-8A65-25E5DEB3133D}" type="slidenum">
              <a:rPr lang="en-US" smtClean="0"/>
              <a:pPr>
                <a:defRPr/>
              </a:pPr>
              <a:t>46</a:t>
            </a:fld>
            <a:endParaRPr lang="en-US" dirty="0"/>
          </a:p>
        </p:txBody>
      </p:sp>
      <p:grpSp>
        <p:nvGrpSpPr>
          <p:cNvPr id="8" name="Group 7"/>
          <p:cNvGrpSpPr/>
          <p:nvPr/>
        </p:nvGrpSpPr>
        <p:grpSpPr>
          <a:xfrm>
            <a:off x="6629400" y="2133600"/>
            <a:ext cx="2446162" cy="1651643"/>
            <a:chOff x="5001698" y="1676400"/>
            <a:chExt cx="2992164" cy="2260143"/>
          </a:xfrm>
        </p:grpSpPr>
        <p:pic>
          <p:nvPicPr>
            <p:cNvPr id="9" name="Picture 4" descr="http://azdebtcollectionlaw.com/wp-content/uploads/2012/01/bank-collaps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1698" y="1676400"/>
              <a:ext cx="2837377" cy="1905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0" name="TextBox 9"/>
            <p:cNvSpPr txBox="1"/>
            <p:nvPr/>
          </p:nvSpPr>
          <p:spPr>
            <a:xfrm>
              <a:off x="6867967" y="2900470"/>
              <a:ext cx="1125895" cy="1036073"/>
            </a:xfrm>
            <a:prstGeom prst="rect">
              <a:avLst/>
            </a:prstGeom>
            <a:noFill/>
          </p:spPr>
          <p:txBody>
            <a:bodyPr wrap="none" rtlCol="0">
              <a:spAutoFit/>
            </a:bodyPr>
            <a:lstStyle/>
            <a:p>
              <a:r>
                <a:rPr lang="en-US" sz="4800" b="1" dirty="0" smtClean="0">
                  <a:solidFill>
                    <a:srgbClr val="336600"/>
                  </a:solidFill>
                  <a:latin typeface="Stencil" pitchFamily="82" charset="0"/>
                </a:rPr>
                <a:t>A+</a:t>
              </a:r>
              <a:endParaRPr lang="en-US" sz="4800" b="1" dirty="0">
                <a:solidFill>
                  <a:srgbClr val="336600"/>
                </a:solidFill>
                <a:latin typeface="Stencil" pitchFamily="82" charset="0"/>
              </a:endParaRPr>
            </a:p>
          </p:txBody>
        </p:sp>
      </p:gr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1483462"/>
            <a:ext cx="2209800" cy="45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228600" y="5791200"/>
            <a:ext cx="7848600" cy="646331"/>
          </a:xfrm>
          <a:prstGeom prst="rect">
            <a:avLst/>
          </a:prstGeom>
          <a:noFill/>
        </p:spPr>
        <p:txBody>
          <a:bodyPr wrap="square" rtlCol="0">
            <a:spAutoFit/>
          </a:bodyPr>
          <a:lstStyle>
            <a:defPPr>
              <a:defRPr lang="en-US"/>
            </a:defPPr>
            <a:lvl1pPr algn="l">
              <a:defRPr sz="2000" b="1" i="1">
                <a:solidFill>
                  <a:schemeClr val="accent1"/>
                </a:solidFill>
              </a:defRPr>
            </a:lvl1pPr>
          </a:lstStyle>
          <a:p>
            <a:r>
              <a:rPr lang="en-US" dirty="0" smtClean="0"/>
              <a:t>How can you change the rules of the game with new measurements and new analyses?</a:t>
            </a:r>
            <a:endParaRPr lang="en-US" dirty="0"/>
          </a:p>
        </p:txBody>
      </p:sp>
    </p:spTree>
    <p:extLst>
      <p:ext uri="{BB962C8B-B14F-4D97-AF65-F5344CB8AC3E}">
        <p14:creationId xmlns:p14="http://schemas.microsoft.com/office/powerpoint/2010/main" val="1511022988"/>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Does this data make my buns look good?</a:t>
            </a:r>
            <a:endParaRPr lang="en-US" dirty="0"/>
          </a:p>
        </p:txBody>
      </p:sp>
      <p:sp>
        <p:nvSpPr>
          <p:cNvPr id="3" name="Content Placeholder 2"/>
          <p:cNvSpPr>
            <a:spLocks noGrp="1"/>
          </p:cNvSpPr>
          <p:nvPr>
            <p:ph idx="1"/>
          </p:nvPr>
        </p:nvSpPr>
        <p:spPr>
          <a:xfrm>
            <a:off x="285750" y="1362075"/>
            <a:ext cx="5810250" cy="4419600"/>
          </a:xfrm>
        </p:spPr>
        <p:txBody>
          <a:bodyPr/>
          <a:lstStyle/>
          <a:p>
            <a:r>
              <a:rPr lang="en-US" sz="2400" dirty="0"/>
              <a:t>O</a:t>
            </a:r>
            <a:r>
              <a:rPr lang="en-US" sz="2400" dirty="0" smtClean="0"/>
              <a:t>pportunity</a:t>
            </a:r>
            <a:endParaRPr lang="en-US" sz="2000" dirty="0" smtClean="0"/>
          </a:p>
          <a:p>
            <a:pPr lvl="1"/>
            <a:r>
              <a:rPr lang="en-US" sz="1800" dirty="0" smtClean="0"/>
              <a:t>Move from manual to automated inspection of burger bun production to ensure and improve quality</a:t>
            </a:r>
          </a:p>
          <a:p>
            <a:r>
              <a:rPr lang="en-US" sz="2400" dirty="0" smtClean="0"/>
              <a:t>Data &amp; Analytics</a:t>
            </a:r>
          </a:p>
          <a:p>
            <a:pPr lvl="1"/>
            <a:r>
              <a:rPr lang="en-US" sz="1800" dirty="0" smtClean="0"/>
              <a:t>Photo-analyze over 1000 buns-per-minute for color, shape and seed distribution</a:t>
            </a:r>
          </a:p>
          <a:p>
            <a:pPr lvl="1"/>
            <a:r>
              <a:rPr lang="en-US" sz="1800" dirty="0" smtClean="0"/>
              <a:t>Continually adjust ovens and process automatically </a:t>
            </a:r>
          </a:p>
          <a:p>
            <a:r>
              <a:rPr lang="en-US" sz="2400" dirty="0" smtClean="0"/>
              <a:t>Result</a:t>
            </a:r>
          </a:p>
          <a:p>
            <a:pPr lvl="1"/>
            <a:r>
              <a:rPr lang="en-US" sz="1800" dirty="0" smtClean="0"/>
              <a:t>Eliminate 1000s of pounds of wasted product per year; speed production; save energy; Reduce manual labor costs</a:t>
            </a:r>
          </a:p>
        </p:txBody>
      </p:sp>
      <p:sp>
        <p:nvSpPr>
          <p:cNvPr id="4" name="Footer Placeholder 3"/>
          <p:cNvSpPr>
            <a:spLocks noGrp="1"/>
          </p:cNvSpPr>
          <p:nvPr>
            <p:ph type="ftr" sz="quarter" idx="10"/>
          </p:nvPr>
        </p:nvSpPr>
        <p:spPr/>
        <p:txBody>
          <a:bodyPr/>
          <a:lstStyle/>
          <a:p>
            <a:pPr>
              <a:defRPr/>
            </a:pPr>
            <a:r>
              <a:rPr lang="en-US" dirty="0" smtClean="0"/>
              <a:t> </a:t>
            </a:r>
            <a:fld id="{6B94FA92-FD85-4028-8A65-25E5DEB3133D}" type="slidenum">
              <a:rPr lang="en-US" smtClean="0"/>
              <a:pPr>
                <a:defRPr/>
              </a:pPr>
              <a:t>47</a:t>
            </a:fld>
            <a:endParaRPr lang="en-US" dirty="0"/>
          </a:p>
        </p:txBody>
      </p:sp>
      <p:pic>
        <p:nvPicPr>
          <p:cNvPr id="12" name="Picture 10" descr="http://www.foodpeoplewant.com/wp-content/uploads/2010/05/Homemade-Sesame-Seed-Buns1.jpg"/>
          <p:cNvPicPr>
            <a:picLocks noChangeAspect="1" noChangeArrowheads="1"/>
          </p:cNvPicPr>
          <p:nvPr/>
        </p:nvPicPr>
        <p:blipFill>
          <a:blip r:embed="rId2" cstate="print">
            <a:clrChange>
              <a:clrFrom>
                <a:srgbClr val="000000">
                  <a:alpha val="0"/>
                </a:srgbClr>
              </a:clrFrom>
              <a:clrTo>
                <a:srgbClr val="000000">
                  <a:alpha val="0"/>
                </a:srgbClr>
              </a:clrTo>
            </a:clrChange>
            <a:extLst>
              <a:ext uri="{BEBA8EAE-BF5A-486C-A8C5-ECC9F3942E4B}">
                <a14:imgProps xmlns:a14="http://schemas.microsoft.com/office/drawing/2010/main">
                  <a14:imgLayer r:embed="rId3">
                    <a14:imgEffect>
                      <a14:backgroundRemoval t="9983" b="100000" l="0" r="100000">
                        <a14:backgroundMark x1="78060" y1="86589" x2="78060" y2="86589"/>
                        <a14:backgroundMark x1="70671" y1="72179" x2="98014" y2="75955"/>
                        <a14:backgroundMark x1="84766" y1="74132" x2="69792" y2="69488"/>
                        <a14:backgroundMark x1="69531" y1="70226" x2="65755" y2="84115"/>
                        <a14:backgroundMark x1="66048" y1="83420" x2="55859" y2="94141"/>
                        <a14:backgroundMark x1="57194" y1="93056" x2="36328" y2="97352"/>
                        <a14:backgroundMark x1="36882" y1="97700" x2="9310" y2="95920"/>
                        <a14:backgroundMark x1="9310" y1="95920" x2="228" y2="91623"/>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172200" y="2514600"/>
            <a:ext cx="2743200" cy="2057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099" name="Picture 3" descr="http://www.easyvectors.com/assets/images/vectors/afbig/mcdonalds-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81800" y="1247708"/>
            <a:ext cx="1600200" cy="109943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28600" y="5791200"/>
            <a:ext cx="7848600" cy="646331"/>
          </a:xfrm>
          <a:prstGeom prst="rect">
            <a:avLst/>
          </a:prstGeom>
          <a:noFill/>
        </p:spPr>
        <p:txBody>
          <a:bodyPr wrap="square" rtlCol="0">
            <a:spAutoFit/>
          </a:bodyPr>
          <a:lstStyle>
            <a:defPPr>
              <a:defRPr lang="en-US"/>
            </a:defPPr>
            <a:lvl1pPr algn="l">
              <a:defRPr sz="2000" b="1" i="1">
                <a:solidFill>
                  <a:schemeClr val="accent1"/>
                </a:solidFill>
              </a:defRPr>
            </a:lvl1pPr>
          </a:lstStyle>
          <a:p>
            <a:r>
              <a:rPr lang="en-US" dirty="0" smtClean="0"/>
              <a:t>Are you using all your “senses” to observe, measure and optimize business processes?</a:t>
            </a:r>
            <a:endParaRPr lang="en-US" dirty="0"/>
          </a:p>
        </p:txBody>
      </p:sp>
    </p:spTree>
    <p:extLst>
      <p:ext uri="{BB962C8B-B14F-4D97-AF65-F5344CB8AC3E}">
        <p14:creationId xmlns:p14="http://schemas.microsoft.com/office/powerpoint/2010/main" val="2649366952"/>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Steaking</a:t>
            </a:r>
            <a:r>
              <a:rPr lang="en-US" dirty="0" smtClean="0"/>
              <a:t> your reputation on it</a:t>
            </a:r>
            <a:endParaRPr lang="en-US" dirty="0"/>
          </a:p>
        </p:txBody>
      </p:sp>
      <p:sp>
        <p:nvSpPr>
          <p:cNvPr id="5" name="Content Placeholder 2"/>
          <p:cNvSpPr>
            <a:spLocks noGrp="1"/>
          </p:cNvSpPr>
          <p:nvPr>
            <p:ph idx="1"/>
          </p:nvPr>
        </p:nvSpPr>
        <p:spPr>
          <a:xfrm>
            <a:off x="285750" y="1362075"/>
            <a:ext cx="6800850" cy="4419600"/>
          </a:xfrm>
        </p:spPr>
        <p:txBody>
          <a:bodyPr>
            <a:noAutofit/>
          </a:bodyPr>
          <a:lstStyle/>
          <a:p>
            <a:r>
              <a:rPr lang="en-US" sz="2000" dirty="0"/>
              <a:t>O</a:t>
            </a:r>
            <a:r>
              <a:rPr lang="en-US" sz="2000" dirty="0" smtClean="0"/>
              <a:t>pportunity</a:t>
            </a:r>
          </a:p>
          <a:p>
            <a:pPr lvl="1"/>
            <a:r>
              <a:rPr lang="en-US" sz="1800" dirty="0" smtClean="0"/>
              <a:t>Improve reputation, brand and buzz by tapping social media</a:t>
            </a:r>
          </a:p>
          <a:p>
            <a:r>
              <a:rPr lang="en-US" sz="2000" dirty="0" smtClean="0"/>
              <a:t>Data &amp; Analytics</a:t>
            </a:r>
          </a:p>
          <a:p>
            <a:pPr lvl="1"/>
            <a:r>
              <a:rPr lang="en-US" sz="1800" dirty="0" smtClean="0"/>
              <a:t>Continually scanning </a:t>
            </a:r>
            <a:r>
              <a:rPr lang="en-US" sz="1800" dirty="0" err="1" smtClean="0"/>
              <a:t>twitterverse</a:t>
            </a:r>
            <a:r>
              <a:rPr lang="en-US" sz="1800" dirty="0" smtClean="0"/>
              <a:t> for mentions of their business</a:t>
            </a:r>
          </a:p>
          <a:p>
            <a:pPr lvl="1"/>
            <a:r>
              <a:rPr lang="en-US" sz="1800" dirty="0" smtClean="0"/>
              <a:t>Integrating tweeters with their robust customer management system </a:t>
            </a:r>
          </a:p>
          <a:p>
            <a:r>
              <a:rPr lang="en-US" sz="2000" dirty="0" smtClean="0"/>
              <a:t>Results</a:t>
            </a:r>
          </a:p>
          <a:p>
            <a:pPr lvl="1"/>
            <a:r>
              <a:rPr lang="en-US" sz="1800" dirty="0" smtClean="0"/>
              <a:t>Saw tweet from a top customer lamenting late flight—no time to dine at Morton’s </a:t>
            </a:r>
          </a:p>
          <a:p>
            <a:pPr lvl="1"/>
            <a:r>
              <a:rPr lang="en-US" sz="1800" dirty="0" smtClean="0"/>
              <a:t>Tuxedo-clad waiter waiting for him when he landed with a bag containing his favorite steak, prepared the way he normally likes it with all the </a:t>
            </a:r>
            <a:r>
              <a:rPr lang="en-US" sz="1800" dirty="0" err="1" smtClean="0"/>
              <a:t>fixin’s</a:t>
            </a:r>
            <a:endParaRPr lang="en-US" sz="1800" dirty="0" smtClean="0"/>
          </a:p>
        </p:txBody>
      </p:sp>
      <p:pic>
        <p:nvPicPr>
          <p:cNvPr id="1026" name="Picture 2" descr="http://timenewsfeed.files.wordpress.com/2011/08/x2_7c8791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2800" y="2377710"/>
            <a:ext cx="1676400" cy="28038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8" name="Picture 4" descr="http://www.conferencingadvisors.com/Portals/78096/images/mortons-steak-house_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143000"/>
            <a:ext cx="1905000" cy="11620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28600" y="5943600"/>
            <a:ext cx="6776214" cy="369332"/>
          </a:xfrm>
          <a:prstGeom prst="rect">
            <a:avLst/>
          </a:prstGeom>
          <a:noFill/>
        </p:spPr>
        <p:txBody>
          <a:bodyPr wrap="none" rtlCol="0">
            <a:spAutoFit/>
          </a:bodyPr>
          <a:lstStyle>
            <a:defPPr>
              <a:defRPr lang="en-US"/>
            </a:defPPr>
            <a:lvl1pPr algn="l">
              <a:defRPr sz="2000" b="1" i="1">
                <a:solidFill>
                  <a:schemeClr val="accent1"/>
                </a:solidFill>
              </a:defRPr>
            </a:lvl1pPr>
          </a:lstStyle>
          <a:p>
            <a:r>
              <a:rPr lang="en-US" dirty="0"/>
              <a:t>How can you listen, analyze and respond in real-time?</a:t>
            </a:r>
          </a:p>
        </p:txBody>
      </p:sp>
    </p:spTree>
    <p:extLst>
      <p:ext uri="{BB962C8B-B14F-4D97-AF65-F5344CB8AC3E}">
        <p14:creationId xmlns:p14="http://schemas.microsoft.com/office/powerpoint/2010/main" val="2254380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83" name="Rectangle 3"/>
          <p:cNvSpPr>
            <a:spLocks noChangeArrowheads="1"/>
          </p:cNvSpPr>
          <p:nvPr/>
        </p:nvSpPr>
        <p:spPr bwMode="auto">
          <a:xfrm>
            <a:off x="258763" y="1192213"/>
            <a:ext cx="2908300" cy="4875212"/>
          </a:xfrm>
          <a:prstGeom prst="rect">
            <a:avLst/>
          </a:prstGeom>
          <a:solidFill>
            <a:schemeClr val="bg1">
              <a:lumMod val="85000"/>
            </a:schemeClr>
          </a:solidFill>
          <a:ln w="12700">
            <a:noFill/>
            <a:miter lim="800000"/>
            <a:headEnd/>
            <a:tailEnd/>
          </a:ln>
          <a:effectLst>
            <a:outerShdw blurRad="50800" dist="38100" dir="10800000" algn="r" rotWithShape="0">
              <a:prstClr val="black">
                <a:alpha val="40000"/>
              </a:prstClr>
            </a:outerShdw>
          </a:effectLst>
        </p:spPr>
        <p:txBody>
          <a:bodyPr lIns="159315" tIns="79659" rIns="159315" bIns="79659" anchor="b">
            <a:spAutoFit/>
          </a:bodyPr>
          <a:lstStyle/>
          <a:p>
            <a:pPr marL="217488" indent="-217488" defTabSz="865188" eaLnBrk="0" hangingPunct="0">
              <a:lnSpc>
                <a:spcPct val="90000"/>
              </a:lnSpc>
              <a:spcBef>
                <a:spcPts val="475"/>
              </a:spcBef>
              <a:spcAft>
                <a:spcPts val="475"/>
              </a:spcAft>
              <a:buFont typeface="Wingdings" pitchFamily="2" charset="2"/>
              <a:buChar char="ü"/>
              <a:defRPr/>
            </a:pPr>
            <a:r>
              <a:rPr lang="en-US" sz="1100" b="1" dirty="0">
                <a:solidFill>
                  <a:srgbClr val="0000CC"/>
                </a:solidFill>
                <a:latin typeface="Arial" charset="0"/>
              </a:rPr>
              <a:t>Application Development</a:t>
            </a:r>
          </a:p>
          <a:p>
            <a:pPr marL="217488" indent="-217488" defTabSz="865188" eaLnBrk="0" hangingPunct="0">
              <a:lnSpc>
                <a:spcPct val="90000"/>
              </a:lnSpc>
              <a:spcBef>
                <a:spcPts val="475"/>
              </a:spcBef>
              <a:spcAft>
                <a:spcPts val="475"/>
              </a:spcAft>
              <a:buFont typeface="Wingdings" pitchFamily="2" charset="2"/>
              <a:buChar char="ü"/>
              <a:defRPr/>
            </a:pPr>
            <a:r>
              <a:rPr lang="en-US" sz="1100" b="1" dirty="0">
                <a:solidFill>
                  <a:srgbClr val="0000CC"/>
                </a:solidFill>
                <a:latin typeface="Arial" charset="0"/>
              </a:rPr>
              <a:t>Application Governance</a:t>
            </a:r>
          </a:p>
          <a:p>
            <a:pPr marL="217488" indent="-217488" defTabSz="865188" eaLnBrk="0" hangingPunct="0">
              <a:lnSpc>
                <a:spcPct val="90000"/>
              </a:lnSpc>
              <a:spcBef>
                <a:spcPts val="475"/>
              </a:spcBef>
              <a:spcAft>
                <a:spcPts val="475"/>
              </a:spcAft>
              <a:buFont typeface="Wingdings" pitchFamily="2" charset="2"/>
              <a:buChar char="ü"/>
              <a:defRPr/>
            </a:pPr>
            <a:r>
              <a:rPr lang="en-US" sz="1100" b="1" dirty="0">
                <a:solidFill>
                  <a:srgbClr val="0000CC"/>
                </a:solidFill>
                <a:latin typeface="Arial" charset="0"/>
              </a:rPr>
              <a:t>Application Integration</a:t>
            </a:r>
          </a:p>
          <a:p>
            <a:pPr marL="217488" indent="-217488" defTabSz="865188" eaLnBrk="0" hangingPunct="0">
              <a:lnSpc>
                <a:spcPct val="90000"/>
              </a:lnSpc>
              <a:spcBef>
                <a:spcPts val="475"/>
              </a:spcBef>
              <a:spcAft>
                <a:spcPts val="475"/>
              </a:spcAft>
              <a:buFont typeface="Wingdings" pitchFamily="2" charset="2"/>
              <a:buChar char="ü"/>
              <a:defRPr/>
            </a:pPr>
            <a:r>
              <a:rPr lang="en-US" sz="1100" b="1" dirty="0">
                <a:solidFill>
                  <a:srgbClr val="0000CC"/>
                </a:solidFill>
                <a:latin typeface="Arial" charset="0"/>
              </a:rPr>
              <a:t>Application Overhaul</a:t>
            </a:r>
          </a:p>
          <a:p>
            <a:pPr marL="217488" indent="-217488" defTabSz="865188" eaLnBrk="0" hangingPunct="0">
              <a:lnSpc>
                <a:spcPct val="90000"/>
              </a:lnSpc>
              <a:spcBef>
                <a:spcPts val="475"/>
              </a:spcBef>
              <a:spcAft>
                <a:spcPts val="475"/>
              </a:spcAft>
              <a:buFont typeface="Wingdings" pitchFamily="2" charset="2"/>
              <a:buChar char="ü"/>
              <a:defRPr/>
            </a:pPr>
            <a:r>
              <a:rPr lang="en-US" sz="1100" b="1" dirty="0">
                <a:solidFill>
                  <a:srgbClr val="0000CC"/>
                </a:solidFill>
                <a:latin typeface="Arial" charset="0"/>
              </a:rPr>
              <a:t>Business Process Management Technology and Tools</a:t>
            </a:r>
          </a:p>
          <a:p>
            <a:pPr marL="217488" indent="-217488" defTabSz="865188" eaLnBrk="0" hangingPunct="0">
              <a:lnSpc>
                <a:spcPct val="90000"/>
              </a:lnSpc>
              <a:spcBef>
                <a:spcPts val="475"/>
              </a:spcBef>
              <a:spcAft>
                <a:spcPts val="475"/>
              </a:spcAft>
              <a:buFont typeface="Wingdings" pitchFamily="2" charset="2"/>
              <a:buChar char="ü"/>
              <a:defRPr/>
            </a:pPr>
            <a:r>
              <a:rPr lang="en-US" sz="1100" b="1" dirty="0">
                <a:solidFill>
                  <a:srgbClr val="0000CC"/>
                </a:solidFill>
                <a:latin typeface="Arial" charset="0"/>
              </a:rPr>
              <a:t>Business Process Management Program</a:t>
            </a:r>
          </a:p>
          <a:p>
            <a:pPr marL="217488" indent="-217488" defTabSz="865188" eaLnBrk="0" hangingPunct="0">
              <a:lnSpc>
                <a:spcPct val="90000"/>
              </a:lnSpc>
              <a:spcBef>
                <a:spcPts val="475"/>
              </a:spcBef>
              <a:spcAft>
                <a:spcPts val="475"/>
              </a:spcAft>
              <a:buFont typeface="Wingdings" pitchFamily="2" charset="2"/>
              <a:buChar char="ü"/>
              <a:defRPr/>
            </a:pPr>
            <a:r>
              <a:rPr lang="en-US" sz="1100" b="1" dirty="0">
                <a:solidFill>
                  <a:srgbClr val="0000CC"/>
                </a:solidFill>
                <a:latin typeface="Arial" charset="0"/>
              </a:rPr>
              <a:t>Business Continuity Management</a:t>
            </a:r>
          </a:p>
          <a:p>
            <a:pPr marL="217488" indent="-217488" defTabSz="865188" eaLnBrk="0" hangingPunct="0">
              <a:lnSpc>
                <a:spcPct val="90000"/>
              </a:lnSpc>
              <a:spcBef>
                <a:spcPts val="475"/>
              </a:spcBef>
              <a:spcAft>
                <a:spcPts val="475"/>
              </a:spcAft>
              <a:buFont typeface="Wingdings" pitchFamily="2" charset="2"/>
              <a:buChar char="ü"/>
              <a:defRPr/>
            </a:pPr>
            <a:r>
              <a:rPr lang="en-US" sz="1100" b="1" dirty="0">
                <a:solidFill>
                  <a:srgbClr val="0000CC"/>
                </a:solidFill>
                <a:latin typeface="Arial" charset="0"/>
              </a:rPr>
              <a:t>Business Intelligence Competency Center</a:t>
            </a:r>
          </a:p>
          <a:p>
            <a:pPr marL="217488" indent="-217488" defTabSz="865188" eaLnBrk="0" hangingPunct="0">
              <a:lnSpc>
                <a:spcPct val="90000"/>
              </a:lnSpc>
              <a:spcBef>
                <a:spcPts val="475"/>
              </a:spcBef>
              <a:spcAft>
                <a:spcPts val="475"/>
              </a:spcAft>
              <a:buFont typeface="Wingdings" pitchFamily="2" charset="2"/>
              <a:buChar char="ü"/>
              <a:defRPr/>
            </a:pPr>
            <a:r>
              <a:rPr lang="en-US" sz="1100" b="1" dirty="0">
                <a:solidFill>
                  <a:srgbClr val="0000CC"/>
                </a:solidFill>
                <a:latin typeface="Arial" charset="0"/>
              </a:rPr>
              <a:t>Cloud Computing</a:t>
            </a:r>
          </a:p>
          <a:p>
            <a:pPr marL="217488" indent="-217488" defTabSz="865188" eaLnBrk="0" hangingPunct="0">
              <a:lnSpc>
                <a:spcPct val="90000"/>
              </a:lnSpc>
              <a:spcBef>
                <a:spcPts val="475"/>
              </a:spcBef>
              <a:spcAft>
                <a:spcPts val="475"/>
              </a:spcAft>
              <a:buFont typeface="Wingdings" pitchFamily="2" charset="2"/>
              <a:buChar char="ü"/>
              <a:defRPr/>
            </a:pPr>
            <a:r>
              <a:rPr lang="en-US" sz="1100" b="1" dirty="0">
                <a:solidFill>
                  <a:srgbClr val="0000CC"/>
                </a:solidFill>
                <a:latin typeface="Arial" charset="0"/>
              </a:rPr>
              <a:t>Compliance</a:t>
            </a:r>
          </a:p>
          <a:p>
            <a:pPr marL="217488" indent="-217488" defTabSz="865188" eaLnBrk="0" hangingPunct="0">
              <a:lnSpc>
                <a:spcPct val="90000"/>
              </a:lnSpc>
              <a:spcBef>
                <a:spcPts val="475"/>
              </a:spcBef>
              <a:spcAft>
                <a:spcPts val="475"/>
              </a:spcAft>
              <a:buFont typeface="Wingdings" pitchFamily="2" charset="2"/>
              <a:buChar char="ü"/>
              <a:defRPr/>
            </a:pPr>
            <a:r>
              <a:rPr lang="en-US" sz="1100" b="1" dirty="0">
                <a:solidFill>
                  <a:srgbClr val="0000CC"/>
                </a:solidFill>
                <a:latin typeface="Arial" charset="0"/>
              </a:rPr>
              <a:t>Corporate Performance Management</a:t>
            </a:r>
          </a:p>
          <a:p>
            <a:pPr marL="217488" indent="-217488" defTabSz="865188" eaLnBrk="0" hangingPunct="0">
              <a:lnSpc>
                <a:spcPct val="90000"/>
              </a:lnSpc>
              <a:spcBef>
                <a:spcPts val="475"/>
              </a:spcBef>
              <a:spcAft>
                <a:spcPts val="475"/>
              </a:spcAft>
              <a:buFont typeface="Wingdings" pitchFamily="2" charset="2"/>
              <a:buChar char="ü"/>
              <a:defRPr/>
            </a:pPr>
            <a:r>
              <a:rPr lang="en-US" sz="1100" b="1" dirty="0">
                <a:solidFill>
                  <a:srgbClr val="0000CC"/>
                </a:solidFill>
                <a:latin typeface="Arial" charset="0"/>
              </a:rPr>
              <a:t>Customer Experience Management</a:t>
            </a:r>
          </a:p>
          <a:p>
            <a:pPr marL="217488" indent="-217488" defTabSz="865188" eaLnBrk="0" hangingPunct="0">
              <a:lnSpc>
                <a:spcPct val="90000"/>
              </a:lnSpc>
              <a:spcBef>
                <a:spcPts val="475"/>
              </a:spcBef>
              <a:spcAft>
                <a:spcPts val="475"/>
              </a:spcAft>
              <a:buFont typeface="Wingdings" pitchFamily="2" charset="2"/>
              <a:buChar char="ü"/>
              <a:defRPr/>
            </a:pPr>
            <a:r>
              <a:rPr lang="en-US" sz="1100" b="1" dirty="0">
                <a:solidFill>
                  <a:srgbClr val="0000CC"/>
                </a:solidFill>
                <a:latin typeface="Arial" charset="0"/>
              </a:rPr>
              <a:t>Customer Relationship Management</a:t>
            </a:r>
          </a:p>
          <a:p>
            <a:pPr marL="217488" indent="-217488" defTabSz="865188" eaLnBrk="0" hangingPunct="0">
              <a:lnSpc>
                <a:spcPct val="90000"/>
              </a:lnSpc>
              <a:spcBef>
                <a:spcPts val="475"/>
              </a:spcBef>
              <a:spcAft>
                <a:spcPts val="475"/>
              </a:spcAft>
              <a:buFont typeface="Wingdings" pitchFamily="2" charset="2"/>
              <a:buChar char="ü"/>
              <a:defRPr/>
            </a:pPr>
            <a:r>
              <a:rPr lang="en-US" sz="1100" b="1" dirty="0">
                <a:solidFill>
                  <a:srgbClr val="0000CC"/>
                </a:solidFill>
                <a:latin typeface="Arial" charset="0"/>
              </a:rPr>
              <a:t>Data Center Modernization and Consolidation</a:t>
            </a:r>
          </a:p>
        </p:txBody>
      </p:sp>
      <p:sp>
        <p:nvSpPr>
          <p:cNvPr id="942084" name="Rectangle 4"/>
          <p:cNvSpPr>
            <a:spLocks noChangeArrowheads="1"/>
          </p:cNvSpPr>
          <p:nvPr/>
        </p:nvSpPr>
        <p:spPr bwMode="auto">
          <a:xfrm>
            <a:off x="6069013" y="1169894"/>
            <a:ext cx="2871787" cy="4897531"/>
          </a:xfrm>
          <a:prstGeom prst="rect">
            <a:avLst/>
          </a:prstGeom>
          <a:solidFill>
            <a:schemeClr val="bg1">
              <a:lumMod val="85000"/>
            </a:schemeClr>
          </a:solidFill>
          <a:ln w="12700">
            <a:noFill/>
            <a:miter lim="800000"/>
            <a:headEnd/>
            <a:tailEnd/>
          </a:ln>
          <a:effectLst>
            <a:outerShdw blurRad="50800" dist="38100" algn="l" rotWithShape="0">
              <a:prstClr val="black">
                <a:alpha val="40000"/>
              </a:prstClr>
            </a:outerShdw>
          </a:effectLst>
        </p:spPr>
        <p:txBody>
          <a:bodyPr wrap="square" lIns="159315" tIns="79659" rIns="159315" bIns="79659" anchor="b">
            <a:spAutoFit/>
          </a:bodyPr>
          <a:lstStyle/>
          <a:p>
            <a:pPr marL="217488" indent="-217488" defTabSz="865188" eaLnBrk="0" hangingPunct="0">
              <a:spcBef>
                <a:spcPts val="475"/>
              </a:spcBef>
              <a:spcAft>
                <a:spcPts val="475"/>
              </a:spcAft>
              <a:buFont typeface="Wingdings" pitchFamily="2" charset="2"/>
              <a:buChar char="ü"/>
              <a:defRPr/>
            </a:pPr>
            <a:r>
              <a:rPr lang="en-US" sz="1100" b="1" dirty="0">
                <a:solidFill>
                  <a:srgbClr val="0000CC"/>
                </a:solidFill>
                <a:latin typeface="Arial" charset="0"/>
              </a:rPr>
              <a:t>Master Data Management</a:t>
            </a:r>
          </a:p>
          <a:p>
            <a:pPr marL="217488" indent="-217488" defTabSz="865188" eaLnBrk="0" hangingPunct="0">
              <a:spcBef>
                <a:spcPts val="475"/>
              </a:spcBef>
              <a:spcAft>
                <a:spcPts val="475"/>
              </a:spcAft>
              <a:buFont typeface="Wingdings" pitchFamily="2" charset="2"/>
              <a:buChar char="ü"/>
              <a:defRPr/>
            </a:pPr>
            <a:r>
              <a:rPr lang="en-US" sz="1100" b="1" dirty="0">
                <a:solidFill>
                  <a:srgbClr val="0000CC"/>
                </a:solidFill>
                <a:latin typeface="Arial" charset="0"/>
              </a:rPr>
              <a:t>Microsoft Windows 7 and Office</a:t>
            </a:r>
          </a:p>
          <a:p>
            <a:pPr marL="217488" indent="-217488" defTabSz="865188" eaLnBrk="0" hangingPunct="0">
              <a:spcBef>
                <a:spcPts val="475"/>
              </a:spcBef>
              <a:spcAft>
                <a:spcPts val="475"/>
              </a:spcAft>
              <a:buFont typeface="Wingdings" pitchFamily="2" charset="2"/>
              <a:buChar char="ü"/>
              <a:defRPr/>
            </a:pPr>
            <a:r>
              <a:rPr lang="en-US" sz="1100" b="1" dirty="0">
                <a:solidFill>
                  <a:srgbClr val="0000CC"/>
                </a:solidFill>
                <a:latin typeface="Arial" charset="0"/>
              </a:rPr>
              <a:t>Mobile Enterprise Strategy</a:t>
            </a:r>
          </a:p>
          <a:p>
            <a:pPr marL="217488" indent="-217488" defTabSz="865188" eaLnBrk="0" hangingPunct="0">
              <a:spcBef>
                <a:spcPts val="475"/>
              </a:spcBef>
              <a:spcAft>
                <a:spcPts val="475"/>
              </a:spcAft>
              <a:buFont typeface="Wingdings" pitchFamily="2" charset="2"/>
              <a:buChar char="ü"/>
              <a:defRPr/>
            </a:pPr>
            <a:r>
              <a:rPr lang="en-US" sz="1100" b="1" dirty="0">
                <a:solidFill>
                  <a:srgbClr val="0000CC"/>
                </a:solidFill>
                <a:latin typeface="Arial" charset="0"/>
              </a:rPr>
              <a:t>Negotiating Vendor Contracts</a:t>
            </a:r>
          </a:p>
          <a:p>
            <a:pPr marL="217488" indent="-217488" defTabSz="865188" eaLnBrk="0" hangingPunct="0">
              <a:spcBef>
                <a:spcPts val="475"/>
              </a:spcBef>
              <a:spcAft>
                <a:spcPts val="475"/>
              </a:spcAft>
              <a:buFont typeface="Wingdings" pitchFamily="2" charset="2"/>
              <a:buChar char="ü"/>
              <a:defRPr/>
            </a:pPr>
            <a:r>
              <a:rPr lang="en-US" sz="1100" b="1" dirty="0">
                <a:solidFill>
                  <a:srgbClr val="0000CC"/>
                </a:solidFill>
                <a:latin typeface="Arial" charset="0"/>
              </a:rPr>
              <a:t>Outsourcing</a:t>
            </a:r>
          </a:p>
          <a:p>
            <a:pPr marL="217488" indent="-217488" defTabSz="865188" eaLnBrk="0" hangingPunct="0">
              <a:spcBef>
                <a:spcPts val="475"/>
              </a:spcBef>
              <a:spcAft>
                <a:spcPts val="475"/>
              </a:spcAft>
              <a:buFont typeface="Wingdings" pitchFamily="2" charset="2"/>
              <a:buChar char="ü"/>
              <a:defRPr/>
            </a:pPr>
            <a:r>
              <a:rPr lang="en-US" sz="1100" b="1" dirty="0">
                <a:solidFill>
                  <a:srgbClr val="0000CC"/>
                </a:solidFill>
                <a:latin typeface="Arial" charset="0"/>
              </a:rPr>
              <a:t>PMO</a:t>
            </a:r>
          </a:p>
          <a:p>
            <a:pPr marL="217488" indent="-217488" defTabSz="865188" eaLnBrk="0" hangingPunct="0">
              <a:spcBef>
                <a:spcPts val="475"/>
              </a:spcBef>
              <a:spcAft>
                <a:spcPts val="475"/>
              </a:spcAft>
              <a:buFont typeface="Wingdings" pitchFamily="2" charset="2"/>
              <a:buChar char="ü"/>
              <a:defRPr/>
            </a:pPr>
            <a:r>
              <a:rPr lang="en-US" sz="1100" b="1" dirty="0">
                <a:solidFill>
                  <a:srgbClr val="0000CC"/>
                </a:solidFill>
                <a:latin typeface="Arial" charset="0"/>
              </a:rPr>
              <a:t>Portal Strategy</a:t>
            </a:r>
          </a:p>
          <a:p>
            <a:pPr marL="217488" indent="-217488" defTabSz="865188" eaLnBrk="0" hangingPunct="0">
              <a:spcBef>
                <a:spcPts val="475"/>
              </a:spcBef>
              <a:spcAft>
                <a:spcPts val="475"/>
              </a:spcAft>
              <a:buFont typeface="Wingdings" pitchFamily="2" charset="2"/>
              <a:buChar char="ü"/>
              <a:defRPr/>
            </a:pPr>
            <a:r>
              <a:rPr lang="en-US" sz="1100" b="1" dirty="0">
                <a:solidFill>
                  <a:srgbClr val="0000CC"/>
                </a:solidFill>
                <a:latin typeface="Arial" charset="0"/>
              </a:rPr>
              <a:t>SOA and Application Architecture</a:t>
            </a:r>
          </a:p>
          <a:p>
            <a:pPr marL="217488" indent="-217488" defTabSz="865188" eaLnBrk="0" hangingPunct="0">
              <a:lnSpc>
                <a:spcPct val="110000"/>
              </a:lnSpc>
              <a:spcBef>
                <a:spcPts val="475"/>
              </a:spcBef>
              <a:spcAft>
                <a:spcPts val="475"/>
              </a:spcAft>
              <a:buFont typeface="Wingdings" pitchFamily="2" charset="2"/>
              <a:buChar char="ü"/>
              <a:defRPr/>
            </a:pPr>
            <a:r>
              <a:rPr lang="en-US" sz="1100" b="1" dirty="0">
                <a:solidFill>
                  <a:srgbClr val="0000CC"/>
                </a:solidFill>
                <a:latin typeface="Arial" charset="0"/>
              </a:rPr>
              <a:t>SharePoint for ECM</a:t>
            </a:r>
          </a:p>
          <a:p>
            <a:pPr marL="217488" indent="-217488" defTabSz="865188" eaLnBrk="0" hangingPunct="0">
              <a:lnSpc>
                <a:spcPct val="110000"/>
              </a:lnSpc>
              <a:spcBef>
                <a:spcPts val="475"/>
              </a:spcBef>
              <a:spcAft>
                <a:spcPts val="475"/>
              </a:spcAft>
              <a:buFont typeface="Wingdings" pitchFamily="2" charset="2"/>
              <a:buChar char="ü"/>
              <a:defRPr/>
            </a:pPr>
            <a:r>
              <a:rPr lang="en-US" sz="1100" b="1" dirty="0">
                <a:solidFill>
                  <a:srgbClr val="0000CC"/>
                </a:solidFill>
                <a:latin typeface="Arial" charset="0"/>
              </a:rPr>
              <a:t>Strategic Planning</a:t>
            </a:r>
          </a:p>
          <a:p>
            <a:pPr marL="217488" indent="-217488" defTabSz="865188" eaLnBrk="0" hangingPunct="0">
              <a:lnSpc>
                <a:spcPct val="110000"/>
              </a:lnSpc>
              <a:spcBef>
                <a:spcPts val="475"/>
              </a:spcBef>
              <a:spcAft>
                <a:spcPts val="475"/>
              </a:spcAft>
              <a:buFont typeface="Wingdings" pitchFamily="2" charset="2"/>
              <a:buChar char="ü"/>
              <a:defRPr/>
            </a:pPr>
            <a:r>
              <a:rPr lang="en-US" sz="1100" b="1" dirty="0">
                <a:solidFill>
                  <a:srgbClr val="0000CC"/>
                </a:solidFill>
                <a:latin typeface="Arial" charset="0"/>
              </a:rPr>
              <a:t>Supply Chain Management</a:t>
            </a:r>
          </a:p>
          <a:p>
            <a:pPr marL="217488" indent="-217488" defTabSz="865188" eaLnBrk="0" hangingPunct="0">
              <a:lnSpc>
                <a:spcPct val="110000"/>
              </a:lnSpc>
              <a:spcBef>
                <a:spcPts val="475"/>
              </a:spcBef>
              <a:spcAft>
                <a:spcPts val="475"/>
              </a:spcAft>
              <a:buFont typeface="Wingdings" pitchFamily="2" charset="2"/>
              <a:buChar char="ü"/>
              <a:defRPr/>
            </a:pPr>
            <a:r>
              <a:rPr lang="en-US" sz="1100" b="1" dirty="0">
                <a:solidFill>
                  <a:srgbClr val="0000CC"/>
                </a:solidFill>
                <a:latin typeface="Arial" charset="0"/>
              </a:rPr>
              <a:t>Vendor Management</a:t>
            </a:r>
          </a:p>
          <a:p>
            <a:pPr marL="217488" indent="-217488" defTabSz="865188" eaLnBrk="0" hangingPunct="0">
              <a:lnSpc>
                <a:spcPct val="110000"/>
              </a:lnSpc>
              <a:spcBef>
                <a:spcPts val="475"/>
              </a:spcBef>
              <a:spcAft>
                <a:spcPts val="475"/>
              </a:spcAft>
              <a:buFont typeface="Wingdings" pitchFamily="2" charset="2"/>
              <a:buChar char="ü"/>
              <a:defRPr/>
            </a:pPr>
            <a:r>
              <a:rPr lang="en-US" sz="1100" b="1" dirty="0">
                <a:solidFill>
                  <a:srgbClr val="0000CC"/>
                </a:solidFill>
                <a:latin typeface="Arial" charset="0"/>
              </a:rPr>
              <a:t>Virtualization</a:t>
            </a:r>
          </a:p>
          <a:p>
            <a:pPr marL="217488" indent="-217488" defTabSz="865188" eaLnBrk="0" hangingPunct="0">
              <a:lnSpc>
                <a:spcPct val="110000"/>
              </a:lnSpc>
              <a:spcBef>
                <a:spcPts val="475"/>
              </a:spcBef>
              <a:spcAft>
                <a:spcPts val="475"/>
              </a:spcAft>
              <a:buFont typeface="Wingdings" pitchFamily="2" charset="2"/>
              <a:buChar char="ü"/>
              <a:defRPr/>
            </a:pPr>
            <a:r>
              <a:rPr lang="en-US" sz="1100" b="1" dirty="0">
                <a:solidFill>
                  <a:srgbClr val="0000CC"/>
                </a:solidFill>
                <a:latin typeface="Arial" charset="0"/>
              </a:rPr>
              <a:t>VoIP, Unified Communications and </a:t>
            </a:r>
            <a:r>
              <a:rPr lang="en-US" sz="1100" b="1" dirty="0" smtClean="0">
                <a:solidFill>
                  <a:srgbClr val="0000CC"/>
                </a:solidFill>
                <a:latin typeface="Arial" charset="0"/>
              </a:rPr>
              <a:t>Collaboration</a:t>
            </a:r>
            <a:endParaRPr lang="en-US" sz="1100" b="1" dirty="0">
              <a:solidFill>
                <a:srgbClr val="0000CC"/>
              </a:solidFill>
              <a:latin typeface="Arial" charset="0"/>
            </a:endParaRPr>
          </a:p>
          <a:p>
            <a:pPr marL="217488" indent="-217488" defTabSz="865188" eaLnBrk="0" hangingPunct="0">
              <a:lnSpc>
                <a:spcPct val="110000"/>
              </a:lnSpc>
              <a:spcBef>
                <a:spcPts val="475"/>
              </a:spcBef>
              <a:spcAft>
                <a:spcPts val="475"/>
              </a:spcAft>
              <a:buFont typeface="Wingdings" pitchFamily="2" charset="2"/>
              <a:buChar char="ü"/>
              <a:defRPr/>
            </a:pPr>
            <a:endParaRPr lang="en-US" sz="800" b="1" dirty="0">
              <a:solidFill>
                <a:srgbClr val="0000CC"/>
              </a:solidFill>
              <a:latin typeface="Arial" charset="0"/>
            </a:endParaRPr>
          </a:p>
        </p:txBody>
      </p:sp>
      <p:sp>
        <p:nvSpPr>
          <p:cNvPr id="942085" name="Rectangle 5"/>
          <p:cNvSpPr>
            <a:spLocks noChangeArrowheads="1"/>
          </p:cNvSpPr>
          <p:nvPr/>
        </p:nvSpPr>
        <p:spPr bwMode="auto">
          <a:xfrm>
            <a:off x="3122613" y="1373188"/>
            <a:ext cx="3011487" cy="4694237"/>
          </a:xfrm>
          <a:prstGeom prst="rect">
            <a:avLst/>
          </a:prstGeom>
          <a:solidFill>
            <a:schemeClr val="bg1">
              <a:lumMod val="85000"/>
            </a:schemeClr>
          </a:solidFill>
          <a:ln w="12700">
            <a:noFill/>
            <a:miter lim="800000"/>
            <a:headEnd/>
            <a:tailEnd/>
          </a:ln>
          <a:effectLst/>
        </p:spPr>
        <p:txBody>
          <a:bodyPr lIns="159315" tIns="79659" rIns="159315" bIns="79659" anchor="b">
            <a:spAutoFit/>
          </a:bodyPr>
          <a:lstStyle/>
          <a:p>
            <a:pPr marL="217488" indent="-217488" defTabSz="865188" eaLnBrk="0" hangingPunct="0">
              <a:lnSpc>
                <a:spcPct val="90000"/>
              </a:lnSpc>
              <a:spcBef>
                <a:spcPts val="475"/>
              </a:spcBef>
              <a:spcAft>
                <a:spcPts val="475"/>
              </a:spcAft>
              <a:buFont typeface="Wingdings" pitchFamily="2" charset="2"/>
              <a:buChar char="ü"/>
              <a:defRPr/>
            </a:pPr>
            <a:r>
              <a:rPr lang="en-US" sz="1100" b="1" dirty="0">
                <a:solidFill>
                  <a:srgbClr val="0000CC"/>
                </a:solidFill>
                <a:latin typeface="Arial" charset="0"/>
              </a:rPr>
              <a:t>Data Management and Integration Maturity</a:t>
            </a:r>
          </a:p>
          <a:p>
            <a:pPr marL="217488" indent="-217488" defTabSz="865188" eaLnBrk="0" hangingPunct="0">
              <a:lnSpc>
                <a:spcPct val="90000"/>
              </a:lnSpc>
              <a:spcBef>
                <a:spcPts val="475"/>
              </a:spcBef>
              <a:spcAft>
                <a:spcPts val="475"/>
              </a:spcAft>
              <a:buFont typeface="Wingdings" pitchFamily="2" charset="2"/>
              <a:buChar char="ü"/>
              <a:defRPr/>
            </a:pPr>
            <a:r>
              <a:rPr lang="en-US" sz="1100" b="1" dirty="0">
                <a:solidFill>
                  <a:srgbClr val="0000CC"/>
                </a:solidFill>
                <a:latin typeface="Arial" charset="0"/>
              </a:rPr>
              <a:t>ERP</a:t>
            </a:r>
          </a:p>
          <a:p>
            <a:pPr marL="217488" indent="-217488" defTabSz="865188" eaLnBrk="0" hangingPunct="0">
              <a:lnSpc>
                <a:spcPct val="90000"/>
              </a:lnSpc>
              <a:spcBef>
                <a:spcPts val="475"/>
              </a:spcBef>
              <a:spcAft>
                <a:spcPts val="475"/>
              </a:spcAft>
              <a:buFont typeface="Wingdings" pitchFamily="2" charset="2"/>
              <a:buChar char="ü"/>
              <a:defRPr/>
            </a:pPr>
            <a:r>
              <a:rPr lang="en-US" sz="1100" b="1" dirty="0">
                <a:solidFill>
                  <a:srgbClr val="0000CC"/>
                </a:solidFill>
                <a:latin typeface="Arial" charset="0"/>
              </a:rPr>
              <a:t>Enterprise Architecture Program</a:t>
            </a:r>
          </a:p>
          <a:p>
            <a:pPr marL="217488" indent="-217488" defTabSz="865188" eaLnBrk="0" hangingPunct="0">
              <a:lnSpc>
                <a:spcPct val="90000"/>
              </a:lnSpc>
              <a:spcBef>
                <a:spcPts val="475"/>
              </a:spcBef>
              <a:spcAft>
                <a:spcPts val="475"/>
              </a:spcAft>
              <a:buFont typeface="Wingdings" pitchFamily="2" charset="2"/>
              <a:buChar char="ü"/>
              <a:defRPr/>
            </a:pPr>
            <a:r>
              <a:rPr lang="en-US" sz="1100" b="1" dirty="0">
                <a:solidFill>
                  <a:srgbClr val="0000CC"/>
                </a:solidFill>
                <a:latin typeface="Arial" charset="0"/>
              </a:rPr>
              <a:t>Enterprise Architecture Stakeholder Engagement</a:t>
            </a:r>
          </a:p>
          <a:p>
            <a:pPr marL="217488" indent="-217488" defTabSz="865188" eaLnBrk="0" hangingPunct="0">
              <a:lnSpc>
                <a:spcPct val="110000"/>
              </a:lnSpc>
              <a:spcBef>
                <a:spcPts val="475"/>
              </a:spcBef>
              <a:spcAft>
                <a:spcPts val="475"/>
              </a:spcAft>
              <a:buFont typeface="Wingdings" pitchFamily="2" charset="2"/>
              <a:buChar char="ü"/>
              <a:defRPr/>
            </a:pPr>
            <a:r>
              <a:rPr lang="en-US" sz="1100" b="1" dirty="0">
                <a:solidFill>
                  <a:srgbClr val="0000CC"/>
                </a:solidFill>
                <a:latin typeface="Arial" charset="0"/>
              </a:rPr>
              <a:t>Enterprise Social Software</a:t>
            </a:r>
          </a:p>
          <a:p>
            <a:pPr marL="217488" indent="-217488" defTabSz="865188" eaLnBrk="0" hangingPunct="0">
              <a:lnSpc>
                <a:spcPct val="110000"/>
              </a:lnSpc>
              <a:spcBef>
                <a:spcPts val="475"/>
              </a:spcBef>
              <a:spcAft>
                <a:spcPts val="475"/>
              </a:spcAft>
              <a:buFont typeface="Wingdings" pitchFamily="2" charset="2"/>
              <a:buChar char="ü"/>
              <a:defRPr/>
            </a:pPr>
            <a:r>
              <a:rPr lang="en-US" sz="1100" b="1" dirty="0">
                <a:solidFill>
                  <a:srgbClr val="0000CC"/>
                </a:solidFill>
                <a:latin typeface="Arial" charset="0"/>
              </a:rPr>
              <a:t>IT Cost Optimization</a:t>
            </a:r>
          </a:p>
          <a:p>
            <a:pPr marL="217488" indent="-217488" defTabSz="865188" eaLnBrk="0" hangingPunct="0">
              <a:lnSpc>
                <a:spcPct val="110000"/>
              </a:lnSpc>
              <a:spcBef>
                <a:spcPts val="475"/>
              </a:spcBef>
              <a:spcAft>
                <a:spcPts val="475"/>
              </a:spcAft>
              <a:buFont typeface="Wingdings" pitchFamily="2" charset="2"/>
              <a:buChar char="ü"/>
              <a:defRPr/>
            </a:pPr>
            <a:r>
              <a:rPr lang="en-US" sz="1100" b="1" dirty="0">
                <a:solidFill>
                  <a:srgbClr val="0000CC"/>
                </a:solidFill>
                <a:latin typeface="Arial" charset="0"/>
              </a:rPr>
              <a:t>IT Governance</a:t>
            </a:r>
          </a:p>
          <a:p>
            <a:pPr marL="217488" indent="-217488" defTabSz="865188" eaLnBrk="0" hangingPunct="0">
              <a:lnSpc>
                <a:spcPct val="110000"/>
              </a:lnSpc>
              <a:spcBef>
                <a:spcPts val="475"/>
              </a:spcBef>
              <a:spcAft>
                <a:spcPts val="475"/>
              </a:spcAft>
              <a:buFont typeface="Wingdings" pitchFamily="2" charset="2"/>
              <a:buChar char="ü"/>
              <a:defRPr/>
            </a:pPr>
            <a:r>
              <a:rPr lang="en-US" sz="1100" b="1" dirty="0">
                <a:solidFill>
                  <a:srgbClr val="0000CC"/>
                </a:solidFill>
                <a:latin typeface="Arial" charset="0"/>
              </a:rPr>
              <a:t>IT Risk Management</a:t>
            </a:r>
          </a:p>
          <a:p>
            <a:pPr marL="217488" indent="-217488" defTabSz="865188" eaLnBrk="0" hangingPunct="0">
              <a:lnSpc>
                <a:spcPct val="110000"/>
              </a:lnSpc>
              <a:spcBef>
                <a:spcPts val="475"/>
              </a:spcBef>
              <a:spcAft>
                <a:spcPts val="475"/>
              </a:spcAft>
              <a:buFont typeface="Wingdings" pitchFamily="2" charset="2"/>
              <a:buChar char="ü"/>
              <a:defRPr/>
            </a:pPr>
            <a:r>
              <a:rPr lang="en-US" sz="1100" b="1" dirty="0">
                <a:solidFill>
                  <a:srgbClr val="0000CC"/>
                </a:solidFill>
                <a:latin typeface="Arial" charset="0"/>
              </a:rPr>
              <a:t>ITIL and Process Improvement</a:t>
            </a:r>
          </a:p>
          <a:p>
            <a:pPr marL="217488" indent="-217488" defTabSz="865188" eaLnBrk="0" hangingPunct="0">
              <a:lnSpc>
                <a:spcPct val="110000"/>
              </a:lnSpc>
              <a:spcBef>
                <a:spcPts val="475"/>
              </a:spcBef>
              <a:spcAft>
                <a:spcPts val="475"/>
              </a:spcAft>
              <a:buFont typeface="Wingdings" pitchFamily="2" charset="2"/>
              <a:buChar char="ü"/>
              <a:defRPr/>
            </a:pPr>
            <a:r>
              <a:rPr lang="en-US" sz="1100" b="1" dirty="0">
                <a:solidFill>
                  <a:srgbClr val="0000CC"/>
                </a:solidFill>
                <a:latin typeface="Arial" charset="0"/>
              </a:rPr>
              <a:t>Identity and Access Management</a:t>
            </a:r>
          </a:p>
          <a:p>
            <a:pPr marL="217488" indent="-217488" defTabSz="865188" eaLnBrk="0" hangingPunct="0">
              <a:lnSpc>
                <a:spcPct val="110000"/>
              </a:lnSpc>
              <a:spcBef>
                <a:spcPts val="475"/>
              </a:spcBef>
              <a:spcAft>
                <a:spcPts val="475"/>
              </a:spcAft>
              <a:buFont typeface="Wingdings" pitchFamily="2" charset="2"/>
              <a:buChar char="ü"/>
              <a:defRPr/>
            </a:pPr>
            <a:r>
              <a:rPr lang="en-US" sz="1100" b="1" dirty="0">
                <a:solidFill>
                  <a:srgbClr val="0000CC"/>
                </a:solidFill>
                <a:latin typeface="Arial" charset="0"/>
              </a:rPr>
              <a:t>Information Governance</a:t>
            </a:r>
          </a:p>
          <a:p>
            <a:pPr marL="217488" indent="-217488" defTabSz="865188" eaLnBrk="0" hangingPunct="0">
              <a:lnSpc>
                <a:spcPct val="110000"/>
              </a:lnSpc>
              <a:spcBef>
                <a:spcPts val="475"/>
              </a:spcBef>
              <a:spcAft>
                <a:spcPts val="475"/>
              </a:spcAft>
              <a:buFont typeface="Wingdings" pitchFamily="2" charset="2"/>
              <a:buChar char="ü"/>
              <a:defRPr/>
            </a:pPr>
            <a:r>
              <a:rPr lang="en-US" sz="1100" b="1" dirty="0">
                <a:solidFill>
                  <a:srgbClr val="0000CC"/>
                </a:solidFill>
                <a:latin typeface="Arial" charset="0"/>
              </a:rPr>
              <a:t>Information Security Program Management</a:t>
            </a:r>
          </a:p>
          <a:p>
            <a:pPr marL="217488" indent="-217488" defTabSz="865188" eaLnBrk="0" hangingPunct="0">
              <a:spcBef>
                <a:spcPts val="475"/>
              </a:spcBef>
              <a:spcAft>
                <a:spcPts val="475"/>
              </a:spcAft>
              <a:buFont typeface="Wingdings" pitchFamily="2" charset="2"/>
              <a:buChar char="ü"/>
              <a:defRPr/>
            </a:pPr>
            <a:r>
              <a:rPr lang="en-US" sz="1100" b="1" dirty="0">
                <a:solidFill>
                  <a:srgbClr val="0000CC"/>
                </a:solidFill>
                <a:latin typeface="Arial" charset="0"/>
              </a:rPr>
              <a:t>Infrastructure, Application and Data Protection</a:t>
            </a:r>
          </a:p>
        </p:txBody>
      </p:sp>
      <p:sp>
        <p:nvSpPr>
          <p:cNvPr id="942086" name="Text Box 6"/>
          <p:cNvSpPr txBox="1">
            <a:spLocks noChangeArrowheads="1"/>
          </p:cNvSpPr>
          <p:nvPr/>
        </p:nvSpPr>
        <p:spPr bwMode="auto">
          <a:xfrm>
            <a:off x="3171825" y="1101725"/>
            <a:ext cx="2895600" cy="336550"/>
          </a:xfrm>
          <a:prstGeom prst="rect">
            <a:avLst/>
          </a:prstGeom>
          <a:solidFill>
            <a:schemeClr val="accent1">
              <a:lumMod val="20000"/>
              <a:lumOff val="80000"/>
            </a:schemeClr>
          </a:solidFill>
          <a:ln w="9525" algn="ctr">
            <a:noFill/>
            <a:miter lim="800000"/>
            <a:headEnd/>
            <a:tailEnd/>
          </a:ln>
          <a:effectLst>
            <a:outerShdw blurRad="50800" dist="38100" dir="2700000" algn="tl" rotWithShape="0">
              <a:prstClr val="black">
                <a:alpha val="40000"/>
              </a:prstClr>
            </a:outerShdw>
          </a:effectLst>
        </p:spPr>
        <p:txBody>
          <a:bodyPr>
            <a:spAutoFit/>
          </a:bodyPr>
          <a:lstStyle/>
          <a:p>
            <a:pPr algn="ctr">
              <a:lnSpc>
                <a:spcPct val="80000"/>
              </a:lnSpc>
              <a:buClr>
                <a:schemeClr val="accent1"/>
              </a:buClr>
              <a:buFont typeface="Wingdings" pitchFamily="2" charset="2"/>
              <a:buNone/>
              <a:defRPr/>
            </a:pPr>
            <a:r>
              <a:rPr lang="en-US" sz="2000" b="1" i="1" dirty="0">
                <a:solidFill>
                  <a:srgbClr val="0000CC"/>
                </a:solidFill>
                <a:latin typeface="Arial" charset="0"/>
              </a:rPr>
              <a:t>Key Initiatives</a:t>
            </a:r>
          </a:p>
        </p:txBody>
      </p:sp>
      <p:sp>
        <p:nvSpPr>
          <p:cNvPr id="19463" name="Text Box 7"/>
          <p:cNvSpPr txBox="1">
            <a:spLocks noChangeArrowheads="1"/>
          </p:cNvSpPr>
          <p:nvPr/>
        </p:nvSpPr>
        <p:spPr bwMode="auto">
          <a:xfrm>
            <a:off x="254000" y="161925"/>
            <a:ext cx="9063038" cy="738664"/>
          </a:xfrm>
          <a:prstGeom prst="rect">
            <a:avLst/>
          </a:prstGeom>
          <a:noFill/>
          <a:ln w="3175" algn="ctr">
            <a:noFill/>
            <a:miter lim="800000"/>
            <a:headEnd/>
            <a:tailEnd/>
          </a:ln>
        </p:spPr>
        <p:txBody>
          <a:bodyPr lIns="45720" tIns="0" rIns="45720" bIns="0">
            <a:spAutoFit/>
          </a:bodyPr>
          <a:lstStyle/>
          <a:p>
            <a:pPr>
              <a:spcBef>
                <a:spcPct val="50000"/>
              </a:spcBef>
            </a:pPr>
            <a:r>
              <a:rPr lang="en-US" sz="2400" b="1" dirty="0">
                <a:solidFill>
                  <a:schemeClr val="tx2"/>
                </a:solidFill>
              </a:rPr>
              <a:t>Organized around 41 Key Initiatives, 10 Vertical Industries and 6 High-Tech Markets</a:t>
            </a:r>
          </a:p>
        </p:txBody>
      </p:sp>
    </p:spTree>
    <p:extLst>
      <p:ext uri="{BB962C8B-B14F-4D97-AF65-F5344CB8AC3E}">
        <p14:creationId xmlns:p14="http://schemas.microsoft.com/office/powerpoint/2010/main" val="1627890457"/>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Listening to United Voices</a:t>
            </a:r>
            <a:endParaRPr lang="en-US" dirty="0"/>
          </a:p>
        </p:txBody>
      </p:sp>
      <p:sp>
        <p:nvSpPr>
          <p:cNvPr id="3" name="Content Placeholder 2"/>
          <p:cNvSpPr>
            <a:spLocks noGrp="1"/>
          </p:cNvSpPr>
          <p:nvPr>
            <p:ph idx="1"/>
          </p:nvPr>
        </p:nvSpPr>
        <p:spPr>
          <a:xfrm>
            <a:off x="285750" y="1362075"/>
            <a:ext cx="6191250" cy="4419600"/>
          </a:xfrm>
        </p:spPr>
        <p:txBody>
          <a:bodyPr>
            <a:noAutofit/>
          </a:bodyPr>
          <a:lstStyle/>
          <a:p>
            <a:r>
              <a:rPr lang="en-US" sz="2000" dirty="0"/>
              <a:t>O</a:t>
            </a:r>
            <a:r>
              <a:rPr lang="en-US" sz="2000" dirty="0" smtClean="0"/>
              <a:t>pportunity</a:t>
            </a:r>
          </a:p>
          <a:p>
            <a:pPr lvl="1"/>
            <a:r>
              <a:rPr lang="en-US" sz="1800" dirty="0" smtClean="0"/>
              <a:t>Evolving from reactive to proactive responses to global issues</a:t>
            </a:r>
          </a:p>
          <a:p>
            <a:pPr lvl="1"/>
            <a:r>
              <a:rPr lang="en-US" sz="1800" dirty="0" smtClean="0"/>
              <a:t>Developing and guiding assistance programs</a:t>
            </a:r>
          </a:p>
          <a:p>
            <a:r>
              <a:rPr lang="en-US" sz="2000" dirty="0" smtClean="0"/>
              <a:t>Data &amp; Analytics</a:t>
            </a:r>
          </a:p>
          <a:p>
            <a:pPr lvl="1"/>
            <a:r>
              <a:rPr lang="en-US" sz="1800" dirty="0" smtClean="0"/>
              <a:t>Mining social networks to predict job losses, spending reductions, or disease outbreaks within a region</a:t>
            </a:r>
          </a:p>
          <a:p>
            <a:pPr lvl="1"/>
            <a:r>
              <a:rPr lang="en-US" sz="1800" dirty="0" smtClean="0"/>
              <a:t>Natural language deciphering</a:t>
            </a:r>
          </a:p>
          <a:p>
            <a:r>
              <a:rPr lang="en-US" sz="2000" dirty="0" smtClean="0"/>
              <a:t>Result (TBD)</a:t>
            </a:r>
          </a:p>
          <a:p>
            <a:pPr lvl="1"/>
            <a:r>
              <a:rPr lang="en-US" sz="1800" dirty="0" smtClean="0"/>
              <a:t>Early warning signals to guide assistance programs for preventing regions from slipping into poverty, epidemics, or war</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7325" y="2133600"/>
            <a:ext cx="2530475" cy="18113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83067"/>
          <a:stretch/>
        </p:blipFill>
        <p:spPr bwMode="auto">
          <a:xfrm>
            <a:off x="6438900" y="1600200"/>
            <a:ext cx="2628900" cy="445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28600" y="5791200"/>
            <a:ext cx="7848600" cy="646331"/>
          </a:xfrm>
          <a:prstGeom prst="rect">
            <a:avLst/>
          </a:prstGeom>
          <a:noFill/>
        </p:spPr>
        <p:txBody>
          <a:bodyPr wrap="square" rtlCol="0">
            <a:spAutoFit/>
          </a:bodyPr>
          <a:lstStyle>
            <a:defPPr>
              <a:defRPr lang="en-US"/>
            </a:defPPr>
            <a:lvl1pPr algn="l">
              <a:defRPr sz="2000" b="1" i="1">
                <a:solidFill>
                  <a:schemeClr val="accent1"/>
                </a:solidFill>
              </a:defRPr>
            </a:lvl1pPr>
          </a:lstStyle>
          <a:p>
            <a:r>
              <a:rPr lang="en-US" dirty="0"/>
              <a:t>How can you tap social media to be proactive to emerging global issues?</a:t>
            </a:r>
          </a:p>
        </p:txBody>
      </p:sp>
    </p:spTree>
    <p:extLst>
      <p:ext uri="{BB962C8B-B14F-4D97-AF65-F5344CB8AC3E}">
        <p14:creationId xmlns:p14="http://schemas.microsoft.com/office/powerpoint/2010/main" val="1704906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Projecting project success or failure</a:t>
            </a:r>
            <a:endParaRPr lang="en-US" dirty="0"/>
          </a:p>
        </p:txBody>
      </p:sp>
      <p:sp>
        <p:nvSpPr>
          <p:cNvPr id="3" name="Content Placeholder 2"/>
          <p:cNvSpPr>
            <a:spLocks noGrp="1"/>
          </p:cNvSpPr>
          <p:nvPr>
            <p:ph idx="1"/>
          </p:nvPr>
        </p:nvSpPr>
        <p:spPr>
          <a:xfrm>
            <a:off x="285750" y="1362075"/>
            <a:ext cx="6191250" cy="4419600"/>
          </a:xfrm>
        </p:spPr>
        <p:txBody>
          <a:bodyPr>
            <a:noAutofit/>
          </a:bodyPr>
          <a:lstStyle/>
          <a:p>
            <a:r>
              <a:rPr lang="en-US" sz="2000" dirty="0"/>
              <a:t>O</a:t>
            </a:r>
            <a:r>
              <a:rPr lang="en-US" sz="2000" dirty="0" smtClean="0"/>
              <a:t>pportunity</a:t>
            </a:r>
          </a:p>
          <a:p>
            <a:pPr lvl="1"/>
            <a:r>
              <a:rPr lang="en-US" sz="1800" dirty="0"/>
              <a:t>20 years of unused “</a:t>
            </a:r>
            <a:r>
              <a:rPr lang="en-US" sz="1800" dirty="0" smtClean="0"/>
              <a:t>dark data” (archived emails) incurring cost without benefit</a:t>
            </a:r>
          </a:p>
          <a:p>
            <a:pPr lvl="1"/>
            <a:r>
              <a:rPr lang="en-US" sz="1800" dirty="0" smtClean="0"/>
              <a:t>Consulting project issues reported after the fact; no way to anticipate and address them</a:t>
            </a:r>
          </a:p>
          <a:p>
            <a:r>
              <a:rPr lang="en-US" sz="2000" dirty="0" smtClean="0"/>
              <a:t>Data &amp; Analytics</a:t>
            </a:r>
          </a:p>
          <a:p>
            <a:pPr lvl="1"/>
            <a:r>
              <a:rPr lang="en-US" sz="1800" dirty="0" smtClean="0"/>
              <a:t>Identify project communications (emails) from prior successful vs unsuccessful projects</a:t>
            </a:r>
          </a:p>
          <a:p>
            <a:pPr lvl="1"/>
            <a:r>
              <a:rPr lang="en-US" sz="1800" dirty="0" smtClean="0"/>
              <a:t>Mine emails for communication and sentiment patterns (time-of-day, CC/BCC, length, content)</a:t>
            </a:r>
          </a:p>
          <a:p>
            <a:r>
              <a:rPr lang="en-US" sz="2000" dirty="0" smtClean="0"/>
              <a:t>Result (TBD)</a:t>
            </a:r>
          </a:p>
          <a:p>
            <a:pPr lvl="1"/>
            <a:r>
              <a:rPr lang="en-US" sz="1800" dirty="0" smtClean="0"/>
              <a:t>Early warnings of scope, budget, technical, personnel issues </a:t>
            </a:r>
            <a:r>
              <a:rPr lang="en-US" sz="1800" dirty="0" smtClean="0">
                <a:sym typeface="Wingdings" pitchFamily="2" charset="2"/>
              </a:rPr>
              <a:t></a:t>
            </a:r>
            <a:r>
              <a:rPr lang="en-US" sz="1800" dirty="0" smtClean="0"/>
              <a:t> improved project success</a:t>
            </a:r>
          </a:p>
          <a:p>
            <a:pPr lvl="1"/>
            <a:r>
              <a:rPr lang="en-US" sz="1800" dirty="0" smtClean="0"/>
              <a:t>Productized project indicator benchmarks</a:t>
            </a:r>
          </a:p>
          <a:p>
            <a:pPr lvl="1"/>
            <a:endParaRPr lang="en-US" sz="1800" dirty="0" smtClean="0"/>
          </a:p>
        </p:txBody>
      </p:sp>
      <p:sp>
        <p:nvSpPr>
          <p:cNvPr id="5" name="TextBox 4"/>
          <p:cNvSpPr txBox="1"/>
          <p:nvPr/>
        </p:nvSpPr>
        <p:spPr>
          <a:xfrm>
            <a:off x="6662001" y="1563469"/>
            <a:ext cx="2177199" cy="646331"/>
          </a:xfrm>
          <a:prstGeom prst="rect">
            <a:avLst/>
          </a:prstGeom>
          <a:noFill/>
        </p:spPr>
        <p:txBody>
          <a:bodyPr wrap="none" rtlCol="0">
            <a:spAutoFit/>
          </a:bodyPr>
          <a:lstStyle/>
          <a:p>
            <a:r>
              <a:rPr lang="en-US" sz="2000" b="1" i="1" dirty="0" smtClean="0"/>
              <a:t>Global Systems </a:t>
            </a:r>
            <a:br>
              <a:rPr lang="en-US" sz="2000" b="1" i="1" dirty="0" smtClean="0"/>
            </a:br>
            <a:r>
              <a:rPr lang="en-US" sz="2000" b="1" i="1" dirty="0" smtClean="0"/>
              <a:t>Integrator</a:t>
            </a:r>
            <a:endParaRPr lang="en-US" sz="2000" b="1" i="1" dirty="0"/>
          </a:p>
        </p:txBody>
      </p:sp>
      <p:pic>
        <p:nvPicPr>
          <p:cNvPr id="6147" name="Picture 3"/>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01" b="100000" l="9877" r="99383"/>
                    </a14:imgEffect>
                  </a14:imgLayer>
                </a14:imgProps>
              </a:ext>
              <a:ext uri="{28A0092B-C50C-407E-A947-70E740481C1C}">
                <a14:useLocalDpi xmlns:a14="http://schemas.microsoft.com/office/drawing/2010/main" val="0"/>
              </a:ext>
            </a:extLst>
          </a:blip>
          <a:srcRect/>
          <a:stretch>
            <a:fillRect/>
          </a:stretch>
        </p:blipFill>
        <p:spPr bwMode="auto">
          <a:xfrm>
            <a:off x="6611920" y="2286000"/>
            <a:ext cx="2303480" cy="1905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28601" y="5906869"/>
            <a:ext cx="8458200" cy="646331"/>
          </a:xfrm>
          <a:prstGeom prst="rect">
            <a:avLst/>
          </a:prstGeom>
          <a:noFill/>
        </p:spPr>
        <p:txBody>
          <a:bodyPr wrap="square" rtlCol="0">
            <a:spAutoFit/>
          </a:bodyPr>
          <a:lstStyle>
            <a:defPPr>
              <a:defRPr lang="en-US"/>
            </a:defPPr>
            <a:lvl1pPr algn="l">
              <a:defRPr sz="2000" b="1" i="1">
                <a:solidFill>
                  <a:schemeClr val="accent1"/>
                </a:solidFill>
              </a:defRPr>
            </a:lvl1pPr>
          </a:lstStyle>
          <a:p>
            <a:r>
              <a:rPr lang="en-US" dirty="0"/>
              <a:t>What “dark data” can you use to create and deploy patterns for early warning signals?</a:t>
            </a:r>
          </a:p>
        </p:txBody>
      </p:sp>
    </p:spTree>
    <p:extLst>
      <p:ext uri="{BB962C8B-B14F-4D97-AF65-F5344CB8AC3E}">
        <p14:creationId xmlns:p14="http://schemas.microsoft.com/office/powerpoint/2010/main" val="75505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Improving the quality of product quality</a:t>
            </a:r>
            <a:endParaRPr lang="en-US" dirty="0"/>
          </a:p>
        </p:txBody>
      </p:sp>
      <p:sp>
        <p:nvSpPr>
          <p:cNvPr id="5" name="Content Placeholder 2"/>
          <p:cNvSpPr>
            <a:spLocks noGrp="1"/>
          </p:cNvSpPr>
          <p:nvPr>
            <p:ph idx="1"/>
          </p:nvPr>
        </p:nvSpPr>
        <p:spPr>
          <a:xfrm>
            <a:off x="285750" y="1362075"/>
            <a:ext cx="6343650" cy="4419600"/>
          </a:xfrm>
        </p:spPr>
        <p:txBody>
          <a:bodyPr>
            <a:normAutofit/>
          </a:bodyPr>
          <a:lstStyle/>
          <a:p>
            <a:r>
              <a:rPr lang="en-US" sz="2000" dirty="0"/>
              <a:t>O</a:t>
            </a:r>
            <a:r>
              <a:rPr lang="en-US" sz="2000" dirty="0" smtClean="0"/>
              <a:t>pportunity</a:t>
            </a:r>
          </a:p>
          <a:p>
            <a:pPr lvl="1"/>
            <a:r>
              <a:rPr lang="en-US" sz="1800" dirty="0" smtClean="0"/>
              <a:t>Mandate to monetize years of unused “dark data” on product/component safety tests</a:t>
            </a:r>
          </a:p>
          <a:p>
            <a:r>
              <a:rPr lang="en-US" sz="2000" dirty="0" smtClean="0"/>
              <a:t>Data &amp; Analytics</a:t>
            </a:r>
          </a:p>
          <a:p>
            <a:pPr lvl="1"/>
            <a:r>
              <a:rPr lang="en-US" sz="1800" dirty="0" smtClean="0"/>
              <a:t>Collaborate with major retailers and insurers to </a:t>
            </a:r>
            <a:r>
              <a:rPr lang="en-US" sz="1800" dirty="0" err="1" smtClean="0"/>
              <a:t>mashup</a:t>
            </a:r>
            <a:r>
              <a:rPr lang="en-US" sz="1800" dirty="0" smtClean="0"/>
              <a:t> and analyze data on product safety, returns and claims</a:t>
            </a:r>
          </a:p>
          <a:p>
            <a:r>
              <a:rPr lang="en-US" sz="2000" dirty="0" smtClean="0"/>
              <a:t>Results (TBD)</a:t>
            </a:r>
          </a:p>
          <a:p>
            <a:pPr lvl="1"/>
            <a:r>
              <a:rPr lang="en-US" sz="1800" dirty="0" smtClean="0"/>
              <a:t>Early stages of consortia formation </a:t>
            </a:r>
          </a:p>
          <a:p>
            <a:pPr lvl="1"/>
            <a:r>
              <a:rPr lang="en-US" sz="1800" dirty="0" smtClean="0"/>
              <a:t>Prediction of product issues; recommendations for components and materials</a:t>
            </a:r>
          </a:p>
          <a:p>
            <a:pPr lvl="1"/>
            <a:r>
              <a:rPr lang="en-US" sz="1800" dirty="0" smtClean="0"/>
              <a:t>Improve </a:t>
            </a:r>
            <a:r>
              <a:rPr lang="en-US" sz="1800" dirty="0"/>
              <a:t>product quality and consumer </a:t>
            </a:r>
            <a:r>
              <a:rPr lang="en-US" sz="1800" dirty="0" smtClean="0"/>
              <a:t>safety</a:t>
            </a:r>
            <a:endParaRPr lang="en-US" sz="1800" dirty="0"/>
          </a:p>
          <a:p>
            <a:pPr lvl="1"/>
            <a:r>
              <a:rPr lang="en-US" sz="1800" dirty="0" smtClean="0"/>
              <a:t>New high-margin revenue stream</a:t>
            </a:r>
          </a:p>
          <a:p>
            <a:pPr lvl="1"/>
            <a:endParaRPr lang="en-US" sz="1800" dirty="0" smtClean="0"/>
          </a:p>
        </p:txBody>
      </p:sp>
      <p:sp>
        <p:nvSpPr>
          <p:cNvPr id="7" name="TextBox 6"/>
          <p:cNvSpPr txBox="1"/>
          <p:nvPr/>
        </p:nvSpPr>
        <p:spPr>
          <a:xfrm>
            <a:off x="6629400" y="1371600"/>
            <a:ext cx="2391680" cy="535531"/>
          </a:xfrm>
          <a:prstGeom prst="rect">
            <a:avLst/>
          </a:prstGeom>
          <a:noFill/>
        </p:spPr>
        <p:txBody>
          <a:bodyPr wrap="none" rtlCol="0">
            <a:spAutoFit/>
          </a:bodyPr>
          <a:lstStyle/>
          <a:p>
            <a:r>
              <a:rPr lang="en-US" sz="1600" i="1" dirty="0" smtClean="0">
                <a:latin typeface="Arial Black" pitchFamily="34" charset="0"/>
              </a:rPr>
              <a:t>Leading Product</a:t>
            </a:r>
            <a:br>
              <a:rPr lang="en-US" sz="1600" i="1" dirty="0" smtClean="0">
                <a:latin typeface="Arial Black" pitchFamily="34" charset="0"/>
              </a:rPr>
            </a:br>
            <a:r>
              <a:rPr lang="en-US" sz="1600" i="1" dirty="0" smtClean="0">
                <a:latin typeface="Arial Black" pitchFamily="34" charset="0"/>
              </a:rPr>
              <a:t>Safety Organization</a:t>
            </a:r>
            <a:endParaRPr lang="en-US" sz="1600" i="1" dirty="0">
              <a:latin typeface="Arial Black" pitchFamily="34" charset="0"/>
            </a:endParaRPr>
          </a:p>
        </p:txBody>
      </p:sp>
      <p:pic>
        <p:nvPicPr>
          <p:cNvPr id="1229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2057400"/>
            <a:ext cx="2133600" cy="2057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28600" y="5791200"/>
            <a:ext cx="7315200" cy="646331"/>
          </a:xfrm>
          <a:prstGeom prst="rect">
            <a:avLst/>
          </a:prstGeom>
          <a:noFill/>
        </p:spPr>
        <p:txBody>
          <a:bodyPr wrap="square" rtlCol="0">
            <a:spAutoFit/>
          </a:bodyPr>
          <a:lstStyle>
            <a:defPPr>
              <a:defRPr lang="en-US"/>
            </a:defPPr>
            <a:lvl1pPr algn="l">
              <a:defRPr sz="2000" b="1" i="1">
                <a:solidFill>
                  <a:schemeClr val="accent1"/>
                </a:solidFill>
              </a:defRPr>
            </a:lvl1pPr>
          </a:lstStyle>
          <a:p>
            <a:r>
              <a:rPr lang="en-US" dirty="0"/>
              <a:t>Who can you partner with to combine data sources and redefine traditional metrics?</a:t>
            </a:r>
          </a:p>
        </p:txBody>
      </p:sp>
    </p:spTree>
    <p:extLst>
      <p:ext uri="{BB962C8B-B14F-4D97-AF65-F5344CB8AC3E}">
        <p14:creationId xmlns:p14="http://schemas.microsoft.com/office/powerpoint/2010/main" val="2107777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Blowing Away Competitors with Big Data</a:t>
            </a:r>
            <a:endParaRPr lang="en-US" dirty="0"/>
          </a:p>
        </p:txBody>
      </p:sp>
      <p:sp>
        <p:nvSpPr>
          <p:cNvPr id="3" name="Content Placeholder 2"/>
          <p:cNvSpPr>
            <a:spLocks noGrp="1"/>
          </p:cNvSpPr>
          <p:nvPr>
            <p:ph idx="1"/>
          </p:nvPr>
        </p:nvSpPr>
        <p:spPr>
          <a:xfrm>
            <a:off x="285750" y="1362074"/>
            <a:ext cx="6800850" cy="5267325"/>
          </a:xfrm>
        </p:spPr>
        <p:txBody>
          <a:bodyPr/>
          <a:lstStyle/>
          <a:p>
            <a:r>
              <a:rPr lang="en-US" sz="2000" dirty="0"/>
              <a:t>O</a:t>
            </a:r>
            <a:r>
              <a:rPr lang="en-US" sz="2000" dirty="0" smtClean="0"/>
              <a:t>pportunity</a:t>
            </a:r>
          </a:p>
          <a:p>
            <a:pPr lvl="1"/>
            <a:r>
              <a:rPr lang="en-US" sz="1800" dirty="0" smtClean="0"/>
              <a:t>Grow revenue through improved targeting and cross-selling yard care products</a:t>
            </a:r>
          </a:p>
          <a:p>
            <a:r>
              <a:rPr lang="en-US" sz="2000" dirty="0" smtClean="0"/>
              <a:t>Data &amp; Analytics</a:t>
            </a:r>
          </a:p>
          <a:p>
            <a:pPr lvl="1"/>
            <a:r>
              <a:rPr lang="en-US" sz="1800" dirty="0" smtClean="0"/>
              <a:t>Gartner recommended layering POS and warranty customer data with map data to identify customers that have large foliage coverage and large driveways</a:t>
            </a:r>
          </a:p>
          <a:p>
            <a:pPr lvl="1"/>
            <a:r>
              <a:rPr lang="en-US" sz="1800" dirty="0" smtClean="0"/>
              <a:t>Identify new “DIY” customers to cross sell leaf &amp; snow blowers or partner products</a:t>
            </a:r>
          </a:p>
          <a:p>
            <a:r>
              <a:rPr lang="en-US" sz="2000" dirty="0" smtClean="0"/>
              <a:t>Results (TBD)</a:t>
            </a:r>
          </a:p>
          <a:p>
            <a:pPr lvl="1"/>
            <a:r>
              <a:rPr lang="en-US" sz="1800" dirty="0" smtClean="0"/>
              <a:t>Improve direct marketing campaign performance by focusing on customers with actual needs and specific behaviors; form higher-value partnerships, e.g. Scotts, Home Depot</a:t>
            </a:r>
          </a:p>
        </p:txBody>
      </p:sp>
      <p:sp>
        <p:nvSpPr>
          <p:cNvPr id="4" name="Footer Placeholder 3"/>
          <p:cNvSpPr>
            <a:spLocks noGrp="1"/>
          </p:cNvSpPr>
          <p:nvPr>
            <p:ph type="ftr" sz="quarter" idx="10"/>
          </p:nvPr>
        </p:nvSpPr>
        <p:spPr/>
        <p:txBody>
          <a:bodyPr/>
          <a:lstStyle/>
          <a:p>
            <a:pPr>
              <a:defRPr/>
            </a:pPr>
            <a:r>
              <a:rPr lang="en-US" dirty="0" smtClean="0"/>
              <a:t> </a:t>
            </a:r>
            <a:fld id="{6B94FA92-FD85-4028-8A65-25E5DEB3133D}" type="slidenum">
              <a:rPr lang="en-US" smtClean="0"/>
              <a:pPr>
                <a:defRPr/>
              </a:pPr>
              <a:t>52</a:t>
            </a:fld>
            <a:endParaRPr lang="en-US" dirty="0"/>
          </a:p>
        </p:txBody>
      </p:sp>
      <p:pic>
        <p:nvPicPr>
          <p:cNvPr id="6" name="Picture 4" descr="http://productrecalls.areavoices.com/files/2011/04/Toro-snowblower-11207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2590800"/>
            <a:ext cx="1629834" cy="213360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8" name="TextBox 7"/>
          <p:cNvSpPr txBox="1"/>
          <p:nvPr/>
        </p:nvSpPr>
        <p:spPr>
          <a:xfrm>
            <a:off x="7372439" y="1902869"/>
            <a:ext cx="1619161" cy="535531"/>
          </a:xfrm>
          <a:prstGeom prst="rect">
            <a:avLst/>
          </a:prstGeom>
          <a:noFill/>
        </p:spPr>
        <p:txBody>
          <a:bodyPr wrap="none" rtlCol="0">
            <a:spAutoFit/>
          </a:bodyPr>
          <a:lstStyle/>
          <a:p>
            <a:r>
              <a:rPr lang="en-US" sz="1600" i="1" dirty="0" smtClean="0">
                <a:latin typeface="Arial Black" pitchFamily="34" charset="0"/>
              </a:rPr>
              <a:t>Lawn Care</a:t>
            </a:r>
            <a:br>
              <a:rPr lang="en-US" sz="1600" i="1" dirty="0" smtClean="0">
                <a:latin typeface="Arial Black" pitchFamily="34" charset="0"/>
              </a:rPr>
            </a:br>
            <a:r>
              <a:rPr lang="en-US" sz="1600" i="1" dirty="0" smtClean="0">
                <a:latin typeface="Arial Black" pitchFamily="34" charset="0"/>
              </a:rPr>
              <a:t>Products Co.</a:t>
            </a:r>
            <a:endParaRPr lang="en-US" sz="1600" i="1" dirty="0">
              <a:latin typeface="Arial Black" pitchFamily="34" charset="0"/>
            </a:endParaRPr>
          </a:p>
        </p:txBody>
      </p:sp>
      <p:sp>
        <p:nvSpPr>
          <p:cNvPr id="9" name="TextBox 8"/>
          <p:cNvSpPr txBox="1"/>
          <p:nvPr/>
        </p:nvSpPr>
        <p:spPr>
          <a:xfrm>
            <a:off x="228600" y="5791200"/>
            <a:ext cx="7315200" cy="646331"/>
          </a:xfrm>
          <a:prstGeom prst="rect">
            <a:avLst/>
          </a:prstGeom>
          <a:noFill/>
        </p:spPr>
        <p:txBody>
          <a:bodyPr wrap="square" rtlCol="0">
            <a:spAutoFit/>
          </a:bodyPr>
          <a:lstStyle>
            <a:defPPr>
              <a:defRPr lang="en-US"/>
            </a:defPPr>
            <a:lvl1pPr algn="l">
              <a:defRPr sz="2000" b="1" i="1">
                <a:solidFill>
                  <a:schemeClr val="accent1"/>
                </a:solidFill>
              </a:defRPr>
            </a:lvl1pPr>
          </a:lstStyle>
          <a:p>
            <a:r>
              <a:rPr lang="en-US" dirty="0" smtClean="0"/>
              <a:t>What public data can you integrate to creatively target customers and partners?</a:t>
            </a:r>
            <a:endParaRPr lang="en-US" dirty="0"/>
          </a:p>
        </p:txBody>
      </p:sp>
    </p:spTree>
    <p:extLst>
      <p:ext uri="{BB962C8B-B14F-4D97-AF65-F5344CB8AC3E}">
        <p14:creationId xmlns:p14="http://schemas.microsoft.com/office/powerpoint/2010/main" val="657472948"/>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Tomorrow’s news, today</a:t>
            </a:r>
            <a:endParaRPr lang="en-US" dirty="0"/>
          </a:p>
        </p:txBody>
      </p:sp>
      <p:sp>
        <p:nvSpPr>
          <p:cNvPr id="3" name="Content Placeholder 2"/>
          <p:cNvSpPr>
            <a:spLocks noGrp="1"/>
          </p:cNvSpPr>
          <p:nvPr>
            <p:ph idx="1"/>
          </p:nvPr>
        </p:nvSpPr>
        <p:spPr>
          <a:xfrm>
            <a:off x="285750" y="1362075"/>
            <a:ext cx="6800850" cy="4419600"/>
          </a:xfrm>
        </p:spPr>
        <p:txBody>
          <a:bodyPr/>
          <a:lstStyle/>
          <a:p>
            <a:r>
              <a:rPr lang="en-US" sz="2400" dirty="0"/>
              <a:t>O</a:t>
            </a:r>
            <a:r>
              <a:rPr lang="en-US" sz="2400" dirty="0" smtClean="0"/>
              <a:t>pportunity</a:t>
            </a:r>
            <a:endParaRPr lang="en-US" sz="2000" dirty="0" smtClean="0"/>
          </a:p>
          <a:p>
            <a:pPr lvl="1"/>
            <a:r>
              <a:rPr lang="en-US" sz="1800" dirty="0" smtClean="0"/>
              <a:t>Identify systemic, related or mounting health, geopolitical or financial issues</a:t>
            </a:r>
          </a:p>
          <a:p>
            <a:r>
              <a:rPr lang="en-US" sz="2400" dirty="0" smtClean="0"/>
              <a:t>Data &amp; Analytics</a:t>
            </a:r>
          </a:p>
          <a:p>
            <a:pPr lvl="1"/>
            <a:r>
              <a:rPr lang="en-US" sz="1800" dirty="0" smtClean="0"/>
              <a:t>Continually capture, translate, classify and </a:t>
            </a:r>
            <a:br>
              <a:rPr lang="en-US" sz="1800" dirty="0" smtClean="0"/>
            </a:br>
            <a:r>
              <a:rPr lang="en-US" sz="1800" dirty="0" smtClean="0"/>
              <a:t>analyze 40,000 local news reports in 43 </a:t>
            </a:r>
            <a:br>
              <a:rPr lang="en-US" sz="1800" dirty="0" smtClean="0"/>
            </a:br>
            <a:r>
              <a:rPr lang="en-US" sz="1800" dirty="0" smtClean="0"/>
              <a:t>languages from around the world</a:t>
            </a:r>
          </a:p>
          <a:p>
            <a:pPr lvl="1"/>
            <a:r>
              <a:rPr lang="en-US" sz="1800" dirty="0" smtClean="0"/>
              <a:t>Custom charting, alerts, animated map visualization of categories or search terms</a:t>
            </a:r>
          </a:p>
          <a:p>
            <a:pPr lvl="1"/>
            <a:r>
              <a:rPr lang="en-US" sz="1800" dirty="0" smtClean="0"/>
              <a:t>Predict </a:t>
            </a:r>
            <a:r>
              <a:rPr lang="en-US" sz="1800" dirty="0"/>
              <a:t>and highlight emerging hot topics </a:t>
            </a:r>
            <a:r>
              <a:rPr lang="en-US" sz="1800" dirty="0" smtClean="0"/>
              <a:t>and trends</a:t>
            </a:r>
            <a:endParaRPr lang="en-US" sz="1800" dirty="0"/>
          </a:p>
          <a:p>
            <a:r>
              <a:rPr lang="en-US" sz="2400" dirty="0" smtClean="0"/>
              <a:t>Results</a:t>
            </a:r>
            <a:endParaRPr lang="en-US" sz="2000" dirty="0" smtClean="0"/>
          </a:p>
          <a:p>
            <a:pPr lvl="1"/>
            <a:r>
              <a:rPr lang="en-US" sz="1800" dirty="0" smtClean="0"/>
              <a:t>Enable politicians, insurers, investors, disease control institutions and global support groups to respond quicker to local or global issues</a:t>
            </a:r>
          </a:p>
        </p:txBody>
      </p:sp>
      <p:sp>
        <p:nvSpPr>
          <p:cNvPr id="4" name="Footer Placeholder 3"/>
          <p:cNvSpPr>
            <a:spLocks noGrp="1"/>
          </p:cNvSpPr>
          <p:nvPr>
            <p:ph type="ftr" sz="quarter" idx="10"/>
          </p:nvPr>
        </p:nvSpPr>
        <p:spPr/>
        <p:txBody>
          <a:bodyPr/>
          <a:lstStyle/>
          <a:p>
            <a:pPr>
              <a:defRPr/>
            </a:pPr>
            <a:r>
              <a:rPr lang="en-US" dirty="0" smtClean="0"/>
              <a:t> </a:t>
            </a:r>
            <a:fld id="{6B94FA92-FD85-4028-8A65-25E5DEB3133D}" type="slidenum">
              <a:rPr lang="en-US" smtClean="0"/>
              <a:pPr>
                <a:defRPr/>
              </a:pPr>
              <a:t>53</a:t>
            </a:fld>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1800" y="1447800"/>
            <a:ext cx="1905000" cy="996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r="3408"/>
          <a:stretch/>
        </p:blipFill>
        <p:spPr bwMode="auto">
          <a:xfrm>
            <a:off x="6477000" y="2590800"/>
            <a:ext cx="2484120" cy="121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28600" y="6031468"/>
            <a:ext cx="7848600" cy="369332"/>
          </a:xfrm>
          <a:prstGeom prst="rect">
            <a:avLst/>
          </a:prstGeom>
          <a:noFill/>
        </p:spPr>
        <p:txBody>
          <a:bodyPr wrap="square" rtlCol="0">
            <a:spAutoFit/>
          </a:bodyPr>
          <a:lstStyle>
            <a:defPPr>
              <a:defRPr lang="en-US"/>
            </a:defPPr>
            <a:lvl1pPr algn="l">
              <a:defRPr sz="2000" b="1" i="1">
                <a:solidFill>
                  <a:schemeClr val="accent1"/>
                </a:solidFill>
              </a:defRPr>
            </a:lvl1pPr>
          </a:lstStyle>
          <a:p>
            <a:r>
              <a:rPr lang="en-US" dirty="0" smtClean="0"/>
              <a:t>What data is out there to help you see the future?</a:t>
            </a:r>
            <a:endParaRPr lang="en-US" dirty="0"/>
          </a:p>
        </p:txBody>
      </p:sp>
    </p:spTree>
    <p:extLst>
      <p:ext uri="{BB962C8B-B14F-4D97-AF65-F5344CB8AC3E}">
        <p14:creationId xmlns:p14="http://schemas.microsoft.com/office/powerpoint/2010/main" val="1246240070"/>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Yes, we know you want fries with that</a:t>
            </a:r>
            <a:endParaRPr lang="en-US" dirty="0"/>
          </a:p>
        </p:txBody>
      </p:sp>
      <p:sp>
        <p:nvSpPr>
          <p:cNvPr id="4" name="Footer Placeholder 3"/>
          <p:cNvSpPr>
            <a:spLocks noGrp="1"/>
          </p:cNvSpPr>
          <p:nvPr>
            <p:ph type="ftr" sz="quarter" idx="10"/>
          </p:nvPr>
        </p:nvSpPr>
        <p:spPr/>
        <p:txBody>
          <a:bodyPr/>
          <a:lstStyle/>
          <a:p>
            <a:pPr>
              <a:defRPr/>
            </a:pPr>
            <a:r>
              <a:rPr lang="en-US" dirty="0" smtClean="0"/>
              <a:t> </a:t>
            </a:r>
            <a:fld id="{6B94FA92-FD85-4028-8A65-25E5DEB3133D}" type="slidenum">
              <a:rPr lang="en-US" smtClean="0"/>
              <a:pPr>
                <a:defRPr/>
              </a:pPr>
              <a:t>54</a:t>
            </a:fld>
            <a:endParaRPr lang="en-US" dirty="0"/>
          </a:p>
        </p:txBody>
      </p:sp>
      <p:pic>
        <p:nvPicPr>
          <p:cNvPr id="11266" name="Picture 2" descr="http://3.bp.blogspot.com/-fGlcOlmXiCg/Tt52yRlPThI/AAAAAAAAAFI/oq3vnibzvI4/s1600/DriveThru.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6600" y="3276600"/>
            <a:ext cx="1905000" cy="12433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126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114" t="15931" b="18974"/>
          <a:stretch/>
        </p:blipFill>
        <p:spPr bwMode="auto">
          <a:xfrm>
            <a:off x="7086600" y="2209800"/>
            <a:ext cx="1904999" cy="1097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951746" y="1447800"/>
            <a:ext cx="2039854" cy="535531"/>
          </a:xfrm>
          <a:prstGeom prst="rect">
            <a:avLst/>
          </a:prstGeom>
          <a:noFill/>
        </p:spPr>
        <p:txBody>
          <a:bodyPr wrap="none" rtlCol="0">
            <a:spAutoFit/>
          </a:bodyPr>
          <a:lstStyle/>
          <a:p>
            <a:r>
              <a:rPr lang="en-US" sz="1600" i="1" dirty="0" smtClean="0">
                <a:latin typeface="Arial Black" pitchFamily="34" charset="0"/>
              </a:rPr>
              <a:t>Major Fast-Food </a:t>
            </a:r>
            <a:br>
              <a:rPr lang="en-US" sz="1600" i="1" dirty="0" smtClean="0">
                <a:latin typeface="Arial Black" pitchFamily="34" charset="0"/>
              </a:rPr>
            </a:br>
            <a:r>
              <a:rPr lang="en-US" sz="1600" i="1" dirty="0" smtClean="0">
                <a:latin typeface="Arial Black" pitchFamily="34" charset="0"/>
              </a:rPr>
              <a:t>Company</a:t>
            </a:r>
            <a:endParaRPr lang="en-US" sz="1600" i="1" dirty="0">
              <a:latin typeface="Arial Black" pitchFamily="34" charset="0"/>
            </a:endParaRPr>
          </a:p>
        </p:txBody>
      </p:sp>
      <p:sp>
        <p:nvSpPr>
          <p:cNvPr id="8" name="Content Placeholder 2"/>
          <p:cNvSpPr>
            <a:spLocks noGrp="1"/>
          </p:cNvSpPr>
          <p:nvPr>
            <p:ph idx="1"/>
          </p:nvPr>
        </p:nvSpPr>
        <p:spPr>
          <a:xfrm>
            <a:off x="285750" y="1362075"/>
            <a:ext cx="6343650" cy="4419600"/>
          </a:xfrm>
        </p:spPr>
        <p:txBody>
          <a:bodyPr/>
          <a:lstStyle/>
          <a:p>
            <a:r>
              <a:rPr lang="en-US" sz="2400" dirty="0"/>
              <a:t>O</a:t>
            </a:r>
            <a:r>
              <a:rPr lang="en-US" sz="2400" dirty="0" smtClean="0"/>
              <a:t>pportunity</a:t>
            </a:r>
            <a:endParaRPr lang="en-US" sz="2000" dirty="0" smtClean="0"/>
          </a:p>
          <a:p>
            <a:pPr lvl="1"/>
            <a:r>
              <a:rPr lang="en-US" sz="1800" dirty="0" smtClean="0"/>
              <a:t>Optimize customer margin and revenue</a:t>
            </a:r>
          </a:p>
          <a:p>
            <a:r>
              <a:rPr lang="en-US" sz="2400" dirty="0" smtClean="0"/>
              <a:t>Data &amp; Analytics</a:t>
            </a:r>
          </a:p>
          <a:p>
            <a:pPr lvl="1"/>
            <a:r>
              <a:rPr lang="en-US" sz="1800" dirty="0" smtClean="0"/>
              <a:t>Continuously analyze video from drive-through lanes </a:t>
            </a:r>
            <a:r>
              <a:rPr lang="en-US" sz="1800" i="1" dirty="0" smtClean="0"/>
              <a:t>and</a:t>
            </a:r>
            <a:r>
              <a:rPr lang="en-US" sz="1800" dirty="0" smtClean="0"/>
              <a:t> on the street to identify customer “drive-by” behavior and situations</a:t>
            </a:r>
          </a:p>
          <a:p>
            <a:pPr lvl="1"/>
            <a:r>
              <a:rPr lang="en-US" sz="1800" dirty="0" smtClean="0"/>
              <a:t>Outsource credit card data to analyze pre- and post-visit customer behavior (in aggregate) </a:t>
            </a:r>
            <a:endParaRPr lang="en-US" sz="1800" dirty="0"/>
          </a:p>
          <a:p>
            <a:r>
              <a:rPr lang="en-US" sz="2400" dirty="0" smtClean="0"/>
              <a:t>Results</a:t>
            </a:r>
            <a:endParaRPr lang="en-US" sz="2000" dirty="0" smtClean="0"/>
          </a:p>
          <a:p>
            <a:pPr lvl="1"/>
            <a:r>
              <a:rPr lang="en-US" sz="1800" dirty="0" smtClean="0"/>
              <a:t>Update order boards as needed to feature more expedient versus higher margin items based on anticipated customer behavior</a:t>
            </a:r>
          </a:p>
          <a:p>
            <a:pPr lvl="1"/>
            <a:r>
              <a:rPr lang="en-US" sz="1800" dirty="0" smtClean="0"/>
              <a:t>Dynamically updated pricing???</a:t>
            </a:r>
          </a:p>
          <a:p>
            <a:pPr lvl="1"/>
            <a:endParaRPr lang="en-US" sz="1800" dirty="0" smtClean="0"/>
          </a:p>
        </p:txBody>
      </p:sp>
      <p:sp>
        <p:nvSpPr>
          <p:cNvPr id="9" name="TextBox 8"/>
          <p:cNvSpPr txBox="1"/>
          <p:nvPr/>
        </p:nvSpPr>
        <p:spPr>
          <a:xfrm>
            <a:off x="228600" y="5830669"/>
            <a:ext cx="7848600" cy="646331"/>
          </a:xfrm>
          <a:prstGeom prst="rect">
            <a:avLst/>
          </a:prstGeom>
          <a:noFill/>
        </p:spPr>
        <p:txBody>
          <a:bodyPr wrap="square" rtlCol="0">
            <a:spAutoFit/>
          </a:bodyPr>
          <a:lstStyle>
            <a:defPPr>
              <a:defRPr lang="en-US"/>
            </a:defPPr>
            <a:lvl1pPr algn="l">
              <a:defRPr sz="2000" b="1" i="1">
                <a:solidFill>
                  <a:schemeClr val="accent1"/>
                </a:solidFill>
              </a:defRPr>
            </a:lvl1pPr>
          </a:lstStyle>
          <a:p>
            <a:r>
              <a:rPr lang="en-US" dirty="0" smtClean="0"/>
              <a:t>How can you dynamically optimize your offering mix based on real-time customer behavior?</a:t>
            </a:r>
            <a:endParaRPr lang="en-US" dirty="0"/>
          </a:p>
        </p:txBody>
      </p:sp>
    </p:spTree>
    <p:extLst>
      <p:ext uri="{BB962C8B-B14F-4D97-AF65-F5344CB8AC3E}">
        <p14:creationId xmlns:p14="http://schemas.microsoft.com/office/powerpoint/2010/main" val="2226214320"/>
      </p:ext>
    </p:extLst>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tale of retailing retail data</a:t>
            </a:r>
            <a:endParaRPr lang="en-US" dirty="0"/>
          </a:p>
        </p:txBody>
      </p:sp>
      <p:sp>
        <p:nvSpPr>
          <p:cNvPr id="3" name="Content Placeholder 2"/>
          <p:cNvSpPr>
            <a:spLocks noGrp="1"/>
          </p:cNvSpPr>
          <p:nvPr>
            <p:ph idx="1"/>
          </p:nvPr>
        </p:nvSpPr>
        <p:spPr>
          <a:xfrm>
            <a:off x="285750" y="1362074"/>
            <a:ext cx="6800850" cy="5267325"/>
          </a:xfrm>
        </p:spPr>
        <p:txBody>
          <a:bodyPr/>
          <a:lstStyle/>
          <a:p>
            <a:r>
              <a:rPr lang="en-US" sz="2000" dirty="0"/>
              <a:t>O</a:t>
            </a:r>
            <a:r>
              <a:rPr lang="en-US" sz="2000" dirty="0" smtClean="0"/>
              <a:t>pportunity</a:t>
            </a:r>
          </a:p>
          <a:p>
            <a:pPr lvl="1"/>
            <a:r>
              <a:rPr lang="en-US" sz="1800" dirty="0" smtClean="0"/>
              <a:t>Gain free strategic advice on promotions, stocking etc. from CPG partners</a:t>
            </a:r>
          </a:p>
          <a:p>
            <a:r>
              <a:rPr lang="en-US" sz="2000" dirty="0" smtClean="0"/>
              <a:t>Data &amp; Analytics</a:t>
            </a:r>
          </a:p>
          <a:p>
            <a:pPr lvl="1"/>
            <a:r>
              <a:rPr lang="en-US" sz="1800" dirty="0" smtClean="0"/>
              <a:t>Place billions of rows of POS, inventory, promotion, and other data into a cloud-based data store for partners to analyze in an common spreadsheet-like format</a:t>
            </a:r>
          </a:p>
          <a:p>
            <a:pPr lvl="1"/>
            <a:r>
              <a:rPr lang="en-US" sz="1800" dirty="0" smtClean="0"/>
              <a:t>Data hosting and analytic processing provided by 1010data</a:t>
            </a:r>
          </a:p>
          <a:p>
            <a:r>
              <a:rPr lang="en-US" sz="2000" dirty="0" smtClean="0"/>
              <a:t>Results</a:t>
            </a:r>
          </a:p>
          <a:p>
            <a:pPr lvl="1"/>
            <a:r>
              <a:rPr lang="en-US" sz="1800" dirty="0" smtClean="0"/>
              <a:t>CPG partners (e.g. P&amp;G) now pay for access. As a result Dollar General has a self-funding enterprise data warehouse and was able to eliminate its complex, expensive RDBMS-based EDW.</a:t>
            </a:r>
          </a:p>
        </p:txBody>
      </p:sp>
      <p:sp>
        <p:nvSpPr>
          <p:cNvPr id="4" name="Footer Placeholder 3"/>
          <p:cNvSpPr>
            <a:spLocks noGrp="1"/>
          </p:cNvSpPr>
          <p:nvPr>
            <p:ph type="ftr" sz="quarter" idx="10"/>
          </p:nvPr>
        </p:nvSpPr>
        <p:spPr/>
        <p:txBody>
          <a:bodyPr/>
          <a:lstStyle/>
          <a:p>
            <a:pPr>
              <a:defRPr/>
            </a:pPr>
            <a:r>
              <a:rPr lang="en-US" dirty="0" smtClean="0"/>
              <a:t> </a:t>
            </a:r>
            <a:fld id="{6B94FA92-FD85-4028-8A65-25E5DEB3133D}" type="slidenum">
              <a:rPr lang="en-US" smtClean="0"/>
              <a:pPr>
                <a:defRPr/>
              </a:pPr>
              <a:t>55</a:t>
            </a:fld>
            <a:endParaRPr lang="en-US" dirty="0"/>
          </a:p>
        </p:txBody>
      </p:sp>
      <p:pic>
        <p:nvPicPr>
          <p:cNvPr id="1028" name="Picture 4" descr="http://moneysavingmom.com/store_deals/wp-content/uploads/2010/06/dollar_general-300x16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8532" y="2438400"/>
            <a:ext cx="1758461" cy="990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6" name="TextBox 5"/>
          <p:cNvSpPr txBox="1"/>
          <p:nvPr/>
        </p:nvSpPr>
        <p:spPr>
          <a:xfrm>
            <a:off x="228600" y="5830669"/>
            <a:ext cx="7848600" cy="646331"/>
          </a:xfrm>
          <a:prstGeom prst="rect">
            <a:avLst/>
          </a:prstGeom>
          <a:noFill/>
        </p:spPr>
        <p:txBody>
          <a:bodyPr wrap="square" rtlCol="0">
            <a:spAutoFit/>
          </a:bodyPr>
          <a:lstStyle>
            <a:defPPr>
              <a:defRPr lang="en-US"/>
            </a:defPPr>
            <a:lvl1pPr algn="l">
              <a:defRPr sz="2000" b="1" i="1">
                <a:solidFill>
                  <a:schemeClr val="accent1"/>
                </a:solidFill>
              </a:defRPr>
            </a:lvl1pPr>
          </a:lstStyle>
          <a:p>
            <a:r>
              <a:rPr lang="en-US" dirty="0" smtClean="0"/>
              <a:t>How can you self-fund your analytic environment through sharing and monetizing it via partners?</a:t>
            </a:r>
            <a:endParaRPr lang="en-US" dirty="0"/>
          </a:p>
        </p:txBody>
      </p:sp>
    </p:spTree>
    <p:extLst>
      <p:ext uri="{BB962C8B-B14F-4D97-AF65-F5344CB8AC3E}">
        <p14:creationId xmlns:p14="http://schemas.microsoft.com/office/powerpoint/2010/main" val="2808051690"/>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a:p>
        </p:txBody>
      </p:sp>
      <p:sp>
        <p:nvSpPr>
          <p:cNvPr id="6" name="Title 5"/>
          <p:cNvSpPr>
            <a:spLocks noGrp="1"/>
          </p:cNvSpPr>
          <p:nvPr>
            <p:ph type="ctrTitle"/>
          </p:nvPr>
        </p:nvSpPr>
        <p:spPr/>
        <p:txBody>
          <a:bodyPr/>
          <a:lstStyle/>
          <a:p>
            <a:r>
              <a:rPr lang="en-US" dirty="0" smtClean="0"/>
              <a:t>Future, Summary and Recommendations</a:t>
            </a:r>
            <a:endParaRPr lang="en-US" dirty="0"/>
          </a:p>
        </p:txBody>
      </p:sp>
    </p:spTree>
    <p:extLst>
      <p:ext uri="{BB962C8B-B14F-4D97-AF65-F5344CB8AC3E}">
        <p14:creationId xmlns:p14="http://schemas.microsoft.com/office/powerpoint/2010/main" val="2566734157"/>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Keeping eyes wide open to the future of information</a:t>
            </a:r>
            <a:endParaRPr lang="en-GB" dirty="0"/>
          </a:p>
        </p:txBody>
      </p:sp>
      <p:sp>
        <p:nvSpPr>
          <p:cNvPr id="3" name="Content Placeholder 2"/>
          <p:cNvSpPr>
            <a:spLocks noGrp="1"/>
          </p:cNvSpPr>
          <p:nvPr>
            <p:ph idx="1"/>
          </p:nvPr>
        </p:nvSpPr>
        <p:spPr>
          <a:xfrm>
            <a:off x="3657600" y="1362075"/>
            <a:ext cx="4984750" cy="4419600"/>
          </a:xfrm>
        </p:spPr>
        <p:txBody>
          <a:bodyPr/>
          <a:lstStyle/>
          <a:p>
            <a:r>
              <a:rPr lang="en-GB" sz="2400" dirty="0" smtClean="0"/>
              <a:t>Information banking</a:t>
            </a:r>
          </a:p>
          <a:p>
            <a:r>
              <a:rPr lang="en-GB" sz="2400" dirty="0" smtClean="0"/>
              <a:t>Generally accepted information accounting principles (GAIAP)</a:t>
            </a:r>
          </a:p>
          <a:p>
            <a:r>
              <a:rPr lang="en-GB" sz="2400" dirty="0" smtClean="0"/>
              <a:t>Information &amp; algorithmic product lines</a:t>
            </a:r>
          </a:p>
          <a:p>
            <a:r>
              <a:rPr lang="en-GB" sz="2400" dirty="0" smtClean="0"/>
              <a:t>Data science pools, executive companions and outsourcing</a:t>
            </a:r>
          </a:p>
          <a:p>
            <a:r>
              <a:rPr lang="en-GB" sz="2400" dirty="0" smtClean="0"/>
              <a:t>Inter-enterprise data federation</a:t>
            </a:r>
          </a:p>
          <a:p>
            <a:r>
              <a:rPr lang="en-GB" sz="2400" dirty="0" smtClean="0"/>
              <a:t>Intelligent linking and tagging</a:t>
            </a:r>
          </a:p>
          <a:p>
            <a:r>
              <a:rPr lang="en-GB" sz="2400" dirty="0" smtClean="0"/>
              <a:t>Syndicated behavioral and emotional profiles</a:t>
            </a:r>
          </a:p>
          <a:p>
            <a:endParaRPr lang="en-GB" sz="2400" dirty="0" smtClean="0"/>
          </a:p>
          <a:p>
            <a:endParaRPr lang="en-GB" sz="2400" dirty="0" smtClean="0"/>
          </a:p>
          <a:p>
            <a:pPr marL="0" indent="0">
              <a:buNone/>
            </a:pPr>
            <a:endParaRPr lang="en-GB" sz="2400" dirty="0" smtClean="0"/>
          </a:p>
          <a:p>
            <a:pPr lvl="1"/>
            <a:endParaRPr lang="en-GB" sz="2000" dirty="0" smtClean="0"/>
          </a:p>
        </p:txBody>
      </p:sp>
      <p:sp>
        <p:nvSpPr>
          <p:cNvPr id="4" name="Footer Placeholder 3"/>
          <p:cNvSpPr>
            <a:spLocks noGrp="1"/>
          </p:cNvSpPr>
          <p:nvPr>
            <p:ph type="ftr" sz="quarter" idx="4294967295"/>
          </p:nvPr>
        </p:nvSpPr>
        <p:spPr>
          <a:xfrm>
            <a:off x="4343400" y="6490389"/>
            <a:ext cx="457200" cy="228600"/>
          </a:xfrm>
          <a:prstGeom prst="rect">
            <a:avLst/>
          </a:prstGeom>
        </p:spPr>
        <p:txBody>
          <a:bodyPr/>
          <a:lstStyle/>
          <a:p>
            <a:pPr>
              <a:defRPr/>
            </a:pPr>
            <a:r>
              <a:rPr lang="en-US" dirty="0" smtClean="0"/>
              <a:t> </a:t>
            </a:r>
            <a:endParaRPr lang="en-US" dirty="0"/>
          </a:p>
        </p:txBody>
      </p:sp>
      <p:pic>
        <p:nvPicPr>
          <p:cNvPr id="3076"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100000" l="9778" r="96889"/>
                    </a14:imgEffect>
                  </a14:imgLayer>
                </a14:imgProps>
              </a:ext>
              <a:ext uri="{28A0092B-C50C-407E-A947-70E740481C1C}">
                <a14:useLocalDpi xmlns:a14="http://schemas.microsoft.com/office/drawing/2010/main" val="0"/>
              </a:ext>
            </a:extLst>
          </a:blip>
          <a:srcRect/>
          <a:stretch>
            <a:fillRect/>
          </a:stretch>
        </p:blipFill>
        <p:spPr bwMode="auto">
          <a:xfrm>
            <a:off x="460825" y="3891280"/>
            <a:ext cx="2891975" cy="2827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663859"/>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r>
              <a:rPr lang="en-US" dirty="0" smtClean="0"/>
              <a:t>Your Action Plan</a:t>
            </a:r>
          </a:p>
        </p:txBody>
      </p:sp>
      <p:sp>
        <p:nvSpPr>
          <p:cNvPr id="13315" name="Rectangle 3"/>
          <p:cNvSpPr>
            <a:spLocks noGrp="1" noChangeArrowheads="1"/>
          </p:cNvSpPr>
          <p:nvPr>
            <p:ph idx="1"/>
          </p:nvPr>
        </p:nvSpPr>
        <p:spPr/>
        <p:txBody>
          <a:bodyPr>
            <a:noAutofit/>
          </a:bodyPr>
          <a:lstStyle/>
          <a:p>
            <a:pPr>
              <a:buClr>
                <a:srgbClr val="336600"/>
              </a:buClr>
              <a:buSzPct val="110000"/>
              <a:buFont typeface="Wingdings" pitchFamily="2" charset="2"/>
              <a:buChar char="ü"/>
            </a:pPr>
            <a:r>
              <a:rPr lang="en-US" sz="2400" dirty="0"/>
              <a:t>Start </a:t>
            </a:r>
            <a:r>
              <a:rPr lang="en-US" sz="2400" dirty="0" smtClean="0"/>
              <a:t>valuing, managing and deploying information </a:t>
            </a:r>
            <a:r>
              <a:rPr lang="en-US" sz="2400" dirty="0"/>
              <a:t>as an </a:t>
            </a:r>
            <a:r>
              <a:rPr lang="en-US" sz="2400" i="1" dirty="0"/>
              <a:t>actual</a:t>
            </a:r>
            <a:r>
              <a:rPr lang="en-US" sz="2400" dirty="0"/>
              <a:t> corporate asset</a:t>
            </a:r>
          </a:p>
          <a:p>
            <a:pPr eaLnBrk="1" hangingPunct="1">
              <a:buClr>
                <a:srgbClr val="336600"/>
              </a:buClr>
              <a:buSzPct val="110000"/>
              <a:buFont typeface="Wingdings" pitchFamily="2" charset="2"/>
              <a:buChar char="ü"/>
            </a:pPr>
            <a:r>
              <a:rPr lang="en-US" sz="2400" dirty="0" smtClean="0"/>
              <a:t>Understand that Big Data isn’t just about the size of data. Also recognize and address the challenges of data velocity and variety.</a:t>
            </a:r>
          </a:p>
          <a:p>
            <a:pPr eaLnBrk="1" hangingPunct="1">
              <a:buClr>
                <a:srgbClr val="336600"/>
              </a:buClr>
              <a:buSzPct val="110000"/>
              <a:buFont typeface="Wingdings" pitchFamily="2" charset="2"/>
              <a:buChar char="ü"/>
            </a:pPr>
            <a:r>
              <a:rPr lang="en-US" sz="2400" dirty="0" smtClean="0"/>
              <a:t>Put in place strategies and mechanisms to address all the non-technical challenges of Big Data as well</a:t>
            </a:r>
          </a:p>
          <a:p>
            <a:pPr>
              <a:buClr>
                <a:srgbClr val="336600"/>
              </a:buClr>
              <a:buSzPct val="110000"/>
              <a:buFont typeface="Wingdings" pitchFamily="2" charset="2"/>
              <a:buChar char="ü"/>
            </a:pPr>
            <a:r>
              <a:rPr lang="en-US" sz="2400" dirty="0"/>
              <a:t>Identify under-utilized “dark data” opportunities including available public, </a:t>
            </a:r>
            <a:r>
              <a:rPr lang="en-US" sz="2400" dirty="0" smtClean="0"/>
              <a:t>commercial, social media </a:t>
            </a:r>
            <a:r>
              <a:rPr lang="en-US" sz="2400" dirty="0"/>
              <a:t>and partner data</a:t>
            </a:r>
          </a:p>
          <a:p>
            <a:pPr eaLnBrk="1" hangingPunct="1">
              <a:buClr>
                <a:srgbClr val="336600"/>
              </a:buClr>
              <a:buSzPct val="110000"/>
              <a:buFont typeface="Wingdings" pitchFamily="2" charset="2"/>
              <a:buChar char="ü"/>
            </a:pPr>
            <a:r>
              <a:rPr lang="en-US" sz="2400" dirty="0" smtClean="0"/>
              <a:t>Beg, borrow and steal analytics and Big Data ideas from other industries</a:t>
            </a:r>
          </a:p>
        </p:txBody>
      </p:sp>
    </p:spTree>
    <p:extLst>
      <p:ext uri="{BB962C8B-B14F-4D97-AF65-F5344CB8AC3E}">
        <p14:creationId xmlns:p14="http://schemas.microsoft.com/office/powerpoint/2010/main" val="1719610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470263" y="357187"/>
            <a:ext cx="8530862" cy="663575"/>
          </a:xfrm>
        </p:spPr>
        <p:txBody>
          <a:bodyPr/>
          <a:lstStyle/>
          <a:p>
            <a:r>
              <a:rPr lang="en-US" sz="2000" dirty="0" smtClean="0"/>
              <a:t>The p</a:t>
            </a:r>
            <a:r>
              <a:rPr lang="en-US" sz="2000" dirty="0" smtClean="0">
                <a:solidFill>
                  <a:schemeClr val="tx2"/>
                </a:solidFill>
              </a:rPr>
              <a:t>owe</a:t>
            </a:r>
            <a:r>
              <a:rPr lang="en-US" sz="2000" dirty="0" smtClean="0"/>
              <a:t>r of Gartner combines Consulting &amp; Benchmarking, Research, Executive Programs and Events</a:t>
            </a:r>
            <a:endParaRPr lang="en-US" sz="2000" dirty="0"/>
          </a:p>
        </p:txBody>
      </p:sp>
      <p:pic>
        <p:nvPicPr>
          <p:cNvPr id="14" name="Picture 3" descr="gartner advantage_2008.tif"/>
          <p:cNvPicPr>
            <a:picLocks noChangeAspect="1"/>
          </p:cNvPicPr>
          <p:nvPr/>
        </p:nvPicPr>
        <p:blipFill>
          <a:blip r:embed="rId3" cstate="print"/>
          <a:srcRect l="24555" t="23797" r="26925"/>
          <a:stretch>
            <a:fillRect/>
          </a:stretch>
        </p:blipFill>
        <p:spPr bwMode="auto">
          <a:xfrm>
            <a:off x="2995748" y="1506584"/>
            <a:ext cx="3074126" cy="3206930"/>
          </a:xfrm>
          <a:prstGeom prst="rect">
            <a:avLst/>
          </a:prstGeom>
          <a:noFill/>
          <a:ln w="9525">
            <a:noFill/>
            <a:miter lim="800000"/>
            <a:headEnd/>
            <a:tailEnd/>
          </a:ln>
        </p:spPr>
      </p:pic>
      <p:sp>
        <p:nvSpPr>
          <p:cNvPr id="15" name="TextBox 14"/>
          <p:cNvSpPr txBox="1"/>
          <p:nvPr/>
        </p:nvSpPr>
        <p:spPr>
          <a:xfrm>
            <a:off x="6117135" y="3622764"/>
            <a:ext cx="2569029" cy="1105988"/>
          </a:xfrm>
          <a:prstGeom prst="rect">
            <a:avLst/>
          </a:prstGeom>
          <a:noFill/>
        </p:spPr>
        <p:txBody>
          <a:bodyPr wrap="square" rtlCol="0">
            <a:noAutofit/>
          </a:bodyPr>
          <a:lstStyle/>
          <a:p>
            <a:r>
              <a:rPr lang="en-US" sz="1400" dirty="0" smtClean="0">
                <a:solidFill>
                  <a:schemeClr val="tx2"/>
                </a:solidFill>
              </a:rPr>
              <a:t>Executive Programs</a:t>
            </a:r>
          </a:p>
          <a:p>
            <a:pPr marL="227013" indent="-227013">
              <a:buClr>
                <a:schemeClr val="tx2"/>
              </a:buClr>
              <a:buSzPct val="80000"/>
              <a:buFont typeface="Webdings" pitchFamily="18" charset="2"/>
              <a:buChar char="&lt;"/>
            </a:pPr>
            <a:r>
              <a:rPr lang="en-US" sz="1200" dirty="0" smtClean="0"/>
              <a:t>High-level peer networking and information sharing</a:t>
            </a:r>
          </a:p>
          <a:p>
            <a:pPr marL="227013" indent="-227013">
              <a:buClr>
                <a:schemeClr val="tx2"/>
              </a:buClr>
              <a:buSzPct val="80000"/>
              <a:buFont typeface="Webdings" pitchFamily="18" charset="2"/>
              <a:buChar char="&lt;"/>
            </a:pPr>
            <a:r>
              <a:rPr lang="en-US" sz="1200" dirty="0" smtClean="0"/>
              <a:t>Annual CIO agenda developed from the responses of 1,500 CIOs in 30 countries, and then customized per client</a:t>
            </a:r>
          </a:p>
          <a:p>
            <a:pPr marL="227013" indent="-227013">
              <a:buClr>
                <a:schemeClr val="tx2"/>
              </a:buClr>
              <a:buSzPct val="80000"/>
              <a:buFont typeface="Webdings" pitchFamily="18" charset="2"/>
              <a:buChar char="&lt;"/>
            </a:pPr>
            <a:r>
              <a:rPr lang="en-US" sz="1200" dirty="0" smtClean="0"/>
              <a:t>3,700 CIOs and IT executives get customized advice and peer exchange opportunities</a:t>
            </a:r>
          </a:p>
          <a:p>
            <a:endParaRPr lang="en-US" sz="1200" dirty="0" smtClean="0"/>
          </a:p>
        </p:txBody>
      </p:sp>
      <p:sp>
        <p:nvSpPr>
          <p:cNvPr id="16" name="TextBox 15"/>
          <p:cNvSpPr txBox="1"/>
          <p:nvPr/>
        </p:nvSpPr>
        <p:spPr>
          <a:xfrm>
            <a:off x="6122127" y="1354184"/>
            <a:ext cx="2769326" cy="1105988"/>
          </a:xfrm>
          <a:prstGeom prst="rect">
            <a:avLst/>
          </a:prstGeom>
          <a:noFill/>
        </p:spPr>
        <p:txBody>
          <a:bodyPr wrap="square" rtlCol="0">
            <a:noAutofit/>
          </a:bodyPr>
          <a:lstStyle/>
          <a:p>
            <a:r>
              <a:rPr lang="en-US" sz="1400" dirty="0" smtClean="0">
                <a:solidFill>
                  <a:schemeClr val="tx2"/>
                </a:solidFill>
              </a:rPr>
              <a:t>Research</a:t>
            </a:r>
          </a:p>
          <a:p>
            <a:pPr marL="227013" indent="-227013">
              <a:buClr>
                <a:schemeClr val="tx2"/>
              </a:buClr>
              <a:buSzPct val="80000"/>
              <a:buFont typeface="Webdings" pitchFamily="18" charset="2"/>
              <a:buChar char="&lt;"/>
            </a:pPr>
            <a:r>
              <a:rPr lang="en-US" sz="1200" dirty="0" smtClean="0"/>
              <a:t>World leader in technology and industry coverage</a:t>
            </a:r>
          </a:p>
          <a:p>
            <a:pPr marL="227013" indent="-227013">
              <a:buClr>
                <a:schemeClr val="tx2"/>
              </a:buClr>
              <a:buSzPct val="80000"/>
              <a:buFont typeface="Webdings" pitchFamily="18" charset="2"/>
              <a:buChar char="&lt;"/>
            </a:pPr>
            <a:r>
              <a:rPr lang="en-US" sz="1200" dirty="0" smtClean="0"/>
              <a:t>730 analysts engage in 260,000 one-to-one client interactions each year</a:t>
            </a:r>
          </a:p>
          <a:p>
            <a:pPr marL="227013" indent="-227013">
              <a:buClr>
                <a:schemeClr val="tx2"/>
              </a:buClr>
              <a:buSzPct val="80000"/>
              <a:buFont typeface="Webdings" pitchFamily="18" charset="2"/>
              <a:buChar char="&lt;"/>
            </a:pPr>
            <a:r>
              <a:rPr lang="en-US" sz="1200" dirty="0" smtClean="0"/>
              <a:t>Web site alone includes 73,000 searchable documents across 1,000 technology and business topics</a:t>
            </a:r>
          </a:p>
        </p:txBody>
      </p:sp>
      <p:sp>
        <p:nvSpPr>
          <p:cNvPr id="17" name="TextBox 16"/>
          <p:cNvSpPr txBox="1"/>
          <p:nvPr/>
        </p:nvSpPr>
        <p:spPr>
          <a:xfrm>
            <a:off x="3152503" y="4437018"/>
            <a:ext cx="2943497" cy="1105988"/>
          </a:xfrm>
          <a:prstGeom prst="rect">
            <a:avLst/>
          </a:prstGeom>
          <a:noFill/>
        </p:spPr>
        <p:txBody>
          <a:bodyPr wrap="square" rtlCol="0">
            <a:noAutofit/>
          </a:bodyPr>
          <a:lstStyle/>
          <a:p>
            <a:r>
              <a:rPr lang="en-US" sz="1400" dirty="0" smtClean="0">
                <a:solidFill>
                  <a:schemeClr val="tx2"/>
                </a:solidFill>
              </a:rPr>
              <a:t>Events</a:t>
            </a:r>
          </a:p>
          <a:p>
            <a:pPr marL="227013" indent="-227013">
              <a:buClr>
                <a:schemeClr val="tx2"/>
              </a:buClr>
              <a:buSzPct val="80000"/>
              <a:buFont typeface="Webdings" pitchFamily="18" charset="2"/>
              <a:buChar char="&lt;"/>
            </a:pPr>
            <a:r>
              <a:rPr lang="en-US" sz="1200" dirty="0" smtClean="0"/>
              <a:t>Worldwide events that bring executives together to learn, compare experiences and solve problems</a:t>
            </a:r>
          </a:p>
          <a:p>
            <a:pPr marL="227013" indent="-227013">
              <a:buClr>
                <a:schemeClr val="tx2"/>
              </a:buClr>
              <a:buSzPct val="80000"/>
              <a:buFont typeface="Webdings" pitchFamily="18" charset="2"/>
              <a:buChar char="&lt;"/>
            </a:pPr>
            <a:r>
              <a:rPr lang="en-US" sz="1200" dirty="0" smtClean="0"/>
              <a:t>42,000+ people at 70 events annually</a:t>
            </a:r>
          </a:p>
        </p:txBody>
      </p:sp>
      <p:sp>
        <p:nvSpPr>
          <p:cNvPr id="18" name="TextBox 17"/>
          <p:cNvSpPr txBox="1"/>
          <p:nvPr/>
        </p:nvSpPr>
        <p:spPr>
          <a:xfrm>
            <a:off x="478972" y="1354184"/>
            <a:ext cx="2569029" cy="1105988"/>
          </a:xfrm>
          <a:prstGeom prst="rect">
            <a:avLst/>
          </a:prstGeom>
          <a:noFill/>
        </p:spPr>
        <p:txBody>
          <a:bodyPr wrap="square" rtlCol="0">
            <a:noAutofit/>
          </a:bodyPr>
          <a:lstStyle/>
          <a:p>
            <a:r>
              <a:rPr lang="en-US" sz="1400" dirty="0" smtClean="0">
                <a:solidFill>
                  <a:schemeClr val="tx2"/>
                </a:solidFill>
              </a:rPr>
              <a:t>Consulting &amp; Benchmarking</a:t>
            </a:r>
          </a:p>
          <a:p>
            <a:pPr marL="227013" indent="-227013">
              <a:buClr>
                <a:schemeClr val="tx2"/>
              </a:buClr>
              <a:buSzPct val="80000"/>
              <a:buFont typeface="Webdings" pitchFamily="18" charset="2"/>
              <a:buChar char="&lt;"/>
            </a:pPr>
            <a:r>
              <a:rPr lang="en-US" sz="1200" dirty="0" smtClean="0"/>
              <a:t>Provides customized solutions to unique client needs through on-site, day-to-day support</a:t>
            </a:r>
          </a:p>
          <a:p>
            <a:pPr marL="227013" indent="-227013">
              <a:buClr>
                <a:schemeClr val="tx2"/>
              </a:buClr>
              <a:buSzPct val="80000"/>
              <a:buFont typeface="Webdings" pitchFamily="18" charset="2"/>
              <a:buChar char="&lt;"/>
            </a:pPr>
            <a:r>
              <a:rPr lang="en-US" sz="1200" dirty="0" smtClean="0"/>
              <a:t>1,500 engagements delivered each year by the 500+ Gartner consultants</a:t>
            </a:r>
          </a:p>
          <a:p>
            <a:pPr marL="227013" indent="-227013">
              <a:buClr>
                <a:schemeClr val="tx2"/>
              </a:buClr>
              <a:buSzPct val="80000"/>
              <a:buFont typeface="Webdings" pitchFamily="18" charset="2"/>
              <a:buChar char="&lt;"/>
            </a:pPr>
            <a:r>
              <a:rPr lang="en-US" sz="1200" dirty="0" smtClean="0"/>
              <a:t>Hundreds of millions of dollars in aggregate cost savings to clients</a:t>
            </a:r>
          </a:p>
          <a:p>
            <a:pPr marL="227013" indent="-227013">
              <a:buClr>
                <a:schemeClr val="tx2"/>
              </a:buClr>
              <a:buSzPct val="80000"/>
              <a:buFont typeface="Webdings" pitchFamily="18" charset="2"/>
              <a:buChar char="&lt;"/>
            </a:pPr>
            <a:r>
              <a:rPr lang="en-US" sz="1200" dirty="0" smtClean="0"/>
              <a:t>Improved business performance by benchmarking client spending and best practices; helps clients measure, understanding and manage performance</a:t>
            </a:r>
          </a:p>
          <a:p>
            <a:pPr marL="227013" indent="-227013">
              <a:buClr>
                <a:schemeClr val="tx2"/>
              </a:buClr>
              <a:buSzPct val="80000"/>
              <a:buFont typeface="Webdings" pitchFamily="18" charset="2"/>
              <a:buChar char="&lt;"/>
            </a:pPr>
            <a:r>
              <a:rPr lang="en-US" sz="1200" dirty="0" smtClean="0"/>
              <a:t>Largest IT performance repository in the industry, drawing on 5,500 IT benchmarks a year</a:t>
            </a:r>
          </a:p>
          <a:p>
            <a:pPr marL="227013" indent="-227013">
              <a:buClr>
                <a:schemeClr val="tx2"/>
              </a:buClr>
              <a:buSzPct val="80000"/>
              <a:buFont typeface="Webdings" pitchFamily="18" charset="2"/>
              <a:buChar char="&lt;"/>
            </a:pPr>
            <a:endParaRPr lang="en-US" sz="1200" dirty="0" smtClean="0"/>
          </a:p>
        </p:txBody>
      </p:sp>
      <p:sp>
        <p:nvSpPr>
          <p:cNvPr id="9" name="Footer Placeholder 8"/>
          <p:cNvSpPr>
            <a:spLocks noGrp="1"/>
          </p:cNvSpPr>
          <p:nvPr>
            <p:ph type="ftr" sz="quarter" idx="10"/>
          </p:nvPr>
        </p:nvSpPr>
        <p:spPr/>
        <p:txBody>
          <a:bodyPr/>
          <a:lstStyle/>
          <a:p>
            <a:r>
              <a:rPr lang="en-US" smtClean="0"/>
              <a:t> </a:t>
            </a:r>
            <a:endParaRPr lang="en-US" dirty="0"/>
          </a:p>
        </p:txBody>
      </p:sp>
    </p:spTree>
    <p:extLst>
      <p:ext uri="{BB962C8B-B14F-4D97-AF65-F5344CB8AC3E}">
        <p14:creationId xmlns:p14="http://schemas.microsoft.com/office/powerpoint/2010/main" val="3604162245"/>
      </p:ext>
    </p:extLst>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b="1" dirty="0" smtClean="0"/>
              <a:t>Doug Laney</a:t>
            </a:r>
          </a:p>
          <a:p>
            <a:r>
              <a:rPr lang="en-US" sz="1800" i="1" dirty="0" smtClean="0"/>
              <a:t>doug.laney@gartner.com</a:t>
            </a:r>
          </a:p>
          <a:p>
            <a:r>
              <a:rPr lang="en-US" sz="1800" i="1" dirty="0" smtClean="0"/>
              <a:t>@doug_laney</a:t>
            </a:r>
          </a:p>
        </p:txBody>
      </p:sp>
      <p:sp>
        <p:nvSpPr>
          <p:cNvPr id="3" name="Title 2"/>
          <p:cNvSpPr>
            <a:spLocks noGrp="1"/>
          </p:cNvSpPr>
          <p:nvPr>
            <p:ph type="ctrTitle"/>
          </p:nvPr>
        </p:nvSpPr>
        <p:spPr/>
        <p:txBody>
          <a:bodyPr/>
          <a:lstStyle/>
          <a:p>
            <a:r>
              <a:rPr lang="en-US" dirty="0"/>
              <a:t>Information Economics, Big Data and the Art of the Possible with Analytics </a:t>
            </a:r>
            <a:endParaRPr lang="en-US" sz="3200" dirty="0"/>
          </a:p>
        </p:txBody>
      </p:sp>
    </p:spTree>
    <p:extLst>
      <p:ext uri="{BB962C8B-B14F-4D97-AF65-F5344CB8AC3E}">
        <p14:creationId xmlns:p14="http://schemas.microsoft.com/office/powerpoint/2010/main" val="1617699311"/>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b="1" dirty="0" smtClean="0"/>
              <a:t>Doug Laney</a:t>
            </a:r>
          </a:p>
          <a:p>
            <a:r>
              <a:rPr lang="en-US" sz="1800" i="1" dirty="0" smtClean="0"/>
              <a:t>doug.laney@gartner.com</a:t>
            </a:r>
          </a:p>
          <a:p>
            <a:r>
              <a:rPr lang="en-US" sz="1800" i="1" dirty="0" smtClean="0"/>
              <a:t>Twitter: @doug_laney</a:t>
            </a:r>
          </a:p>
        </p:txBody>
      </p:sp>
      <p:sp>
        <p:nvSpPr>
          <p:cNvPr id="3" name="Title 2"/>
          <p:cNvSpPr>
            <a:spLocks noGrp="1"/>
          </p:cNvSpPr>
          <p:nvPr>
            <p:ph type="ctrTitle"/>
          </p:nvPr>
        </p:nvSpPr>
        <p:spPr/>
        <p:txBody>
          <a:bodyPr/>
          <a:lstStyle/>
          <a:p>
            <a:r>
              <a:rPr lang="en-US" dirty="0" smtClean="0"/>
              <a:t>Information Economics, Big Data and the Art of the Possible with Analytics </a:t>
            </a:r>
            <a:endParaRPr lang="en-US" dirty="0"/>
          </a:p>
        </p:txBody>
      </p:sp>
    </p:spTree>
    <p:extLst>
      <p:ext uri="{BB962C8B-B14F-4D97-AF65-F5344CB8AC3E}">
        <p14:creationId xmlns:p14="http://schemas.microsoft.com/office/powerpoint/2010/main" val="223546829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544"/>
          <a:stretch/>
        </p:blipFill>
        <p:spPr bwMode="auto">
          <a:xfrm>
            <a:off x="-7961" y="-2276"/>
            <a:ext cx="9273772" cy="686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458128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t> </a:t>
            </a:r>
            <a:fld id="{6B94FA92-FD85-4028-8A65-25E5DEB3133D}" type="slidenum">
              <a:rPr lang="en-US" smtClean="0"/>
              <a:pPr>
                <a:defRPr/>
              </a:pPr>
              <a:t>8</a:t>
            </a:fld>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90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5074918"/>
      </p:ext>
    </p:extLst>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blank">
  <a:themeElements>
    <a:clrScheme name="Gartner">
      <a:dk1>
        <a:srgbClr val="000000"/>
      </a:dk1>
      <a:lt1>
        <a:srgbClr val="FFFFFF"/>
      </a:lt1>
      <a:dk2>
        <a:srgbClr val="FFFFFF"/>
      </a:dk2>
      <a:lt2>
        <a:srgbClr val="CDCDCD"/>
      </a:lt2>
      <a:accent1>
        <a:srgbClr val="00529B"/>
      </a:accent1>
      <a:accent2>
        <a:srgbClr val="6E96D5"/>
      </a:accent2>
      <a:accent3>
        <a:srgbClr val="B9D0DC"/>
      </a:accent3>
      <a:accent4>
        <a:srgbClr val="374B6A"/>
      </a:accent4>
      <a:accent5>
        <a:srgbClr val="969696"/>
      </a:accent5>
      <a:accent6>
        <a:srgbClr val="CDCDCD"/>
      </a:accent6>
      <a:hlink>
        <a:srgbClr val="6E96D5"/>
      </a:hlink>
      <a:folHlink>
        <a:srgbClr val="6E96D5"/>
      </a:folHlink>
    </a:clrScheme>
    <a:fontScheme name="Gartner">
      <a:majorFont>
        <a:latin typeface="Arial"/>
        <a:ea typeface="Arial Unicode MS"/>
        <a:cs typeface="Arial Unicode MS"/>
      </a:majorFont>
      <a:minorFont>
        <a:latin typeface="Arial"/>
        <a:ea typeface="Arial Unicode MS"/>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6E96D5"/>
        </a:solidFill>
        <a:ln w="12700" cap="flat" cmpd="sng" algn="ctr">
          <a:noFill/>
          <a:prstDash val="solid"/>
          <a:round/>
          <a:headEnd type="none" w="med" len="med"/>
          <a:tailEnd type="none" w="med" len="med"/>
        </a:ln>
        <a:effectLst/>
      </a:spPr>
      <a:bodyPr vert="horz" wrap="none" lIns="91440" tIns="45720" rIns="91440" bIns="45720" numCol="1" rtlCol="0" anchor="ctr" anchorCtr="0" compatLnSpc="1">
        <a:prstTxWarp prst="textNoShape">
          <a:avLst/>
        </a:prstTxWarp>
        <a:noAutofit/>
      </a:bodyPr>
      <a:lstStyle>
        <a:defPPr marL="0" marR="0" indent="0" algn="ctr" defTabSz="914400" rtl="0" eaLnBrk="0" fontAlgn="base" latinLnBrk="0" hangingPunct="0">
          <a:lnSpc>
            <a:spcPct val="100000"/>
          </a:lnSpc>
          <a:spcBef>
            <a:spcPct val="50000"/>
          </a:spcBef>
          <a:spcAft>
            <a:spcPct val="0"/>
          </a:spcAft>
          <a:buClrTx/>
          <a:buSzTx/>
          <a:buFontTx/>
          <a:buNone/>
          <a:tabLst/>
          <a:defRPr kumimoji="0" sz="1800" b="0" i="0" u="none" strike="noStrike" cap="none" normalizeH="0" baseline="0" smtClean="0">
            <a:ln>
              <a:noFill/>
            </a:ln>
            <a:solidFill>
              <a:schemeClr val="tx1"/>
            </a:solidFill>
            <a:effectLst/>
            <a:latin typeface="Arial" charset="0"/>
          </a:defRPr>
        </a:defPPr>
      </a:lstStyle>
    </a:spDef>
    <a:lnDef>
      <a:spPr bwMode="auto">
        <a:solidFill>
          <a:srgbClr val="00529B"/>
        </a:solidFill>
        <a:ln w="12700" cap="flat" cmpd="sng" algn="ctr">
          <a:solidFill>
            <a:schemeClr val="tx1"/>
          </a:solidFill>
          <a:prstDash val="solid"/>
          <a:round/>
          <a:headEnd type="none" w="med" len="med"/>
          <a:tailEnd type="none" w="lg" len="lg"/>
        </a:ln>
        <a:effectLst/>
      </a:spPr>
      <a:bodyPr/>
      <a:lstStyle/>
    </a:lnDef>
  </a:objectDefaults>
  <a:extraClrSchemeLst/>
  <a:custClrLst>
    <a:custClr name="Blue 1">
      <a:srgbClr val="6E96D5"/>
    </a:custClr>
    <a:custClr name="Blue 2">
      <a:srgbClr val="00529B"/>
    </a:custClr>
    <a:custClr name="Light Green">
      <a:srgbClr val="99CC00"/>
    </a:custClr>
    <a:custClr name="Orange">
      <a:srgbClr val="FF9900"/>
    </a:custClr>
    <a:custClr name="Light Gray">
      <a:srgbClr val="CDCDCD"/>
    </a:custClr>
    <a:custClr name="Dark Gray">
      <a:srgbClr val="969696"/>
    </a:custClr>
    <a:custClr name="Dark Green">
      <a:srgbClr val="336600"/>
    </a:custClr>
    <a:custClr name="Yellow">
      <a:srgbClr val="FFFF00"/>
    </a:custClr>
    <a:custClr name="Red">
      <a:srgbClr val="FF0000"/>
    </a:custClr>
    <a:custClr name="Purple">
      <a:srgbClr val="993366"/>
    </a:custClr>
    <a:custClr name="Dark Red">
      <a:srgbClr val="AC0000"/>
    </a:custClr>
    <a:custClr name="Red 50%">
      <a:srgbClr val="FFAAAA"/>
    </a:custClr>
    <a:custClr name="Orange 50%">
      <a:srgbClr val="FFE164"/>
    </a:custClr>
    <a:custClr name="Light Green 50%">
      <a:srgbClr val="CDE678"/>
    </a:custClr>
    <a:custClr name="Blue 3">
      <a:srgbClr val="B9D0DC"/>
    </a:custClr>
    <a:custClr name="Blue 4">
      <a:srgbClr val="374B6A"/>
    </a:custClr>
  </a:custClr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0033CC"/>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17403</TotalTime>
  <Pages>22</Pages>
  <Words>4604</Words>
  <Application>Microsoft Office PowerPoint</Application>
  <PresentationFormat>On-screen Show (4:3)</PresentationFormat>
  <Paragraphs>711</Paragraphs>
  <Slides>60</Slides>
  <Notes>22</Notes>
  <HiddenSlides>1</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blank</vt:lpstr>
      <vt:lpstr>Information Economics, Big Data and the Art of the Possible with Analytics </vt:lpstr>
      <vt:lpstr>PowerPoint Presentation</vt:lpstr>
      <vt:lpstr>Who is Gartner?</vt:lpstr>
      <vt:lpstr>PowerPoint Presentation</vt:lpstr>
      <vt:lpstr>PowerPoint Presentation</vt:lpstr>
      <vt:lpstr>The power of Gartner combines Consulting &amp; Benchmarking, Research, Executive Programs and Events</vt:lpstr>
      <vt:lpstr>Information Economics, Big Data and the Art of the Possible with Analytics </vt:lpstr>
      <vt:lpstr>PowerPoint Presentation</vt:lpstr>
      <vt:lpstr>PowerPoint Presentation</vt:lpstr>
      <vt:lpstr>PowerPoint Presentation</vt:lpstr>
      <vt:lpstr>AGENDA</vt:lpstr>
      <vt:lpstr>The Economics of Information</vt:lpstr>
      <vt:lpstr>Everyone agrees. Nobody agrees.</vt:lpstr>
      <vt:lpstr>Where are information assets on the balance sheet?</vt:lpstr>
      <vt:lpstr>What is an asset? </vt:lpstr>
      <vt:lpstr>Why even bother to think about and manage information as an asset?</vt:lpstr>
      <vt:lpstr>A brief history of accounting innovation</vt:lpstr>
      <vt:lpstr>PowerPoint Presentation</vt:lpstr>
      <vt:lpstr>Principles of Infonomics</vt:lpstr>
      <vt:lpstr>Three Degrees of Information Value</vt:lpstr>
      <vt:lpstr>PowerPoint Presentation</vt:lpstr>
      <vt:lpstr>A variety of information valuation models</vt:lpstr>
      <vt:lpstr>Infocentric Corporate Valuation Premiums</vt:lpstr>
      <vt:lpstr>What we can borrow from traditional asset management practices?</vt:lpstr>
      <vt:lpstr>Benefits of Infonomics</vt:lpstr>
      <vt:lpstr>Big Data Challenges and Strategy</vt:lpstr>
      <vt:lpstr>PowerPoint Presentation</vt:lpstr>
      <vt:lpstr>Big Drama in Defining Big Data</vt:lpstr>
      <vt:lpstr>Big Data Characteristics</vt:lpstr>
      <vt:lpstr>Which Big Data characteristic is the biggest issue for your organization?</vt:lpstr>
      <vt:lpstr>Big Data Opportunities</vt:lpstr>
      <vt:lpstr>Which is the biggest opportunity for Big Data in your organization?</vt:lpstr>
      <vt:lpstr>Big Data is Centered on Challenges and Opportunities</vt:lpstr>
      <vt:lpstr>PowerPoint Presentation</vt:lpstr>
      <vt:lpstr>How Big is Big? </vt:lpstr>
      <vt:lpstr>Where does Big Data come from?</vt:lpstr>
      <vt:lpstr>Which source of data represents the most immediate opportunity?</vt:lpstr>
      <vt:lpstr>The Big Data Challenge: Putting Together the Pieces Quickly and Efficiently</vt:lpstr>
      <vt:lpstr>What is your organization's biggest inhibitor to benefiting from Big Data?</vt:lpstr>
      <vt:lpstr>Big Data Strategy Essentials for IT</vt:lpstr>
      <vt:lpstr>Big Data Strategy Essentials for Business</vt:lpstr>
      <vt:lpstr>The Art of the Possible</vt:lpstr>
      <vt:lpstr>Gartner Analytic Ascendancy Model</vt:lpstr>
      <vt:lpstr>Targeting traditional business drivers</vt:lpstr>
      <vt:lpstr>Grapes of Math</vt:lpstr>
      <vt:lpstr>Sniffing and snuffing insurance fraud</vt:lpstr>
      <vt:lpstr>Making the grade by setting a new curve</vt:lpstr>
      <vt:lpstr>Does this data make my buns look good?</vt:lpstr>
      <vt:lpstr>Steaking your reputation on it</vt:lpstr>
      <vt:lpstr>Listening to United Voices</vt:lpstr>
      <vt:lpstr>Projecting project success or failure</vt:lpstr>
      <vt:lpstr>Improving the quality of product quality</vt:lpstr>
      <vt:lpstr>Blowing Away Competitors with Big Data</vt:lpstr>
      <vt:lpstr>Tomorrow’s news, today</vt:lpstr>
      <vt:lpstr>Yes, we know you want fries with that</vt:lpstr>
      <vt:lpstr>A tale of retailing retail data</vt:lpstr>
      <vt:lpstr>Future, Summary and Recommendations</vt:lpstr>
      <vt:lpstr>Keeping eyes wide open to the future of information</vt:lpstr>
      <vt:lpstr>Your Action Plan</vt:lpstr>
      <vt:lpstr>Information Economics, Big Data and the Art of the Possible with Analytics </vt:lpstr>
    </vt:vector>
  </TitlesOfParts>
  <Company>Gartner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Presentation Title</dc:subject>
  <dc:creator>Paul Steffen</dc:creator>
  <dc:description>MM/DD/YY_initials*comments</dc:description>
  <cp:lastModifiedBy>Doug Laney</cp:lastModifiedBy>
  <cp:revision>278</cp:revision>
  <cp:lastPrinted>2001-12-21T16:48:17Z</cp:lastPrinted>
  <dcterms:created xsi:type="dcterms:W3CDTF">2011-09-16T18:57:23Z</dcterms:created>
  <dcterms:modified xsi:type="dcterms:W3CDTF">2012-09-12T20:13:13Z</dcterms:modified>
</cp:coreProperties>
</file>